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3" r:id="rId4"/>
    <p:sldId id="258" r:id="rId5"/>
    <p:sldId id="259" r:id="rId6"/>
    <p:sldId id="274" r:id="rId7"/>
    <p:sldId id="260" r:id="rId8"/>
    <p:sldId id="261" r:id="rId9"/>
    <p:sldId id="262" r:id="rId10"/>
    <p:sldId id="263" r:id="rId11"/>
    <p:sldId id="275" r:id="rId12"/>
    <p:sldId id="264" r:id="rId13"/>
    <p:sldId id="272" r:id="rId14"/>
    <p:sldId id="276" r:id="rId15"/>
    <p:sldId id="279" r:id="rId16"/>
    <p:sldId id="280" r:id="rId17"/>
    <p:sldId id="266" r:id="rId18"/>
    <p:sldId id="267" r:id="rId19"/>
    <p:sldId id="265" r:id="rId20"/>
    <p:sldId id="268" r:id="rId21"/>
    <p:sldId id="281" r:id="rId22"/>
    <p:sldId id="283" r:id="rId23"/>
    <p:sldId id="269" r:id="rId24"/>
    <p:sldId id="284" r:id="rId25"/>
    <p:sldId id="285" r:id="rId26"/>
    <p:sldId id="286" r:id="rId27"/>
    <p:sldId id="270" r:id="rId2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7FD8D-FBB0-4FD6-8571-847CD5A55345}" type="datetimeFigureOut">
              <a:rPr lang="ru-RU" smtClean="0"/>
              <a:t>02.07.2017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9B81B-7D78-4CCF-A975-EEBA8924EC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2388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7FD8D-FBB0-4FD6-8571-847CD5A55345}" type="datetimeFigureOut">
              <a:rPr lang="ru-RU" smtClean="0"/>
              <a:t>02.07.2017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9B81B-7D78-4CCF-A975-EEBA8924EC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094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7FD8D-FBB0-4FD6-8571-847CD5A55345}" type="datetimeFigureOut">
              <a:rPr lang="ru-RU" smtClean="0"/>
              <a:t>02.07.2017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9B81B-7D78-4CCF-A975-EEBA8924EC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351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7FD8D-FBB0-4FD6-8571-847CD5A55345}" type="datetimeFigureOut">
              <a:rPr lang="ru-RU" smtClean="0"/>
              <a:t>02.07.2017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9B81B-7D78-4CCF-A975-EEBA8924EC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268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7FD8D-FBB0-4FD6-8571-847CD5A55345}" type="datetimeFigureOut">
              <a:rPr lang="ru-RU" smtClean="0"/>
              <a:t>02.07.2017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9B81B-7D78-4CCF-A975-EEBA8924EC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1655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7FD8D-FBB0-4FD6-8571-847CD5A55345}" type="datetimeFigureOut">
              <a:rPr lang="ru-RU" smtClean="0"/>
              <a:t>02.07.2017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9B81B-7D78-4CCF-A975-EEBA8924EC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2188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7FD8D-FBB0-4FD6-8571-847CD5A55345}" type="datetimeFigureOut">
              <a:rPr lang="ru-RU" smtClean="0"/>
              <a:t>02.07.2017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9B81B-7D78-4CCF-A975-EEBA8924EC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7121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7FD8D-FBB0-4FD6-8571-847CD5A55345}" type="datetimeFigureOut">
              <a:rPr lang="ru-RU" smtClean="0"/>
              <a:t>02.07.2017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9B81B-7D78-4CCF-A975-EEBA8924EC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1262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7FD8D-FBB0-4FD6-8571-847CD5A55345}" type="datetimeFigureOut">
              <a:rPr lang="ru-RU" smtClean="0"/>
              <a:t>02.07.2017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9B81B-7D78-4CCF-A975-EEBA8924EC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5744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7FD8D-FBB0-4FD6-8571-847CD5A55345}" type="datetimeFigureOut">
              <a:rPr lang="ru-RU" smtClean="0"/>
              <a:t>02.07.2017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9B81B-7D78-4CCF-A975-EEBA8924EC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6915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7FD8D-FBB0-4FD6-8571-847CD5A55345}" type="datetimeFigureOut">
              <a:rPr lang="ru-RU" smtClean="0"/>
              <a:t>02.07.2017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9B81B-7D78-4CCF-A975-EEBA8924EC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2920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67FD8D-FBB0-4FD6-8571-847CD5A55345}" type="datetimeFigureOut">
              <a:rPr lang="ru-RU" smtClean="0"/>
              <a:t>02.07.2017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F9B81B-7D78-4CCF-A975-EEBA8924EC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8400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A1%D0%BB%D0%BE%D0%B2%D0%BD%D0%B8%D0%BA" TargetMode="External"/><Relationship Id="rId2" Type="http://schemas.openxmlformats.org/officeDocument/2006/relationships/hyperlink" Target="https://ru.wikipedia.org/w/index.php?title=%D0%AF%D0%B7%D1%8B%D0%BA%D0%BE%D0%B2%D0%BE%D0%B9_%D0%BA%D0%BE%D1%80%D0%BF%D1%83%D1%81&amp;action=edit&amp;redlink=1" TargetMode="External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orfo.ruslang.ru/search/word" TargetMode="External"/><Relationship Id="rId4" Type="http://schemas.openxmlformats.org/officeDocument/2006/relationships/hyperlink" Target="https://ru.wikipedia.org/wiki/%D0%A1%D0%BA%D0%B2%D0%BE%D1%80%D1%86%D0%BE%D0%B2,_%D0%9B%D0%B5%D0%B2_%D0%98%D0%B2%D0%B0%D0%BD%D0%BE%D0%B2%D0%B8%D1%87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ramota.ru/slovari/info/bts/" TargetMode="External"/><Relationship Id="rId2" Type="http://schemas.openxmlformats.org/officeDocument/2006/relationships/hyperlink" Target="http://www.gramota.ru/slovari/info/lop/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РУССКИЙ ЯЗЫК И КУЛЬТУРА РЕЧИ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172686"/>
          </a:xfrm>
        </p:spPr>
        <p:txBody>
          <a:bodyPr>
            <a:normAutofit fontScale="92500" lnSpcReduction="20000"/>
          </a:bodyPr>
          <a:lstStyle/>
          <a:p>
            <a:r>
              <a:rPr lang="ru-RU" smtClean="0"/>
              <a:t>(что хочет от студентов программа МГУ)</a:t>
            </a:r>
          </a:p>
          <a:p>
            <a:endParaRPr lang="ru-RU" dirty="0"/>
          </a:p>
          <a:p>
            <a:r>
              <a:rPr lang="ru-RU" dirty="0"/>
              <a:t>д</a:t>
            </a:r>
            <a:r>
              <a:rPr lang="ru-RU" dirty="0" smtClean="0"/>
              <a:t>оцент </a:t>
            </a:r>
            <a:r>
              <a:rPr lang="ru-RU" dirty="0" smtClean="0"/>
              <a:t>кафедры русского </a:t>
            </a:r>
            <a:r>
              <a:rPr lang="ru-RU" dirty="0" smtClean="0"/>
              <a:t>языка</a:t>
            </a:r>
          </a:p>
          <a:p>
            <a:r>
              <a:rPr lang="ru-RU" dirty="0"/>
              <a:t>к</a:t>
            </a:r>
            <a:r>
              <a:rPr lang="ru-RU" dirty="0" smtClean="0"/>
              <a:t>андидат филологических наук</a:t>
            </a:r>
            <a:endParaRPr lang="ru-RU" dirty="0" smtClean="0"/>
          </a:p>
          <a:p>
            <a:r>
              <a:rPr lang="ru-RU" dirty="0" smtClean="0"/>
              <a:t>Николенкова Наталья Владимировна</a:t>
            </a:r>
          </a:p>
          <a:p>
            <a:r>
              <a:rPr lang="ru-RU" dirty="0" smtClean="0"/>
              <a:t>28.06.2017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6903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ОРФОГРАФИЧЕСКИЕ ОШИБКИ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u="sng" dirty="0" smtClean="0"/>
              <a:t>Ошибки в орфографическом задании 2016 </a:t>
            </a:r>
            <a:r>
              <a:rPr lang="ru-RU" sz="1400" dirty="0" smtClean="0"/>
              <a:t>(новый вариант)</a:t>
            </a:r>
            <a:r>
              <a:rPr lang="ru-RU" dirty="0" smtClean="0"/>
              <a:t>:</a:t>
            </a:r>
          </a:p>
          <a:p>
            <a:pPr marL="0" indent="0" algn="just" fontAlgn="base">
              <a:buNone/>
            </a:pPr>
            <a:r>
              <a:rPr lang="ru-RU" sz="2600" dirty="0"/>
              <a:t>Глава </a:t>
            </a:r>
            <a:r>
              <a:rPr lang="ru-RU" sz="2600" dirty="0" smtClean="0">
                <a:solidFill>
                  <a:srgbClr val="FF0000"/>
                </a:solidFill>
              </a:rPr>
              <a:t>о/</a:t>
            </a:r>
            <a:r>
              <a:rPr lang="ru-RU" sz="2600" dirty="0" err="1" smtClean="0">
                <a:solidFill>
                  <a:srgbClr val="FF0000"/>
                </a:solidFill>
              </a:rPr>
              <a:t>Орг</a:t>
            </a:r>
            <a:r>
              <a:rPr lang="ru-RU" sz="2600" dirty="0" smtClean="0">
                <a:solidFill>
                  <a:srgbClr val="FF0000"/>
                </a:solidFill>
              </a:rPr>
              <a:t>(</a:t>
            </a:r>
            <a:r>
              <a:rPr lang="ru-RU" sz="2600" u="sng" dirty="0" smtClean="0">
                <a:solidFill>
                  <a:srgbClr val="FF0000"/>
                </a:solidFill>
              </a:rPr>
              <a:t>.)</a:t>
            </a:r>
            <a:r>
              <a:rPr lang="ru-RU" sz="2600" dirty="0" err="1" smtClean="0">
                <a:solidFill>
                  <a:srgbClr val="FF0000"/>
                </a:solidFill>
              </a:rPr>
              <a:t>коми</a:t>
            </a:r>
            <a:r>
              <a:rPr lang="ru-RU" sz="2600" dirty="0" smtClean="0">
                <a:solidFill>
                  <a:srgbClr val="FF0000"/>
                </a:solidFill>
              </a:rPr>
              <a:t>/</a:t>
            </a:r>
            <a:r>
              <a:rPr lang="ru-RU" sz="2600" dirty="0" err="1" smtClean="0">
                <a:solidFill>
                  <a:srgbClr val="FF0000"/>
                </a:solidFill>
              </a:rPr>
              <a:t>етета</a:t>
            </a:r>
            <a:r>
              <a:rPr lang="ru-RU" sz="2600" dirty="0" smtClean="0"/>
              <a:t> </a:t>
            </a:r>
            <a:r>
              <a:rPr lang="ru-RU" sz="2600" dirty="0"/>
              <a:t>«Сочи 2014</a:t>
            </a:r>
            <a:r>
              <a:rPr lang="ru-RU" sz="2600" dirty="0" smtClean="0"/>
              <a:t>» (</a:t>
            </a:r>
            <a:r>
              <a:rPr lang="ru-RU" sz="2600" dirty="0" smtClean="0">
                <a:solidFill>
                  <a:srgbClr val="FF0000"/>
                </a:solidFill>
              </a:rPr>
              <a:t>Сочи-2014)</a:t>
            </a:r>
            <a:r>
              <a:rPr lang="ru-RU" sz="2600" dirty="0" smtClean="0"/>
              <a:t> в </a:t>
            </a:r>
            <a:r>
              <a:rPr lang="ru-RU" sz="2600" dirty="0"/>
              <a:t>понедельник подвел итоги </a:t>
            </a:r>
            <a:r>
              <a:rPr lang="ru-RU" sz="2600" dirty="0" smtClean="0">
                <a:solidFill>
                  <a:srgbClr val="FF0000"/>
                </a:solidFill>
              </a:rPr>
              <a:t>з/З</a:t>
            </a:r>
            <a:r>
              <a:rPr lang="ru-RU" sz="2600" dirty="0" smtClean="0"/>
              <a:t>имних </a:t>
            </a:r>
            <a:r>
              <a:rPr lang="ru-RU" sz="2600" dirty="0" smtClean="0">
                <a:solidFill>
                  <a:srgbClr val="FF0000"/>
                </a:solidFill>
              </a:rPr>
              <a:t>О/о</a:t>
            </a:r>
            <a:r>
              <a:rPr lang="ru-RU" sz="2600" dirty="0" smtClean="0"/>
              <a:t>лимпийских </a:t>
            </a:r>
            <a:r>
              <a:rPr lang="ru-RU" sz="2600" dirty="0"/>
              <a:t>и </a:t>
            </a:r>
            <a:r>
              <a:rPr lang="ru-RU" sz="2600" dirty="0" smtClean="0">
                <a:solidFill>
                  <a:srgbClr val="FF0000"/>
                </a:solidFill>
              </a:rPr>
              <a:t>П/п</a:t>
            </a:r>
            <a:r>
              <a:rPr lang="ru-RU" sz="2600" dirty="0" smtClean="0"/>
              <a:t>ар</a:t>
            </a:r>
            <a:r>
              <a:rPr lang="ru-RU" sz="2600" dirty="0" smtClean="0">
                <a:solidFill>
                  <a:srgbClr val="FF0000"/>
                </a:solidFill>
              </a:rPr>
              <a:t>а/о</a:t>
            </a:r>
            <a:r>
              <a:rPr lang="ru-RU" sz="2600" dirty="0" smtClean="0"/>
              <a:t>лимпийских </a:t>
            </a:r>
            <a:r>
              <a:rPr lang="ru-RU" sz="2600" dirty="0"/>
              <a:t>игр в Сочи, отметив</a:t>
            </a:r>
            <a:r>
              <a:rPr lang="ru-RU" sz="2600" dirty="0">
                <a:solidFill>
                  <a:srgbClr val="00B0F0"/>
                </a:solidFill>
              </a:rPr>
              <a:t>,</a:t>
            </a:r>
            <a:r>
              <a:rPr lang="ru-RU" sz="2600" dirty="0"/>
              <a:t> что реализова</a:t>
            </a:r>
            <a:r>
              <a:rPr lang="ru-RU" sz="2600" dirty="0">
                <a:solidFill>
                  <a:srgbClr val="00B0F0"/>
                </a:solidFill>
              </a:rPr>
              <a:t>нн</a:t>
            </a:r>
            <a:r>
              <a:rPr lang="ru-RU" sz="2600" dirty="0"/>
              <a:t>ый в России спортивный </a:t>
            </a:r>
            <a:r>
              <a:rPr lang="ru-RU" sz="2600" dirty="0" smtClean="0">
                <a:solidFill>
                  <a:srgbClr val="FF0000"/>
                </a:solidFill>
              </a:rPr>
              <a:t>п/П</a:t>
            </a:r>
            <a:r>
              <a:rPr lang="ru-RU" sz="2600" dirty="0" smtClean="0"/>
              <a:t>роект </a:t>
            </a:r>
            <a:r>
              <a:rPr lang="ru-RU" sz="2600" dirty="0"/>
              <a:t>стал не только </a:t>
            </a:r>
            <a:r>
              <a:rPr lang="ru-RU" sz="2600" dirty="0" smtClean="0"/>
              <a:t>рекордным, </a:t>
            </a:r>
            <a:r>
              <a:rPr lang="ru-RU" sz="2600" dirty="0"/>
              <a:t>но и принес прибыль. </a:t>
            </a:r>
            <a:r>
              <a:rPr lang="ru-RU" sz="2600" dirty="0" err="1" smtClean="0"/>
              <a:t>Ра</a:t>
            </a:r>
            <a:r>
              <a:rPr lang="ru-RU" sz="2600" dirty="0" err="1" smtClean="0">
                <a:solidFill>
                  <a:srgbClr val="FF0000"/>
                </a:solidFill>
              </a:rPr>
              <a:t>СС</a:t>
            </a:r>
            <a:r>
              <a:rPr lang="ru-RU" sz="2600" dirty="0" smtClean="0">
                <a:solidFill>
                  <a:srgbClr val="FF0000"/>
                </a:solidFill>
              </a:rPr>
              <a:t>/С</a:t>
            </a:r>
            <a:r>
              <a:rPr lang="ru-RU" sz="2600" dirty="0" smtClean="0"/>
              <a:t>четная </a:t>
            </a:r>
            <a:r>
              <a:rPr lang="ru-RU" sz="2600" dirty="0"/>
              <a:t>операцио</a:t>
            </a:r>
            <a:r>
              <a:rPr lang="ru-RU" sz="2600" dirty="0">
                <a:solidFill>
                  <a:srgbClr val="00B0F0"/>
                </a:solidFill>
              </a:rPr>
              <a:t>нн</a:t>
            </a:r>
            <a:r>
              <a:rPr lang="ru-RU" sz="2600" dirty="0"/>
              <a:t>ая прибыль, которую получил </a:t>
            </a:r>
            <a:r>
              <a:rPr lang="ru-RU" sz="2600" dirty="0" smtClean="0">
                <a:solidFill>
                  <a:srgbClr val="FF0000"/>
                </a:solidFill>
              </a:rPr>
              <a:t>о/</a:t>
            </a:r>
            <a:r>
              <a:rPr lang="ru-RU" sz="2600" dirty="0" err="1" smtClean="0">
                <a:solidFill>
                  <a:srgbClr val="FF0000"/>
                </a:solidFill>
              </a:rPr>
              <a:t>О</a:t>
            </a:r>
            <a:r>
              <a:rPr lang="ru-RU" sz="2600" dirty="0" err="1" smtClean="0"/>
              <a:t>ргком</a:t>
            </a:r>
            <a:r>
              <a:rPr lang="ru-RU" sz="2600" dirty="0" err="1" smtClean="0">
                <a:solidFill>
                  <a:srgbClr val="FF0000"/>
                </a:solidFill>
              </a:rPr>
              <a:t>и</a:t>
            </a:r>
            <a:r>
              <a:rPr lang="ru-RU" sz="2600" dirty="0" smtClean="0">
                <a:solidFill>
                  <a:srgbClr val="FF0000"/>
                </a:solidFill>
              </a:rPr>
              <a:t>/</a:t>
            </a:r>
            <a:r>
              <a:rPr lang="ru-RU" sz="2600" dirty="0" err="1" smtClean="0">
                <a:solidFill>
                  <a:srgbClr val="FF0000"/>
                </a:solidFill>
              </a:rPr>
              <a:t>е</a:t>
            </a:r>
            <a:r>
              <a:rPr lang="ru-RU" sz="2600" dirty="0" err="1" smtClean="0"/>
              <a:t>тет</a:t>
            </a:r>
            <a:r>
              <a:rPr lang="ru-RU" sz="2600" dirty="0" smtClean="0"/>
              <a:t> </a:t>
            </a:r>
            <a:r>
              <a:rPr lang="ru-RU" sz="2600" dirty="0" smtClean="0">
                <a:solidFill>
                  <a:srgbClr val="FF0000"/>
                </a:solidFill>
              </a:rPr>
              <a:t>И/и</a:t>
            </a:r>
            <a:r>
              <a:rPr lang="ru-RU" sz="2600" dirty="0" smtClean="0"/>
              <a:t>гр</a:t>
            </a:r>
            <a:r>
              <a:rPr lang="ru-RU" sz="2600" dirty="0">
                <a:solidFill>
                  <a:srgbClr val="FF0000"/>
                </a:solidFill>
              </a:rPr>
              <a:t>,</a:t>
            </a:r>
            <a:r>
              <a:rPr lang="ru-RU" sz="2600" dirty="0"/>
              <a:t> составила 5 </a:t>
            </a:r>
            <a:r>
              <a:rPr lang="ru-RU" sz="2600" dirty="0" smtClean="0"/>
              <a:t>млрд (ми</a:t>
            </a:r>
            <a:r>
              <a:rPr lang="ru-RU" sz="2600" dirty="0" smtClean="0">
                <a:solidFill>
                  <a:srgbClr val="00B0F0"/>
                </a:solidFill>
              </a:rPr>
              <a:t>лл</a:t>
            </a:r>
            <a:r>
              <a:rPr lang="ru-RU" sz="2600" dirty="0" smtClean="0"/>
              <a:t>иардов) рублей. </a:t>
            </a:r>
          </a:p>
          <a:p>
            <a:pPr marL="0" indent="0" algn="just" fontAlgn="base">
              <a:buNone/>
            </a:pPr>
            <a:r>
              <a:rPr lang="ru-RU" sz="2600" dirty="0" smtClean="0"/>
              <a:t>Для того</a:t>
            </a:r>
            <a:r>
              <a:rPr lang="ru-RU" sz="2600" dirty="0" smtClean="0">
                <a:solidFill>
                  <a:srgbClr val="92D050"/>
                </a:solidFill>
              </a:rPr>
              <a:t>,</a:t>
            </a:r>
            <a:r>
              <a:rPr lang="ru-RU" sz="2600" dirty="0" smtClean="0"/>
              <a:t> </a:t>
            </a:r>
            <a:r>
              <a:rPr lang="ru-RU" sz="2600" dirty="0"/>
              <a:t>чтобы Игры прошли на столь высоком уровне</a:t>
            </a:r>
            <a:r>
              <a:rPr lang="ru-RU" sz="2600" dirty="0">
                <a:solidFill>
                  <a:srgbClr val="00B0F0"/>
                </a:solidFill>
              </a:rPr>
              <a:t>,</a:t>
            </a:r>
            <a:r>
              <a:rPr lang="ru-RU" sz="2600" dirty="0"/>
              <a:t> по оценкам представителей </a:t>
            </a:r>
            <a:r>
              <a:rPr lang="ru-RU" sz="2600" dirty="0" smtClean="0"/>
              <a:t>МОК, </a:t>
            </a:r>
            <a:r>
              <a:rPr lang="ru-RU" sz="2600" dirty="0"/>
              <a:t>была </a:t>
            </a:r>
            <a:r>
              <a:rPr lang="ru-RU" sz="2600" dirty="0" smtClean="0"/>
              <a:t>продела</a:t>
            </a:r>
            <a:r>
              <a:rPr lang="ru-RU" sz="2600" dirty="0" smtClean="0">
                <a:solidFill>
                  <a:srgbClr val="FF0000"/>
                </a:solidFill>
              </a:rPr>
              <a:t>н/</a:t>
            </a:r>
            <a:r>
              <a:rPr lang="ru-RU" sz="2600" dirty="0" err="1" smtClean="0">
                <a:solidFill>
                  <a:srgbClr val="FF0000"/>
                </a:solidFill>
              </a:rPr>
              <a:t>нн</a:t>
            </a:r>
            <a:r>
              <a:rPr lang="ru-RU" sz="2600" dirty="0" err="1" smtClean="0"/>
              <a:t>а</a:t>
            </a:r>
            <a:r>
              <a:rPr lang="ru-RU" sz="2600" dirty="0" smtClean="0"/>
              <a:t> коло</a:t>
            </a:r>
            <a:r>
              <a:rPr lang="ru-RU" sz="2600" dirty="0" smtClean="0">
                <a:solidFill>
                  <a:srgbClr val="FF0000"/>
                </a:solidFill>
              </a:rPr>
              <a:t>сс/с</a:t>
            </a:r>
            <a:r>
              <a:rPr lang="ru-RU" sz="2600" dirty="0" smtClean="0"/>
              <a:t>альная </a:t>
            </a:r>
            <a:r>
              <a:rPr lang="ru-RU" sz="2600" dirty="0"/>
              <a:t>работа, начиная от </a:t>
            </a:r>
            <a:r>
              <a:rPr lang="ru-RU" sz="2600" i="1" dirty="0"/>
              <a:t>обеспечения</a:t>
            </a:r>
            <a:r>
              <a:rPr lang="ru-RU" sz="2600" dirty="0"/>
              <a:t> соответствующей </a:t>
            </a:r>
            <a:r>
              <a:rPr lang="ru-RU" sz="2600" dirty="0" err="1" smtClean="0"/>
              <a:t>ма</a:t>
            </a:r>
            <a:r>
              <a:rPr lang="ru-RU" sz="2600" dirty="0" smtClean="0">
                <a:solidFill>
                  <a:srgbClr val="FF0000"/>
                </a:solidFill>
              </a:rPr>
              <a:t>(с)ш</a:t>
            </a:r>
            <a:r>
              <a:rPr lang="ru-RU" sz="2600" dirty="0" smtClean="0"/>
              <a:t>табу </a:t>
            </a:r>
            <a:r>
              <a:rPr lang="ru-RU" sz="2600" dirty="0"/>
              <a:t>мероприятия </a:t>
            </a:r>
            <a:r>
              <a:rPr lang="ru-RU" sz="2600" dirty="0" smtClean="0"/>
              <a:t>инфр</a:t>
            </a:r>
            <a:r>
              <a:rPr lang="ru-RU" sz="2600" dirty="0" smtClean="0">
                <a:solidFill>
                  <a:srgbClr val="FF0000"/>
                </a:solidFill>
              </a:rPr>
              <a:t>а/о(-)</a:t>
            </a:r>
            <a:r>
              <a:rPr lang="ru-RU" sz="2600" dirty="0" smtClean="0"/>
              <a:t>структуры</a:t>
            </a:r>
            <a:r>
              <a:rPr lang="ru-RU" sz="2600" dirty="0"/>
              <a:t>, заканчивая </a:t>
            </a:r>
            <a:r>
              <a:rPr lang="ru-RU" sz="2600" dirty="0" smtClean="0">
                <a:solidFill>
                  <a:srgbClr val="FF0000"/>
                </a:solidFill>
              </a:rPr>
              <a:t>(не) </a:t>
            </a:r>
            <a:r>
              <a:rPr lang="ru-RU" sz="2600" dirty="0" smtClean="0"/>
              <a:t>заметной работой в</a:t>
            </a:r>
            <a:r>
              <a:rPr lang="ru-RU" sz="2600" dirty="0" smtClean="0">
                <a:solidFill>
                  <a:srgbClr val="FF0000"/>
                </a:solidFill>
              </a:rPr>
              <a:t>о/а</a:t>
            </a:r>
            <a:r>
              <a:rPr lang="ru-RU" sz="2600" dirty="0" smtClean="0"/>
              <a:t>л</a:t>
            </a:r>
            <a:r>
              <a:rPr lang="ru-RU" sz="2600" dirty="0" smtClean="0">
                <a:solidFill>
                  <a:srgbClr val="FF0000"/>
                </a:solidFill>
              </a:rPr>
              <a:t>о/</a:t>
            </a:r>
            <a:r>
              <a:rPr lang="ru-RU" sz="2600" dirty="0" err="1" smtClean="0">
                <a:solidFill>
                  <a:srgbClr val="FF0000"/>
                </a:solidFill>
              </a:rPr>
              <a:t>а</a:t>
            </a:r>
            <a:r>
              <a:rPr lang="ru-RU" sz="2600" dirty="0" err="1" smtClean="0"/>
              <a:t>нтеров</a:t>
            </a:r>
            <a:r>
              <a:rPr lang="ru-RU" sz="2600" dirty="0"/>
              <a:t>. </a:t>
            </a:r>
          </a:p>
        </p:txBody>
      </p:sp>
      <p:sp>
        <p:nvSpPr>
          <p:cNvPr id="7" name="Объект 6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u="sng" dirty="0" smtClean="0"/>
              <a:t>Ошибки в изложениях 2012 </a:t>
            </a:r>
            <a:r>
              <a:rPr lang="ru-RU" sz="1600" dirty="0" smtClean="0"/>
              <a:t>(предлагался типичный текст с сюжетом):</a:t>
            </a:r>
          </a:p>
          <a:p>
            <a:pPr>
              <a:buFontTx/>
              <a:buChar char="-"/>
            </a:pPr>
            <a:r>
              <a:rPr lang="ru-RU" dirty="0" err="1" smtClean="0"/>
              <a:t>пар</a:t>
            </a:r>
            <a:r>
              <a:rPr lang="ru-RU" dirty="0" err="1" smtClean="0">
                <a:solidFill>
                  <a:srgbClr val="FF0000"/>
                </a:solidFill>
              </a:rPr>
              <a:t>А</a:t>
            </a:r>
            <a:r>
              <a:rPr lang="ru-RU" dirty="0" err="1" smtClean="0"/>
              <a:t>ход</a:t>
            </a:r>
            <a:r>
              <a:rPr lang="ru-RU" dirty="0" smtClean="0"/>
              <a:t>; </a:t>
            </a:r>
            <a:r>
              <a:rPr lang="ru-RU" dirty="0" err="1" smtClean="0"/>
              <a:t>лед</a:t>
            </a:r>
            <a:r>
              <a:rPr lang="ru-RU" dirty="0" err="1" smtClean="0">
                <a:solidFill>
                  <a:srgbClr val="FF0000"/>
                </a:solidFill>
              </a:rPr>
              <a:t>А</a:t>
            </a:r>
            <a:r>
              <a:rPr lang="ru-RU" dirty="0" err="1" smtClean="0"/>
              <a:t>ход</a:t>
            </a:r>
            <a:r>
              <a:rPr lang="ru-RU" dirty="0" smtClean="0"/>
              <a:t>;</a:t>
            </a:r>
          </a:p>
          <a:p>
            <a:pPr>
              <a:buFontTx/>
              <a:buChar char="-"/>
            </a:pPr>
            <a:r>
              <a:rPr lang="ru-RU" dirty="0" err="1" smtClean="0"/>
              <a:t>в</a:t>
            </a:r>
            <a:r>
              <a:rPr lang="ru-RU" dirty="0" err="1" smtClean="0">
                <a:solidFill>
                  <a:srgbClr val="FF0000"/>
                </a:solidFill>
              </a:rPr>
              <a:t>А</a:t>
            </a:r>
            <a:r>
              <a:rPr lang="ru-RU" dirty="0" err="1" smtClean="0"/>
              <a:t>робей</a:t>
            </a:r>
            <a:r>
              <a:rPr lang="ru-RU" dirty="0" smtClean="0"/>
              <a:t>/ </a:t>
            </a:r>
            <a:r>
              <a:rPr lang="ru-RU" dirty="0" err="1" smtClean="0"/>
              <a:t>вор</a:t>
            </a:r>
            <a:r>
              <a:rPr lang="ru-RU" dirty="0" err="1" smtClean="0">
                <a:solidFill>
                  <a:srgbClr val="FF0000"/>
                </a:solidFill>
              </a:rPr>
              <a:t>А</a:t>
            </a:r>
            <a:r>
              <a:rPr lang="ru-RU" dirty="0" err="1" smtClean="0"/>
              <a:t>бей</a:t>
            </a:r>
            <a:r>
              <a:rPr lang="ru-RU" dirty="0" smtClean="0"/>
              <a:t>; </a:t>
            </a:r>
            <a:r>
              <a:rPr lang="ru-RU" dirty="0" err="1" smtClean="0"/>
              <a:t>пер</a:t>
            </a:r>
            <a:r>
              <a:rPr lang="ru-RU" dirty="0" err="1" smtClean="0">
                <a:solidFill>
                  <a:srgbClr val="FF0000"/>
                </a:solidFill>
              </a:rPr>
              <a:t>У</a:t>
            </a:r>
            <a:r>
              <a:rPr lang="ru-RU" dirty="0" err="1" smtClean="0"/>
              <a:t>шки</a:t>
            </a:r>
            <a:r>
              <a:rPr lang="ru-RU" dirty="0" smtClean="0"/>
              <a:t>; </a:t>
            </a:r>
          </a:p>
          <a:p>
            <a:pPr>
              <a:buFontTx/>
              <a:buChar char="-"/>
            </a:pPr>
            <a:r>
              <a:rPr lang="ru-RU" dirty="0" err="1" smtClean="0"/>
              <a:t>завид</a:t>
            </a:r>
            <a:r>
              <a:rPr lang="ru-RU" dirty="0" err="1" smtClean="0">
                <a:solidFill>
                  <a:srgbClr val="FF0000"/>
                </a:solidFill>
              </a:rPr>
              <a:t>Ы</a:t>
            </a:r>
            <a:r>
              <a:rPr lang="ru-RU" dirty="0" err="1" smtClean="0"/>
              <a:t>вали</a:t>
            </a:r>
            <a:r>
              <a:rPr lang="ru-RU" dirty="0" smtClean="0"/>
              <a:t>;</a:t>
            </a:r>
          </a:p>
          <a:p>
            <a:pPr>
              <a:buFontTx/>
              <a:buChar char="-"/>
            </a:pPr>
            <a:r>
              <a:rPr lang="ru-RU" dirty="0" err="1" smtClean="0"/>
              <a:t>ярм</a:t>
            </a:r>
            <a:r>
              <a:rPr lang="ru-RU" dirty="0" err="1" smtClean="0">
                <a:solidFill>
                  <a:srgbClr val="FF0000"/>
                </a:solidFill>
              </a:rPr>
              <a:t>О</a:t>
            </a:r>
            <a:r>
              <a:rPr lang="ru-RU" dirty="0" err="1" smtClean="0"/>
              <a:t>рка</a:t>
            </a:r>
            <a:r>
              <a:rPr lang="ru-RU" dirty="0" smtClean="0"/>
              <a:t>;</a:t>
            </a:r>
          </a:p>
          <a:p>
            <a:pPr>
              <a:buFontTx/>
              <a:buChar char="-"/>
            </a:pPr>
            <a:r>
              <a:rPr lang="ru-RU" dirty="0" err="1" smtClean="0"/>
              <a:t>ск</a:t>
            </a:r>
            <a:r>
              <a:rPr lang="ru-RU" dirty="0" err="1" smtClean="0">
                <a:solidFill>
                  <a:srgbClr val="FF0000"/>
                </a:solidFill>
              </a:rPr>
              <a:t>А</a:t>
            </a:r>
            <a:r>
              <a:rPr lang="ru-RU" dirty="0" err="1" smtClean="0"/>
              <a:t>рлупка</a:t>
            </a:r>
            <a:r>
              <a:rPr lang="ru-RU" dirty="0" smtClean="0"/>
              <a:t>…</a:t>
            </a:r>
          </a:p>
          <a:p>
            <a:pPr>
              <a:buFontTx/>
              <a:buChar char="-"/>
            </a:pPr>
            <a:endParaRPr lang="ru-RU" dirty="0" smtClean="0"/>
          </a:p>
          <a:p>
            <a:pPr>
              <a:buFontTx/>
              <a:buChar char="-"/>
            </a:pPr>
            <a:endParaRPr lang="ru-RU" dirty="0"/>
          </a:p>
          <a:p>
            <a:pPr>
              <a:buFontTx/>
              <a:buChar char="-"/>
            </a:pPr>
            <a:endParaRPr lang="ru-RU" dirty="0" smtClean="0"/>
          </a:p>
          <a:p>
            <a:pPr>
              <a:buFontTx/>
              <a:buChar char="-"/>
            </a:pPr>
            <a:endParaRPr lang="ru-RU" dirty="0" smtClean="0"/>
          </a:p>
          <a:p>
            <a:pPr>
              <a:buFontTx/>
              <a:buChar char="-"/>
            </a:pPr>
            <a:endParaRPr lang="ru-RU" dirty="0" smtClean="0"/>
          </a:p>
          <a:p>
            <a:pPr>
              <a:buFontTx/>
              <a:buChar char="-"/>
            </a:pPr>
            <a:endParaRPr lang="ru-RU" dirty="0" smtClean="0"/>
          </a:p>
          <a:p>
            <a:pPr>
              <a:buFontTx/>
              <a:buChar char="-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4365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812885"/>
          </a:xfrm>
        </p:spPr>
        <p:txBody>
          <a:bodyPr>
            <a:noAutofit/>
          </a:bodyPr>
          <a:lstStyle/>
          <a:p>
            <a:r>
              <a:rPr lang="ru-RU" sz="3200" dirty="0" smtClean="0"/>
              <a:t>Слепой текст (тема орфографические и пунктуационные нормы)</a:t>
            </a:r>
            <a:endParaRPr lang="ru-RU" sz="3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178011"/>
            <a:ext cx="5157787" cy="362466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dirty="0" smtClean="0"/>
              <a:t>2012 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1540478"/>
            <a:ext cx="5157787" cy="4942700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dirty="0"/>
              <a:t>Ворота были накрепко закрыты и путники свернув (не) много влево </a:t>
            </a:r>
            <a:r>
              <a:rPr lang="ru-RU" dirty="0" err="1"/>
              <a:t>увид</a:t>
            </a:r>
            <a:r>
              <a:rPr lang="ru-RU" dirty="0"/>
              <a:t>…ли (не) большое двух…этажное строен…</a:t>
            </a:r>
            <a:r>
              <a:rPr lang="ru-RU" dirty="0" err="1"/>
              <a:t>це</a:t>
            </a:r>
            <a:r>
              <a:rPr lang="ru-RU" dirty="0"/>
              <a:t>. Было уже (пол) девятого (по) этому посовещавшись они решили войти в дом. Глазам пре…стала удивительная картина полы окна и двери тщательно вымыты вся мебель </a:t>
            </a:r>
            <a:r>
              <a:rPr lang="ru-RU" dirty="0" err="1"/>
              <a:t>вычище</a:t>
            </a:r>
            <a:r>
              <a:rPr lang="ru-RU" dirty="0"/>
              <a:t>…а </a:t>
            </a:r>
            <a:r>
              <a:rPr lang="ru-RU" dirty="0" err="1"/>
              <a:t>выколоче</a:t>
            </a:r>
            <a:r>
              <a:rPr lang="ru-RU" dirty="0"/>
              <a:t>…а и </a:t>
            </a:r>
            <a:r>
              <a:rPr lang="ru-RU" dirty="0" err="1"/>
              <a:t>подкле</a:t>
            </a:r>
            <a:r>
              <a:rPr lang="ru-RU" dirty="0"/>
              <a:t>(е/и)…а. На столе накрытом белоснежной скатертью рас…</a:t>
            </a:r>
            <a:r>
              <a:rPr lang="ru-RU" dirty="0" err="1"/>
              <a:t>тавле</a:t>
            </a:r>
            <a:r>
              <a:rPr lang="ru-RU" dirty="0"/>
              <a:t>…ы туго </a:t>
            </a:r>
            <a:r>
              <a:rPr lang="ru-RU" dirty="0" err="1"/>
              <a:t>накрахмале</a:t>
            </a:r>
            <a:r>
              <a:rPr lang="ru-RU" dirty="0"/>
              <a:t>…</a:t>
            </a:r>
            <a:r>
              <a:rPr lang="ru-RU" dirty="0" err="1"/>
              <a:t>ые</a:t>
            </a:r>
            <a:r>
              <a:rPr lang="ru-RU" dirty="0"/>
              <a:t> </a:t>
            </a:r>
            <a:r>
              <a:rPr lang="ru-RU" dirty="0" err="1"/>
              <a:t>полотня</a:t>
            </a:r>
            <a:r>
              <a:rPr lang="ru-RU" dirty="0"/>
              <a:t>…</a:t>
            </a:r>
            <a:r>
              <a:rPr lang="ru-RU" dirty="0" err="1"/>
              <a:t>ые</a:t>
            </a:r>
            <a:r>
              <a:rPr lang="ru-RU" dirty="0"/>
              <a:t> салфетки и </a:t>
            </a:r>
            <a:r>
              <a:rPr lang="ru-RU" dirty="0" err="1"/>
              <a:t>разложе</a:t>
            </a:r>
            <a:r>
              <a:rPr lang="ru-RU" dirty="0"/>
              <a:t>…ы стари…</a:t>
            </a:r>
            <a:r>
              <a:rPr lang="ru-RU" dirty="0" err="1"/>
              <a:t>ые</a:t>
            </a:r>
            <a:r>
              <a:rPr lang="ru-RU" dirty="0"/>
              <a:t> </a:t>
            </a:r>
            <a:r>
              <a:rPr lang="ru-RU" dirty="0" err="1"/>
              <a:t>серебр</a:t>
            </a:r>
            <a:r>
              <a:rPr lang="ru-RU" dirty="0"/>
              <a:t>(е/и/я)…</a:t>
            </a:r>
            <a:r>
              <a:rPr lang="ru-RU" dirty="0" err="1"/>
              <a:t>ые</a:t>
            </a:r>
            <a:r>
              <a:rPr lang="ru-RU" dirty="0"/>
              <a:t> </a:t>
            </a:r>
            <a:r>
              <a:rPr lang="ru-RU" dirty="0" err="1"/>
              <a:t>пр</a:t>
            </a:r>
            <a:r>
              <a:rPr lang="ru-RU" dirty="0"/>
              <a:t>…боры. Я…</a:t>
            </a:r>
            <a:r>
              <a:rPr lang="ru-RU" dirty="0" err="1"/>
              <a:t>ства</a:t>
            </a:r>
            <a:r>
              <a:rPr lang="ru-RU" dirty="0"/>
              <a:t> пода…ы </a:t>
            </a:r>
            <a:r>
              <a:rPr lang="ru-RU" dirty="0" err="1"/>
              <a:t>порцио</a:t>
            </a:r>
            <a:r>
              <a:rPr lang="ru-RU" dirty="0"/>
              <a:t>…о. (По) всюду струит…</a:t>
            </a:r>
            <a:r>
              <a:rPr lang="ru-RU" dirty="0" err="1"/>
              <a:t>ся</a:t>
            </a:r>
            <a:r>
              <a:rPr lang="ru-RU" dirty="0"/>
              <a:t> (не) ведомый аромат. Путники были </a:t>
            </a:r>
            <a:r>
              <a:rPr lang="ru-RU" dirty="0" err="1"/>
              <a:t>пораже</a:t>
            </a:r>
            <a:r>
              <a:rPr lang="ru-RU" dirty="0"/>
              <a:t>…ы гусиная печень с </a:t>
            </a:r>
            <a:r>
              <a:rPr lang="ru-RU" dirty="0" err="1"/>
              <a:t>пече</a:t>
            </a:r>
            <a:r>
              <a:rPr lang="ru-RU" dirty="0"/>
              <a:t>…</a:t>
            </a:r>
            <a:r>
              <a:rPr lang="ru-RU" dirty="0" err="1"/>
              <a:t>ыми</a:t>
            </a:r>
            <a:r>
              <a:rPr lang="ru-RU" dirty="0"/>
              <a:t> яблоками туше…</a:t>
            </a:r>
            <a:r>
              <a:rPr lang="ru-RU" dirty="0" err="1"/>
              <a:t>ый</a:t>
            </a:r>
            <a:r>
              <a:rPr lang="ru-RU" dirty="0"/>
              <a:t> в сметане кролик </a:t>
            </a:r>
            <a:r>
              <a:rPr lang="ru-RU" dirty="0" err="1"/>
              <a:t>сви</a:t>
            </a:r>
            <a:r>
              <a:rPr lang="ru-RU" dirty="0"/>
              <a:t>…</a:t>
            </a:r>
            <a:r>
              <a:rPr lang="ru-RU" dirty="0" err="1"/>
              <a:t>ые</a:t>
            </a:r>
            <a:r>
              <a:rPr lang="ru-RU" dirty="0"/>
              <a:t> отбивные </a:t>
            </a:r>
            <a:r>
              <a:rPr lang="ru-RU" dirty="0" err="1"/>
              <a:t>запече</a:t>
            </a:r>
            <a:r>
              <a:rPr lang="ru-RU" dirty="0"/>
              <a:t>…</a:t>
            </a:r>
            <a:r>
              <a:rPr lang="ru-RU" dirty="0" err="1"/>
              <a:t>ая</a:t>
            </a:r>
            <a:r>
              <a:rPr lang="ru-RU" dirty="0"/>
              <a:t> в (не) глубоких </a:t>
            </a:r>
            <a:r>
              <a:rPr lang="ru-RU" dirty="0" err="1"/>
              <a:t>глиня</a:t>
            </a:r>
            <a:r>
              <a:rPr lang="ru-RU" dirty="0"/>
              <a:t>…</a:t>
            </a:r>
            <a:r>
              <a:rPr lang="ru-RU" dirty="0" err="1"/>
              <a:t>ых</a:t>
            </a:r>
            <a:r>
              <a:rPr lang="ru-RU" dirty="0"/>
              <a:t> </a:t>
            </a:r>
            <a:r>
              <a:rPr lang="ru-RU" dirty="0" err="1"/>
              <a:t>горш</a:t>
            </a:r>
            <a:r>
              <a:rPr lang="ru-RU" dirty="0"/>
              <a:t>…</a:t>
            </a:r>
            <a:r>
              <a:rPr lang="ru-RU" dirty="0" err="1"/>
              <a:t>чках</a:t>
            </a:r>
            <a:r>
              <a:rPr lang="ru-RU" dirty="0"/>
              <a:t> баранина словом, все производило (не) забываемое </a:t>
            </a:r>
            <a:r>
              <a:rPr lang="ru-RU" dirty="0" err="1"/>
              <a:t>впеч</a:t>
            </a:r>
            <a:r>
              <a:rPr lang="ru-RU" dirty="0"/>
              <a:t>…тление. Было очевидно что (в)</a:t>
            </a:r>
            <a:r>
              <a:rPr lang="ru-RU" dirty="0" err="1"/>
              <a:t>продолжени</a:t>
            </a:r>
            <a:r>
              <a:rPr lang="ru-RU" dirty="0"/>
              <a:t>… всей своей </a:t>
            </a:r>
            <a:r>
              <a:rPr lang="ru-RU" dirty="0" err="1"/>
              <a:t>жизн</a:t>
            </a:r>
            <a:r>
              <a:rPr lang="ru-RU" dirty="0"/>
              <a:t>… они (ни) когда не видели подобной роскоши. 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178010"/>
            <a:ext cx="5183188" cy="362467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dirty="0" smtClean="0"/>
              <a:t>2016 (исторический факультет)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1598142"/>
            <a:ext cx="5183188" cy="4885036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ru-RU" dirty="0"/>
              <a:t> Русскому </a:t>
            </a:r>
            <a:r>
              <a:rPr lang="ru-RU" dirty="0" smtClean="0"/>
              <a:t>историку </a:t>
            </a:r>
            <a:r>
              <a:rPr lang="ru-RU" dirty="0" err="1" smtClean="0"/>
              <a:t>предст</a:t>
            </a:r>
            <a:r>
              <a:rPr lang="ru-RU" dirty="0" smtClean="0"/>
              <a:t>…</a:t>
            </a:r>
            <a:r>
              <a:rPr lang="ru-RU" dirty="0" err="1" smtClean="0"/>
              <a:t>вляющему</a:t>
            </a:r>
            <a:r>
              <a:rPr lang="ru-RU" dirty="0" smtClean="0"/>
              <a:t> </a:t>
            </a:r>
            <a:r>
              <a:rPr lang="ru-RU" dirty="0"/>
              <a:t>свой труд во второй половине XIX </a:t>
            </a:r>
            <a:r>
              <a:rPr lang="ru-RU" dirty="0" smtClean="0"/>
              <a:t>века </a:t>
            </a:r>
            <a:r>
              <a:rPr lang="ru-RU" dirty="0"/>
              <a:t>не нужно говорить читателям о </a:t>
            </a:r>
            <a:r>
              <a:rPr lang="ru-RU" dirty="0" err="1" smtClean="0"/>
              <a:t>значени</a:t>
            </a:r>
            <a:r>
              <a:rPr lang="ru-RU" dirty="0" smtClean="0"/>
              <a:t>… </a:t>
            </a:r>
            <a:r>
              <a:rPr lang="ru-RU" dirty="0"/>
              <a:t>пользе </a:t>
            </a:r>
            <a:r>
              <a:rPr lang="ru-RU" dirty="0" err="1" smtClean="0"/>
              <a:t>истори</a:t>
            </a:r>
            <a:r>
              <a:rPr lang="ru-RU" dirty="0" smtClean="0"/>
              <a:t>… (О/о)</a:t>
            </a:r>
            <a:r>
              <a:rPr lang="ru-RU" dirty="0" err="1" smtClean="0"/>
              <a:t>течестве</a:t>
            </a:r>
            <a:r>
              <a:rPr lang="ru-RU" dirty="0" smtClean="0"/>
              <a:t>…ой </a:t>
            </a:r>
            <a:r>
              <a:rPr lang="ru-RU" dirty="0"/>
              <a:t>его </a:t>
            </a:r>
            <a:r>
              <a:rPr lang="ru-RU" dirty="0" err="1" smtClean="0"/>
              <a:t>обяза</a:t>
            </a:r>
            <a:r>
              <a:rPr lang="ru-RU" dirty="0" smtClean="0"/>
              <a:t>…ость </a:t>
            </a:r>
            <a:r>
              <a:rPr lang="ru-RU" dirty="0" err="1" smtClean="0"/>
              <a:t>пр</a:t>
            </a:r>
            <a:r>
              <a:rPr lang="ru-RU" dirty="0" smtClean="0"/>
              <a:t>…</a:t>
            </a:r>
            <a:r>
              <a:rPr lang="ru-RU" dirty="0" err="1" smtClean="0"/>
              <a:t>дуведомить</a:t>
            </a:r>
            <a:r>
              <a:rPr lang="ru-RU" dirty="0" smtClean="0"/>
              <a:t> </a:t>
            </a:r>
            <a:r>
              <a:rPr lang="ru-RU" dirty="0"/>
              <a:t>их только об основной </a:t>
            </a:r>
            <a:r>
              <a:rPr lang="ru-RU" dirty="0" err="1" smtClean="0"/>
              <a:t>мысл</a:t>
            </a:r>
            <a:r>
              <a:rPr lang="ru-RU" dirty="0" smtClean="0"/>
              <a:t>… труда. Н… делить н… </a:t>
            </a:r>
            <a:r>
              <a:rPr lang="ru-RU" dirty="0"/>
              <a:t>дробить русскую историю на отдельные </a:t>
            </a:r>
            <a:r>
              <a:rPr lang="ru-RU" dirty="0" smtClean="0"/>
              <a:t>части п…</a:t>
            </a:r>
            <a:r>
              <a:rPr lang="ru-RU" dirty="0" err="1" smtClean="0"/>
              <a:t>риоды</a:t>
            </a:r>
            <a:r>
              <a:rPr lang="ru-RU" dirty="0" smtClean="0"/>
              <a:t> </a:t>
            </a:r>
            <a:r>
              <a:rPr lang="ru-RU" dirty="0"/>
              <a:t>но </a:t>
            </a:r>
            <a:r>
              <a:rPr lang="ru-RU" dirty="0" smtClean="0"/>
              <a:t>со…</a:t>
            </a:r>
            <a:r>
              <a:rPr lang="ru-RU" dirty="0" err="1" smtClean="0"/>
              <a:t>динять</a:t>
            </a:r>
            <a:r>
              <a:rPr lang="ru-RU" dirty="0" smtClean="0"/>
              <a:t> их </a:t>
            </a:r>
            <a:r>
              <a:rPr lang="ru-RU" dirty="0"/>
              <a:t>следить </a:t>
            </a:r>
            <a:r>
              <a:rPr lang="ru-RU" dirty="0" err="1" smtClean="0"/>
              <a:t>пр</a:t>
            </a:r>
            <a:r>
              <a:rPr lang="ru-RU" dirty="0" smtClean="0"/>
              <a:t>…имуществе…о </a:t>
            </a:r>
            <a:r>
              <a:rPr lang="ru-RU" dirty="0"/>
              <a:t>за связью </a:t>
            </a:r>
            <a:r>
              <a:rPr lang="ru-RU" dirty="0" smtClean="0"/>
              <a:t>явлений </a:t>
            </a:r>
            <a:r>
              <a:rPr lang="ru-RU" dirty="0"/>
              <a:t>за </a:t>
            </a:r>
            <a:r>
              <a:rPr lang="ru-RU" dirty="0" smtClean="0"/>
              <a:t>(не) посредстве…</a:t>
            </a:r>
            <a:r>
              <a:rPr lang="ru-RU" dirty="0" err="1" smtClean="0"/>
              <a:t>ым</a:t>
            </a:r>
            <a:r>
              <a:rPr lang="ru-RU" dirty="0" smtClean="0"/>
              <a:t> </a:t>
            </a:r>
            <a:r>
              <a:rPr lang="ru-RU" dirty="0" err="1" smtClean="0"/>
              <a:t>пр</a:t>
            </a:r>
            <a:r>
              <a:rPr lang="ru-RU" dirty="0" smtClean="0"/>
              <a:t>…</a:t>
            </a:r>
            <a:r>
              <a:rPr lang="ru-RU" dirty="0" err="1" smtClean="0"/>
              <a:t>емством</a:t>
            </a:r>
            <a:r>
              <a:rPr lang="ru-RU" dirty="0" smtClean="0"/>
              <a:t> форм н… </a:t>
            </a:r>
            <a:r>
              <a:rPr lang="ru-RU" dirty="0"/>
              <a:t>разделять </a:t>
            </a:r>
            <a:r>
              <a:rPr lang="ru-RU" dirty="0" smtClean="0"/>
              <a:t>начал </a:t>
            </a:r>
            <a:r>
              <a:rPr lang="ru-RU" dirty="0"/>
              <a:t>но </a:t>
            </a:r>
            <a:r>
              <a:rPr lang="ru-RU" dirty="0" smtClean="0"/>
              <a:t>рас…</a:t>
            </a:r>
            <a:r>
              <a:rPr lang="ru-RU" dirty="0" err="1" smtClean="0"/>
              <a:t>матривать</a:t>
            </a:r>
            <a:r>
              <a:rPr lang="ru-RU" dirty="0" smtClean="0"/>
              <a:t> </a:t>
            </a:r>
            <a:r>
              <a:rPr lang="ru-RU" dirty="0"/>
              <a:t>их во </a:t>
            </a:r>
            <a:r>
              <a:rPr lang="ru-RU" dirty="0" err="1" smtClean="0"/>
              <a:t>взаимодействи</a:t>
            </a:r>
            <a:r>
              <a:rPr lang="ru-RU" dirty="0" smtClean="0"/>
              <a:t>… </a:t>
            </a:r>
            <a:r>
              <a:rPr lang="ru-RU" dirty="0" err="1" smtClean="0"/>
              <a:t>старат</a:t>
            </a:r>
            <a:r>
              <a:rPr lang="ru-RU" dirty="0" smtClean="0"/>
              <a:t>…</a:t>
            </a:r>
            <a:r>
              <a:rPr lang="ru-RU" dirty="0" err="1" smtClean="0"/>
              <a:t>ся</a:t>
            </a:r>
            <a:r>
              <a:rPr lang="ru-RU" dirty="0" smtClean="0"/>
              <a:t> </a:t>
            </a:r>
            <a:r>
              <a:rPr lang="ru-RU" dirty="0" err="1" smtClean="0"/>
              <a:t>объ</a:t>
            </a:r>
            <a:r>
              <a:rPr lang="ru-RU" dirty="0" smtClean="0"/>
              <a:t>…</a:t>
            </a:r>
            <a:r>
              <a:rPr lang="ru-RU" dirty="0" err="1" smtClean="0"/>
              <a:t>снить</a:t>
            </a:r>
            <a:r>
              <a:rPr lang="ru-RU" dirty="0" smtClean="0"/>
              <a:t> </a:t>
            </a:r>
            <a:r>
              <a:rPr lang="ru-RU" dirty="0"/>
              <a:t>каждое явление из </a:t>
            </a:r>
            <a:r>
              <a:rPr lang="ru-RU" dirty="0" err="1" smtClean="0"/>
              <a:t>внутре</a:t>
            </a:r>
            <a:r>
              <a:rPr lang="ru-RU" dirty="0" smtClean="0"/>
              <a:t>…их причин </a:t>
            </a:r>
            <a:r>
              <a:rPr lang="ru-RU" dirty="0"/>
              <a:t>прежде чем выделить его из общей связи событий и </a:t>
            </a:r>
            <a:r>
              <a:rPr lang="ru-RU" dirty="0" err="1" smtClean="0"/>
              <a:t>подч</a:t>
            </a:r>
            <a:r>
              <a:rPr lang="ru-RU" dirty="0" smtClean="0"/>
              <a:t>…нить </a:t>
            </a:r>
            <a:r>
              <a:rPr lang="ru-RU" dirty="0"/>
              <a:t>внешнему </a:t>
            </a:r>
            <a:r>
              <a:rPr lang="ru-RU" dirty="0" smtClean="0"/>
              <a:t>влиянию вот </a:t>
            </a:r>
            <a:r>
              <a:rPr lang="ru-RU" dirty="0" err="1" smtClean="0"/>
              <a:t>обяза</a:t>
            </a:r>
            <a:r>
              <a:rPr lang="ru-RU" dirty="0" smtClean="0"/>
              <a:t>…ость </a:t>
            </a:r>
            <a:r>
              <a:rPr lang="ru-RU" dirty="0"/>
              <a:t>историка в настоящее </a:t>
            </a:r>
            <a:r>
              <a:rPr lang="ru-RU" dirty="0" smtClean="0"/>
              <a:t>время </a:t>
            </a:r>
            <a:r>
              <a:rPr lang="ru-RU" dirty="0"/>
              <a:t>как понимает ее автор предлагаемого труда</a:t>
            </a:r>
            <a:r>
              <a:rPr lang="ru-RU" dirty="0" smtClean="0"/>
              <a:t>. </a:t>
            </a:r>
            <a:r>
              <a:rPr lang="ru-RU" dirty="0"/>
              <a:t> Русская история открывается тем </a:t>
            </a:r>
            <a:r>
              <a:rPr lang="ru-RU" dirty="0" smtClean="0"/>
              <a:t>явлением </a:t>
            </a:r>
            <a:r>
              <a:rPr lang="ru-RU" dirty="0"/>
              <a:t>что несколько </a:t>
            </a:r>
            <a:r>
              <a:rPr lang="ru-RU" dirty="0" smtClean="0"/>
              <a:t>племен </a:t>
            </a:r>
            <a:r>
              <a:rPr lang="ru-RU" dirty="0"/>
              <a:t>не видя возможности выхода из </a:t>
            </a:r>
            <a:r>
              <a:rPr lang="ru-RU" dirty="0" smtClean="0"/>
              <a:t>родового </a:t>
            </a:r>
            <a:r>
              <a:rPr lang="ru-RU" dirty="0" err="1"/>
              <a:t>особного</a:t>
            </a:r>
            <a:r>
              <a:rPr lang="ru-RU" dirty="0"/>
              <a:t> </a:t>
            </a:r>
            <a:r>
              <a:rPr lang="ru-RU" dirty="0" smtClean="0"/>
              <a:t>быта </a:t>
            </a:r>
            <a:r>
              <a:rPr lang="ru-RU" dirty="0" err="1" smtClean="0"/>
              <a:t>пр</a:t>
            </a:r>
            <a:r>
              <a:rPr lang="ru-RU" dirty="0" smtClean="0"/>
              <a:t>…</a:t>
            </a:r>
            <a:r>
              <a:rPr lang="ru-RU" dirty="0" err="1" smtClean="0"/>
              <a:t>зывают</a:t>
            </a:r>
            <a:r>
              <a:rPr lang="ru-RU" dirty="0" smtClean="0"/>
              <a:t> </a:t>
            </a:r>
            <a:r>
              <a:rPr lang="ru-RU" dirty="0"/>
              <a:t>князя из чужого </a:t>
            </a:r>
            <a:r>
              <a:rPr lang="ru-RU" dirty="0" smtClean="0"/>
              <a:t>(Р/р)ода </a:t>
            </a:r>
            <a:r>
              <a:rPr lang="ru-RU" dirty="0" err="1" smtClean="0"/>
              <a:t>пр</a:t>
            </a:r>
            <a:r>
              <a:rPr lang="ru-RU" dirty="0" smtClean="0"/>
              <a:t>…</a:t>
            </a:r>
            <a:r>
              <a:rPr lang="ru-RU" dirty="0" err="1" smtClean="0"/>
              <a:t>зывают</a:t>
            </a:r>
            <a:r>
              <a:rPr lang="ru-RU" dirty="0" smtClean="0"/>
              <a:t> </a:t>
            </a:r>
            <a:r>
              <a:rPr lang="ru-RU" dirty="0"/>
              <a:t>единую общую </a:t>
            </a:r>
            <a:r>
              <a:rPr lang="ru-RU" dirty="0" smtClean="0"/>
              <a:t>власть </a:t>
            </a:r>
            <a:r>
              <a:rPr lang="ru-RU" dirty="0"/>
              <a:t>которая </a:t>
            </a:r>
            <a:r>
              <a:rPr lang="ru-RU" dirty="0" smtClean="0"/>
              <a:t>соединяет </a:t>
            </a:r>
            <a:r>
              <a:rPr lang="ru-RU" dirty="0"/>
              <a:t>роды в одно </a:t>
            </a:r>
            <a:r>
              <a:rPr lang="ru-RU" dirty="0" smtClean="0"/>
              <a:t>целое </a:t>
            </a:r>
            <a:r>
              <a:rPr lang="ru-RU" dirty="0"/>
              <a:t>дает им </a:t>
            </a:r>
            <a:r>
              <a:rPr lang="ru-RU" dirty="0" smtClean="0"/>
              <a:t>наряд </a:t>
            </a:r>
            <a:r>
              <a:rPr lang="ru-RU" dirty="0" err="1" smtClean="0"/>
              <a:t>сосредот</a:t>
            </a:r>
            <a:r>
              <a:rPr lang="ru-RU" dirty="0" smtClean="0"/>
              <a:t>…</a:t>
            </a:r>
            <a:r>
              <a:rPr lang="ru-RU" dirty="0" err="1" smtClean="0"/>
              <a:t>чивает</a:t>
            </a:r>
            <a:r>
              <a:rPr lang="ru-RU" dirty="0" smtClean="0"/>
              <a:t> </a:t>
            </a:r>
            <a:r>
              <a:rPr lang="ru-RU" dirty="0"/>
              <a:t>силы </a:t>
            </a:r>
            <a:r>
              <a:rPr lang="ru-RU" dirty="0" smtClean="0"/>
              <a:t>(С/с)</a:t>
            </a:r>
            <a:r>
              <a:rPr lang="ru-RU" dirty="0" err="1" smtClean="0"/>
              <a:t>еверных</a:t>
            </a:r>
            <a:r>
              <a:rPr lang="ru-RU" dirty="0" smtClean="0"/>
              <a:t> племен </a:t>
            </a:r>
            <a:r>
              <a:rPr lang="ru-RU" dirty="0"/>
              <a:t>пользуется этими силами для сосредоточения остальных племен нынешней </a:t>
            </a:r>
            <a:r>
              <a:rPr lang="ru-RU" dirty="0" smtClean="0"/>
              <a:t>(С/с)</a:t>
            </a:r>
            <a:r>
              <a:rPr lang="ru-RU" dirty="0" err="1" smtClean="0"/>
              <a:t>редней</a:t>
            </a:r>
            <a:r>
              <a:rPr lang="ru-RU" dirty="0" smtClean="0"/>
              <a:t> </a:t>
            </a:r>
            <a:r>
              <a:rPr lang="ru-RU" dirty="0"/>
              <a:t>и </a:t>
            </a:r>
            <a:r>
              <a:rPr lang="ru-RU" dirty="0" smtClean="0"/>
              <a:t>(Ю/ю)</a:t>
            </a:r>
            <a:r>
              <a:rPr lang="ru-RU" dirty="0" err="1" smtClean="0"/>
              <a:t>жной</a:t>
            </a:r>
            <a:r>
              <a:rPr lang="ru-RU" dirty="0" smtClean="0"/>
              <a:t> </a:t>
            </a:r>
            <a:r>
              <a:rPr lang="ru-RU" dirty="0"/>
              <a:t>России. </a:t>
            </a:r>
          </a:p>
        </p:txBody>
      </p:sp>
    </p:spTree>
    <p:extLst>
      <p:ext uri="{BB962C8B-B14F-4D97-AF65-F5344CB8AC3E}">
        <p14:creationId xmlns:p14="http://schemas.microsoft.com/office/powerpoint/2010/main" val="16282280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 ВХОДНОЕ по программе МГУ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309709" y="737711"/>
            <a:ext cx="6462581" cy="535787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Задача: </a:t>
            </a:r>
          </a:p>
          <a:p>
            <a:r>
              <a:rPr lang="ru-RU" dirty="0" smtClean="0"/>
              <a:t>- проверить понимание словосочетания;</a:t>
            </a:r>
          </a:p>
          <a:p>
            <a:r>
              <a:rPr lang="ru-RU" dirty="0" smtClean="0"/>
              <a:t> - проверить объяснить его смысл </a:t>
            </a:r>
            <a:r>
              <a:rPr lang="ru-RU" i="1" dirty="0" smtClean="0"/>
              <a:t>своими словами, с минимальным привлечением источников</a:t>
            </a:r>
            <a:r>
              <a:rPr lang="ru-RU" dirty="0" smtClean="0"/>
              <a:t>;</a:t>
            </a:r>
          </a:p>
          <a:p>
            <a:r>
              <a:rPr lang="ru-RU" dirty="0" smtClean="0"/>
              <a:t>- проверить способность использовать с/с в предложении</a:t>
            </a:r>
          </a:p>
          <a:p>
            <a:endParaRPr lang="ru-RU" dirty="0"/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4645127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57513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ПРИМЕРЫ ВЫПОЛНЕНИЯ (2016)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22638"/>
            <a:ext cx="10515600" cy="5725297"/>
          </a:xfrm>
        </p:spPr>
        <p:txBody>
          <a:bodyPr>
            <a:noAutofit/>
          </a:bodyPr>
          <a:lstStyle/>
          <a:p>
            <a:r>
              <a:rPr lang="ru-RU" sz="1800" dirty="0"/>
              <a:t>выставить на трансфер = выставить «на продажу» игрока футбольной команды (футбольные трансферы - сделки, проводимые в период, специально отведенный для покупки и продажи игроков (</a:t>
            </a:r>
            <a:r>
              <a:rPr lang="ru-RU" sz="1800" dirty="0" err="1"/>
              <a:t>трансферное</a:t>
            </a:r>
            <a:r>
              <a:rPr lang="ru-RU" sz="1800" dirty="0"/>
              <a:t> окно): </a:t>
            </a:r>
            <a:r>
              <a:rPr lang="ru-RU" sz="1800" i="1" dirty="0"/>
              <a:t>«</a:t>
            </a:r>
            <a:r>
              <a:rPr lang="ru-RU" sz="1800" i="1" dirty="0" err="1"/>
              <a:t>Сент-Этьен</a:t>
            </a:r>
            <a:r>
              <a:rPr lang="ru-RU" sz="1800" i="1" dirty="0"/>
              <a:t>» выставил на трансфер </a:t>
            </a:r>
            <a:r>
              <a:rPr lang="ru-RU" sz="1800" i="1" dirty="0" err="1"/>
              <a:t>Молло</a:t>
            </a:r>
            <a:r>
              <a:rPr lang="ru-RU" sz="1800" i="1" dirty="0"/>
              <a:t>.</a:t>
            </a:r>
            <a:r>
              <a:rPr lang="ru-RU" sz="1800" dirty="0"/>
              <a:t> Это выражение относится к футбольному лексикону</a:t>
            </a:r>
            <a:r>
              <a:rPr lang="ru-RU" sz="1800" dirty="0" smtClean="0"/>
              <a:t>.</a:t>
            </a:r>
          </a:p>
          <a:p>
            <a:r>
              <a:rPr lang="ru-RU" sz="1800" dirty="0"/>
              <a:t>выставить на трансфер = выставить на продажу. Чаще всего употребляется как спортивный термин: </a:t>
            </a:r>
            <a:r>
              <a:rPr lang="ru-RU" sz="1800" i="1" dirty="0"/>
              <a:t>Несмотря на удачную игру этого футболиста в прошлом сезоне, руководство решило выставить его на трансфер</a:t>
            </a:r>
            <a:r>
              <a:rPr lang="ru-RU" sz="1800" dirty="0"/>
              <a:t>. Употребляется в основном данный термин в спортивной аналитике.</a:t>
            </a:r>
          </a:p>
          <a:p>
            <a:r>
              <a:rPr lang="ru-RU" sz="1800" b="1" dirty="0" smtClean="0"/>
              <a:t>Выставить </a:t>
            </a:r>
            <a:r>
              <a:rPr lang="ru-RU" sz="1800" b="1" dirty="0"/>
              <a:t>на трансфер </a:t>
            </a:r>
            <a:r>
              <a:rPr lang="ru-RU" sz="1800" dirty="0"/>
              <a:t>= выставить игрока на продажу в другой клуб.</a:t>
            </a:r>
            <a:r>
              <a:rPr lang="ru-RU" sz="1800" b="1" dirty="0"/>
              <a:t> </a:t>
            </a:r>
            <a:r>
              <a:rPr lang="ru-RU" sz="1800" dirty="0"/>
              <a:t>Спортсмен был выставлен на трансфер. Данное выражение может встретится в юридической литературе по менеджменту в области спорта.</a:t>
            </a:r>
          </a:p>
          <a:p>
            <a:r>
              <a:rPr lang="ru-RU" sz="1800" dirty="0"/>
              <a:t>светский раут – это мероприятие класса </a:t>
            </a:r>
            <a:r>
              <a:rPr lang="ru-RU" sz="1800" dirty="0" err="1"/>
              <a:t>Premium</a:t>
            </a:r>
            <a:r>
              <a:rPr lang="ru-RU" sz="1800" dirty="0"/>
              <a:t>, для деловой и светской элиты: </a:t>
            </a:r>
            <a:r>
              <a:rPr lang="ru-RU" sz="1800" i="1" dirty="0"/>
              <a:t>Графиня любила посещать светские рауты.</a:t>
            </a:r>
            <a:r>
              <a:rPr lang="ru-RU" sz="1800" dirty="0"/>
              <a:t> Может быть использовано в диалоге между высшими слоями общества, однако в настоящий момент используется не так часто, как раньше</a:t>
            </a:r>
            <a:r>
              <a:rPr lang="ru-RU" sz="1800" dirty="0" smtClean="0"/>
              <a:t>.</a:t>
            </a:r>
          </a:p>
          <a:p>
            <a:r>
              <a:rPr lang="ru-RU" sz="1800" dirty="0"/>
              <a:t>светский раут = торжественный прием для светской и деловой элиты. Отличается от бала отсутствием танцев: </a:t>
            </a:r>
            <a:r>
              <a:rPr lang="ru-RU" sz="1800" i="1" dirty="0"/>
              <a:t>Для посетителей светских раутов существует обязательный </a:t>
            </a:r>
            <a:r>
              <a:rPr lang="ru-RU" sz="1800" i="1" dirty="0" err="1"/>
              <a:t>дресс</a:t>
            </a:r>
            <a:r>
              <a:rPr lang="ru-RU" sz="1800" i="1" dirty="0"/>
              <a:t>-код</a:t>
            </a:r>
            <a:r>
              <a:rPr lang="ru-RU" sz="1800" dirty="0"/>
              <a:t>. Данный термин представляет собой высокий стиль речи. Чаще всего встречается в произведениях девятнадцатого века, так как именно тогда подобные мероприятия были наиболее распространены. </a:t>
            </a:r>
          </a:p>
          <a:p>
            <a:r>
              <a:rPr lang="ru-RU" sz="1800" b="1" dirty="0"/>
              <a:t>Светский раут = </a:t>
            </a:r>
            <a:r>
              <a:rPr lang="ru-RU" sz="1800" dirty="0"/>
              <a:t>это мероприятие для деловой и светской элиты</a:t>
            </a:r>
            <a:r>
              <a:rPr lang="ru-RU" sz="1800" dirty="0" smtClean="0"/>
              <a:t>. </a:t>
            </a:r>
            <a:r>
              <a:rPr lang="ru-RU" sz="1800" i="1" dirty="0" smtClean="0"/>
              <a:t>На </a:t>
            </a:r>
            <a:r>
              <a:rPr lang="ru-RU" sz="1800" b="1" i="1" dirty="0" smtClean="0"/>
              <a:t>Св</a:t>
            </a:r>
            <a:r>
              <a:rPr lang="ru-RU" sz="1800" i="1" dirty="0" smtClean="0"/>
              <a:t>етском рауте обязательным условием стало соблюдение установленного </a:t>
            </a:r>
            <a:r>
              <a:rPr lang="ru-RU" sz="1800" i="1" dirty="0" err="1" smtClean="0"/>
              <a:t>дресс</a:t>
            </a:r>
            <a:r>
              <a:rPr lang="ru-RU" sz="1800" i="1" dirty="0" smtClean="0"/>
              <a:t>-кода</a:t>
            </a:r>
            <a:r>
              <a:rPr lang="ru-RU" sz="1800" dirty="0" smtClean="0"/>
              <a:t>. </a:t>
            </a:r>
            <a:r>
              <a:rPr lang="ru-RU" sz="1800" dirty="0"/>
              <a:t>Данное </a:t>
            </a:r>
            <a:r>
              <a:rPr lang="ru-RU" sz="1800" dirty="0" smtClean="0"/>
              <a:t>выражение </a:t>
            </a:r>
            <a:r>
              <a:rPr lang="ru-RU" sz="1800" dirty="0"/>
              <a:t>может встретится в высших кругах общества</a:t>
            </a:r>
            <a:r>
              <a:rPr lang="ru-RU" sz="1800" dirty="0" smtClean="0"/>
              <a:t>.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/>
            </a:r>
            <a:br>
              <a:rPr lang="ru-RU" sz="1800" dirty="0"/>
            </a:b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26521931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712573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Анализ входного текста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dirty="0" smtClean="0"/>
              <a:t>Выполненные самостоятельно работы, проблемы:</a:t>
            </a:r>
          </a:p>
          <a:p>
            <a:pPr algn="just">
              <a:buFontTx/>
              <a:buChar char="-"/>
            </a:pPr>
            <a:r>
              <a:rPr lang="ru-RU" dirty="0" smtClean="0"/>
              <a:t>Не все видят несколько значений для одного с/с;</a:t>
            </a:r>
          </a:p>
          <a:p>
            <a:pPr algn="just">
              <a:buFontTx/>
              <a:buChar char="-"/>
            </a:pPr>
            <a:r>
              <a:rPr lang="ru-RU" dirty="0" smtClean="0"/>
              <a:t>Неточно определяют значение;</a:t>
            </a:r>
          </a:p>
          <a:p>
            <a:pPr algn="just">
              <a:buFontTx/>
              <a:buChar char="-"/>
            </a:pPr>
            <a:r>
              <a:rPr lang="ru-RU" dirty="0" smtClean="0"/>
              <a:t>Чаще всего: не могут составить хорошее предложение (</a:t>
            </a:r>
            <a:r>
              <a:rPr lang="ru-RU" i="1" dirty="0" smtClean="0"/>
              <a:t>*Он оторочил мехом куртку; *Люди всегда составляют протекцию; *Обеспеченные граждане покупают много продуктов; *Президент приказал применить санкции…)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1573427"/>
            <a:ext cx="3932237" cy="4295561"/>
          </a:xfrm>
        </p:spPr>
        <p:txBody>
          <a:bodyPr/>
          <a:lstStyle/>
          <a:p>
            <a:pPr marL="342900" indent="-342900">
              <a:buAutoNum type="arabicParenR"/>
            </a:pPr>
            <a:r>
              <a:rPr lang="ru-RU" dirty="0" smtClean="0"/>
              <a:t>Задание может быть выполнено в аудитории, может быть домашним;</a:t>
            </a:r>
          </a:p>
          <a:p>
            <a:pPr marL="342900" indent="-342900">
              <a:buAutoNum type="arabicParenR"/>
            </a:pPr>
            <a:r>
              <a:rPr lang="ru-RU" dirty="0" smtClean="0"/>
              <a:t>Проверяется на копирование материалов из сети Интернет;</a:t>
            </a:r>
          </a:p>
          <a:p>
            <a:pPr marL="342900" indent="-342900">
              <a:buAutoNum type="arabicParenR"/>
            </a:pPr>
            <a:r>
              <a:rPr lang="ru-RU" dirty="0" smtClean="0"/>
              <a:t>Если ответ целиком совпадает с </a:t>
            </a:r>
            <a:r>
              <a:rPr lang="ru-RU" dirty="0" err="1" smtClean="0"/>
              <a:t>интернет-ресурсом</a:t>
            </a:r>
            <a:r>
              <a:rPr lang="ru-RU" dirty="0" smtClean="0"/>
              <a:t> – 0 б.;</a:t>
            </a:r>
          </a:p>
          <a:p>
            <a:pPr marL="342900" indent="-342900">
              <a:buAutoNum type="arabicParenR"/>
            </a:pPr>
            <a:r>
              <a:rPr lang="ru-RU" dirty="0" smtClean="0"/>
              <a:t>При полном совпадении двух/ нескольких ответов – 0 б.</a:t>
            </a:r>
          </a:p>
          <a:p>
            <a:pPr marL="342900" indent="-342900">
              <a:buAutoNum type="arabicParenR"/>
            </a:pPr>
            <a:endParaRPr lang="ru-RU" dirty="0"/>
          </a:p>
          <a:p>
            <a:r>
              <a:rPr lang="ru-RU" dirty="0" smtClean="0"/>
              <a:t>Факультет политологии: </a:t>
            </a:r>
          </a:p>
          <a:p>
            <a:r>
              <a:rPr lang="ru-RU" b="1" dirty="0" smtClean="0"/>
              <a:t>2013 г.</a:t>
            </a:r>
            <a:r>
              <a:rPr lang="ru-RU" dirty="0" smtClean="0"/>
              <a:t> – около 30% работ – 0 б.;</a:t>
            </a:r>
          </a:p>
          <a:p>
            <a:r>
              <a:rPr lang="ru-RU" b="1" dirty="0" smtClean="0"/>
              <a:t>2016 г. </a:t>
            </a:r>
            <a:r>
              <a:rPr lang="ru-RU" dirty="0" smtClean="0"/>
              <a:t>– из 112 работ 0 б. получили 12 человек</a:t>
            </a:r>
          </a:p>
          <a:p>
            <a:pPr marL="342900" indent="-342900">
              <a:buAutoNum type="arabicParenR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6328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СОЧИНЕНИЕ НА СВОБОДНУЮ ТЕМУ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i="1" dirty="0" smtClean="0"/>
              <a:t>ТЕМЫ</a:t>
            </a:r>
          </a:p>
          <a:p>
            <a:r>
              <a:rPr lang="ru-RU" dirty="0" smtClean="0"/>
              <a:t>Первое сентября … года – мой первый день в университете</a:t>
            </a:r>
          </a:p>
          <a:p>
            <a:r>
              <a:rPr lang="ru-RU" dirty="0" smtClean="0"/>
              <a:t>Почему я решил поступить на … факультет?</a:t>
            </a:r>
          </a:p>
          <a:p>
            <a:r>
              <a:rPr lang="ru-RU" dirty="0" smtClean="0"/>
              <a:t>Зачем будет нужен русский язык в моей профессии</a:t>
            </a:r>
          </a:p>
          <a:p>
            <a:r>
              <a:rPr lang="ru-RU" dirty="0" smtClean="0"/>
              <a:t>Чего я жду от моей учебы в МГУ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b="1" dirty="0" smtClean="0"/>
              <a:t>СТАНДАРТНЫЕ ВОПРОСЫ (устные)</a:t>
            </a:r>
          </a:p>
          <a:p>
            <a:pPr algn="just">
              <a:buFontTx/>
              <a:buChar char="-"/>
            </a:pPr>
            <a:r>
              <a:rPr lang="ru-RU" dirty="0" smtClean="0"/>
              <a:t>Сколько абзацев должно быть?</a:t>
            </a:r>
          </a:p>
          <a:p>
            <a:pPr algn="just">
              <a:buFontTx/>
              <a:buChar char="-"/>
            </a:pPr>
            <a:r>
              <a:rPr lang="ru-RU" dirty="0" smtClean="0"/>
              <a:t>Должно ли быть вступление и заключение?</a:t>
            </a:r>
          </a:p>
          <a:p>
            <a:pPr algn="just">
              <a:buFontTx/>
              <a:buChar char="-"/>
            </a:pPr>
            <a:r>
              <a:rPr lang="ru-RU" dirty="0" smtClean="0"/>
              <a:t>Сколько слов надо написать?</a:t>
            </a:r>
          </a:p>
          <a:p>
            <a:pPr algn="just">
              <a:buFontTx/>
              <a:buChar char="-"/>
            </a:pPr>
            <a:r>
              <a:rPr lang="ru-RU" dirty="0" smtClean="0"/>
              <a:t>А Вы будете проверять ошибки и запятые? (!!!)</a:t>
            </a:r>
          </a:p>
          <a:p>
            <a:pPr algn="just">
              <a:buFontTx/>
              <a:buChar char="-"/>
            </a:pPr>
            <a:r>
              <a:rPr lang="ru-RU" dirty="0" smtClean="0"/>
              <a:t>Можно как угодно писать?</a:t>
            </a:r>
            <a:endParaRPr lang="ru-RU" dirty="0"/>
          </a:p>
          <a:p>
            <a:pPr algn="just">
              <a:buFontTx/>
              <a:buChar char="-"/>
            </a:pPr>
            <a:r>
              <a:rPr lang="ru-RU" dirty="0" smtClean="0"/>
              <a:t>А </a:t>
            </a:r>
            <a:r>
              <a:rPr lang="ru-RU" b="1" dirty="0" smtClean="0"/>
              <a:t>как</a:t>
            </a:r>
            <a:r>
              <a:rPr lang="ru-RU" dirty="0" smtClean="0"/>
              <a:t> писать?!!!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08150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56367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Пример про 1 сентября (2016)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21492"/>
            <a:ext cx="10515600" cy="5404022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spcBef>
                <a:spcPts val="0"/>
              </a:spcBef>
              <a:buNone/>
            </a:pPr>
            <a:endParaRPr lang="ru-RU" dirty="0" smtClean="0"/>
          </a:p>
          <a:p>
            <a:pPr marL="0" indent="0" algn="just">
              <a:spcBef>
                <a:spcPts val="0"/>
              </a:spcBef>
              <a:buNone/>
            </a:pPr>
            <a:r>
              <a:rPr lang="ru-RU" dirty="0" smtClean="0"/>
              <a:t>1 сентября в этом году </a:t>
            </a:r>
            <a:r>
              <a:rPr lang="ru-RU" i="1" u="sng" dirty="0" smtClean="0"/>
              <a:t>стало для меня самым необычным 1 сентября</a:t>
            </a:r>
            <a:r>
              <a:rPr lang="ru-RU" u="sng" dirty="0" smtClean="0"/>
              <a:t> </a:t>
            </a:r>
            <a:r>
              <a:rPr lang="ru-RU" dirty="0" smtClean="0"/>
              <a:t>за последние годы. Я иду не в знакомую школу, а </a:t>
            </a:r>
            <a:r>
              <a:rPr lang="ru-RU" i="1" u="sng" dirty="0" smtClean="0"/>
              <a:t>вступаю в новую жизнь </a:t>
            </a:r>
            <a:r>
              <a:rPr lang="ru-RU" dirty="0" smtClean="0"/>
              <a:t>– я стал </a:t>
            </a:r>
            <a:r>
              <a:rPr lang="ru-RU" i="1" u="sng" dirty="0" smtClean="0"/>
              <a:t>студентом лучшего вуза страны</a:t>
            </a:r>
            <a:r>
              <a:rPr lang="ru-RU" u="sng" dirty="0" smtClean="0"/>
              <a:t>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dirty="0" smtClean="0"/>
              <a:t>Утро было обычным, правда, пришлось встать раньше – ведь я шел не в соседний двор в любимую школу, а ехал на метро целый час. В </a:t>
            </a:r>
            <a:r>
              <a:rPr lang="ru-RU" i="1" u="sng" dirty="0" smtClean="0"/>
              <a:t>толпе студентов </a:t>
            </a:r>
            <a:r>
              <a:rPr lang="ru-RU" dirty="0" smtClean="0"/>
              <a:t>я вышел из метро и пошел к </a:t>
            </a:r>
            <a:r>
              <a:rPr lang="ru-RU" dirty="0" err="1" smtClean="0"/>
              <a:t>Шуваловскому</a:t>
            </a:r>
            <a:r>
              <a:rPr lang="ru-RU" dirty="0" smtClean="0"/>
              <a:t> корпусу, где мне </a:t>
            </a:r>
            <a:r>
              <a:rPr lang="ru-RU" i="1" u="sng" dirty="0" smtClean="0"/>
              <a:t>предстоит постигать новые знания</a:t>
            </a:r>
            <a:r>
              <a:rPr lang="ru-RU" dirty="0" smtClean="0"/>
              <a:t>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dirty="0" smtClean="0"/>
              <a:t>Мы вошли в аудиторию и долго слушали, как нас </a:t>
            </a:r>
            <a:r>
              <a:rPr lang="ru-RU" i="1" u="sng" dirty="0" smtClean="0"/>
              <a:t>приветствовал ректор МГУ </a:t>
            </a:r>
            <a:r>
              <a:rPr lang="ru-RU" i="1" u="sng" dirty="0" err="1" smtClean="0"/>
              <a:t>В.А.Садовничий</a:t>
            </a:r>
            <a:r>
              <a:rPr lang="ru-RU" dirty="0" smtClean="0"/>
              <a:t>. Я </a:t>
            </a:r>
            <a:r>
              <a:rPr lang="ru-RU" u="sng" dirty="0" smtClean="0"/>
              <a:t>испытывал трепет </a:t>
            </a:r>
            <a:r>
              <a:rPr lang="ru-RU" dirty="0" smtClean="0"/>
              <a:t>от тех слов, которые произносил ректор. Именно в этот момент я </a:t>
            </a:r>
            <a:r>
              <a:rPr lang="ru-RU" i="1" u="sng" dirty="0" smtClean="0"/>
              <a:t>почувствовал себя настоящим студентом</a:t>
            </a:r>
            <a:r>
              <a:rPr lang="ru-RU" dirty="0" smtClean="0"/>
              <a:t>. Вокруг меня сидели однокурсники, тоже </a:t>
            </a:r>
            <a:r>
              <a:rPr lang="ru-RU" i="1" u="sng" dirty="0" smtClean="0"/>
              <a:t>ставшие в этот момент взрослыми людьми</a:t>
            </a:r>
            <a:r>
              <a:rPr lang="ru-RU" dirty="0" smtClean="0"/>
              <a:t>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dirty="0" smtClean="0"/>
              <a:t>Потом мы пошли на разные мероприятия, посвященные Дню знаний. Я </a:t>
            </a:r>
            <a:r>
              <a:rPr lang="ru-RU" i="1" u="sng" dirty="0" smtClean="0"/>
              <a:t>чувствовал гордость </a:t>
            </a:r>
            <a:r>
              <a:rPr lang="ru-RU" dirty="0" smtClean="0"/>
              <a:t>за выступления спортивных, художественных коллективов и </a:t>
            </a:r>
            <a:r>
              <a:rPr lang="ru-RU" i="1" u="sng" dirty="0" smtClean="0"/>
              <a:t>хотел достичь тех же высот</a:t>
            </a:r>
            <a:r>
              <a:rPr lang="ru-RU" dirty="0" smtClean="0"/>
              <a:t>, как они. </a:t>
            </a:r>
            <a:endParaRPr lang="ru-RU" dirty="0"/>
          </a:p>
          <a:p>
            <a:pPr marL="0" indent="0" algn="just">
              <a:spcBef>
                <a:spcPts val="0"/>
              </a:spcBef>
              <a:buNone/>
            </a:pPr>
            <a:r>
              <a:rPr lang="ru-RU" dirty="0" smtClean="0"/>
              <a:t>Надеюсь, что </a:t>
            </a:r>
            <a:r>
              <a:rPr lang="ru-RU" i="1" u="sng" dirty="0" smtClean="0"/>
              <a:t>годы учебы в МГУ не пройдут для меня даром</a:t>
            </a:r>
            <a:r>
              <a:rPr lang="ru-RU" dirty="0" smtClean="0"/>
              <a:t>, что я найду здесь замечательных друзей и </a:t>
            </a:r>
            <a:r>
              <a:rPr lang="ru-RU" i="1" u="sng" dirty="0" smtClean="0"/>
              <a:t>смогу стать достойным членом коллектива студентов </a:t>
            </a:r>
            <a:r>
              <a:rPr lang="ru-RU" dirty="0" smtClean="0"/>
              <a:t>университета. 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66543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90616"/>
            <a:ext cx="10515600" cy="428368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>Зачем будет нужен русский язык в моей будущей профессии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18984"/>
            <a:ext cx="10515600" cy="6079523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1800" dirty="0" smtClean="0"/>
              <a:t>Я </a:t>
            </a:r>
            <a:r>
              <a:rPr lang="ru-RU" sz="1800" dirty="0"/>
              <a:t>считаю, что русский язык, </a:t>
            </a:r>
            <a:r>
              <a:rPr lang="ru-RU" sz="1800" i="1" u="sng" dirty="0"/>
              <a:t>особенно устная ее часть </a:t>
            </a:r>
            <a:r>
              <a:rPr lang="ru-RU" sz="1800" dirty="0"/>
              <a:t>необходима политологу.  Почему устная? Потому что политологи </a:t>
            </a:r>
            <a:r>
              <a:rPr lang="ru-RU" sz="1800" i="1" u="sng" dirty="0"/>
              <a:t>чаще всего выступают  на публике и правильность устной речи необходима для него</a:t>
            </a:r>
            <a:r>
              <a:rPr lang="ru-RU" sz="1800" dirty="0"/>
              <a:t>. Также </a:t>
            </a:r>
            <a:r>
              <a:rPr lang="ru-RU" sz="1800" i="1" u="sng" dirty="0"/>
              <a:t>знание русского языка позволит в полной мере выразить свои мысли</a:t>
            </a:r>
            <a:r>
              <a:rPr lang="ru-RU" sz="1800" dirty="0"/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 smtClean="0"/>
              <a:t>Знание </a:t>
            </a:r>
            <a:r>
              <a:rPr lang="ru-RU" sz="1800" dirty="0"/>
              <a:t>русского языка  на высоком уровне позволит  </a:t>
            </a:r>
            <a:r>
              <a:rPr lang="ru-RU" sz="1800" i="1" u="sng" dirty="0"/>
              <a:t>логично и убедительно выступать перед публикой</a:t>
            </a:r>
            <a:r>
              <a:rPr lang="ru-RU" sz="1800" dirty="0"/>
              <a:t>, если </a:t>
            </a:r>
            <a:r>
              <a:rPr lang="ru-RU" sz="1800" i="1" u="sng" dirty="0"/>
              <a:t>еще и использовать термины</a:t>
            </a:r>
            <a:r>
              <a:rPr lang="ru-RU" sz="1800" dirty="0"/>
              <a:t>, то можно добиться </a:t>
            </a:r>
            <a:r>
              <a:rPr lang="ru-RU" sz="1800" i="1" u="sng" dirty="0"/>
              <a:t>четкой выразительности мыслей</a:t>
            </a:r>
            <a:r>
              <a:rPr lang="ru-RU" sz="1800" dirty="0"/>
              <a:t>. Речь будет отличаться разнообразием, если  постоянно пополнять свою лексику новыми словами. </a:t>
            </a:r>
            <a:endParaRPr lang="ru-RU" sz="18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 smtClean="0"/>
              <a:t>Наконец</a:t>
            </a:r>
            <a:r>
              <a:rPr lang="ru-RU" sz="1800" dirty="0"/>
              <a:t>, </a:t>
            </a:r>
            <a:r>
              <a:rPr lang="ru-RU" sz="1800" i="1" u="sng" dirty="0"/>
              <a:t>зная русский язык, можно говорить по-настоящему красиво, используя для этого широчайшую палитру средств выразительности</a:t>
            </a:r>
            <a:r>
              <a:rPr lang="ru-RU" sz="1800" dirty="0"/>
              <a:t>. Тщательное изучение и </a:t>
            </a:r>
            <a:r>
              <a:rPr lang="ru-RU" sz="1800" i="1" u="sng" dirty="0"/>
              <a:t>тонкое восприятие перечисленных языковых ресурсов </a:t>
            </a:r>
            <a:r>
              <a:rPr lang="ru-RU" sz="1800" dirty="0"/>
              <a:t>поможет  не только высказываться, но и гораздо лучше понимать речь окружающих. Легче будет  понять и уловить все оттенки речи собеседника</a:t>
            </a:r>
            <a:r>
              <a:rPr lang="ru-RU" sz="1800" i="1" u="sng" dirty="0"/>
              <a:t>, а значит быстрее достичь взаимопонимания</a:t>
            </a:r>
            <a:r>
              <a:rPr lang="ru-RU" sz="1800" dirty="0"/>
              <a:t>. Это полезно в личном общении, в деловых контактах </a:t>
            </a:r>
            <a:r>
              <a:rPr lang="ru-RU" sz="1800" i="1" u="sng" dirty="0"/>
              <a:t>и в более широком смысле – при восприятии потока информации</a:t>
            </a:r>
            <a:r>
              <a:rPr lang="ru-RU" sz="1800" dirty="0"/>
              <a:t>, сопровождающего политолога  ежедневно.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800" i="1" u="sng" dirty="0"/>
              <a:t>Письменной же части русского языка можно уделить меньше внимания</a:t>
            </a:r>
            <a:r>
              <a:rPr lang="ru-RU" sz="1800" dirty="0"/>
              <a:t>, чем устной, так как, например, текст выступления кроме оратора никто не увидит</a:t>
            </a:r>
            <a:r>
              <a:rPr lang="ru-RU" sz="1800" i="1" u="sng" dirty="0"/>
              <a:t>, следовательно,  орфографические ошибки допустимы</a:t>
            </a:r>
            <a:r>
              <a:rPr lang="ru-RU" sz="1800" dirty="0"/>
              <a:t>. Даже наоборот, </a:t>
            </a:r>
            <a:r>
              <a:rPr lang="ru-RU" sz="1800" i="1" u="sng" dirty="0"/>
              <a:t>орфографические ошибки могут помочь оратору, у которого проблемы с произношением ряда слов</a:t>
            </a:r>
            <a:r>
              <a:rPr lang="ru-RU" sz="1800" dirty="0"/>
              <a:t>. Но бывает, что политологи не занимаются бумажной работой. В таких случаях необходима </a:t>
            </a:r>
            <a:r>
              <a:rPr lang="ru-RU" sz="1800" i="1" u="sng" dirty="0"/>
              <a:t>помощь филолога или корректора, чтобы не допустить ошибок в тексте</a:t>
            </a:r>
            <a:r>
              <a:rPr lang="ru-RU" sz="1800" dirty="0"/>
              <a:t>. Безусловно, </a:t>
            </a:r>
            <a:r>
              <a:rPr lang="ru-RU" sz="1800" b="1" i="1" u="sng" dirty="0"/>
              <a:t>следует учить как устную, так и письменную часть русского языка, но обстоятельства бывают разные и уловить такой объем знаний бывает сложно.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 smtClean="0"/>
              <a:t>Таким </a:t>
            </a:r>
            <a:r>
              <a:rPr lang="ru-RU" sz="1800" dirty="0"/>
              <a:t>образом, делая вывод можно сказать, что русский язык как основной очень нужен политологу(во </a:t>
            </a:r>
            <a:r>
              <a:rPr lang="ru-RU" sz="1800" i="1" u="sng" dirty="0"/>
              <a:t>время встреч с народом </a:t>
            </a:r>
            <a:r>
              <a:rPr lang="ru-RU" sz="1800" dirty="0"/>
              <a:t>и т.д.), так как поможет более четко, ясно и логично передать свои мысли. Да, на русском языке передавать свои мысли легче, чем допустим, на английском или немецком. Но в конце то концов российский политолог выступает перед русскоязычной аудиторией, которому больше понятен русский, нежели любой другой язык.    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8151648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59046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ОРФОЭПИЧЕСКИЕ НОРМЫ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037969"/>
            <a:ext cx="5157787" cy="568410"/>
          </a:xfrm>
        </p:spPr>
        <p:txBody>
          <a:bodyPr/>
          <a:lstStyle/>
          <a:p>
            <a:r>
              <a:rPr lang="ru-RU" dirty="0" smtClean="0"/>
              <a:t>ЕГЭ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15"/>
          <a:stretch/>
        </p:blipFill>
        <p:spPr>
          <a:xfrm>
            <a:off x="839788" y="1688758"/>
            <a:ext cx="5157787" cy="4500905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037969"/>
            <a:ext cx="5183188" cy="568410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 smtClean="0"/>
              <a:t>РЯиКР</a:t>
            </a:r>
            <a:r>
              <a:rPr lang="ru-RU" dirty="0" smtClean="0"/>
              <a:t> (</a:t>
            </a:r>
            <a:r>
              <a:rPr lang="ru-RU" dirty="0" err="1" smtClean="0"/>
              <a:t>Баландина</a:t>
            </a:r>
            <a:r>
              <a:rPr lang="ru-RU" dirty="0" smtClean="0"/>
              <a:t> Л.А., </a:t>
            </a:r>
            <a:r>
              <a:rPr lang="ru-RU" dirty="0" err="1" smtClean="0"/>
              <a:t>Давидян</a:t>
            </a:r>
            <a:r>
              <a:rPr lang="ru-RU" dirty="0" smtClean="0"/>
              <a:t> Г.Р. И др.)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99" t="6335"/>
          <a:stretch/>
        </p:blipFill>
        <p:spPr>
          <a:xfrm>
            <a:off x="6812692" y="1688759"/>
            <a:ext cx="4542695" cy="4500904"/>
          </a:xfrm>
        </p:spPr>
      </p:pic>
    </p:spTree>
    <p:extLst>
      <p:ext uri="{BB962C8B-B14F-4D97-AF65-F5344CB8AC3E}">
        <p14:creationId xmlns:p14="http://schemas.microsoft.com/office/powerpoint/2010/main" val="25686311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6747261" cy="75376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Задание в учебнике федерального стандарта 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4" t="10189" r="4286" b="10563"/>
          <a:stretch/>
        </p:blipFill>
        <p:spPr>
          <a:xfrm rot="5400000">
            <a:off x="8027771" y="2220099"/>
            <a:ext cx="3632890" cy="2405449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1392195"/>
            <a:ext cx="6813163" cy="5016843"/>
          </a:xfrm>
        </p:spPr>
        <p:txBody>
          <a:bodyPr>
            <a:normAutofit/>
          </a:bodyPr>
          <a:lstStyle/>
          <a:p>
            <a:r>
              <a:rPr lang="ru-RU" sz="2000" dirty="0" smtClean="0"/>
              <a:t>Расставьте ударения:</a:t>
            </a:r>
          </a:p>
          <a:p>
            <a:r>
              <a:rPr lang="ru-RU" sz="2000" dirty="0" smtClean="0"/>
              <a:t>Агент, аналог, аргумент, алфавит, алкоголь, арест, боязнь, вербовщик, вечеря, визави, генезис, диспансер, документ, добыча, договор, досуг, духовник, жалюзи, жерло, завсегдатай, заговор, заказник, знахарь, значимость, индустрия, каталог, квартал….</a:t>
            </a:r>
          </a:p>
          <a:p>
            <a:endParaRPr lang="ru-RU" sz="2000" dirty="0"/>
          </a:p>
          <a:p>
            <a:r>
              <a:rPr lang="ru-RU" sz="2000" dirty="0" smtClean="0"/>
              <a:t>Прочтите слова. Проверьте правильность произношения согласных в конце и перед согласными:</a:t>
            </a:r>
          </a:p>
          <a:p>
            <a:r>
              <a:rPr lang="ru-RU" sz="2000" dirty="0" smtClean="0"/>
              <a:t>Хлебороб, способ, замзав, дифирамб, ширпотреб, посев, рецидив, комдив, норматив, коллектив, подвиг, бумеранг, мираж, хронометраж…</a:t>
            </a:r>
          </a:p>
          <a:p>
            <a:r>
              <a:rPr lang="ru-RU" sz="2000" dirty="0" smtClean="0"/>
              <a:t>(ключ к заданию: </a:t>
            </a:r>
            <a:r>
              <a:rPr lang="ru-RU" sz="2000" dirty="0" err="1" smtClean="0"/>
              <a:t>хлеборо</a:t>
            </a:r>
            <a:r>
              <a:rPr lang="en-US" sz="2000" dirty="0" smtClean="0"/>
              <a:t>[</a:t>
            </a:r>
            <a:r>
              <a:rPr lang="ru-RU" sz="2000" dirty="0" smtClean="0"/>
              <a:t>п</a:t>
            </a:r>
            <a:r>
              <a:rPr lang="en-US" sz="2000" dirty="0" smtClean="0"/>
              <a:t>]</a:t>
            </a:r>
            <a:r>
              <a:rPr lang="ru-RU" sz="2000" dirty="0" smtClean="0"/>
              <a:t>…)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5204951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14032"/>
          </a:xfrm>
        </p:spPr>
        <p:txBody>
          <a:bodyPr/>
          <a:lstStyle/>
          <a:p>
            <a:pPr algn="ctr"/>
            <a:r>
              <a:rPr lang="ru-RU" dirty="0" smtClean="0"/>
              <a:t>СМИ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186249"/>
            <a:ext cx="10515600" cy="4990714"/>
          </a:xfrm>
        </p:spPr>
        <p:txBody>
          <a:bodyPr/>
          <a:lstStyle/>
          <a:p>
            <a:r>
              <a:rPr lang="ru-RU" dirty="0" smtClean="0"/>
              <a:t>(ЭМ): приглашаем полететь в </a:t>
            </a:r>
            <a:r>
              <a:rPr lang="ru-RU" dirty="0" err="1" smtClean="0"/>
              <a:t>изрАиль</a:t>
            </a:r>
            <a:r>
              <a:rPr lang="ru-RU" dirty="0" smtClean="0"/>
              <a:t> </a:t>
            </a:r>
            <a:r>
              <a:rPr lang="ru-RU" dirty="0" err="1" smtClean="0"/>
              <a:t>израИльскими</a:t>
            </a:r>
            <a:r>
              <a:rPr lang="ru-RU" dirty="0" smtClean="0"/>
              <a:t> авиалиниями; сберечь </a:t>
            </a:r>
            <a:r>
              <a:rPr lang="ru-RU" dirty="0" err="1" smtClean="0"/>
              <a:t>кухОнную</a:t>
            </a:r>
            <a:r>
              <a:rPr lang="ru-RU" dirty="0" smtClean="0"/>
              <a:t> утварь;</a:t>
            </a:r>
          </a:p>
          <a:p>
            <a:r>
              <a:rPr lang="ru-RU" dirty="0" smtClean="0"/>
              <a:t>(1 канал ТВ): на </a:t>
            </a:r>
            <a:r>
              <a:rPr lang="ru-RU" dirty="0" err="1" smtClean="0"/>
              <a:t>электропОездах</a:t>
            </a:r>
            <a:r>
              <a:rPr lang="ru-RU" dirty="0" smtClean="0"/>
              <a:t>; </a:t>
            </a:r>
            <a:r>
              <a:rPr lang="ru-RU" dirty="0" err="1" smtClean="0"/>
              <a:t>облЕгчит</a:t>
            </a:r>
            <a:r>
              <a:rPr lang="ru-RU" dirty="0" smtClean="0"/>
              <a:t>; с детства была </a:t>
            </a:r>
            <a:r>
              <a:rPr lang="ru-RU" dirty="0" err="1" smtClean="0"/>
              <a:t>бАлованной</a:t>
            </a:r>
            <a:r>
              <a:rPr lang="ru-RU" dirty="0" smtClean="0"/>
              <a:t> девочкой;</a:t>
            </a:r>
          </a:p>
          <a:p>
            <a:r>
              <a:rPr lang="ru-RU" dirty="0" smtClean="0"/>
              <a:t>(НТВ): организовал первый </a:t>
            </a:r>
            <a:r>
              <a:rPr lang="ru-RU" dirty="0" err="1" smtClean="0"/>
              <a:t>лЁгкоатлетический</a:t>
            </a:r>
            <a:r>
              <a:rPr lang="ru-RU" dirty="0" smtClean="0"/>
              <a:t> марафон;</a:t>
            </a:r>
          </a:p>
          <a:p>
            <a:r>
              <a:rPr lang="ru-RU" dirty="0" smtClean="0"/>
              <a:t>(Вести </a:t>
            </a:r>
            <a:r>
              <a:rPr lang="en-US" dirty="0" smtClean="0"/>
              <a:t>FM</a:t>
            </a:r>
            <a:r>
              <a:rPr lang="ru-RU" dirty="0" smtClean="0"/>
              <a:t>): излишки будут </a:t>
            </a:r>
            <a:r>
              <a:rPr lang="ru-RU" dirty="0" err="1" smtClean="0"/>
              <a:t>проданЫ</a:t>
            </a:r>
            <a:r>
              <a:rPr lang="ru-RU" dirty="0" smtClean="0"/>
              <a:t> Центробанку;</a:t>
            </a:r>
          </a:p>
          <a:p>
            <a:r>
              <a:rPr lang="ru-RU" dirty="0" smtClean="0"/>
              <a:t>(выступление </a:t>
            </a:r>
            <a:r>
              <a:rPr lang="ru-RU" dirty="0" err="1" smtClean="0"/>
              <a:t>В.Никонова</a:t>
            </a:r>
            <a:r>
              <a:rPr lang="ru-RU" dirty="0" smtClean="0"/>
              <a:t>): они </a:t>
            </a:r>
            <a:r>
              <a:rPr lang="ru-RU" dirty="0" err="1" smtClean="0"/>
              <a:t>принудИли</a:t>
            </a:r>
            <a:r>
              <a:rPr lang="ru-RU" dirty="0" smtClean="0"/>
              <a:t> Украину к миру;</a:t>
            </a:r>
          </a:p>
          <a:p>
            <a:r>
              <a:rPr lang="ru-RU" dirty="0" smtClean="0"/>
              <a:t>(интервью </a:t>
            </a:r>
            <a:r>
              <a:rPr lang="ru-RU" dirty="0" err="1" smtClean="0"/>
              <a:t>С.Собянина</a:t>
            </a:r>
            <a:r>
              <a:rPr lang="ru-RU" dirty="0" smtClean="0"/>
              <a:t>): в новых </a:t>
            </a:r>
            <a:r>
              <a:rPr lang="ru-RU" dirty="0" err="1" smtClean="0"/>
              <a:t>квАрталах</a:t>
            </a:r>
            <a:r>
              <a:rPr lang="ru-RU" dirty="0" smtClean="0"/>
              <a:t>…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sz="2000" dirty="0" smtClean="0"/>
              <a:t>(государственные словари? Нужно ли их принимать и утверждать?)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08549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Ударение и его отражение в </a:t>
            </a:r>
            <a:r>
              <a:rPr lang="ru-RU" sz="3200" dirty="0" smtClean="0"/>
              <a:t>словарях (работа на семинарах в МГУ)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499286"/>
            <a:ext cx="5181600" cy="4677677"/>
          </a:xfrm>
        </p:spPr>
        <p:txBody>
          <a:bodyPr>
            <a:normAutofit fontScale="25000" lnSpcReduction="20000"/>
          </a:bodyPr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6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МЫШЛЕНИЕ</a:t>
            </a:r>
          </a:p>
          <a:p>
            <a:pPr marL="457200" lvl="1" indent="-4572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6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sz="6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6400" i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altLang="ru-RU" sz="64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</a:t>
            </a:r>
            <a:r>
              <a:rPr lang="ru-RU" altLang="ru-RU" sz="6400" i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шление</a:t>
            </a:r>
            <a:endParaRPr lang="ru-RU" altLang="ru-RU" sz="6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-4572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6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ср.</a:t>
            </a:r>
            <a:endParaRPr lang="ru-RU" altLang="ru-RU" sz="6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-4572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6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см. мышл</a:t>
            </a:r>
            <a:r>
              <a:rPr lang="ru-RU" altLang="ru-RU" sz="6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altLang="ru-RU" sz="6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ние.</a:t>
            </a:r>
          </a:p>
          <a:p>
            <a:pPr marL="457200" lvl="1" indent="-4572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6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altLang="ru-RU" sz="6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6400" i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мышл</a:t>
            </a:r>
            <a:r>
              <a:rPr lang="ru-RU" altLang="ru-RU" sz="64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altLang="ru-RU" sz="6400" i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ние</a:t>
            </a:r>
            <a:endParaRPr lang="ru-RU" altLang="ru-RU" sz="6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-4572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6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ср.</a:t>
            </a:r>
            <a:endParaRPr lang="ru-RU" altLang="ru-RU" sz="6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-4572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AutoNum type="arabicParenR"/>
            </a:pPr>
            <a:r>
              <a:rPr lang="ru-RU" altLang="ru-RU" sz="6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Высшая ступень человеческого познания, процесса отражения объективной действительности; </a:t>
            </a:r>
          </a:p>
          <a:p>
            <a:pPr marL="0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6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способность человека мыслить.</a:t>
            </a:r>
          </a:p>
          <a:p>
            <a:pPr marL="457200" lvl="1" indent="-4572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6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Процесс действия по знач. глаг.: мыслить (1).</a:t>
            </a:r>
          </a:p>
          <a:p>
            <a:pPr marL="457200" lvl="1" indent="-4572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6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Рассуждения, размышления, направленные на познание действительности.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6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sz="6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Толковый </a:t>
            </a:r>
            <a:r>
              <a:rPr lang="ru-RU" altLang="ru-RU" sz="6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словарь </a:t>
            </a:r>
            <a:r>
              <a:rPr lang="ru-RU" altLang="ru-RU" sz="6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Ефремовой).</a:t>
            </a:r>
            <a:r>
              <a:rPr lang="ru-RU" altLang="ru-RU" sz="6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altLang="ru-RU" sz="6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6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6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sz="6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можно ли пользоваться словарем? Правильный ли он?)</a:t>
            </a:r>
            <a:endParaRPr lang="ru-RU" altLang="ru-RU" sz="6400" dirty="0">
              <a:latin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499286"/>
            <a:ext cx="5181600" cy="5082746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ru-RU" sz="5500" dirty="0" smtClean="0"/>
              <a:t>Вариант рассказа об ударении в слове:</a:t>
            </a:r>
          </a:p>
          <a:p>
            <a:pPr marL="0" indent="0" algn="ctr">
              <a:buNone/>
            </a:pPr>
            <a:endParaRPr lang="ru-RU" sz="5500" dirty="0" smtClean="0"/>
          </a:p>
          <a:p>
            <a:pPr marL="0" indent="0" algn="just">
              <a:spcBef>
                <a:spcPts val="0"/>
              </a:spcBef>
              <a:buNone/>
            </a:pPr>
            <a:r>
              <a:rPr lang="ru-RU" sz="6000" dirty="0" smtClean="0"/>
              <a:t>Вариант </a:t>
            </a:r>
            <a:r>
              <a:rPr lang="ru-RU" sz="6000" dirty="0"/>
              <a:t>«</a:t>
            </a:r>
            <a:r>
              <a:rPr lang="ru-RU" sz="6000" dirty="0" err="1"/>
              <a:t>мЫшление</a:t>
            </a:r>
            <a:r>
              <a:rPr lang="ru-RU" sz="6000" dirty="0"/>
              <a:t>» быстро набрал популярность во второй половине 1980-х годов - именно с ударением на первый слог произносил это слово генеральный секретарь ЦК КПСС Михаил Горбачев. По сей день бытует суждение, что именно в эпоху перестройки «</a:t>
            </a:r>
            <a:r>
              <a:rPr lang="ru-RU" sz="6000" dirty="0" err="1"/>
              <a:t>мЫшление</a:t>
            </a:r>
            <a:r>
              <a:rPr lang="ru-RU" sz="6000" dirty="0"/>
              <a:t>» получило словарную фиксацию.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6000" dirty="0"/>
              <a:t>Справочно-информационный портал «Русский язык» поясняет, что это не так. В словаре-справочнике «</a:t>
            </a:r>
            <a:r>
              <a:rPr lang="ru-RU" sz="6000" u="sng" dirty="0"/>
              <a:t>Русское литературное произношение и ударение» под редакцией </a:t>
            </a:r>
            <a:r>
              <a:rPr lang="ru-RU" sz="6000" u="sng" dirty="0" err="1"/>
              <a:t>Р.И.Аванесова</a:t>
            </a:r>
            <a:r>
              <a:rPr lang="ru-RU" sz="6000" u="sng" dirty="0"/>
              <a:t> и </a:t>
            </a:r>
            <a:r>
              <a:rPr lang="ru-RU" sz="6000" u="sng" dirty="0" err="1"/>
              <a:t>С.И.Ожегова</a:t>
            </a:r>
            <a:r>
              <a:rPr lang="ru-RU" sz="6000" dirty="0"/>
              <a:t> (Москва, 1959 год) зафиксировано: </a:t>
            </a:r>
            <a:r>
              <a:rPr lang="ru-RU" sz="6000" i="1" dirty="0" err="1"/>
              <a:t>мышлЕние</a:t>
            </a:r>
            <a:r>
              <a:rPr lang="ru-RU" sz="6000" dirty="0"/>
              <a:t> и допустимо </a:t>
            </a:r>
            <a:r>
              <a:rPr lang="ru-RU" sz="6000" i="1" dirty="0" err="1"/>
              <a:t>мЫшление</a:t>
            </a:r>
            <a:r>
              <a:rPr lang="ru-RU" sz="6000" dirty="0"/>
              <a:t>. Два варианта ударения даны и в «</a:t>
            </a:r>
            <a:r>
              <a:rPr lang="ru-RU" sz="6000" u="sng" dirty="0"/>
              <a:t>Толковом словаре русского языка» под редакцией </a:t>
            </a:r>
            <a:r>
              <a:rPr lang="ru-RU" sz="6000" u="sng" dirty="0" err="1"/>
              <a:t>Д.Н.Ушакова</a:t>
            </a:r>
            <a:r>
              <a:rPr lang="ru-RU" sz="6000" u="sng" dirty="0"/>
              <a:t> (1935-1940</a:t>
            </a:r>
            <a:r>
              <a:rPr lang="ru-RU" sz="6000" u="sng" dirty="0" smtClean="0"/>
              <a:t>)</a:t>
            </a:r>
            <a:r>
              <a:rPr lang="ru-RU" sz="6000" dirty="0" smtClean="0"/>
              <a:t>.</a:t>
            </a:r>
            <a:endParaRPr lang="ru-RU" sz="6000" dirty="0"/>
          </a:p>
          <a:p>
            <a:pPr marL="0" indent="0" algn="just">
              <a:spcBef>
                <a:spcPts val="0"/>
              </a:spcBef>
              <a:buNone/>
            </a:pPr>
            <a:r>
              <a:rPr lang="ru-RU" sz="6000" dirty="0"/>
              <a:t>«Ничего не изменилось и в XXI веке, - констатируют филологи. - В современных словарях можно увидеть те же рекомендации». Действительно, в «</a:t>
            </a:r>
            <a:r>
              <a:rPr lang="ru-RU" sz="6000" u="sng" dirty="0"/>
              <a:t>Большом орфоэпическом словаре русского языка» </a:t>
            </a:r>
            <a:r>
              <a:rPr lang="ru-RU" sz="6000" u="sng" dirty="0" err="1"/>
              <a:t>М.Л.Каленчук</a:t>
            </a:r>
            <a:r>
              <a:rPr lang="ru-RU" sz="6000" u="sng" dirty="0"/>
              <a:t>, </a:t>
            </a:r>
            <a:r>
              <a:rPr lang="ru-RU" sz="6000" u="sng" dirty="0" err="1"/>
              <a:t>Л.Л.Касаткина</a:t>
            </a:r>
            <a:r>
              <a:rPr lang="ru-RU" sz="6000" u="sng" dirty="0"/>
              <a:t>, </a:t>
            </a:r>
            <a:r>
              <a:rPr lang="ru-RU" sz="6000" u="sng" dirty="0" err="1"/>
              <a:t>Р.Ф.Касаткиной</a:t>
            </a:r>
            <a:r>
              <a:rPr lang="ru-RU" sz="6000" u="sng" dirty="0"/>
              <a:t> (Москва, 2012 год)</a:t>
            </a:r>
            <a:r>
              <a:rPr lang="ru-RU" sz="6000" dirty="0"/>
              <a:t> указано: </a:t>
            </a:r>
            <a:r>
              <a:rPr lang="ru-RU" sz="6000" dirty="0" err="1"/>
              <a:t>мышлЕние</a:t>
            </a:r>
            <a:r>
              <a:rPr lang="ru-RU" sz="6000" dirty="0"/>
              <a:t> и допустимо </a:t>
            </a:r>
            <a:r>
              <a:rPr lang="ru-RU" sz="6000" dirty="0" err="1"/>
              <a:t>мЫшление</a:t>
            </a:r>
            <a:r>
              <a:rPr lang="ru-RU" sz="6000" dirty="0"/>
              <a:t>. </a:t>
            </a:r>
            <a:endParaRPr lang="ru-RU" sz="6000" dirty="0" smtClean="0"/>
          </a:p>
          <a:p>
            <a:pPr marL="0" indent="0" algn="just">
              <a:spcBef>
                <a:spcPts val="0"/>
              </a:spcBef>
              <a:buNone/>
            </a:pPr>
            <a:r>
              <a:rPr lang="ru-RU" sz="6000" dirty="0" smtClean="0"/>
              <a:t>«</a:t>
            </a:r>
            <a:r>
              <a:rPr lang="ru-RU" sz="6000" u="sng" dirty="0"/>
              <a:t>Русский орфографический словарь» РАН под редакцией </a:t>
            </a:r>
            <a:r>
              <a:rPr lang="ru-RU" sz="6000" u="sng" dirty="0" err="1"/>
              <a:t>В.В.Лопатина</a:t>
            </a:r>
            <a:r>
              <a:rPr lang="ru-RU" sz="6000" u="sng" dirty="0"/>
              <a:t> </a:t>
            </a:r>
            <a:r>
              <a:rPr lang="ru-RU" sz="6000" dirty="0"/>
              <a:t>приводит оба варианта как </a:t>
            </a:r>
            <a:r>
              <a:rPr lang="ru-RU" sz="6000" dirty="0" smtClean="0"/>
              <a:t>равноправные: </a:t>
            </a:r>
            <a:r>
              <a:rPr lang="ru-RU" sz="6000" b="1" dirty="0" smtClean="0"/>
              <a:t>м</a:t>
            </a:r>
            <a:r>
              <a:rPr lang="ru-RU" sz="6000" b="1" dirty="0" smtClean="0">
                <a:solidFill>
                  <a:srgbClr val="FF0000"/>
                </a:solidFill>
              </a:rPr>
              <a:t>ы</a:t>
            </a:r>
            <a:r>
              <a:rPr lang="ru-RU" sz="6000" b="1" dirty="0" smtClean="0"/>
              <a:t>шл</a:t>
            </a:r>
            <a:r>
              <a:rPr lang="ru-RU" sz="6000" b="1" dirty="0" smtClean="0">
                <a:solidFill>
                  <a:srgbClr val="FF0000"/>
                </a:solidFill>
              </a:rPr>
              <a:t>е</a:t>
            </a:r>
            <a:r>
              <a:rPr lang="ru-RU" sz="6000" b="1" dirty="0" smtClean="0"/>
              <a:t>ние</a:t>
            </a:r>
            <a:r>
              <a:rPr lang="ru-RU" sz="6000" dirty="0"/>
              <a:t>, -</a:t>
            </a:r>
            <a:r>
              <a:rPr lang="ru-RU" sz="6000" dirty="0" smtClean="0"/>
              <a:t>я.</a:t>
            </a:r>
            <a:endParaRPr lang="ru-RU" sz="6000" dirty="0"/>
          </a:p>
          <a:p>
            <a:pPr marL="0" indent="0" algn="just">
              <a:spcBef>
                <a:spcPts val="0"/>
              </a:spcBef>
              <a:buNone/>
            </a:pPr>
            <a:r>
              <a:rPr lang="ru-RU" sz="6000" dirty="0"/>
              <a:t>Таким образом, литературной норме в настоящее время соответствует «</a:t>
            </a:r>
            <a:r>
              <a:rPr lang="ru-RU" sz="6000" dirty="0" err="1"/>
              <a:t>мЫшление</a:t>
            </a:r>
            <a:r>
              <a:rPr lang="ru-RU" sz="6000" dirty="0"/>
              <a:t>» и «</a:t>
            </a:r>
            <a:r>
              <a:rPr lang="ru-RU" sz="6000" dirty="0" err="1"/>
              <a:t>мышлЕние</a:t>
            </a:r>
            <a:r>
              <a:rPr lang="ru-RU" sz="6000" dirty="0"/>
              <a:t>», при этом предпочтительно произношение с ударением на второй слог. Словарь «</a:t>
            </a:r>
            <a:r>
              <a:rPr lang="ru-RU" sz="6000" u="sng" dirty="0"/>
              <a:t>Русское словесное ударение» </a:t>
            </a:r>
            <a:r>
              <a:rPr lang="ru-RU" sz="6000" u="sng" dirty="0" err="1"/>
              <a:t>М.В.Зарвы</a:t>
            </a:r>
            <a:r>
              <a:rPr lang="ru-RU" sz="6000" dirty="0"/>
              <a:t>, адресованный преимущественно работникам теле-и радиоэфира, также останавливается на варианте «</a:t>
            </a:r>
            <a:r>
              <a:rPr lang="ru-RU" sz="6000" dirty="0" err="1"/>
              <a:t>мышлЕние</a:t>
            </a:r>
            <a:r>
              <a:rPr lang="ru-RU" sz="6000" dirty="0"/>
              <a:t>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0555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59046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ГРАММАТИЧЕСКИЕ НОРМЫ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037969"/>
            <a:ext cx="5157787" cy="568410"/>
          </a:xfrm>
        </p:spPr>
        <p:txBody>
          <a:bodyPr/>
          <a:lstStyle/>
          <a:p>
            <a:r>
              <a:rPr lang="ru-RU" dirty="0" smtClean="0"/>
              <a:t>ЕГЭ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037969"/>
            <a:ext cx="5183188" cy="568410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 smtClean="0"/>
              <a:t>РЯиКР</a:t>
            </a:r>
            <a:r>
              <a:rPr lang="ru-RU" dirty="0" smtClean="0"/>
              <a:t> (</a:t>
            </a:r>
            <a:r>
              <a:rPr lang="ru-RU" dirty="0" err="1" smtClean="0"/>
              <a:t>Баландина</a:t>
            </a:r>
            <a:r>
              <a:rPr lang="ru-RU" dirty="0" smtClean="0"/>
              <a:t> Л.А., </a:t>
            </a:r>
            <a:r>
              <a:rPr lang="ru-RU" dirty="0" err="1" smtClean="0"/>
              <a:t>Давидян</a:t>
            </a:r>
            <a:r>
              <a:rPr lang="ru-RU" dirty="0" smtClean="0"/>
              <a:t> Г.Р. И др.)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017"/>
          <a:stretch/>
        </p:blipFill>
        <p:spPr>
          <a:xfrm>
            <a:off x="939115" y="1606379"/>
            <a:ext cx="4580236" cy="4489621"/>
          </a:xfrm>
        </p:spPr>
      </p:pic>
      <p:pic>
        <p:nvPicPr>
          <p:cNvPr id="9" name="Объект 8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1688758"/>
            <a:ext cx="4891216" cy="4500905"/>
          </a:xfrm>
        </p:spPr>
      </p:pic>
    </p:spTree>
    <p:extLst>
      <p:ext uri="{BB962C8B-B14F-4D97-AF65-F5344CB8AC3E}">
        <p14:creationId xmlns:p14="http://schemas.microsoft.com/office/powerpoint/2010/main" val="106063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46983"/>
          </a:xfrm>
        </p:spPr>
        <p:txBody>
          <a:bodyPr/>
          <a:lstStyle/>
          <a:p>
            <a:r>
              <a:rPr lang="ru-RU" dirty="0"/>
              <a:t>Наши выводы: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112108"/>
            <a:ext cx="5181600" cy="5494638"/>
          </a:xfrm>
        </p:spPr>
        <p:txBody>
          <a:bodyPr>
            <a:normAutofit lnSpcReduction="10000"/>
          </a:bodyPr>
          <a:lstStyle/>
          <a:p>
            <a:r>
              <a:rPr lang="ru-RU" dirty="0"/>
              <a:t>Учебники по </a:t>
            </a:r>
            <a:r>
              <a:rPr lang="ru-RU" dirty="0" err="1"/>
              <a:t>РЯиКР</a:t>
            </a:r>
            <a:r>
              <a:rPr lang="ru-RU" dirty="0"/>
              <a:t> предлагают задания, аналогичные школьным;</a:t>
            </a:r>
          </a:p>
          <a:p>
            <a:r>
              <a:rPr lang="ru-RU" dirty="0"/>
              <a:t>Зачастую набор слов в пособиях по ЕГЭ и по </a:t>
            </a:r>
            <a:r>
              <a:rPr lang="ru-RU" dirty="0" err="1"/>
              <a:t>РЯиКР</a:t>
            </a:r>
            <a:r>
              <a:rPr lang="ru-RU" dirty="0"/>
              <a:t> одинаков;</a:t>
            </a:r>
          </a:p>
          <a:p>
            <a:r>
              <a:rPr lang="ru-RU" dirty="0"/>
              <a:t>Слова и формы даются списками;</a:t>
            </a:r>
          </a:p>
          <a:p>
            <a:r>
              <a:rPr lang="ru-RU" dirty="0"/>
              <a:t>Нет обращений к </a:t>
            </a:r>
            <a:r>
              <a:rPr lang="ru-RU" b="1" dirty="0"/>
              <a:t>текстам </a:t>
            </a:r>
            <a:r>
              <a:rPr lang="ru-RU" dirty="0"/>
              <a:t>и словарям</a:t>
            </a:r>
            <a:r>
              <a:rPr lang="ru-RU" dirty="0" smtClean="0"/>
              <a:t>;</a:t>
            </a:r>
          </a:p>
          <a:p>
            <a:r>
              <a:rPr lang="ru-RU" dirty="0" smtClean="0"/>
              <a:t>Нет самостоятельной работы, помогающей </a:t>
            </a:r>
            <a:r>
              <a:rPr lang="ru-RU" b="1" i="1" dirty="0" smtClean="0"/>
              <a:t>понять</a:t>
            </a:r>
            <a:r>
              <a:rPr lang="ru-RU" dirty="0" smtClean="0"/>
              <a:t>, почему норма именно такая.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996778"/>
            <a:ext cx="5181600" cy="560996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1600" dirty="0" smtClean="0"/>
              <a:t>ФРАГМЕНТ передачи «Говорим правильно»:</a:t>
            </a:r>
          </a:p>
          <a:p>
            <a:pPr marL="0" indent="0" algn="ctr">
              <a:buNone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72316" y="1450891"/>
            <a:ext cx="5255740" cy="5055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8720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9755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Книги для самостоятельного чтения (примеры):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153319"/>
            <a:ext cx="5181600" cy="518160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72200" y="1154113"/>
            <a:ext cx="5181600" cy="5181600"/>
          </a:xfrm>
        </p:spPr>
      </p:pic>
    </p:spTree>
    <p:extLst>
      <p:ext uri="{BB962C8B-B14F-4D97-AF65-F5344CB8AC3E}">
        <p14:creationId xmlns:p14="http://schemas.microsoft.com/office/powerpoint/2010/main" val="9907252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9" y="271849"/>
            <a:ext cx="2924904" cy="1309815"/>
          </a:xfrm>
        </p:spPr>
        <p:txBody>
          <a:bodyPr>
            <a:normAutofit/>
          </a:bodyPr>
          <a:lstStyle/>
          <a:p>
            <a:r>
              <a:rPr lang="ru-RU" dirty="0" smtClean="0"/>
              <a:t>Текстовое задание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66769" y="172996"/>
            <a:ext cx="8913340" cy="6474940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dirty="0" smtClean="0"/>
              <a:t>Я </a:t>
            </a:r>
            <a:r>
              <a:rPr lang="ru-RU" dirty="0"/>
              <a:t>поддерживаю опасения вице-губернатора [Сергея Сарычева], он сказал: постарайтесь </a:t>
            </a:r>
            <a:r>
              <a:rPr lang="ru-RU" i="1" dirty="0"/>
              <a:t>на эту тему</a:t>
            </a:r>
            <a:r>
              <a:rPr lang="ru-RU" dirty="0"/>
              <a:t>, пока мы </a:t>
            </a:r>
            <a:r>
              <a:rPr lang="ru-RU" i="1" dirty="0"/>
              <a:t>глубоко реально </a:t>
            </a:r>
            <a:r>
              <a:rPr lang="ru-RU" dirty="0"/>
              <a:t>не оценим </a:t>
            </a:r>
            <a:r>
              <a:rPr lang="ru-RU" i="1" dirty="0"/>
              <a:t>в рамках и наших полномочий и с учетом площадок</a:t>
            </a:r>
            <a:r>
              <a:rPr lang="ru-RU" dirty="0"/>
              <a:t>, которые наработали определенный опыт, с учетом того, что обязательно </a:t>
            </a:r>
            <a:r>
              <a:rPr lang="ru-RU" i="1" dirty="0"/>
              <a:t>мы должны родительскую общественность </a:t>
            </a:r>
            <a:r>
              <a:rPr lang="ru-RU" dirty="0"/>
              <a:t>подключить, у нас 74% родителей свободный доступ разрешают детям — </a:t>
            </a:r>
            <a:r>
              <a:rPr lang="ru-RU" b="1" i="1" dirty="0" err="1"/>
              <a:t>залазий</a:t>
            </a:r>
            <a:r>
              <a:rPr lang="ru-RU" dirty="0"/>
              <a:t> в интернет и сиди сколько хочешь... Ну то есть посмотреть, обобщить опыт всех площадок и </a:t>
            </a:r>
            <a:r>
              <a:rPr lang="ru-RU" i="1" dirty="0"/>
              <a:t>понять о том, а в плане ужесточения или в плане пресечения какой нормативно-правовой акт </a:t>
            </a:r>
            <a:r>
              <a:rPr lang="ru-RU" dirty="0"/>
              <a:t>или все-таки норма нужна для того, чтобы сегодня, первое: найти этого пользователя, пусть он там даже </a:t>
            </a:r>
            <a:r>
              <a:rPr lang="ru-RU" i="1" dirty="0"/>
              <a:t>под кодовым названием будет де-юре</a:t>
            </a:r>
            <a:r>
              <a:rPr lang="ru-RU" dirty="0"/>
              <a:t>, но в любом случае, если у нас идентификация позволяет это сделать, то это будет нормально. И поэтому пока я не </a:t>
            </a:r>
            <a:r>
              <a:rPr lang="ru-RU" i="1" dirty="0"/>
              <a:t>хотел никакой афиши</a:t>
            </a:r>
            <a:r>
              <a:rPr lang="ru-RU" dirty="0"/>
              <a:t>, потому что сказали: вы </a:t>
            </a:r>
            <a:r>
              <a:rPr lang="ru-RU" i="1" dirty="0"/>
              <a:t>излишне пока </a:t>
            </a:r>
            <a:r>
              <a:rPr lang="ru-RU" dirty="0"/>
              <a:t>к этой теме и тех, в том числе, </a:t>
            </a:r>
            <a:r>
              <a:rPr lang="ru-RU" i="1" dirty="0"/>
              <a:t>которых реально поймет</a:t>
            </a:r>
            <a:r>
              <a:rPr lang="ru-RU" dirty="0"/>
              <a:t>, что очень серьезный подход профессиональный </a:t>
            </a:r>
            <a:r>
              <a:rPr lang="ru-RU" i="1" dirty="0"/>
              <a:t>мы отрабатываем для </a:t>
            </a:r>
            <a:r>
              <a:rPr lang="ru-RU" dirty="0"/>
              <a:t>того, чтобы это пресечь, в том числе </a:t>
            </a:r>
            <a:r>
              <a:rPr lang="ru-RU" i="1" dirty="0"/>
              <a:t>по отношению к владельцам этих сетей и </a:t>
            </a:r>
            <a:r>
              <a:rPr lang="ru-RU" i="1" dirty="0" err="1"/>
              <a:t>контентов</a:t>
            </a:r>
            <a:r>
              <a:rPr lang="ru-RU" i="1" dirty="0"/>
              <a:t> и так далее</a:t>
            </a:r>
            <a:r>
              <a:rPr lang="ru-RU" dirty="0"/>
              <a:t> — пока не выгораживать, вот если вы меня </a:t>
            </a:r>
            <a:r>
              <a:rPr lang="ru-RU" i="1" dirty="0"/>
              <a:t>принимаете в такой аргументации</a:t>
            </a:r>
            <a:r>
              <a:rPr lang="ru-RU" dirty="0"/>
              <a:t>, пока </a:t>
            </a:r>
            <a:r>
              <a:rPr lang="ru-RU" i="1" dirty="0"/>
              <a:t>не будоражить эту тему</a:t>
            </a:r>
            <a:r>
              <a:rPr lang="ru-RU" dirty="0"/>
              <a:t>. Потому что она очень интересная и очень тяжелая одновременно. Я это сказал, и одна из составляющих </a:t>
            </a:r>
            <a:r>
              <a:rPr lang="ru-RU" i="1" dirty="0"/>
              <a:t>в чем заключается</a:t>
            </a:r>
            <a:r>
              <a:rPr lang="ru-RU" dirty="0"/>
              <a:t>, когда мы можем в увязке с тем, что президент Путин сказал вот, как правильно сегодня </a:t>
            </a:r>
            <a:r>
              <a:rPr lang="ru-RU" i="1" dirty="0"/>
              <a:t>внутри вот в этой самой проблеме найти</a:t>
            </a:r>
            <a:r>
              <a:rPr lang="ru-RU" dirty="0"/>
              <a:t>, может быть, формат взаимодействия с ними и определить уровень ответственности, если он несет разрушающую силу этот контент и этого автора найти, чтобы </a:t>
            </a:r>
            <a:r>
              <a:rPr lang="ru-RU" i="1" dirty="0"/>
              <a:t>это было без проблем</a:t>
            </a:r>
            <a:r>
              <a:rPr lang="ru-RU" dirty="0"/>
              <a:t>. Поэтому это идентификация некоторая, </a:t>
            </a:r>
            <a:r>
              <a:rPr lang="ru-RU" b="1" i="1" dirty="0"/>
              <a:t>я довольно внятно </a:t>
            </a:r>
            <a:r>
              <a:rPr lang="ru-RU" b="1" i="1" dirty="0" smtClean="0"/>
              <a:t>сказал</a:t>
            </a:r>
            <a:r>
              <a:rPr lang="ru-RU" dirty="0" smtClean="0"/>
              <a:t>.</a:t>
            </a:r>
          </a:p>
          <a:p>
            <a:pPr marL="0" indent="0" algn="r">
              <a:buNone/>
            </a:pPr>
            <a:r>
              <a:rPr lang="ru-RU" dirty="0" smtClean="0"/>
              <a:t>Зам. </a:t>
            </a:r>
            <a:r>
              <a:rPr lang="ru-RU" dirty="0"/>
              <a:t>председателя областной думы </a:t>
            </a:r>
            <a:r>
              <a:rPr lang="ru-RU" dirty="0" smtClean="0"/>
              <a:t>Виктор Рейн. 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9" y="1853514"/>
            <a:ext cx="1318525" cy="4015474"/>
          </a:xfrm>
        </p:spPr>
        <p:txBody>
          <a:bodyPr/>
          <a:lstStyle/>
          <a:p>
            <a:r>
              <a:rPr lang="ru-RU" dirty="0" smtClean="0"/>
              <a:t>ИСПРАВИТЬ НЕЛЬЗЯ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2705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10515600" cy="1021493"/>
          </a:xfrm>
        </p:spPr>
        <p:txBody>
          <a:bodyPr/>
          <a:lstStyle/>
          <a:p>
            <a:r>
              <a:rPr lang="ru-RU" dirty="0" smtClean="0"/>
              <a:t>Словари: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219200"/>
            <a:ext cx="5181600" cy="4957763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ru-RU" b="1" dirty="0" smtClean="0"/>
              <a:t>Словарь </a:t>
            </a:r>
            <a:r>
              <a:rPr lang="ru-RU" b="1" dirty="0" err="1" smtClean="0"/>
              <a:t>С.И.Ожегова</a:t>
            </a:r>
            <a:r>
              <a:rPr lang="ru-RU" b="1" dirty="0" smtClean="0"/>
              <a:t>  </a:t>
            </a:r>
          </a:p>
          <a:p>
            <a:pPr marL="0" indent="0" algn="ctr">
              <a:buNone/>
            </a:pPr>
            <a:endParaRPr lang="ru-RU" b="1" dirty="0" smtClean="0"/>
          </a:p>
          <a:p>
            <a:r>
              <a:rPr lang="ru-RU" dirty="0" smtClean="0"/>
              <a:t>Первое </a:t>
            </a:r>
            <a:r>
              <a:rPr lang="ru-RU" dirty="0"/>
              <a:t>издание </a:t>
            </a:r>
            <a:r>
              <a:rPr lang="ru-RU" dirty="0" smtClean="0"/>
              <a:t>- </a:t>
            </a:r>
            <a:r>
              <a:rPr lang="ru-RU" b="1" dirty="0" smtClean="0"/>
              <a:t>1949</a:t>
            </a:r>
            <a:r>
              <a:rPr lang="ru-RU" dirty="0" smtClean="0"/>
              <a:t> г. </a:t>
            </a:r>
            <a:r>
              <a:rPr lang="ru-RU" dirty="0"/>
              <a:t>в </a:t>
            </a:r>
            <a:r>
              <a:rPr lang="ru-RU" dirty="0" smtClean="0"/>
              <a:t>Москве. </a:t>
            </a:r>
            <a:r>
              <a:rPr lang="ru-RU" dirty="0"/>
              <a:t>При жизни С. И. Ожегова вышли шесть изданий словаря, из которых второе (</a:t>
            </a:r>
            <a:r>
              <a:rPr lang="ru-RU" b="1" dirty="0"/>
              <a:t>1952</a:t>
            </a:r>
            <a:r>
              <a:rPr lang="ru-RU" dirty="0"/>
              <a:t> </a:t>
            </a:r>
            <a:r>
              <a:rPr lang="ru-RU" dirty="0" smtClean="0"/>
              <a:t>г.) </a:t>
            </a:r>
            <a:r>
              <a:rPr lang="ru-RU" dirty="0"/>
              <a:t>и четвёртое (</a:t>
            </a:r>
            <a:r>
              <a:rPr lang="ru-RU" b="1" dirty="0"/>
              <a:t>1960</a:t>
            </a:r>
            <a:r>
              <a:rPr lang="ru-RU" dirty="0"/>
              <a:t> </a:t>
            </a:r>
            <a:r>
              <a:rPr lang="ru-RU" dirty="0" smtClean="0"/>
              <a:t>г.) </a:t>
            </a:r>
            <a:r>
              <a:rPr lang="ru-RU" dirty="0"/>
              <a:t>были исправленными и </a:t>
            </a:r>
            <a:r>
              <a:rPr lang="ru-RU" dirty="0" smtClean="0"/>
              <a:t>дополненными. Всего в словаре 51533 слова.</a:t>
            </a:r>
            <a:endParaRPr lang="ru-RU" dirty="0"/>
          </a:p>
          <a:p>
            <a:r>
              <a:rPr lang="ru-RU" dirty="0"/>
              <a:t>В </a:t>
            </a:r>
            <a:r>
              <a:rPr lang="ru-RU" b="1" dirty="0"/>
              <a:t>1972</a:t>
            </a:r>
            <a:r>
              <a:rPr lang="ru-RU" dirty="0"/>
              <a:t> году под редакцией </a:t>
            </a:r>
            <a:r>
              <a:rPr lang="ru-RU" dirty="0" smtClean="0"/>
              <a:t>- девятое </a:t>
            </a:r>
            <a:r>
              <a:rPr lang="ru-RU" dirty="0"/>
              <a:t>издание, исправленное и дополненное. 13-е (1981 год) и 16-е (1984 год) издания словаря также содержали исправления. К 21-му изданию, при подготовке которого </a:t>
            </a:r>
            <a:r>
              <a:rPr lang="ru-RU" dirty="0">
                <a:hlinkClick r:id="rId2" tooltip="Языковой корпус (страница отсутствует)"/>
              </a:rPr>
              <a:t>корпус</a:t>
            </a:r>
            <a:r>
              <a:rPr lang="ru-RU" dirty="0"/>
              <a:t> словаря был обновлён и пополнен Н. Ю. Шведовой, объём </a:t>
            </a:r>
            <a:r>
              <a:rPr lang="ru-RU" dirty="0">
                <a:hlinkClick r:id="rId3" tooltip="Словник"/>
              </a:rPr>
              <a:t>словника</a:t>
            </a:r>
            <a:r>
              <a:rPr lang="ru-RU" dirty="0"/>
              <a:t> увеличился с 57 000 до 70 000 слов.</a:t>
            </a:r>
          </a:p>
          <a:p>
            <a:r>
              <a:rPr lang="ru-RU" dirty="0"/>
              <a:t>В </a:t>
            </a:r>
            <a:r>
              <a:rPr lang="ru-RU" b="1" dirty="0"/>
              <a:t>1992</a:t>
            </a:r>
            <a:r>
              <a:rPr lang="ru-RU" dirty="0"/>
              <a:t> году словарь впервые был опубликован с именами двух соавторов: С. И. Ожегова и Н. Ю. Шведовой. Четвёртое издание обновлённого словаря, вышедшее в </a:t>
            </a:r>
            <a:r>
              <a:rPr lang="ru-RU" b="1" dirty="0"/>
              <a:t>1997</a:t>
            </a:r>
            <a:r>
              <a:rPr lang="ru-RU" dirty="0"/>
              <a:t> году, по сравнению с предыдущими пополнилось более чем 3000 дополнений различного </a:t>
            </a:r>
            <a:r>
              <a:rPr lang="ru-RU" dirty="0" smtClean="0"/>
              <a:t>характера.</a:t>
            </a:r>
            <a:endParaRPr lang="ru-RU" dirty="0"/>
          </a:p>
          <a:p>
            <a:r>
              <a:rPr lang="ru-RU" dirty="0"/>
              <a:t>Существуют переиздания последнего прижизненного авторского 4-го издания С. И. Ожегова, созданные с целью отойти от существенного изменения словаря, ставшего 4‑томным. Таково 24-е издание под редакцией </a:t>
            </a:r>
            <a:r>
              <a:rPr lang="ru-RU" dirty="0">
                <a:hlinkClick r:id="rId4" tooltip="Скворцов, Лев Иванович"/>
              </a:rPr>
              <a:t>Л. И. </a:t>
            </a:r>
            <a:r>
              <a:rPr lang="ru-RU" dirty="0" smtClean="0">
                <a:hlinkClick r:id="rId4" tooltip="Скворцов, Лев Иванович"/>
              </a:rPr>
              <a:t>Скворцова</a:t>
            </a:r>
            <a:r>
              <a:rPr lang="ru-RU" baseline="30000" dirty="0" smtClean="0"/>
              <a:t>]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 smtClean="0"/>
              <a:t>ДЛЯ ЕГЭ ЗНАКОМСТВО СО СЛОВАРЕМ НЕ НУЖНО</a:t>
            </a:r>
            <a:endParaRPr lang="ru-RU" dirty="0"/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219200"/>
            <a:ext cx="5181600" cy="4957763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ru-RU" b="1" dirty="0" smtClean="0"/>
              <a:t>Словарь </a:t>
            </a:r>
            <a:r>
              <a:rPr lang="ru-RU" b="1" dirty="0" err="1" smtClean="0"/>
              <a:t>С.А.Кузнецова</a:t>
            </a:r>
            <a:endParaRPr lang="ru-RU" b="1" dirty="0" smtClean="0"/>
          </a:p>
          <a:p>
            <a:pPr marL="0" indent="0">
              <a:buNone/>
            </a:pPr>
            <a:r>
              <a:rPr lang="ru-RU" b="1" dirty="0"/>
              <a:t>Большой толковый словарь </a:t>
            </a:r>
            <a:r>
              <a:rPr lang="ru-RU" dirty="0"/>
              <a:t>русского языка.</a:t>
            </a:r>
            <a:br>
              <a:rPr lang="ru-RU" dirty="0"/>
            </a:br>
            <a:r>
              <a:rPr lang="ru-RU" dirty="0"/>
              <a:t>Гл. ред. С. А. Кузнецов.</a:t>
            </a:r>
            <a:br>
              <a:rPr lang="ru-RU" dirty="0"/>
            </a:br>
            <a:r>
              <a:rPr lang="ru-RU" dirty="0"/>
              <a:t>Первое издание: СПб.: </a:t>
            </a:r>
            <a:r>
              <a:rPr lang="ru-RU" dirty="0" err="1"/>
              <a:t>Норинт</a:t>
            </a:r>
            <a:r>
              <a:rPr lang="ru-RU" dirty="0"/>
              <a:t>, 1998.</a:t>
            </a:r>
            <a:br>
              <a:rPr lang="ru-RU" dirty="0"/>
            </a:br>
            <a:r>
              <a:rPr lang="ru-RU" dirty="0"/>
              <a:t>Публикуется в авторской редакции 2014 года.</a:t>
            </a:r>
          </a:p>
          <a:p>
            <a:pPr marL="0" indent="0">
              <a:buNone/>
            </a:pPr>
            <a:r>
              <a:rPr lang="ru-RU" u="sng" dirty="0" smtClean="0"/>
              <a:t>Электронный ресурс:</a:t>
            </a:r>
          </a:p>
          <a:p>
            <a:pPr marL="0" indent="0">
              <a:buNone/>
            </a:pPr>
            <a:r>
              <a:rPr lang="ru-RU" b="1" dirty="0" smtClean="0"/>
              <a:t>РУССКИЙ</a:t>
            </a:r>
            <a:r>
              <a:rPr lang="ru-RU" b="1" dirty="0"/>
              <a:t>,</a:t>
            </a:r>
            <a:r>
              <a:rPr lang="ru-RU" dirty="0"/>
              <a:t> -</a:t>
            </a:r>
            <a:r>
              <a:rPr lang="ru-RU" dirty="0" err="1"/>
              <a:t>ая</a:t>
            </a:r>
            <a:r>
              <a:rPr lang="ru-RU" dirty="0"/>
              <a:t>, -</a:t>
            </a:r>
            <a:r>
              <a:rPr lang="ru-RU" dirty="0" err="1"/>
              <a:t>ое</a:t>
            </a:r>
            <a:r>
              <a:rPr lang="ru-RU" dirty="0"/>
              <a:t>. </a:t>
            </a:r>
            <a:r>
              <a:rPr lang="ru-RU" b="1" dirty="0"/>
              <a:t>1.</a:t>
            </a:r>
            <a:r>
              <a:rPr lang="ru-RU" dirty="0"/>
              <a:t> к Россия и Русь. </a:t>
            </a:r>
            <a:r>
              <a:rPr lang="ru-RU" i="1" dirty="0"/>
              <a:t>Р-</a:t>
            </a:r>
            <a:r>
              <a:rPr lang="ru-RU" i="1" dirty="0" err="1"/>
              <a:t>ая</a:t>
            </a:r>
            <a:r>
              <a:rPr lang="ru-RU" i="1" dirty="0"/>
              <a:t> история.</a:t>
            </a:r>
            <a:r>
              <a:rPr lang="ru-RU" dirty="0"/>
              <a:t> </a:t>
            </a:r>
            <a:r>
              <a:rPr lang="ru-RU" i="1" dirty="0"/>
              <a:t>Р-</a:t>
            </a:r>
            <a:r>
              <a:rPr lang="ru-RU" i="1" dirty="0" err="1"/>
              <a:t>ая</a:t>
            </a:r>
            <a:r>
              <a:rPr lang="ru-RU" i="1" dirty="0"/>
              <a:t> природа.</a:t>
            </a:r>
            <a:r>
              <a:rPr lang="ru-RU" dirty="0"/>
              <a:t> </a:t>
            </a:r>
            <a:r>
              <a:rPr lang="ru-RU" i="1" dirty="0"/>
              <a:t>Р. народ.</a:t>
            </a:r>
            <a:r>
              <a:rPr lang="ru-RU" dirty="0"/>
              <a:t> </a:t>
            </a:r>
            <a:r>
              <a:rPr lang="ru-RU" i="1" dirty="0"/>
              <a:t>Р-</a:t>
            </a:r>
            <a:r>
              <a:rPr lang="ru-RU" i="1" dirty="0" err="1"/>
              <a:t>ая</a:t>
            </a:r>
            <a:r>
              <a:rPr lang="ru-RU" i="1" dirty="0"/>
              <a:t> земля.</a:t>
            </a:r>
            <a:r>
              <a:rPr lang="ru-RU" dirty="0"/>
              <a:t> </a:t>
            </a:r>
            <a:r>
              <a:rPr lang="ru-RU" b="1" dirty="0"/>
              <a:t>2.</a:t>
            </a:r>
            <a:r>
              <a:rPr lang="ru-RU" dirty="0"/>
              <a:t> Принадлежащий русским, созданный русскими или свойственный русским. </a:t>
            </a:r>
            <a:r>
              <a:rPr lang="ru-RU" i="1" dirty="0"/>
              <a:t>Р. язык.</a:t>
            </a:r>
            <a:r>
              <a:rPr lang="ru-RU" dirty="0"/>
              <a:t> </a:t>
            </a:r>
            <a:r>
              <a:rPr lang="ru-RU" i="1" dirty="0"/>
              <a:t>Р-</a:t>
            </a:r>
            <a:r>
              <a:rPr lang="ru-RU" i="1" dirty="0" err="1"/>
              <a:t>ая</a:t>
            </a:r>
            <a:r>
              <a:rPr lang="ru-RU" i="1" dirty="0"/>
              <a:t> литература.</a:t>
            </a:r>
            <a:r>
              <a:rPr lang="ru-RU" dirty="0"/>
              <a:t> </a:t>
            </a:r>
            <a:r>
              <a:rPr lang="ru-RU" i="1" dirty="0"/>
              <a:t>Р-</a:t>
            </a:r>
            <a:r>
              <a:rPr lang="ru-RU" i="1" dirty="0" err="1"/>
              <a:t>ая</a:t>
            </a:r>
            <a:r>
              <a:rPr lang="ru-RU" i="1" dirty="0"/>
              <a:t> культура.</a:t>
            </a:r>
            <a:r>
              <a:rPr lang="ru-RU" dirty="0"/>
              <a:t> </a:t>
            </a:r>
            <a:r>
              <a:rPr lang="ru-RU" i="1" dirty="0"/>
              <a:t>Р. характер.</a:t>
            </a:r>
            <a:r>
              <a:rPr lang="ru-RU" dirty="0"/>
              <a:t> </a:t>
            </a:r>
            <a:r>
              <a:rPr lang="ru-RU" i="1" dirty="0"/>
              <a:t>Р-</a:t>
            </a:r>
            <a:r>
              <a:rPr lang="ru-RU" i="1" dirty="0" err="1"/>
              <a:t>ая</a:t>
            </a:r>
            <a:r>
              <a:rPr lang="ru-RU" i="1" dirty="0"/>
              <a:t> пляска.</a:t>
            </a:r>
            <a:r>
              <a:rPr lang="ru-RU" dirty="0"/>
              <a:t> </a:t>
            </a:r>
            <a:r>
              <a:rPr lang="ru-RU" i="1" dirty="0"/>
              <a:t>Р-</a:t>
            </a:r>
            <a:r>
              <a:rPr lang="ru-RU" i="1" dirty="0" err="1"/>
              <a:t>ое</a:t>
            </a:r>
            <a:r>
              <a:rPr lang="ru-RU" i="1" dirty="0"/>
              <a:t> гостеприимство.</a:t>
            </a:r>
            <a:r>
              <a:rPr lang="ru-RU" dirty="0"/>
              <a:t> </a:t>
            </a:r>
            <a:r>
              <a:rPr lang="ru-RU" i="1" dirty="0"/>
              <a:t>Р-</a:t>
            </a:r>
            <a:r>
              <a:rPr lang="ru-RU" i="1" dirty="0" err="1"/>
              <a:t>ие</a:t>
            </a:r>
            <a:r>
              <a:rPr lang="ru-RU" i="1" dirty="0"/>
              <a:t> пословицы и поговорки.</a:t>
            </a:r>
            <a:r>
              <a:rPr lang="ru-RU" dirty="0"/>
              <a:t> </a:t>
            </a:r>
            <a:r>
              <a:rPr lang="ru-RU" i="1" dirty="0"/>
              <a:t>Р-</a:t>
            </a:r>
            <a:r>
              <a:rPr lang="ru-RU" i="1" dirty="0" err="1"/>
              <a:t>ая</a:t>
            </a:r>
            <a:r>
              <a:rPr lang="ru-RU" i="1" dirty="0"/>
              <a:t> душа.</a:t>
            </a:r>
            <a:r>
              <a:rPr lang="ru-RU" dirty="0"/>
              <a:t> </a:t>
            </a:r>
            <a:r>
              <a:rPr lang="ru-RU" i="1" dirty="0"/>
              <a:t>Р-</a:t>
            </a:r>
            <a:r>
              <a:rPr lang="ru-RU" i="1" dirty="0" err="1"/>
              <a:t>ое</a:t>
            </a:r>
            <a:r>
              <a:rPr lang="ru-RU" i="1" dirty="0"/>
              <a:t> масло</a:t>
            </a:r>
            <a:r>
              <a:rPr lang="ru-RU" dirty="0"/>
              <a:t> (топлёное). </a:t>
            </a:r>
            <a:r>
              <a:rPr lang="ru-RU" i="1" dirty="0"/>
              <a:t>Р-</a:t>
            </a:r>
            <a:r>
              <a:rPr lang="ru-RU" i="1" dirty="0" err="1"/>
              <a:t>ая</a:t>
            </a:r>
            <a:r>
              <a:rPr lang="ru-RU" i="1" dirty="0"/>
              <a:t> печь</a:t>
            </a:r>
            <a:r>
              <a:rPr lang="ru-RU" dirty="0"/>
              <a:t> (особым способом сложенная в жилых помещениях кирпичная печь для варки пищи, выпечки хлеба и отопления). </a:t>
            </a:r>
            <a:r>
              <a:rPr lang="ru-RU" i="1" dirty="0"/>
              <a:t>Р-</a:t>
            </a:r>
            <a:r>
              <a:rPr lang="ru-RU" i="1" dirty="0" err="1"/>
              <a:t>ая</a:t>
            </a:r>
            <a:r>
              <a:rPr lang="ru-RU" i="1" dirty="0"/>
              <a:t> рубашка</a:t>
            </a:r>
            <a:r>
              <a:rPr lang="ru-RU" dirty="0"/>
              <a:t> (верхняя мужская рубашка навыпуск с застёгивающимся сбоку воротом; косоворотка). </a:t>
            </a:r>
            <a:r>
              <a:rPr lang="ru-RU" i="1" dirty="0"/>
              <a:t>Р-</a:t>
            </a:r>
            <a:r>
              <a:rPr lang="ru-RU" i="1" dirty="0" err="1"/>
              <a:t>ие</a:t>
            </a:r>
            <a:r>
              <a:rPr lang="ru-RU" i="1" dirty="0"/>
              <a:t> сапоги</a:t>
            </a:r>
            <a:r>
              <a:rPr lang="ru-RU" dirty="0"/>
              <a:t> (с голенищами до колен). </a:t>
            </a:r>
            <a:endParaRPr lang="ru-RU" dirty="0" smtClean="0"/>
          </a:p>
          <a:p>
            <a:pPr marL="0" indent="0">
              <a:buNone/>
            </a:pPr>
            <a:r>
              <a:rPr lang="ru-RU" b="1" i="1" dirty="0" smtClean="0"/>
              <a:t>Академический </a:t>
            </a:r>
            <a:r>
              <a:rPr lang="ru-RU" b="1" i="1" dirty="0"/>
              <a:t>орфографический словарь</a:t>
            </a:r>
            <a:endParaRPr lang="ru-RU" i="1" dirty="0"/>
          </a:p>
          <a:p>
            <a:pPr marL="0" indent="0">
              <a:buNone/>
            </a:pPr>
            <a:r>
              <a:rPr lang="ru-RU" i="1" dirty="0"/>
              <a:t>Научно-информационный «Орфографический академический ресурс АКАДЕМОС</a:t>
            </a:r>
            <a:r>
              <a:rPr lang="ru-RU" dirty="0"/>
              <a:t>» Института русского языка им. В. В. Виноградова РАН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en-US" dirty="0" smtClean="0">
                <a:hlinkClick r:id="rId5"/>
              </a:rPr>
              <a:t>http://orfo.ruslang.ru/search/word</a:t>
            </a:r>
            <a:endParaRPr lang="ru-RU" dirty="0" smtClean="0"/>
          </a:p>
          <a:p>
            <a:pPr marL="0" indent="0">
              <a:buNone/>
            </a:pPr>
            <a:r>
              <a:rPr lang="en-US" dirty="0" smtClean="0"/>
              <a:t>http://www.gramota.ru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5040126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97556"/>
          </a:xfrm>
        </p:spPr>
        <p:txBody>
          <a:bodyPr/>
          <a:lstStyle/>
          <a:p>
            <a:r>
              <a:rPr lang="ru-RU" dirty="0" smtClean="0"/>
              <a:t>ЗАДАНИЕ ПО СЛОВАРЯМ </a:t>
            </a:r>
            <a:r>
              <a:rPr lang="ru-RU" dirty="0" err="1" smtClean="0"/>
              <a:t>РЯиКР</a:t>
            </a:r>
            <a:r>
              <a:rPr lang="ru-RU" dirty="0" smtClean="0"/>
              <a:t> (МГУ)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18054"/>
            <a:ext cx="10515600" cy="514041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400" b="1" i="1" u="sng" dirty="0" smtClean="0"/>
              <a:t>Куртины</a:t>
            </a:r>
            <a:r>
              <a:rPr lang="ru-RU" sz="1400" dirty="0" smtClean="0"/>
              <a:t>. </a:t>
            </a:r>
            <a:r>
              <a:rPr lang="ru-RU" sz="1400" i="1" dirty="0" smtClean="0"/>
              <a:t>Некоторые </a:t>
            </a:r>
            <a:r>
              <a:rPr lang="ru-RU" sz="1400" i="1" dirty="0"/>
              <a:t>слова в русском языке мы воспринимаем как устаревшие. Однако они встречаются и в современных текстах. Прочитайте </a:t>
            </a:r>
            <a:r>
              <a:rPr lang="ru-RU" sz="1400" i="1" dirty="0" smtClean="0"/>
              <a:t>фрагменты:</a:t>
            </a:r>
            <a:endParaRPr lang="ru-RU" sz="1400" dirty="0"/>
          </a:p>
          <a:p>
            <a:r>
              <a:rPr lang="ru-RU" sz="1400" dirty="0" smtClean="0"/>
              <a:t>И</a:t>
            </a:r>
            <a:r>
              <a:rPr lang="ru-RU" sz="1400" dirty="0"/>
              <a:t> насадив ими целые </a:t>
            </a:r>
            <a:r>
              <a:rPr lang="ru-RU" sz="1400" b="1" dirty="0"/>
              <a:t>куртины</a:t>
            </a:r>
            <a:r>
              <a:rPr lang="ru-RU" sz="1400" dirty="0"/>
              <a:t>, восхотят иметь чрез немногие годы то сугубое </a:t>
            </a:r>
            <a:r>
              <a:rPr lang="ru-RU" sz="1400" dirty="0" smtClean="0"/>
              <a:t>удовольствие</a:t>
            </a:r>
            <a:r>
              <a:rPr lang="ru-RU" sz="1400" dirty="0"/>
              <a:t>, что они потом и свои сады лучшими из них </a:t>
            </a:r>
            <a:r>
              <a:rPr lang="ru-RU" sz="1400" dirty="0" smtClean="0"/>
              <a:t>снабдить… </a:t>
            </a:r>
            <a:r>
              <a:rPr lang="ru-RU" sz="1400" dirty="0"/>
              <a:t> могут. </a:t>
            </a:r>
            <a:r>
              <a:rPr lang="ru-RU" sz="1400" i="1" dirty="0"/>
              <a:t>[А. Т. </a:t>
            </a:r>
            <a:r>
              <a:rPr lang="ru-RU" sz="1400" i="1" dirty="0" err="1"/>
              <a:t>Болотов</a:t>
            </a:r>
            <a:r>
              <a:rPr lang="ru-RU" sz="1400" i="1" dirty="0"/>
              <a:t>. [Из статьи о посеве яблочных семян] (1788)]</a:t>
            </a:r>
            <a:r>
              <a:rPr lang="ru-RU" sz="1400" dirty="0"/>
              <a:t>  </a:t>
            </a:r>
          </a:p>
          <a:p>
            <a:r>
              <a:rPr lang="ru-RU" sz="1400" dirty="0" smtClean="0"/>
              <a:t>Полсотни</a:t>
            </a:r>
            <a:r>
              <a:rPr lang="ru-RU" sz="1400" dirty="0"/>
              <a:t> толстых лип, две или три </a:t>
            </a:r>
            <a:r>
              <a:rPr lang="ru-RU" sz="1400" b="1" dirty="0"/>
              <a:t>куртины</a:t>
            </a:r>
            <a:r>
              <a:rPr lang="ru-RU" sz="1400" dirty="0"/>
              <a:t> плодовитых деревьев, большой пруд с </a:t>
            </a:r>
            <a:r>
              <a:rPr lang="ru-RU" sz="1400" dirty="0" smtClean="0"/>
              <a:t>жирными</a:t>
            </a:r>
            <a:r>
              <a:rPr lang="ru-RU" sz="1400" dirty="0"/>
              <a:t> карасями, множество кустов смородины и </a:t>
            </a:r>
            <a:r>
              <a:rPr lang="ru-RU" sz="1400" dirty="0" smtClean="0"/>
              <a:t>малины</a:t>
            </a:r>
            <a:r>
              <a:rPr lang="ru-RU" sz="1400" dirty="0"/>
              <a:t> ―   вот что заменяло </a:t>
            </a:r>
            <a:r>
              <a:rPr lang="ru-RU" sz="1400" dirty="0" smtClean="0"/>
              <a:t>  тогда</a:t>
            </a:r>
            <a:r>
              <a:rPr lang="ru-RU" sz="1400" dirty="0"/>
              <a:t> нынешние красивые аллеи, беседки, каскады и сюрпризы. </a:t>
            </a:r>
            <a:r>
              <a:rPr lang="ru-RU" sz="1400" i="1" dirty="0"/>
              <a:t>[М. Н. Загоскин. Юрий Милославский, или русские в 1612 году (1829)]</a:t>
            </a:r>
            <a:endParaRPr lang="ru-RU" sz="1400" dirty="0"/>
          </a:p>
          <a:p>
            <a:r>
              <a:rPr lang="ru-RU" sz="1400" dirty="0" smtClean="0"/>
              <a:t>Проснувшись рано, /В </a:t>
            </a:r>
            <a:r>
              <a:rPr lang="ru-RU" sz="1400" dirty="0"/>
              <a:t>окно увидела </a:t>
            </a:r>
            <a:r>
              <a:rPr lang="ru-RU" sz="1400" dirty="0" smtClean="0"/>
              <a:t>Татьяна /Поутру </a:t>
            </a:r>
            <a:r>
              <a:rPr lang="ru-RU" sz="1400" dirty="0"/>
              <a:t>побелевший </a:t>
            </a:r>
            <a:r>
              <a:rPr lang="ru-RU" sz="1400" dirty="0" smtClean="0"/>
              <a:t>двор, /</a:t>
            </a:r>
            <a:r>
              <a:rPr lang="ru-RU" sz="1400" b="1" dirty="0" smtClean="0"/>
              <a:t>Куртины</a:t>
            </a:r>
            <a:r>
              <a:rPr lang="ru-RU" sz="1400" dirty="0"/>
              <a:t>, кровли и </a:t>
            </a:r>
            <a:r>
              <a:rPr lang="ru-RU" sz="1400" dirty="0" smtClean="0"/>
              <a:t>забор… </a:t>
            </a:r>
            <a:r>
              <a:rPr lang="ru-RU" sz="1400" i="1" dirty="0" smtClean="0"/>
              <a:t>[</a:t>
            </a:r>
            <a:r>
              <a:rPr lang="ru-RU" sz="1400" i="1" dirty="0" err="1" smtClean="0"/>
              <a:t>А.С.Пушкин</a:t>
            </a:r>
            <a:r>
              <a:rPr lang="ru-RU" sz="1400" i="1" dirty="0" smtClean="0"/>
              <a:t> </a:t>
            </a:r>
            <a:r>
              <a:rPr lang="ru-RU" sz="1400" i="1" dirty="0"/>
              <a:t>«Евгений Онегин</a:t>
            </a:r>
            <a:r>
              <a:rPr lang="ru-RU" sz="1400" i="1" dirty="0" smtClean="0"/>
              <a:t>»]</a:t>
            </a:r>
            <a:r>
              <a:rPr lang="ru-RU" sz="1400" dirty="0"/>
              <a:t> </a:t>
            </a:r>
          </a:p>
          <a:p>
            <a:r>
              <a:rPr lang="ru-RU" sz="1400" dirty="0" smtClean="0"/>
              <a:t>Россия поднималась</a:t>
            </a:r>
            <a:r>
              <a:rPr lang="ru-RU" sz="1400" dirty="0"/>
              <a:t> на Олимп рассказать о новом торжестве </a:t>
            </a:r>
            <a:r>
              <a:rPr lang="ru-RU" sz="1400" dirty="0" smtClean="0"/>
              <a:t>своего оружия</a:t>
            </a:r>
            <a:r>
              <a:rPr lang="ru-RU" sz="1400" dirty="0"/>
              <a:t>, наполняя </a:t>
            </a:r>
            <a:r>
              <a:rPr lang="ru-RU" sz="1400" b="1" dirty="0"/>
              <a:t>куртины</a:t>
            </a:r>
            <a:r>
              <a:rPr lang="ru-RU" sz="1400" dirty="0"/>
              <a:t> и аллеи острыми пороховыми </a:t>
            </a:r>
            <a:r>
              <a:rPr lang="ru-RU" sz="1400" dirty="0" smtClean="0"/>
              <a:t>куреньями</a:t>
            </a:r>
            <a:r>
              <a:rPr lang="ru-RU" sz="1400" dirty="0"/>
              <a:t> </a:t>
            </a:r>
            <a:r>
              <a:rPr lang="ru-RU" sz="1400" i="1" dirty="0"/>
              <a:t>[Роман </a:t>
            </a:r>
            <a:r>
              <a:rPr lang="ru-RU" sz="1400" i="1" dirty="0" err="1"/>
              <a:t>Шмараков</a:t>
            </a:r>
            <a:r>
              <a:rPr lang="ru-RU" sz="1400" i="1" dirty="0"/>
              <a:t>. Чужой сад // «Сибирские огни», 2013</a:t>
            </a:r>
            <a:r>
              <a:rPr lang="ru-RU" sz="1400" i="1" dirty="0" smtClean="0"/>
              <a:t>].</a:t>
            </a:r>
            <a:endParaRPr lang="ru-RU" sz="1400" dirty="0"/>
          </a:p>
          <a:p>
            <a:r>
              <a:rPr lang="ru-RU" sz="1400" dirty="0" smtClean="0"/>
              <a:t>Яблоня</a:t>
            </a:r>
            <a:r>
              <a:rPr lang="ru-RU" sz="1400" dirty="0"/>
              <a:t> </a:t>
            </a:r>
            <a:r>
              <a:rPr lang="ru-RU" sz="1400" dirty="0" err="1"/>
              <a:t>Сиверса</a:t>
            </a:r>
            <a:r>
              <a:rPr lang="ru-RU" sz="1400" dirty="0"/>
              <a:t> распространена в горных лесах республики повсеместно, но нигде (кроме района распространения </a:t>
            </a:r>
            <a:r>
              <a:rPr lang="ru-RU" sz="1400" dirty="0" smtClean="0"/>
              <a:t>орехово-плодовых</a:t>
            </a:r>
            <a:r>
              <a:rPr lang="ru-RU" sz="1400" dirty="0"/>
              <a:t> лесов, где она образует чистые </a:t>
            </a:r>
            <a:r>
              <a:rPr lang="ru-RU" sz="1400" b="1" dirty="0"/>
              <a:t>куртины</a:t>
            </a:r>
            <a:r>
              <a:rPr lang="ru-RU" sz="1400" dirty="0"/>
              <a:t>) не формирует самостоятельных </a:t>
            </a:r>
            <a:r>
              <a:rPr lang="ru-RU" sz="1400" dirty="0" smtClean="0"/>
              <a:t>насаждений</a:t>
            </a:r>
            <a:r>
              <a:rPr lang="ru-RU" sz="1400" dirty="0"/>
              <a:t>, а входит в состав как лиственных</a:t>
            </a:r>
            <a:r>
              <a:rPr lang="ru-RU" sz="1400" dirty="0" smtClean="0"/>
              <a:t>, так</a:t>
            </a:r>
            <a:r>
              <a:rPr lang="ru-RU" sz="1400" dirty="0"/>
              <a:t> и можжевеловых лесов отдельными деревья-ми. </a:t>
            </a:r>
            <a:r>
              <a:rPr lang="ru-RU" sz="1400" i="1" dirty="0"/>
              <a:t>[Горные леса Узбекистана: проблемы улучшения и восстановления (2004) // «Лесное хозяйство», 2004.08.17</a:t>
            </a:r>
            <a:r>
              <a:rPr lang="ru-RU" sz="1400" dirty="0" smtClean="0"/>
              <a:t>]</a:t>
            </a:r>
            <a:r>
              <a:rPr lang="ru-RU" sz="1400" dirty="0"/>
              <a:t> </a:t>
            </a:r>
          </a:p>
          <a:p>
            <a:r>
              <a:rPr lang="ru-RU" sz="1400" dirty="0" smtClean="0"/>
              <a:t>Е. С </a:t>
            </a:r>
            <a:r>
              <a:rPr lang="ru-RU" sz="1400" dirty="0"/>
              <a:t>конца апреля сад украшает зубянка железистая – образующая плотные низкие куртины с темно-зелеными листьями, покрытыми крупными малиновыми цветками </a:t>
            </a:r>
            <a:r>
              <a:rPr lang="ru-RU" sz="1400" i="1" dirty="0"/>
              <a:t>[Любимая дача, № 3, 2016</a:t>
            </a:r>
            <a:r>
              <a:rPr lang="ru-RU" sz="1400" i="1" dirty="0" smtClean="0"/>
              <a:t>].</a:t>
            </a:r>
            <a:r>
              <a:rPr lang="ru-RU" sz="1400" i="1" dirty="0"/>
              <a:t> </a:t>
            </a:r>
            <a:endParaRPr lang="ru-RU" sz="1400" i="1" dirty="0" smtClean="0"/>
          </a:p>
          <a:p>
            <a:endParaRPr lang="ru-RU" sz="1400" dirty="0"/>
          </a:p>
          <a:p>
            <a:pPr lvl="0"/>
            <a:r>
              <a:rPr lang="ru-RU" sz="1400" b="1" i="1" dirty="0" smtClean="0"/>
              <a:t>Можете </a:t>
            </a:r>
            <a:r>
              <a:rPr lang="ru-RU" sz="1400" b="1" i="1" dirty="0"/>
              <a:t>ли вы сами определить значение слова «куртины»? </a:t>
            </a:r>
            <a:r>
              <a:rPr lang="ru-RU" sz="1400" b="1" i="1" dirty="0" smtClean="0"/>
              <a:t> Найдите </a:t>
            </a:r>
            <a:r>
              <a:rPr lang="ru-RU" sz="1400" b="1" i="1" dirty="0"/>
              <a:t>определение этого слова – минимум два словаря. Напишите их названия, год выхода </a:t>
            </a:r>
            <a:r>
              <a:rPr lang="ru-RU" sz="1400" b="1" i="1" dirty="0" smtClean="0"/>
              <a:t>(тщательно </a:t>
            </a:r>
            <a:r>
              <a:rPr lang="ru-RU" sz="1400" b="1" i="1" dirty="0"/>
              <a:t>найти все данные о словаре</a:t>
            </a:r>
            <a:r>
              <a:rPr lang="ru-RU" sz="1400" b="1" i="1" dirty="0" smtClean="0"/>
              <a:t>).</a:t>
            </a:r>
            <a:r>
              <a:rPr lang="ru-RU" sz="1400" dirty="0" smtClean="0"/>
              <a:t> </a:t>
            </a:r>
            <a:r>
              <a:rPr lang="ru-RU" sz="1400" b="1" i="1" dirty="0" smtClean="0"/>
              <a:t>Можно </a:t>
            </a:r>
            <a:r>
              <a:rPr lang="ru-RU" sz="1400" b="1" i="1" dirty="0"/>
              <a:t>ли считать слово современным? Если нет – в какую группу лексики попадет </a:t>
            </a:r>
            <a:r>
              <a:rPr lang="ru-RU" sz="1400" b="1" i="1" dirty="0" smtClean="0"/>
              <a:t>слово?</a:t>
            </a:r>
            <a:r>
              <a:rPr lang="ru-RU" sz="1400" dirty="0" smtClean="0"/>
              <a:t> </a:t>
            </a:r>
            <a:r>
              <a:rPr lang="ru-RU" sz="1400" b="1" i="1" dirty="0" smtClean="0"/>
              <a:t>Слышали </a:t>
            </a:r>
            <a:r>
              <a:rPr lang="ru-RU" sz="1400" b="1" i="1" dirty="0"/>
              <a:t>ли вы сами его употребление? Когда</a:t>
            </a:r>
            <a:r>
              <a:rPr lang="ru-RU" sz="1400" b="1" i="1" dirty="0" smtClean="0"/>
              <a:t>?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2771370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57513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ВАРИАНТЫ ОТВЕТОВ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88540"/>
            <a:ext cx="10515600" cy="5601729"/>
          </a:xfrm>
        </p:spPr>
        <p:txBody>
          <a:bodyPr>
            <a:normAutofit fontScale="55000" lnSpcReduction="20000"/>
          </a:bodyPr>
          <a:lstStyle/>
          <a:p>
            <a:r>
              <a:rPr lang="ru-RU" dirty="0" smtClean="0"/>
              <a:t>Куртины </a:t>
            </a:r>
            <a:r>
              <a:rPr lang="ru-RU" dirty="0"/>
              <a:t>– некие посадки кустарников, клумб. По-моему мнению, это слово может иметь форму единственного числа : куртина подразумевает группу из нескольких десятков насаждений; хотя, как мне кажется, наиболее распространено употребление данного слова именно во множественном числе.</a:t>
            </a:r>
          </a:p>
          <a:p>
            <a:r>
              <a:rPr lang="ru-RU" dirty="0"/>
              <a:t>2. </a:t>
            </a:r>
            <a:r>
              <a:rPr lang="ru-RU" dirty="0" smtClean="0"/>
              <a:t>– </a:t>
            </a:r>
            <a:r>
              <a:rPr lang="ru-RU" u="sng" dirty="0" smtClean="0"/>
              <a:t>Куртина</a:t>
            </a:r>
            <a:r>
              <a:rPr lang="ru-RU" dirty="0" smtClean="0"/>
              <a:t> (франц</a:t>
            </a:r>
            <a:r>
              <a:rPr lang="ru-RU" dirty="0"/>
              <a:t>. </a:t>
            </a:r>
            <a:r>
              <a:rPr lang="ru-RU" dirty="0" err="1"/>
              <a:t>courtine</a:t>
            </a:r>
            <a:r>
              <a:rPr lang="ru-RU" dirty="0"/>
              <a:t>)</a:t>
            </a:r>
          </a:p>
          <a:p>
            <a:r>
              <a:rPr lang="ru-RU" dirty="0"/>
              <a:t>        1) в регулярном парке — открытый участок газона, обрамленный стрижеными кустами или деревьями; в пейзажном парке — свободно стоящая группа деревьев, кустов (см. Садово-парковое искусство). 2) Группа деревьев и кустарников одной породы в смешанном лесонасаждении; отдельный участок леса, сада. 3) Участок крепостной ограды обычно прямолинейного начертания, соединяющий обращенные друг к другу части двух соседних Бастионов и образующий вместе с ними бастионный фронт (см. Крепость).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Такие толкования слова даны в  третьем издании Большой советской энциклопедии, выпущенном в  1969—1978 годах ( главный редактор - А. М. Прохоров.). Третье издание  насчитывало 30 томов (том 24 издан в двух книгах: вторая, дополнительная книга — «СССР») и дополнительный том «Алфавитный именной указатель» без номера (1981).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-</a:t>
            </a:r>
            <a:r>
              <a:rPr lang="ru-RU" u="sng" dirty="0"/>
              <a:t>Куртина </a:t>
            </a:r>
            <a:r>
              <a:rPr lang="ru-RU" dirty="0" smtClean="0"/>
              <a:t>(</a:t>
            </a:r>
            <a:r>
              <a:rPr lang="ru-RU" dirty="0" err="1"/>
              <a:t>франц.courtine</a:t>
            </a:r>
            <a:r>
              <a:rPr lang="ru-RU" dirty="0"/>
              <a:t>).</a:t>
            </a:r>
          </a:p>
          <a:p>
            <a:r>
              <a:rPr lang="ru-RU" dirty="0"/>
              <a:t>1. Клумба, цветочная грядка в саду. Перед террасой были устроены куртины.</a:t>
            </a:r>
            <a:br>
              <a:rPr lang="ru-RU" dirty="0"/>
            </a:br>
            <a:r>
              <a:rPr lang="ru-RU" dirty="0"/>
              <a:t>2. Часть крепостного вала между бастионами. (воен. устар.).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Следующие же определения взяты из четвертого тома Толкового словаря Д.Н. Ушакова 1935-1940 годов . «Толковый словарь русского языка» под редакцией Дмитрия Николаевича Ушакова — один из основных толковых словарей русского языка, наряду со словарём Ожегова. Под редакцией и при авторском участии Д. Н. Ушакова, в 1935—1940 годах, вышло 4 тома «Толкового словаря русского языка», который содержит более 90 000 словарных статей  и рассчитан на самый широкий круг читателей.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r>
              <a:rPr lang="ru-RU" dirty="0"/>
              <a:t>3.Я считаю, что слово</a:t>
            </a:r>
            <a:r>
              <a:rPr lang="ru-RU" i="1" dirty="0"/>
              <a:t> куртина</a:t>
            </a:r>
            <a:r>
              <a:rPr lang="ru-RU" dirty="0"/>
              <a:t> нельзя назвать современным, так как его первое значение мы заменили более привычными сегодня словами клумба или грядка, а второе и вовсе не используется в нынешней речи. Таким образом, это слово можно отнести к лексической группе устаревших слов , так как в большинстве случае оно встречается в художественной и исторической литературе, описывающей быт и образ жизни наших предков.</a:t>
            </a:r>
          </a:p>
          <a:p>
            <a:r>
              <a:rPr lang="ru-RU" dirty="0"/>
              <a:t>4. Нет, ранее я не сталкивалась с употреблением этого слова.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98273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398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СЛОВАРЬ – не скучно, а интересно!!!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005016"/>
            <a:ext cx="5181600" cy="55358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b="1" u="sng" dirty="0">
                <a:hlinkClick r:id="rId2"/>
              </a:rPr>
              <a:t>Орфографический словарь</a:t>
            </a:r>
            <a:endParaRPr lang="ru-RU" sz="2200" b="1" dirty="0"/>
          </a:p>
          <a:p>
            <a:pPr marL="0" indent="0">
              <a:buNone/>
            </a:pPr>
            <a:r>
              <a:rPr lang="ru-RU" sz="2200" b="1" dirty="0"/>
              <a:t>ба</a:t>
            </a:r>
            <a:r>
              <a:rPr lang="ru-RU" sz="2200" b="1" dirty="0">
                <a:solidFill>
                  <a:srgbClr val="FF0000"/>
                </a:solidFill>
              </a:rPr>
              <a:t>я</a:t>
            </a:r>
            <a:r>
              <a:rPr lang="ru-RU" sz="2200" b="1" dirty="0"/>
              <a:t>н</a:t>
            </a:r>
            <a:r>
              <a:rPr lang="ru-RU" sz="2200" dirty="0"/>
              <a:t>, -</a:t>
            </a:r>
            <a:r>
              <a:rPr lang="ru-RU" sz="2200" dirty="0" smtClean="0"/>
              <a:t>а</a:t>
            </a:r>
            <a:r>
              <a:rPr lang="ru-RU" sz="2200" dirty="0"/>
              <a:t/>
            </a:r>
            <a:br>
              <a:rPr lang="ru-RU" sz="2200" dirty="0"/>
            </a:br>
            <a:r>
              <a:rPr lang="ru-RU" sz="2200" b="1" dirty="0"/>
              <a:t>Ба</a:t>
            </a:r>
            <a:r>
              <a:rPr lang="ru-RU" sz="2200" b="1" dirty="0">
                <a:solidFill>
                  <a:srgbClr val="FF0000"/>
                </a:solidFill>
              </a:rPr>
              <a:t>я</a:t>
            </a:r>
            <a:r>
              <a:rPr lang="ru-RU" sz="2200" b="1" dirty="0"/>
              <a:t>н</a:t>
            </a:r>
            <a:r>
              <a:rPr lang="ru-RU" sz="2200" dirty="0"/>
              <a:t>, -а и </a:t>
            </a:r>
            <a:r>
              <a:rPr lang="ru-RU" sz="2200" b="1" dirty="0" err="1" smtClean="0"/>
              <a:t>Бо</a:t>
            </a:r>
            <a:r>
              <a:rPr lang="ru-RU" sz="2200" b="1" dirty="0" err="1" smtClean="0">
                <a:solidFill>
                  <a:srgbClr val="FF0000"/>
                </a:solidFill>
              </a:rPr>
              <a:t>я</a:t>
            </a:r>
            <a:r>
              <a:rPr lang="ru-RU" sz="2200" b="1" dirty="0" err="1" smtClean="0"/>
              <a:t>н</a:t>
            </a:r>
            <a:r>
              <a:rPr lang="ru-RU" sz="2200" dirty="0"/>
              <a:t>, -а (</a:t>
            </a:r>
            <a:r>
              <a:rPr lang="ru-RU" sz="2200" i="1" dirty="0"/>
              <a:t>древнерусский</a:t>
            </a:r>
            <a:r>
              <a:rPr lang="ru-RU" sz="2200" dirty="0"/>
              <a:t> </a:t>
            </a:r>
            <a:r>
              <a:rPr lang="ru-RU" sz="2200" i="1" dirty="0"/>
              <a:t>певец-сказитель</a:t>
            </a:r>
            <a:r>
              <a:rPr lang="ru-RU" sz="2200" i="1" dirty="0" smtClean="0"/>
              <a:t>)</a:t>
            </a:r>
            <a:r>
              <a:rPr lang="ru-RU" sz="2200" dirty="0"/>
              <a:t/>
            </a:r>
            <a:br>
              <a:rPr lang="ru-RU" sz="2200" dirty="0"/>
            </a:br>
            <a:r>
              <a:rPr lang="ru-RU" sz="2200" b="1" u="sng" dirty="0" smtClean="0">
                <a:hlinkClick r:id="rId3"/>
              </a:rPr>
              <a:t>Большой </a:t>
            </a:r>
            <a:r>
              <a:rPr lang="ru-RU" sz="2200" b="1" u="sng" dirty="0">
                <a:hlinkClick r:id="rId3"/>
              </a:rPr>
              <a:t>толковый словарь</a:t>
            </a:r>
            <a:endParaRPr lang="ru-RU" sz="2200" b="1" dirty="0"/>
          </a:p>
          <a:p>
            <a:pPr marL="0" indent="0">
              <a:buNone/>
            </a:pPr>
            <a:r>
              <a:rPr lang="ru-RU" sz="2200" b="1" dirty="0" smtClean="0"/>
              <a:t>БА</a:t>
            </a:r>
            <a:r>
              <a:rPr lang="ru-RU" sz="2200" b="1" dirty="0" smtClean="0">
                <a:solidFill>
                  <a:srgbClr val="FF0000"/>
                </a:solidFill>
              </a:rPr>
              <a:t>Я</a:t>
            </a:r>
            <a:r>
              <a:rPr lang="ru-RU" sz="2200" b="1" dirty="0" smtClean="0"/>
              <a:t>Н</a:t>
            </a:r>
            <a:r>
              <a:rPr lang="ru-RU" sz="2200" b="1" dirty="0"/>
              <a:t>,</a:t>
            </a:r>
            <a:r>
              <a:rPr lang="ru-RU" sz="2200" dirty="0"/>
              <a:t> -а; </a:t>
            </a:r>
            <a:r>
              <a:rPr lang="ru-RU" sz="2200" b="1" i="1" dirty="0"/>
              <a:t>м.</a:t>
            </a:r>
            <a:r>
              <a:rPr lang="ru-RU" sz="2200" dirty="0"/>
              <a:t> Большая гармоника со сложной системой ладов. ●</a:t>
            </a:r>
            <a:r>
              <a:rPr lang="ru-RU" sz="2200" i="1" dirty="0"/>
              <a:t>По имени легендарного древнерусского певца-сказителя </a:t>
            </a:r>
            <a:r>
              <a:rPr lang="ru-RU" sz="2200" i="1" dirty="0" err="1"/>
              <a:t>Бояна</a:t>
            </a:r>
            <a:r>
              <a:rPr lang="ru-RU" sz="2200" i="1" dirty="0"/>
              <a:t> (Баяна).</a:t>
            </a:r>
            <a:r>
              <a:rPr lang="ru-RU" sz="2200" dirty="0"/>
              <a:t> </a:t>
            </a:r>
            <a:r>
              <a:rPr lang="ru-RU" sz="2200" b="1" dirty="0"/>
              <a:t>&lt;Баянный,</a:t>
            </a:r>
            <a:r>
              <a:rPr lang="ru-RU" sz="2200" dirty="0"/>
              <a:t> -</a:t>
            </a:r>
            <a:r>
              <a:rPr lang="ru-RU" sz="2200" dirty="0" err="1"/>
              <a:t>ая</a:t>
            </a:r>
            <a:r>
              <a:rPr lang="ru-RU" sz="2200" dirty="0"/>
              <a:t>, -</a:t>
            </a:r>
            <a:r>
              <a:rPr lang="ru-RU" sz="2200" dirty="0" err="1"/>
              <a:t>ое</a:t>
            </a:r>
            <a:r>
              <a:rPr lang="ru-RU" sz="2200" dirty="0"/>
              <a:t>. </a:t>
            </a:r>
            <a:r>
              <a:rPr lang="ru-RU" sz="2200" i="1" dirty="0"/>
              <a:t>Б. регистр.</a:t>
            </a:r>
            <a:r>
              <a:rPr lang="ru-RU" sz="2200" dirty="0"/>
              <a:t> </a:t>
            </a:r>
          </a:p>
          <a:p>
            <a:pPr marL="0" indent="0">
              <a:buNone/>
            </a:pPr>
            <a:r>
              <a:rPr lang="ru-RU" sz="2200" dirty="0" smtClean="0"/>
              <a:t>_________________________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Ба</a:t>
            </a:r>
            <a:r>
              <a:rPr lang="ru-RU" dirty="0" smtClean="0">
                <a:solidFill>
                  <a:srgbClr val="FF0000"/>
                </a:solidFill>
              </a:rPr>
              <a:t>я</a:t>
            </a:r>
            <a:r>
              <a:rPr lang="ru-RU" dirty="0" smtClean="0"/>
              <a:t>н, </a:t>
            </a:r>
            <a:r>
              <a:rPr lang="ru-RU" dirty="0" err="1" smtClean="0"/>
              <a:t>бо</a:t>
            </a:r>
            <a:r>
              <a:rPr lang="ru-RU" dirty="0" err="1" smtClean="0">
                <a:solidFill>
                  <a:srgbClr val="FF0000"/>
                </a:solidFill>
              </a:rPr>
              <a:t>я</a:t>
            </a:r>
            <a:r>
              <a:rPr lang="ru-RU" dirty="0" err="1" smtClean="0"/>
              <a:t>н</a:t>
            </a:r>
            <a:r>
              <a:rPr lang="ru-RU" dirty="0" smtClean="0"/>
              <a:t> </a:t>
            </a:r>
            <a:r>
              <a:rPr lang="ru-RU" sz="1600" dirty="0" smtClean="0"/>
              <a:t>существительное (</a:t>
            </a:r>
            <a:r>
              <a:rPr lang="ru-RU" sz="1600" dirty="0" err="1" smtClean="0"/>
              <a:t>род.п</a:t>
            </a:r>
            <a:r>
              <a:rPr lang="ru-RU" sz="1600" dirty="0" smtClean="0"/>
              <a:t>. ба</a:t>
            </a:r>
            <a:r>
              <a:rPr lang="ru-RU" sz="1600" dirty="0" smtClean="0">
                <a:solidFill>
                  <a:srgbClr val="FF0000"/>
                </a:solidFill>
              </a:rPr>
              <a:t>я</a:t>
            </a:r>
            <a:r>
              <a:rPr lang="ru-RU" sz="1600" dirty="0" smtClean="0"/>
              <a:t>на): </a:t>
            </a:r>
            <a:r>
              <a:rPr lang="ru-RU" sz="2000" dirty="0" smtClean="0"/>
              <a:t>устаревшая шутка или информация, повторенная много раз.</a:t>
            </a:r>
          </a:p>
          <a:p>
            <a:pPr marL="0" indent="0">
              <a:buNone/>
            </a:pPr>
            <a:r>
              <a:rPr lang="ru-RU" sz="2000" dirty="0" smtClean="0"/>
              <a:t>(Словарь языка Интернета.</a:t>
            </a:r>
            <a:r>
              <a:rPr lang="en-US" sz="2000" dirty="0" err="1" smtClean="0"/>
              <a:t>ru</a:t>
            </a:r>
            <a:r>
              <a:rPr lang="en-US" sz="2000" dirty="0" smtClean="0"/>
              <a:t>)</a:t>
            </a:r>
            <a:endParaRPr lang="ru-RU" sz="1600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20434" y="1130923"/>
            <a:ext cx="5285131" cy="5181600"/>
          </a:xfrm>
        </p:spPr>
      </p:pic>
    </p:spTree>
    <p:extLst>
      <p:ext uri="{BB962C8B-B14F-4D97-AF65-F5344CB8AC3E}">
        <p14:creationId xmlns:p14="http://schemas.microsoft.com/office/powerpoint/2010/main" val="10629502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64605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Задание: составить словарную статью про новое слово (работы 2016 года)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029730"/>
            <a:ext cx="5181600" cy="5147233"/>
          </a:xfrm>
        </p:spPr>
        <p:txBody>
          <a:bodyPr>
            <a:normAutofit fontScale="47500" lnSpcReduction="20000"/>
          </a:bodyPr>
          <a:lstStyle/>
          <a:p>
            <a:r>
              <a:rPr lang="ru-RU" sz="3400" dirty="0" smtClean="0"/>
              <a:t>Л</a:t>
            </a:r>
            <a:r>
              <a:rPr lang="ru-RU" sz="3400" dirty="0" smtClean="0">
                <a:solidFill>
                  <a:srgbClr val="FF0000"/>
                </a:solidFill>
              </a:rPr>
              <a:t>А</a:t>
            </a:r>
            <a:r>
              <a:rPr lang="ru-RU" sz="3400" dirty="0" smtClean="0"/>
              <a:t>ЙК, а; </a:t>
            </a:r>
            <a:r>
              <a:rPr lang="ru-RU" sz="3400" i="1" dirty="0" smtClean="0"/>
              <a:t>м.</a:t>
            </a:r>
            <a:r>
              <a:rPr lang="ru-RU" sz="3400" dirty="0" smtClean="0"/>
              <a:t> – на </a:t>
            </a:r>
            <a:r>
              <a:rPr lang="ru-RU" sz="3400" dirty="0"/>
              <a:t>языке интернета </a:t>
            </a:r>
            <a:r>
              <a:rPr lang="ru-RU" sz="3400" dirty="0" smtClean="0"/>
              <a:t>условное </a:t>
            </a:r>
            <a:r>
              <a:rPr lang="ru-RU" sz="3400" dirty="0"/>
              <a:t>выражение одобрения материалу, пользователю, фо</a:t>
            </a:r>
            <a:r>
              <a:rPr lang="ru-RU" sz="3200" dirty="0"/>
              <a:t>тографии, выражающееся нажатием одной </a:t>
            </a:r>
            <a:r>
              <a:rPr lang="ru-RU" sz="3200" dirty="0" smtClean="0"/>
              <a:t>кнопки.</a:t>
            </a:r>
          </a:p>
          <a:p>
            <a:pPr marL="0" indent="0">
              <a:buNone/>
            </a:pPr>
            <a:r>
              <a:rPr lang="ru-RU" dirty="0" smtClean="0"/>
              <a:t>Описание значения и происхождения:</a:t>
            </a:r>
          </a:p>
          <a:p>
            <a:pPr marL="0" indent="0" algn="just">
              <a:buNone/>
            </a:pPr>
            <a:r>
              <a:rPr lang="en-US" dirty="0" smtClean="0"/>
              <a:t>Like </a:t>
            </a:r>
            <a:r>
              <a:rPr lang="ru-RU" dirty="0"/>
              <a:t>в переводе с английского означает «нравится» или «одобряю</a:t>
            </a:r>
            <a:r>
              <a:rPr lang="ru-RU" dirty="0" smtClean="0"/>
              <a:t>». В </a:t>
            </a:r>
            <a:r>
              <a:rPr lang="ru-RU" dirty="0"/>
              <a:t>настоящее время лайки присутствуют в таких популярных соц. сетях, как </a:t>
            </a:r>
            <a:r>
              <a:rPr lang="ru-RU" dirty="0" err="1"/>
              <a:t>ВКонтакте</a:t>
            </a:r>
            <a:r>
              <a:rPr lang="ru-RU" dirty="0"/>
              <a:t>, </a:t>
            </a:r>
            <a:r>
              <a:rPr lang="en-US" dirty="0"/>
              <a:t>Facebook</a:t>
            </a:r>
            <a:r>
              <a:rPr lang="ru-RU" dirty="0"/>
              <a:t>, </a:t>
            </a:r>
            <a:r>
              <a:rPr lang="en-US" dirty="0"/>
              <a:t>Instagram</a:t>
            </a:r>
            <a:r>
              <a:rPr lang="ru-RU" dirty="0"/>
              <a:t>, </a:t>
            </a:r>
            <a:r>
              <a:rPr lang="en-US" dirty="0"/>
              <a:t>YouTube</a:t>
            </a:r>
            <a:r>
              <a:rPr lang="ru-RU" dirty="0"/>
              <a:t>. Благодаря </a:t>
            </a:r>
            <a:r>
              <a:rPr lang="ru-RU" dirty="0" smtClean="0"/>
              <a:t>им </a:t>
            </a:r>
            <a:r>
              <a:rPr lang="ru-RU" dirty="0" err="1"/>
              <a:t>лайк</a:t>
            </a:r>
            <a:r>
              <a:rPr lang="ru-RU" dirty="0"/>
              <a:t> вошел в наш лексикон в 2000-х и с тех пор только набрал популярность, став повсеместно </a:t>
            </a:r>
            <a:r>
              <a:rPr lang="ru-RU" dirty="0" err="1"/>
              <a:t>употребимым</a:t>
            </a:r>
            <a:r>
              <a:rPr lang="ru-RU" dirty="0"/>
              <a:t> </a:t>
            </a:r>
            <a:r>
              <a:rPr lang="ru-RU" dirty="0" smtClean="0"/>
              <a:t>выражением. Лайки </a:t>
            </a:r>
            <a:r>
              <a:rPr lang="ru-RU" dirty="0"/>
              <a:t>стали своеобразным мерилом успеха и способом самоутверждения в интернете. Популярная так называемая «накрутка» - </a:t>
            </a:r>
            <a:r>
              <a:rPr lang="ru-RU" dirty="0" err="1"/>
              <a:t>флэшмобы</a:t>
            </a:r>
            <a:r>
              <a:rPr lang="ru-RU" dirty="0"/>
              <a:t> с целью набрать значительное число </a:t>
            </a:r>
            <a:r>
              <a:rPr lang="ru-RU" dirty="0" err="1"/>
              <a:t>лайков</a:t>
            </a:r>
            <a:r>
              <a:rPr lang="ru-RU" dirty="0"/>
              <a:t>. Понятное дело, что не все понимают их значение, а некоторых людей постоянное употребление слова «</a:t>
            </a:r>
            <a:r>
              <a:rPr lang="ru-RU" dirty="0" err="1"/>
              <a:t>лайк</a:t>
            </a:r>
            <a:r>
              <a:rPr lang="ru-RU" dirty="0"/>
              <a:t>» откровенно раздражает. Ведь, на самом деле, та самая кнопка в соц. сетях называется не иначе как «мне нравится». Но это словосочетание как русский </a:t>
            </a:r>
            <a:r>
              <a:rPr lang="ru-RU" dirty="0" smtClean="0"/>
              <a:t>эквивалент не </a:t>
            </a:r>
            <a:r>
              <a:rPr lang="ru-RU" dirty="0"/>
              <a:t>смогло приобрести </a:t>
            </a:r>
            <a:r>
              <a:rPr lang="ru-RU" dirty="0" smtClean="0"/>
              <a:t>популярность. </a:t>
            </a:r>
            <a:r>
              <a:rPr lang="ru-RU" dirty="0"/>
              <a:t>«</a:t>
            </a:r>
            <a:r>
              <a:rPr lang="ru-RU" dirty="0" err="1"/>
              <a:t>Лайк</a:t>
            </a:r>
            <a:r>
              <a:rPr lang="ru-RU" dirty="0"/>
              <a:t>» </a:t>
            </a:r>
            <a:r>
              <a:rPr lang="ru-RU" dirty="0" smtClean="0"/>
              <a:t>прижился. </a:t>
            </a:r>
            <a:r>
              <a:rPr lang="ru-RU" dirty="0"/>
              <a:t>Как от молодых людей, так и от лиц среднего возраста часто можно услышать «поставь </a:t>
            </a:r>
            <a:r>
              <a:rPr lang="ru-RU" dirty="0" err="1"/>
              <a:t>лайк</a:t>
            </a:r>
            <a:r>
              <a:rPr lang="ru-RU" dirty="0"/>
              <a:t>», «</a:t>
            </a:r>
            <a:r>
              <a:rPr lang="ru-RU" dirty="0" err="1"/>
              <a:t>лайкнуть</a:t>
            </a:r>
            <a:r>
              <a:rPr lang="ru-RU" dirty="0"/>
              <a:t>», «</a:t>
            </a:r>
            <a:r>
              <a:rPr lang="ru-RU" dirty="0" err="1"/>
              <a:t>лайкать</a:t>
            </a:r>
            <a:r>
              <a:rPr lang="ru-RU" dirty="0"/>
              <a:t>» , «</a:t>
            </a:r>
            <a:r>
              <a:rPr lang="ru-RU" dirty="0" err="1"/>
              <a:t>облайкать</a:t>
            </a:r>
            <a:r>
              <a:rPr lang="ru-RU" dirty="0"/>
              <a:t>», и т.д</a:t>
            </a:r>
            <a:r>
              <a:rPr lang="ru-RU" dirty="0" smtClean="0"/>
              <a:t>. Таким образом, слово приобрело производные в русском языке.</a:t>
            </a:r>
          </a:p>
          <a:p>
            <a:pPr marL="0" indent="0" algn="just">
              <a:buNone/>
            </a:pPr>
            <a:endParaRPr lang="ru-RU" dirty="0" smtClean="0"/>
          </a:p>
          <a:p>
            <a:pPr marL="0" indent="0" algn="just">
              <a:buNone/>
            </a:pPr>
            <a:r>
              <a:rPr lang="ru-RU" dirty="0" smtClean="0"/>
              <a:t>Употребление (</a:t>
            </a:r>
            <a:r>
              <a:rPr lang="ru-RU" u="sng" dirty="0" smtClean="0"/>
              <a:t>пример из Национального корпуса РЯ</a:t>
            </a:r>
            <a:r>
              <a:rPr lang="ru-RU" dirty="0" smtClean="0"/>
              <a:t>):</a:t>
            </a:r>
          </a:p>
          <a:p>
            <a:pPr marL="0" indent="0" algn="just">
              <a:buNone/>
            </a:pPr>
            <a:r>
              <a:rPr lang="ru-RU" dirty="0"/>
              <a:t>Чем больше людей узнает о "Народном участковом" и </a:t>
            </a:r>
            <a:r>
              <a:rPr lang="ru-RU" i="1" u="sng" dirty="0"/>
              <a:t>поставит "</a:t>
            </a:r>
            <a:r>
              <a:rPr lang="ru-RU" i="1" u="sng" dirty="0" err="1"/>
              <a:t>лайк</a:t>
            </a:r>
            <a:r>
              <a:rPr lang="ru-RU" dirty="0"/>
              <a:t>", тем больше у него шансов на победу. </a:t>
            </a:r>
            <a:r>
              <a:rPr lang="ru-RU" dirty="0" smtClean="0"/>
              <a:t>[Комсомольская </a:t>
            </a:r>
            <a:r>
              <a:rPr lang="ru-RU" dirty="0"/>
              <a:t>правда, 2013.11.01</a:t>
            </a: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029730"/>
            <a:ext cx="5181600" cy="5147233"/>
          </a:xfrm>
        </p:spPr>
        <p:txBody>
          <a:bodyPr>
            <a:normAutofit fontScale="47500" lnSpcReduction="20000"/>
          </a:bodyPr>
          <a:lstStyle/>
          <a:p>
            <a:r>
              <a:rPr lang="ru-RU" dirty="0" smtClean="0"/>
              <a:t>РЕП</a:t>
            </a:r>
            <a:r>
              <a:rPr lang="ru-RU" dirty="0" smtClean="0">
                <a:solidFill>
                  <a:srgbClr val="FF0000"/>
                </a:solidFill>
              </a:rPr>
              <a:t>О</a:t>
            </a:r>
            <a:r>
              <a:rPr lang="ru-RU" dirty="0" smtClean="0"/>
              <a:t>СТ, а; </a:t>
            </a:r>
            <a:r>
              <a:rPr lang="ru-RU" i="1" dirty="0" smtClean="0"/>
              <a:t>м. – </a:t>
            </a:r>
            <a:r>
              <a:rPr lang="ru-RU" dirty="0"/>
              <a:t>копирование постов из одних блогов (аккаунтов или страничек социальных сетей) и размещение их на других ресурсах с обязательным условием указания ссылки на первоисточник. </a:t>
            </a:r>
            <a:endParaRPr lang="ru-RU" dirty="0" smtClean="0"/>
          </a:p>
          <a:p>
            <a:pPr marL="0" indent="0">
              <a:buNone/>
            </a:pPr>
            <a:r>
              <a:rPr lang="ru-RU" sz="2700" i="1" dirty="0" smtClean="0"/>
              <a:t>Описание значения и происхождения:</a:t>
            </a:r>
          </a:p>
          <a:p>
            <a:pPr marL="0" indent="0" algn="just">
              <a:buNone/>
            </a:pPr>
            <a:r>
              <a:rPr lang="ru-RU" sz="2700" dirty="0" smtClean="0"/>
              <a:t>Я </a:t>
            </a:r>
            <a:r>
              <a:rPr lang="ru-RU" sz="2700" dirty="0"/>
              <a:t>предлагаю рассмотреть такое </a:t>
            </a:r>
            <a:r>
              <a:rPr lang="ru-RU" sz="2700" dirty="0" smtClean="0"/>
              <a:t>понятие, </a:t>
            </a:r>
            <a:r>
              <a:rPr lang="ru-RU" sz="2700" dirty="0"/>
              <a:t>как «</a:t>
            </a:r>
            <a:r>
              <a:rPr lang="ru-RU" sz="2700" dirty="0" err="1"/>
              <a:t>репост</a:t>
            </a:r>
            <a:r>
              <a:rPr lang="ru-RU" sz="2700" dirty="0"/>
              <a:t>». Буквальный перевод слова «</a:t>
            </a:r>
            <a:r>
              <a:rPr lang="ru-RU" sz="2700" dirty="0" err="1"/>
              <a:t>repost</a:t>
            </a:r>
            <a:r>
              <a:rPr lang="ru-RU" sz="2700" dirty="0"/>
              <a:t>» — повторное сообщение. </a:t>
            </a:r>
            <a:r>
              <a:rPr lang="ru-RU" sz="2700" dirty="0" smtClean="0"/>
              <a:t> В </a:t>
            </a:r>
            <a:r>
              <a:rPr lang="ru-RU" sz="2700" dirty="0"/>
              <a:t>мире социальных сетей нередко можно столкнуться с употреблением полного синонима этого слова – «</a:t>
            </a:r>
            <a:r>
              <a:rPr lang="ru-RU" sz="2700" dirty="0" err="1"/>
              <a:t>перепост</a:t>
            </a:r>
            <a:r>
              <a:rPr lang="ru-RU" sz="2700" dirty="0"/>
              <a:t>». Значения слов «</a:t>
            </a:r>
            <a:r>
              <a:rPr lang="ru-RU" sz="2700" dirty="0" err="1"/>
              <a:t>репост</a:t>
            </a:r>
            <a:r>
              <a:rPr lang="ru-RU" sz="2700" dirty="0"/>
              <a:t>» и «</a:t>
            </a:r>
            <a:r>
              <a:rPr lang="ru-RU" sz="2700" dirty="0" err="1"/>
              <a:t>перепост</a:t>
            </a:r>
            <a:r>
              <a:rPr lang="ru-RU" sz="2700" dirty="0"/>
              <a:t>» абсолютно </a:t>
            </a:r>
            <a:r>
              <a:rPr lang="ru-RU" sz="2700" dirty="0" smtClean="0"/>
              <a:t>одинаковы. Кроме </a:t>
            </a:r>
            <a:r>
              <a:rPr lang="ru-RU" sz="2700" dirty="0"/>
              <a:t>этих двух понятий можно встретить и третье – «</a:t>
            </a:r>
            <a:r>
              <a:rPr lang="ru-RU" sz="2700" dirty="0" err="1"/>
              <a:t>ретвитт</a:t>
            </a:r>
            <a:r>
              <a:rPr lang="ru-RU" sz="2700" dirty="0"/>
              <a:t>». Во всемирно известном </a:t>
            </a:r>
            <a:r>
              <a:rPr lang="ru-RU" sz="2700" dirty="0" err="1"/>
              <a:t>микроблоге</a:t>
            </a:r>
            <a:r>
              <a:rPr lang="ru-RU" sz="2700" dirty="0"/>
              <a:t> </a:t>
            </a:r>
            <a:r>
              <a:rPr lang="ru-RU" sz="2700" dirty="0" err="1"/>
              <a:t>Твиттере</a:t>
            </a:r>
            <a:r>
              <a:rPr lang="ru-RU" sz="2700" dirty="0"/>
              <a:t> короткие посты называют «</a:t>
            </a:r>
            <a:r>
              <a:rPr lang="ru-RU" sz="2700" dirty="0" err="1"/>
              <a:t>твиттами</a:t>
            </a:r>
            <a:r>
              <a:rPr lang="ru-RU" sz="2700" dirty="0"/>
              <a:t>». Отсюда происходит и название «</a:t>
            </a:r>
            <a:r>
              <a:rPr lang="ru-RU" sz="2700" dirty="0" err="1"/>
              <a:t>ретвит</a:t>
            </a:r>
            <a:r>
              <a:rPr lang="ru-RU" sz="2700" dirty="0" smtClean="0"/>
              <a:t>». Функция </a:t>
            </a:r>
            <a:r>
              <a:rPr lang="ru-RU" sz="2700" dirty="0" err="1"/>
              <a:t>репоста</a:t>
            </a:r>
            <a:r>
              <a:rPr lang="ru-RU" sz="2700" dirty="0"/>
              <a:t> в социальных сетях дает пользователю возможность скопировать понравившуюся заметку на свою личную страничку или в сообщество, которое он администрирует. Можно также отправить эту информацию отдельно выбранному пользователю. Обычно </a:t>
            </a:r>
            <a:r>
              <a:rPr lang="ru-RU" sz="2700" dirty="0" err="1"/>
              <a:t>репост</a:t>
            </a:r>
            <a:r>
              <a:rPr lang="ru-RU" sz="2700" dirty="0"/>
              <a:t> делается с целью поддержать </a:t>
            </a:r>
            <a:r>
              <a:rPr lang="ru-RU" sz="2700" dirty="0" err="1" smtClean="0"/>
              <a:t>блогера</a:t>
            </a:r>
            <a:r>
              <a:rPr lang="ru-RU" sz="2700" dirty="0" smtClean="0"/>
              <a:t> </a:t>
            </a:r>
            <a:r>
              <a:rPr lang="ru-RU" sz="2700" dirty="0"/>
              <a:t>и распространить важную, по мнению совершающего </a:t>
            </a:r>
            <a:r>
              <a:rPr lang="ru-RU" sz="2700" dirty="0" err="1"/>
              <a:t>репост</a:t>
            </a:r>
            <a:r>
              <a:rPr lang="ru-RU" sz="2700" dirty="0"/>
              <a:t>, </a:t>
            </a:r>
            <a:r>
              <a:rPr lang="ru-RU" sz="2700" dirty="0" smtClean="0"/>
              <a:t>информацию. В </a:t>
            </a:r>
            <a:r>
              <a:rPr lang="ru-RU" sz="2700" dirty="0"/>
              <a:t>разговоре двух молодых людей часто можно услышать «</a:t>
            </a:r>
            <a:r>
              <a:rPr lang="ru-RU" sz="2700" dirty="0" err="1"/>
              <a:t>репостни</a:t>
            </a:r>
            <a:r>
              <a:rPr lang="ru-RU" sz="2700" dirty="0"/>
              <a:t> меня», сделай </a:t>
            </a:r>
            <a:r>
              <a:rPr lang="ru-RU" sz="2700" dirty="0" err="1"/>
              <a:t>репост</a:t>
            </a:r>
            <a:r>
              <a:rPr lang="ru-RU" sz="2700" dirty="0"/>
              <a:t> данной записи», «полный </a:t>
            </a:r>
            <a:r>
              <a:rPr lang="ru-RU" sz="2700" dirty="0" err="1"/>
              <a:t>репост</a:t>
            </a:r>
            <a:r>
              <a:rPr lang="ru-RU" sz="2700" dirty="0"/>
              <a:t>». </a:t>
            </a:r>
            <a:r>
              <a:rPr lang="ru-RU" sz="2700" dirty="0" smtClean="0"/>
              <a:t>То есть от «</a:t>
            </a:r>
            <a:r>
              <a:rPr lang="ru-RU" sz="2700" dirty="0" err="1" smtClean="0"/>
              <a:t>репост</a:t>
            </a:r>
            <a:r>
              <a:rPr lang="ru-RU" sz="2700" dirty="0" smtClean="0"/>
              <a:t>» образовались слова. </a:t>
            </a:r>
          </a:p>
          <a:p>
            <a:pPr marL="0" indent="0" algn="just">
              <a:buNone/>
            </a:pPr>
            <a:r>
              <a:rPr lang="ru-RU" sz="2700" dirty="0"/>
              <a:t>Употребление (</a:t>
            </a:r>
            <a:r>
              <a:rPr lang="ru-RU" sz="2700" u="sng" dirty="0"/>
              <a:t>пример из Национального корпуса РЯ</a:t>
            </a:r>
            <a:r>
              <a:rPr lang="ru-RU" sz="2700" dirty="0" smtClean="0"/>
              <a:t>):</a:t>
            </a:r>
          </a:p>
          <a:p>
            <a:pPr marL="0" indent="0" algn="just">
              <a:buNone/>
            </a:pPr>
            <a:r>
              <a:rPr lang="ru-RU" sz="2700" dirty="0"/>
              <a:t>Ответ авторши объявления удивит любого вменяемого человека: Елена Веселова:" Добрый день, сама не знаю, сделала полный </a:t>
            </a:r>
            <a:r>
              <a:rPr lang="ru-RU" sz="2700" i="1" dirty="0" err="1"/>
              <a:t>репост</a:t>
            </a:r>
            <a:r>
              <a:rPr lang="ru-RU" sz="2700" dirty="0"/>
              <a:t> с той информацией, которая есть ((((зацепила до слез, если что узнаете, напишите </a:t>
            </a:r>
            <a:r>
              <a:rPr lang="ru-RU" sz="2700" dirty="0" smtClean="0"/>
              <a:t>пожалуйста... [Комсомольская </a:t>
            </a:r>
            <a:r>
              <a:rPr lang="ru-RU" sz="2700" dirty="0"/>
              <a:t>правда, 2013.09.28]</a:t>
            </a:r>
          </a:p>
        </p:txBody>
      </p:sp>
    </p:spTree>
    <p:extLst>
      <p:ext uri="{BB962C8B-B14F-4D97-AF65-F5344CB8AC3E}">
        <p14:creationId xmlns:p14="http://schemas.microsoft.com/office/powerpoint/2010/main" val="37724750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199"/>
            <a:ext cx="3254417" cy="663147"/>
          </a:xfrm>
        </p:spPr>
        <p:txBody>
          <a:bodyPr/>
          <a:lstStyle/>
          <a:p>
            <a:r>
              <a:rPr lang="ru-RU" dirty="0" smtClean="0"/>
              <a:t>Стили речи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063" y="677233"/>
            <a:ext cx="6791325" cy="5586084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1408670"/>
            <a:ext cx="3254417" cy="5074508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Основная масса учебников учат писать тексты по шаблону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529879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466897"/>
          </a:xfrm>
        </p:spPr>
        <p:txBody>
          <a:bodyPr>
            <a:noAutofit/>
          </a:bodyPr>
          <a:lstStyle/>
          <a:p>
            <a:r>
              <a:rPr lang="ru-RU" sz="3200" dirty="0" smtClean="0"/>
              <a:t>ГЛАВНЫЙ МИНУС – ОБУЧЕНИЕ ШАБЛОННЫМ ФРАЗАМ!!!</a:t>
            </a:r>
            <a:endParaRPr lang="ru-RU" sz="3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988541"/>
            <a:ext cx="5157787" cy="469556"/>
          </a:xfrm>
        </p:spPr>
        <p:txBody>
          <a:bodyPr/>
          <a:lstStyle/>
          <a:p>
            <a:pPr algn="ctr"/>
            <a:r>
              <a:rPr lang="ru-RU" dirty="0" smtClean="0"/>
              <a:t>ЕГЭ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2" t="14470" b="12989"/>
          <a:stretch/>
        </p:blipFill>
        <p:spPr>
          <a:xfrm rot="5400000">
            <a:off x="897923" y="1919418"/>
            <a:ext cx="5165126" cy="4242487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988541"/>
            <a:ext cx="5183188" cy="469556"/>
          </a:xfrm>
        </p:spPr>
        <p:txBody>
          <a:bodyPr/>
          <a:lstStyle/>
          <a:p>
            <a:r>
              <a:rPr lang="ru-RU" dirty="0" err="1" smtClean="0"/>
              <a:t>РЯиКР</a:t>
            </a:r>
            <a:r>
              <a:rPr lang="ru-RU" dirty="0" smtClean="0"/>
              <a:t> (</a:t>
            </a:r>
            <a:r>
              <a:rPr lang="ru-RU" dirty="0" err="1" smtClean="0"/>
              <a:t>Л.А.Введенская</a:t>
            </a:r>
            <a:r>
              <a:rPr lang="ru-RU" dirty="0" smtClean="0"/>
              <a:t> и др.)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7" t="16561" r="4836" b="10265"/>
          <a:stretch/>
        </p:blipFill>
        <p:spPr>
          <a:xfrm rot="5400000">
            <a:off x="6409360" y="1944453"/>
            <a:ext cx="4736111" cy="4209536"/>
          </a:xfrm>
        </p:spPr>
      </p:pic>
    </p:spTree>
    <p:extLst>
      <p:ext uri="{BB962C8B-B14F-4D97-AF65-F5344CB8AC3E}">
        <p14:creationId xmlns:p14="http://schemas.microsoft.com/office/powerpoint/2010/main" val="35006284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15394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Задача – составить собственный текст без шаблонов и клише. Задание творческого характера.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8800"/>
            <a:ext cx="10515600" cy="4348163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ru-RU" dirty="0" smtClean="0"/>
              <a:t>2016, политологи: </a:t>
            </a: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ru-RU" i="1" dirty="0" smtClean="0"/>
              <a:t>Выставка </a:t>
            </a:r>
            <a:r>
              <a:rPr lang="en-US" i="1" dirty="0" smtClean="0"/>
              <a:t>“</a:t>
            </a:r>
            <a:r>
              <a:rPr lang="ru-RU" i="1" dirty="0" smtClean="0"/>
              <a:t>Россия 1945-2015</a:t>
            </a:r>
            <a:r>
              <a:rPr lang="en-US" i="1" dirty="0" smtClean="0"/>
              <a:t>”</a:t>
            </a:r>
            <a:r>
              <a:rPr lang="ru-RU" i="1" dirty="0" smtClean="0"/>
              <a:t> - собственное впечатление</a:t>
            </a:r>
            <a:endParaRPr lang="ru-RU" dirty="0" smtClean="0"/>
          </a:p>
          <a:p>
            <a:pPr>
              <a:spcBef>
                <a:spcPts val="0"/>
              </a:spcBef>
            </a:pPr>
            <a:r>
              <a:rPr lang="ru-RU" dirty="0" smtClean="0"/>
              <a:t>2013-2016, медики: </a:t>
            </a:r>
            <a:endParaRPr lang="en-US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i="1" dirty="0" smtClean="0"/>
              <a:t>Биография врача/ ученого – что меня поразило в ней</a:t>
            </a:r>
            <a:endParaRPr lang="ru-RU" dirty="0" smtClean="0"/>
          </a:p>
          <a:p>
            <a:pPr>
              <a:spcBef>
                <a:spcPts val="0"/>
              </a:spcBef>
            </a:pPr>
            <a:r>
              <a:rPr lang="ru-RU" dirty="0" smtClean="0"/>
              <a:t>2016, историки, магистры: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dirty="0" smtClean="0"/>
              <a:t> </a:t>
            </a:r>
            <a:r>
              <a:rPr lang="ru-RU" i="1" dirty="0" smtClean="0"/>
              <a:t>Мой рассказ о годе моего рождения в истории России</a:t>
            </a:r>
          </a:p>
          <a:p>
            <a:pPr>
              <a:spcBef>
                <a:spcPts val="0"/>
              </a:spcBef>
            </a:pPr>
            <a:r>
              <a:rPr lang="ru-RU" dirty="0" smtClean="0"/>
              <a:t>2014-2015, филиал МГУ в г. Баку:</a:t>
            </a:r>
            <a:endParaRPr lang="ru-RU" dirty="0"/>
          </a:p>
          <a:p>
            <a:pPr marL="0" indent="0">
              <a:spcBef>
                <a:spcPts val="0"/>
              </a:spcBef>
              <a:buNone/>
            </a:pPr>
            <a:r>
              <a:rPr lang="ru-RU" dirty="0"/>
              <a:t> </a:t>
            </a:r>
            <a:r>
              <a:rPr lang="ru-RU" i="1" dirty="0"/>
              <a:t>Мой рассказ </a:t>
            </a:r>
            <a:r>
              <a:rPr lang="ru-RU" i="1" dirty="0" smtClean="0"/>
              <a:t>о Баку другу из Москвы</a:t>
            </a:r>
          </a:p>
          <a:p>
            <a:pPr>
              <a:spcBef>
                <a:spcPts val="0"/>
              </a:spcBef>
            </a:pPr>
            <a:r>
              <a:rPr lang="ru-RU" dirty="0" smtClean="0"/>
              <a:t>2015, химики, 5 курс:</a:t>
            </a:r>
            <a:endParaRPr lang="ru-RU" dirty="0"/>
          </a:p>
          <a:p>
            <a:pPr marL="0" indent="0">
              <a:spcBef>
                <a:spcPts val="0"/>
              </a:spcBef>
              <a:buNone/>
            </a:pPr>
            <a:r>
              <a:rPr lang="ru-RU" dirty="0"/>
              <a:t> </a:t>
            </a:r>
            <a:r>
              <a:rPr lang="ru-RU" i="1" dirty="0" smtClean="0"/>
              <a:t>Рассказ о химическом открытии для научно-популярного журнала</a:t>
            </a:r>
            <a:endParaRPr lang="ru-RU" i="1" dirty="0"/>
          </a:p>
          <a:p>
            <a:pPr marL="0" indent="0">
              <a:spcBef>
                <a:spcPts val="0"/>
              </a:spcBef>
              <a:buNone/>
            </a:pPr>
            <a:endParaRPr lang="ru-RU" i="1" dirty="0"/>
          </a:p>
          <a:p>
            <a:pPr marL="0" indent="0">
              <a:spcBef>
                <a:spcPts val="0"/>
              </a:spcBef>
              <a:buNone/>
            </a:pPr>
            <a:endParaRPr lang="ru-RU" i="1" dirty="0" smtClean="0"/>
          </a:p>
          <a:p>
            <a:pPr marL="0" indent="0">
              <a:spcBef>
                <a:spcPts val="0"/>
              </a:spcBef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42490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15331"/>
            <a:ext cx="10515600" cy="56841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Пример работы (ФФМ, преп. – проф. </a:t>
            </a:r>
            <a:r>
              <a:rPr lang="ru-RU" sz="3200" dirty="0" err="1" smtClean="0"/>
              <a:t>М.Ю.Сидорова</a:t>
            </a:r>
            <a:r>
              <a:rPr lang="ru-RU" sz="3200" dirty="0" smtClean="0"/>
              <a:t>):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83741"/>
            <a:ext cx="10515600" cy="589829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500" b="1" i="1" dirty="0"/>
              <a:t>Вильям Гарвей</a:t>
            </a:r>
            <a:endParaRPr lang="ru-RU" sz="1500" dirty="0"/>
          </a:p>
          <a:p>
            <a:pPr marL="0" indent="0">
              <a:spcBef>
                <a:spcPts val="0"/>
              </a:spcBef>
              <a:buNone/>
            </a:pP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В Европе были времена, когда инакомыслящие подвергались гонениям, а их труды, отличавшиеся смелой новизной, не принимались обществом. Для того чтобы изменить отношение людей к устоявшимся, зачастую неправильным, представлениям в различных областях науки, гениальным ученым приходилось проходить «семь кругов ада». Одно из таких представлений заключалось в том, что в течение полутора тысяч лет люди верили, будто артериальная и венозная кровь – жидкости по сути разные, и если первая «разносит движение, тепло и жизнь», то вторая призвана «питать органы». Это был один из самых долгих и реакционных культов в медицине, рожденный еще в великом Древнем Риме. И кто бы мог подумать, что сын преуспевающего английского купца, появившийся на свет во второй половине пятнадцатого века, станет именно тем, кто сокрушит этот культ?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Как это часто бывает, отец хотел, чтобы сын продолжил его дело. Но Вильям Гарвей, в отличие от братьев, был равнодушен к цене на товары и не находил увлекательными беседы с капитанами кораблей, занимавшихся их перевозкой. Еще в детстве Вильям попал на учебу в Кентерберийский колледж, чему был искренне рад, так как это занятие привлекало его несравненно сильнее. </a:t>
            </a:r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Его 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тянуло к естественным наукам, и, как показало время, интуиция его не подвела.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Среди школяров того времени было принято ездить по дальним странам, дабы выбрать себе дело «по сердцу», приобрести ценные знания и познакомиться с интересными людьми. Гарвей был не </a:t>
            </a:r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исключением. 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Очередным переломным моментом в его жизни стало знакомство со знаменитым анатомом </a:t>
            </a: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Фабрицио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д’Аквапенденте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, который открыл в венах особые клапаны, хотя так и не понял их назначение. Далее, понимая, что теория без практики мало чего стоит, он стал проводить бесчисленные эксперименты и эксперименты, и даже иногда над собой.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В возрасте двадцати четырех лет он заслуженно получил степень доктора и поселился в Лондоне, где в течение нескольких последующих лет получил кафедру в Лондонской коллегии </a:t>
            </a:r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врачей. Благодаря 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широкой практике в семьях знатнейших аристократов, а также знакомству с </a:t>
            </a: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Фрэнсисом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 Бэконом, в один прекрасный день, на сорок пятом году жизни, Гарвей становится личным доктором короля Якова </a:t>
            </a:r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Еще 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до того как оказаться при дворе, в лекциях он излагал свои взгляды на кровообращение, высказывая убеждение, что кровь в организме непрерывно циркулирует и центральной точкой кровообращения является сердце. В то время такие мысли были просто неслыханно дерзкими, так как в корне противоречило общепринятой точке зрения, заключавшейся в том, что кровь берется из печени за счет пищи, течет в органы и там исчезает. Для того чтобы утвердиться в своих догадках и выпустить книжку со своими трудами, Гарвею понадобилось около тридцати лет. Это было еще более удивительно, что в те времена еще не существовало микроскопов, с помощью которых только и можно увидеть мельчайшие капилляры, в которых артериальная кровь переходит в венозную. Тем не менее уже тогда Вильям высказывал мысль о том, что разгадку превращения крови стоит искать там, где артерия расходится на все более тонкие ответвления. Гарвей знал и о роли легких, хотя в то время не знали даже состав воздуха, однако и тут, благодаря своей интуиции и широкому опыту, он предположил, что в легких кровь охлаждается и меняет свой состав.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Труды Гарвея оказались настолько революционными, что многие люди стали считать его шарлатаном или просто больным «на голову». </a:t>
            </a:r>
          </a:p>
        </p:txBody>
      </p:sp>
    </p:spTree>
    <p:extLst>
      <p:ext uri="{BB962C8B-B14F-4D97-AF65-F5344CB8AC3E}">
        <p14:creationId xmlns:p14="http://schemas.microsoft.com/office/powerpoint/2010/main" val="33827760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976184"/>
          </a:xfrm>
        </p:spPr>
        <p:txBody>
          <a:bodyPr/>
          <a:lstStyle/>
          <a:p>
            <a:r>
              <a:rPr lang="ru-RU" dirty="0" smtClean="0"/>
              <a:t>НАПОСЛЕДОК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457200"/>
            <a:ext cx="6172200" cy="5820031"/>
          </a:xfrm>
        </p:spPr>
        <p:txBody>
          <a:bodyPr/>
          <a:lstStyle/>
          <a:p>
            <a:r>
              <a:rPr lang="ru-RU" dirty="0" smtClean="0"/>
              <a:t>ели-ели шел</a:t>
            </a:r>
          </a:p>
          <a:p>
            <a:r>
              <a:rPr lang="ru-RU" dirty="0" err="1" smtClean="0"/>
              <a:t>Гумунитарная</a:t>
            </a:r>
            <a:r>
              <a:rPr lang="ru-RU" dirty="0" smtClean="0"/>
              <a:t> специальность</a:t>
            </a:r>
          </a:p>
          <a:p>
            <a:r>
              <a:rPr lang="ru-RU" dirty="0" err="1" smtClean="0"/>
              <a:t>Неродивая</a:t>
            </a:r>
            <a:r>
              <a:rPr lang="ru-RU" dirty="0" smtClean="0"/>
              <a:t> школьница</a:t>
            </a:r>
          </a:p>
          <a:p>
            <a:r>
              <a:rPr lang="ru-RU" dirty="0" smtClean="0"/>
              <a:t>Тварь </a:t>
            </a:r>
            <a:r>
              <a:rPr lang="ru-RU" dirty="0" err="1" smtClean="0"/>
              <a:t>дрожжащая</a:t>
            </a:r>
            <a:endParaRPr lang="ru-RU" dirty="0" smtClean="0"/>
          </a:p>
          <a:p>
            <a:r>
              <a:rPr lang="ru-RU" dirty="0" smtClean="0"/>
              <a:t>Супружеское </a:t>
            </a:r>
            <a:r>
              <a:rPr lang="ru-RU" dirty="0" err="1" smtClean="0"/>
              <a:t>лодже</a:t>
            </a:r>
            <a:endParaRPr lang="ru-RU" dirty="0" smtClean="0"/>
          </a:p>
          <a:p>
            <a:r>
              <a:rPr lang="ru-RU" dirty="0" err="1" smtClean="0"/>
              <a:t>Ниистовая</a:t>
            </a:r>
            <a:r>
              <a:rPr lang="ru-RU" dirty="0" smtClean="0"/>
              <a:t> тяга</a:t>
            </a:r>
          </a:p>
          <a:p>
            <a:r>
              <a:rPr lang="ru-RU" dirty="0" err="1" smtClean="0"/>
              <a:t>По-обещафши</a:t>
            </a:r>
            <a:endParaRPr lang="ru-RU" dirty="0" smtClean="0"/>
          </a:p>
          <a:p>
            <a:r>
              <a:rPr lang="ru-RU" dirty="0" err="1" smtClean="0"/>
              <a:t>Домочатцы</a:t>
            </a:r>
            <a:endParaRPr lang="ru-RU" dirty="0" smtClean="0"/>
          </a:p>
          <a:p>
            <a:r>
              <a:rPr lang="ru-RU" dirty="0" err="1" smtClean="0"/>
              <a:t>Богадство</a:t>
            </a: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1680519"/>
            <a:ext cx="3932237" cy="4596712"/>
          </a:xfrm>
        </p:spPr>
        <p:txBody>
          <a:bodyPr>
            <a:normAutofit/>
          </a:bodyPr>
          <a:lstStyle/>
          <a:p>
            <a:r>
              <a:rPr lang="ru-RU" sz="2400" dirty="0" smtClean="0"/>
              <a:t>Самые смешные орфографические ошибки из разных текстов (2016)</a:t>
            </a:r>
          </a:p>
          <a:p>
            <a:endParaRPr lang="ru-RU" sz="2400" dirty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2229334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815</TotalTime>
  <Words>3641</Words>
  <Application>Microsoft Office PowerPoint</Application>
  <PresentationFormat>Широкоэкранный</PresentationFormat>
  <Paragraphs>226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2" baseType="lpstr">
      <vt:lpstr>Arial</vt:lpstr>
      <vt:lpstr>Calibri</vt:lpstr>
      <vt:lpstr>Calibri Light</vt:lpstr>
      <vt:lpstr>Times New Roman</vt:lpstr>
      <vt:lpstr>Тема Office</vt:lpstr>
      <vt:lpstr>РУССКИЙ ЯЗЫК И КУЛЬТУРА РЕЧИ</vt:lpstr>
      <vt:lpstr>ОРФОГРАФИЧЕСКИЕ ОШИБКИ</vt:lpstr>
      <vt:lpstr>Слепой текст (тема орфографические и пунктуационные нормы)</vt:lpstr>
      <vt:lpstr>ЗАДАНИЕ ВХОДНОЕ по программе МГУ</vt:lpstr>
      <vt:lpstr>ПРИМЕРЫ ВЫПОЛНЕНИЯ (2016)</vt:lpstr>
      <vt:lpstr>Анализ входного текста</vt:lpstr>
      <vt:lpstr>СОЧИНЕНИЕ НА СВОБОДНУЮ ТЕМУ </vt:lpstr>
      <vt:lpstr>Пример про 1 сентября (2016)</vt:lpstr>
      <vt:lpstr>Зачем будет нужен русский язык в моей будущей профессии</vt:lpstr>
      <vt:lpstr>ОРФОЭПИЧЕСКИЕ НОРМЫ</vt:lpstr>
      <vt:lpstr>Задание в учебнике федерального стандарта </vt:lpstr>
      <vt:lpstr>СМИ</vt:lpstr>
      <vt:lpstr>Ударение и его отражение в словарях (работа на семинарах в МГУ)</vt:lpstr>
      <vt:lpstr>ГРАММАТИЧЕСКИЕ НОРМЫ</vt:lpstr>
      <vt:lpstr>Наши выводы:</vt:lpstr>
      <vt:lpstr>Книги для самостоятельного чтения (примеры):</vt:lpstr>
      <vt:lpstr>Текстовое задание</vt:lpstr>
      <vt:lpstr>Словари:</vt:lpstr>
      <vt:lpstr>ЗАДАНИЕ ПО СЛОВАРЯМ РЯиКР (МГУ)</vt:lpstr>
      <vt:lpstr>ВАРИАНТЫ ОТВЕТОВ</vt:lpstr>
      <vt:lpstr>СЛОВАРЬ – не скучно, а интересно!!!</vt:lpstr>
      <vt:lpstr>Задание: составить словарную статью про новое слово (работы 2016 года)</vt:lpstr>
      <vt:lpstr>Стили речи</vt:lpstr>
      <vt:lpstr>ГЛАВНЫЙ МИНУС – ОБУЧЕНИЕ ШАБЛОННЫМ ФРАЗАМ!!!</vt:lpstr>
      <vt:lpstr>Задача – составить собственный текст без шаблонов и клише. Задание творческого характера.</vt:lpstr>
      <vt:lpstr>Пример работы (ФФМ, преп. – проф. М.Ю.Сидорова):</vt:lpstr>
      <vt:lpstr>НАПОСЛЕДОК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РУССКИЙ ЯЗЫК И КУЛЬТУРА РЕЧИ</dc:title>
  <dc:creator>Наталья Николенкова</dc:creator>
  <cp:lastModifiedBy>Наталья Николенкова</cp:lastModifiedBy>
  <cp:revision>55</cp:revision>
  <dcterms:created xsi:type="dcterms:W3CDTF">2017-06-27T07:30:36Z</dcterms:created>
  <dcterms:modified xsi:type="dcterms:W3CDTF">2017-07-02T12:05:56Z</dcterms:modified>
</cp:coreProperties>
</file>