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1264" r:id="rId3"/>
    <p:sldId id="1240" r:id="rId4"/>
    <p:sldId id="1284" r:id="rId5"/>
    <p:sldId id="1244" r:id="rId6"/>
    <p:sldId id="1283" r:id="rId7"/>
    <p:sldId id="1285" r:id="rId8"/>
    <p:sldId id="1286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A7C5"/>
    <a:srgbClr val="B3E1CD"/>
    <a:srgbClr val="D6DCE5"/>
    <a:srgbClr val="B3A6E5"/>
    <a:srgbClr val="BFCFEA"/>
    <a:srgbClr val="FFFFFF"/>
    <a:srgbClr val="C9D6EE"/>
    <a:srgbClr val="D4DFF1"/>
    <a:srgbClr val="D6E0F2"/>
    <a:srgbClr val="BFA6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121" autoAdjust="0"/>
    <p:restoredTop sz="94660"/>
  </p:normalViewPr>
  <p:slideViewPr>
    <p:cSldViewPr snapToGrid="0">
      <p:cViewPr varScale="1">
        <p:scale>
          <a:sx n="87" d="100"/>
          <a:sy n="87" d="100"/>
        </p:scale>
        <p:origin x="24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8EA2DD-548A-490F-934C-AB3002778356}" type="datetimeFigureOut">
              <a:rPr lang="ru-RU" smtClean="0"/>
              <a:t>07.03.2026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F6DA1B-D0B2-46EC-9819-790AFE198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527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6DA1B-D0B2-46EC-9819-790AFE19852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677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07.03.2026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4019412" y="874782"/>
            <a:ext cx="4581795" cy="1077218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7 марта 2026 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года,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15: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00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—18: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2B2055CF-B261-2FD2-555D-D7EC8D99BD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27" y="0"/>
            <a:ext cx="11926497" cy="740142"/>
          </a:xfrm>
          <a:solidFill>
            <a:srgbClr val="B4A3E5"/>
          </a:solidFill>
        </p:spPr>
        <p:txBody>
          <a:bodyPr>
            <a:noAutofit/>
          </a:bodyPr>
          <a:lstStyle/>
          <a:p>
            <a:r>
              <a:rPr lang="ru-RU" sz="36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Бакалавры-философы 2025 года поступления </a:t>
            </a:r>
            <a:endParaRPr lang="ru-RU" sz="36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="" xmlns:a16="http://schemas.microsoft.com/office/drawing/2014/main" id="{28C872EF-0E3B-83AA-0EE0-204B76D2E2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4647669"/>
              </p:ext>
            </p:extLst>
          </p:nvPr>
        </p:nvGraphicFramePr>
        <p:xfrm>
          <a:off x="160727" y="2239094"/>
          <a:ext cx="12781055" cy="45032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1713">
                  <a:extLst>
                    <a:ext uri="{9D8B030D-6E8A-4147-A177-3AD203B41FA5}">
                      <a16:colId xmlns="" xmlns:a16="http://schemas.microsoft.com/office/drawing/2014/main" val="3808135318"/>
                    </a:ext>
                  </a:extLst>
                </a:gridCol>
                <a:gridCol w="1128251">
                  <a:extLst>
                    <a:ext uri="{9D8B030D-6E8A-4147-A177-3AD203B41FA5}">
                      <a16:colId xmlns="" xmlns:a16="http://schemas.microsoft.com/office/drawing/2014/main" val="2494670148"/>
                    </a:ext>
                  </a:extLst>
                </a:gridCol>
                <a:gridCol w="156450"/>
                <a:gridCol w="292172">
                  <a:extLst>
                    <a:ext uri="{9D8B030D-6E8A-4147-A177-3AD203B41FA5}">
                      <a16:colId xmlns="" xmlns:a16="http://schemas.microsoft.com/office/drawing/2014/main" val="1591501333"/>
                    </a:ext>
                  </a:extLst>
                </a:gridCol>
                <a:gridCol w="283700">
                  <a:extLst>
                    <a:ext uri="{9D8B030D-6E8A-4147-A177-3AD203B41FA5}">
                      <a16:colId xmlns="" xmlns:a16="http://schemas.microsoft.com/office/drawing/2014/main" val="1140834253"/>
                    </a:ext>
                  </a:extLst>
                </a:gridCol>
                <a:gridCol w="233709">
                  <a:extLst>
                    <a:ext uri="{9D8B030D-6E8A-4147-A177-3AD203B41FA5}">
                      <a16:colId xmlns="" xmlns:a16="http://schemas.microsoft.com/office/drawing/2014/main" val="1322172163"/>
                    </a:ext>
                  </a:extLst>
                </a:gridCol>
                <a:gridCol w="373545">
                  <a:extLst>
                    <a:ext uri="{9D8B030D-6E8A-4147-A177-3AD203B41FA5}">
                      <a16:colId xmlns="" xmlns:a16="http://schemas.microsoft.com/office/drawing/2014/main" val="17233624"/>
                    </a:ext>
                  </a:extLst>
                </a:gridCol>
                <a:gridCol w="541866">
                  <a:extLst>
                    <a:ext uri="{9D8B030D-6E8A-4147-A177-3AD203B41FA5}">
                      <a16:colId xmlns="" xmlns:a16="http://schemas.microsoft.com/office/drawing/2014/main" val="2699534202"/>
                    </a:ext>
                  </a:extLst>
                </a:gridCol>
                <a:gridCol w="408183">
                  <a:extLst>
                    <a:ext uri="{9D8B030D-6E8A-4147-A177-3AD203B41FA5}">
                      <a16:colId xmlns="" xmlns:a16="http://schemas.microsoft.com/office/drawing/2014/main" val="1087864011"/>
                    </a:ext>
                  </a:extLst>
                </a:gridCol>
                <a:gridCol w="487151"/>
                <a:gridCol w="411207"/>
                <a:gridCol w="577515"/>
                <a:gridCol w="385011">
                  <a:extLst>
                    <a:ext uri="{9D8B030D-6E8A-4147-A177-3AD203B41FA5}">
                      <a16:colId xmlns="" xmlns:a16="http://schemas.microsoft.com/office/drawing/2014/main" val="4134670203"/>
                    </a:ext>
                  </a:extLst>
                </a:gridCol>
                <a:gridCol w="577516">
                  <a:extLst>
                    <a:ext uri="{9D8B030D-6E8A-4147-A177-3AD203B41FA5}">
                      <a16:colId xmlns="" xmlns:a16="http://schemas.microsoft.com/office/drawing/2014/main" val="222592599"/>
                    </a:ext>
                  </a:extLst>
                </a:gridCol>
                <a:gridCol w="383776">
                  <a:extLst>
                    <a:ext uri="{9D8B030D-6E8A-4147-A177-3AD203B41FA5}">
                      <a16:colId xmlns="" xmlns:a16="http://schemas.microsoft.com/office/drawing/2014/main" val="4204094954"/>
                    </a:ext>
                  </a:extLst>
                </a:gridCol>
                <a:gridCol w="1565031">
                  <a:extLst>
                    <a:ext uri="{9D8B030D-6E8A-4147-A177-3AD203B41FA5}">
                      <a16:colId xmlns="" xmlns:a16="http://schemas.microsoft.com/office/drawing/2014/main" val="3512687050"/>
                    </a:ext>
                  </a:extLst>
                </a:gridCol>
                <a:gridCol w="184639">
                  <a:extLst>
                    <a:ext uri="{9D8B030D-6E8A-4147-A177-3AD203B41FA5}">
                      <a16:colId xmlns="" xmlns:a16="http://schemas.microsoft.com/office/drawing/2014/main" val="3714765155"/>
                    </a:ext>
                  </a:extLst>
                </a:gridCol>
                <a:gridCol w="224659">
                  <a:extLst>
                    <a:ext uri="{9D8B030D-6E8A-4147-A177-3AD203B41FA5}">
                      <a16:colId xmlns="" xmlns:a16="http://schemas.microsoft.com/office/drawing/2014/main" val="4164231008"/>
                    </a:ext>
                  </a:extLst>
                </a:gridCol>
                <a:gridCol w="301065">
                  <a:extLst>
                    <a:ext uri="{9D8B030D-6E8A-4147-A177-3AD203B41FA5}">
                      <a16:colId xmlns="" xmlns:a16="http://schemas.microsoft.com/office/drawing/2014/main" val="2560383885"/>
                    </a:ext>
                  </a:extLst>
                </a:gridCol>
                <a:gridCol w="217714">
                  <a:extLst>
                    <a:ext uri="{9D8B030D-6E8A-4147-A177-3AD203B41FA5}">
                      <a16:colId xmlns="" xmlns:a16="http://schemas.microsoft.com/office/drawing/2014/main" val="3354036930"/>
                    </a:ext>
                  </a:extLst>
                </a:gridCol>
                <a:gridCol w="1291771">
                  <a:extLst>
                    <a:ext uri="{9D8B030D-6E8A-4147-A177-3AD203B41FA5}">
                      <a16:colId xmlns="" xmlns:a16="http://schemas.microsoft.com/office/drawing/2014/main" val="1245638451"/>
                    </a:ext>
                  </a:extLst>
                </a:gridCol>
                <a:gridCol w="537029">
                  <a:extLst>
                    <a:ext uri="{9D8B030D-6E8A-4147-A177-3AD203B41FA5}">
                      <a16:colId xmlns="" xmlns:a16="http://schemas.microsoft.com/office/drawing/2014/main" val="2839565259"/>
                    </a:ext>
                  </a:extLst>
                </a:gridCol>
                <a:gridCol w="381977">
                  <a:extLst>
                    <a:ext uri="{9D8B030D-6E8A-4147-A177-3AD203B41FA5}">
                      <a16:colId xmlns="" xmlns:a16="http://schemas.microsoft.com/office/drawing/2014/main" val="1273863544"/>
                    </a:ext>
                  </a:extLst>
                </a:gridCol>
                <a:gridCol w="348267">
                  <a:extLst>
                    <a:ext uri="{9D8B030D-6E8A-4147-A177-3AD203B41FA5}">
                      <a16:colId xmlns="" xmlns:a16="http://schemas.microsoft.com/office/drawing/2014/main" val="2798962432"/>
                    </a:ext>
                  </a:extLst>
                </a:gridCol>
                <a:gridCol w="354888">
                  <a:extLst>
                    <a:ext uri="{9D8B030D-6E8A-4147-A177-3AD203B41FA5}">
                      <a16:colId xmlns="" xmlns:a16="http://schemas.microsoft.com/office/drawing/2014/main" val="2871681523"/>
                    </a:ext>
                  </a:extLst>
                </a:gridCol>
                <a:gridCol w="156450">
                  <a:extLst>
                    <a:ext uri="{9D8B030D-6E8A-4147-A177-3AD203B41FA5}">
                      <a16:colId xmlns="" xmlns:a16="http://schemas.microsoft.com/office/drawing/2014/main" val="2081203038"/>
                    </a:ext>
                  </a:extLst>
                </a:gridCol>
                <a:gridCol w="156450">
                  <a:extLst>
                    <a:ext uri="{9D8B030D-6E8A-4147-A177-3AD203B41FA5}">
                      <a16:colId xmlns="" xmlns:a16="http://schemas.microsoft.com/office/drawing/2014/main" val="1939870502"/>
                    </a:ext>
                  </a:extLst>
                </a:gridCol>
                <a:gridCol w="156450">
                  <a:extLst>
                    <a:ext uri="{9D8B030D-6E8A-4147-A177-3AD203B41FA5}">
                      <a16:colId xmlns="" xmlns:a16="http://schemas.microsoft.com/office/drawing/2014/main" val="1048629945"/>
                    </a:ext>
                  </a:extLst>
                </a:gridCol>
                <a:gridCol w="156450">
                  <a:extLst>
                    <a:ext uri="{9D8B030D-6E8A-4147-A177-3AD203B41FA5}">
                      <a16:colId xmlns="" xmlns:a16="http://schemas.microsoft.com/office/drawing/2014/main" val="1651570142"/>
                    </a:ext>
                  </a:extLst>
                </a:gridCol>
                <a:gridCol w="156450">
                  <a:extLst>
                    <a:ext uri="{9D8B030D-6E8A-4147-A177-3AD203B41FA5}">
                      <a16:colId xmlns="" xmlns:a16="http://schemas.microsoft.com/office/drawing/2014/main" val="118712538"/>
                    </a:ext>
                  </a:extLst>
                </a:gridCol>
              </a:tblGrid>
              <a:tr h="38853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i="1" kern="100" spc="3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400" b="1" i="1" kern="100" spc="3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BA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1C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05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О зиме </a:t>
                      </a:r>
                      <a:r>
                        <a:rPr lang="ru-RU" sz="105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Рассказ *5</a:t>
                      </a:r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1200" dirty="0">
                        <a:solidFill>
                          <a:srgbClr val="002060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5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Три белых коня ИИ</a:t>
                      </a:r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ru-RU" sz="110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Увлечение</a:t>
                      </a: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1200" dirty="0">
                        <a:solidFill>
                          <a:srgbClr val="002060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7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7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7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2823652"/>
                  </a:ext>
                </a:extLst>
              </a:tr>
              <a:tr h="226640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Хуайюй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  <a:endParaRPr lang="en-US" sz="1000" b="0" i="1" kern="1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100" b="0" i="0" kern="1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i="0" kern="100" baseline="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ош</a:t>
                      </a:r>
                      <a:r>
                        <a:rPr lang="ru-RU" sz="1100" b="0" i="0" kern="1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Нет выделений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i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88689322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Юйхао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0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  <a:endParaRPr kumimoji="0" lang="ru-RU" sz="10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2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ru-RU" sz="1200" b="0" i="1" u="none" strike="noStrike" kern="1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99</a:t>
                      </a:r>
                      <a:endParaRPr lang="ru-RU" sz="1100" b="1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234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Кэюань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12867452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Линь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Цзыян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  <a:endParaRPr lang="ru-RU" sz="10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п/д</a:t>
                      </a:r>
                      <a:endParaRPr lang="ru-RU" sz="1100" b="1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27177582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Ло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Вэйсы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6972020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21078167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Цуй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Цзиньчжоу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  <a:endParaRPr lang="ru-RU" sz="10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6698102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200" dirty="0" err="1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Цю</a:t>
                      </a:r>
                      <a:r>
                        <a:rPr lang="ru-RU" sz="1100" kern="1200" dirty="0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Имо</a:t>
                      </a:r>
                      <a:endParaRPr lang="ru-RU" sz="1100" kern="1200" dirty="0">
                        <a:solidFill>
                          <a:srgbClr val="830D2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  <a:endParaRPr lang="ru-RU" sz="10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80</a:t>
                      </a:r>
                      <a:endParaRPr lang="ru-RU" sz="1100" b="1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</a:t>
                      </a:r>
                      <a:r>
                        <a:rPr lang="ru-RU" sz="1100" b="0" i="0" kern="1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ош</a:t>
                      </a: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Нет выделений и пояснений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1333289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Лиюань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0" i="1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22666003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Хаожань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  <a:endParaRPr lang="ru-RU" sz="10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78</a:t>
                      </a:r>
                      <a:endParaRPr lang="ru-RU" sz="1100" b="1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 </a:t>
                      </a:r>
                      <a:r>
                        <a:rPr lang="ru-RU" sz="1100" b="0" i="0" kern="1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ош</a:t>
                      </a: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Нет выделений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60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br>
                        <a:rPr lang="ru-RU" sz="60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60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+5</a:t>
                      </a:r>
                      <a:endParaRPr lang="ru-RU" sz="6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+история     </a:t>
                      </a:r>
                      <a:r>
                        <a:rPr lang="en-US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читает</a:t>
                      </a:r>
                      <a:r>
                        <a:rPr lang="ru-RU" sz="900" i="1" kern="1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 экрану   +видео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2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95484542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Ичэнь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</a:t>
                      </a:r>
                      <a:endParaRPr lang="ru-RU" sz="10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65</a:t>
                      </a:r>
                      <a:endParaRPr lang="ru-RU" sz="1100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98</a:t>
                      </a:r>
                      <a:endParaRPr lang="ru-RU" sz="1100" b="1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 </a:t>
                      </a: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выделений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27025643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Фалинь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70052128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 Лю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  <a:endParaRPr lang="ru-RU" sz="10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80</a:t>
                      </a:r>
                      <a:endParaRPr lang="ru-RU" sz="1100" b="1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100" b="0" i="0" kern="1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испр.ИИ</a:t>
                      </a: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а не сама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kumimoji="0" lang="ru-RU" sz="1400" b="1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i="1" kern="1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46584377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b="1" kern="1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Сунин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64890197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0" i="1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213560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6812F5-5C1C-2AD8-3D7A-40F5C0A49E14}"/>
              </a:ext>
            </a:extLst>
          </p:cNvPr>
          <p:cNvSpPr txBox="1"/>
          <p:nvPr/>
        </p:nvSpPr>
        <p:spPr>
          <a:xfrm>
            <a:off x="104776" y="874782"/>
            <a:ext cx="3767313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2000" b="1" dirty="0"/>
              <a:t>Не забудьте записать в </a:t>
            </a:r>
            <a:r>
              <a:rPr lang="en-US" sz="2000" b="1" dirty="0"/>
              <a:t>zoom</a:t>
            </a:r>
            <a:r>
              <a:rPr lang="ru-RU" sz="2000" b="1" dirty="0"/>
              <a:t>-е свои имя и фамилию </a:t>
            </a:r>
            <a:br>
              <a:rPr lang="ru-RU" sz="2000" b="1" dirty="0"/>
            </a:br>
            <a:r>
              <a:rPr lang="ru-RU" sz="2000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 БУКВАМИ</a:t>
            </a:r>
            <a:r>
              <a:rPr lang="ru-RU" sz="2000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5974EBF-7928-31D8-948C-E9CECF7F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11346A95-551F-2FCC-BC9A-9A4BFD4FCA9A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 на </a:t>
            </a: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28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февраля 2025 г.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02758B7-AAE6-B65F-78A1-136647FA83E5}"/>
              </a:ext>
            </a:extLst>
          </p:cNvPr>
          <p:cNvSpPr txBox="1"/>
          <p:nvPr/>
        </p:nvSpPr>
        <p:spPr>
          <a:xfrm>
            <a:off x="260350" y="1207900"/>
            <a:ext cx="11726863" cy="5503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2400" dirty="0" smtClean="0">
                <a:solidFill>
                  <a:srgbClr val="C0A7C5"/>
                </a:solidFill>
              </a:rPr>
              <a:t>Выучить скороговорку «На дворе трава…».</a:t>
            </a:r>
          </a:p>
          <a:p>
            <a: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2400" dirty="0" smtClean="0">
                <a:solidFill>
                  <a:prstClr val="black"/>
                </a:solidFill>
              </a:rPr>
              <a:t>Задание по картинке к песне «Три белых коня» (№2) сделать правильно! </a:t>
            </a:r>
            <a:endParaRPr lang="ru-RU" sz="24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2400" dirty="0" smtClean="0">
                <a:solidFill>
                  <a:prstClr val="black"/>
                </a:solidFill>
              </a:rPr>
              <a:t>Шаг 1 — дать задание искусственному интеллекту составить рассказ по картинке (сохраните текст задания, его нужно будет прочитать (перевод на русском языке)).</a:t>
            </a:r>
          </a:p>
          <a:p>
            <a:pPr>
              <a:defRPr/>
            </a:pPr>
            <a:r>
              <a:rPr lang="ru-RU" sz="2400" dirty="0" smtClean="0">
                <a:solidFill>
                  <a:prstClr val="black"/>
                </a:solidFill>
              </a:rPr>
              <a:t>Шаг 2 — самостоятельно (не привлекая ИИ) изменить текст (выделяйте то, что меняете).</a:t>
            </a:r>
          </a:p>
          <a:p>
            <a:pPr>
              <a:defRPr/>
            </a:pPr>
            <a:r>
              <a:rPr lang="ru-RU" sz="2400" dirty="0" smtClean="0">
                <a:solidFill>
                  <a:prstClr val="black"/>
                </a:solidFill>
              </a:rPr>
              <a:t>Шаг 3 — сделайте сравнительную таблицу: слева текст ИИ, справа ваш текст; объясните, что и почему вы исправили.</a:t>
            </a:r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3"/>
              <a:defRPr/>
            </a:pPr>
            <a:r>
              <a:rPr lang="ru-RU" sz="2400" dirty="0" smtClean="0">
                <a:solidFill>
                  <a:srgbClr val="C0A7C5"/>
                </a:solidFill>
              </a:rPr>
              <a:t>Прочитать 5 сочинений </a:t>
            </a:r>
            <a:r>
              <a:rPr lang="ru-RU" sz="2400" dirty="0">
                <a:solidFill>
                  <a:srgbClr val="C0A7C5"/>
                </a:solidFill>
              </a:rPr>
              <a:t>об увлечениях (см. </a:t>
            </a:r>
            <a:r>
              <a:rPr lang="ru-RU" sz="2400" dirty="0" smtClean="0">
                <a:solidFill>
                  <a:srgbClr val="C0A7C5"/>
                </a:solidFill>
              </a:rPr>
              <a:t>следующие слайды). Подготовить пересказ текстов.</a:t>
            </a:r>
            <a:endParaRPr lang="ru-RU" sz="2400" dirty="0">
              <a:solidFill>
                <a:srgbClr val="C0A7C5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400" dirty="0" smtClean="0">
                <a:solidFill>
                  <a:srgbClr val="C0A7C5"/>
                </a:solidFill>
              </a:rPr>
              <a:t>4. Начать готовить рассказ </a:t>
            </a:r>
            <a:r>
              <a:rPr lang="ru-RU" sz="2400" dirty="0">
                <a:solidFill>
                  <a:srgbClr val="C0A7C5"/>
                </a:solidFill>
              </a:rPr>
              <a:t>о своих увлечениях. </a:t>
            </a:r>
            <a:r>
              <a:rPr lang="ru-RU" sz="2400" dirty="0" smtClean="0">
                <a:solidFill>
                  <a:srgbClr val="C0A7C5"/>
                </a:solidFill>
              </a:rPr>
              <a:t>После того, как мы прочитаем все тексты, вы сделаете презентацию </a:t>
            </a:r>
            <a:r>
              <a:rPr lang="ru-RU" sz="2400" dirty="0">
                <a:solidFill>
                  <a:srgbClr val="C0A7C5"/>
                </a:solidFill>
              </a:rPr>
              <a:t>с фотографиями и рассказом о виде этого увлечения вообще </a:t>
            </a:r>
            <a:r>
              <a:rPr lang="ru-RU" sz="2000" dirty="0">
                <a:solidFill>
                  <a:srgbClr val="C0A7C5"/>
                </a:solidFill>
              </a:rPr>
              <a:t>(история, в мире, в вашей стране, в России и так далее) </a:t>
            </a:r>
            <a:r>
              <a:rPr lang="ru-RU" sz="2400" dirty="0">
                <a:solidFill>
                  <a:srgbClr val="C0A7C5"/>
                </a:solidFill>
              </a:rPr>
              <a:t>и о себе</a:t>
            </a:r>
            <a:r>
              <a:rPr lang="ru-RU" sz="2400" dirty="0" smtClean="0">
                <a:solidFill>
                  <a:srgbClr val="C0A7C5"/>
                </a:solidFill>
              </a:rPr>
              <a:t>. </a:t>
            </a:r>
            <a:endParaRPr lang="ru-RU" sz="2400" dirty="0">
              <a:solidFill>
                <a:srgbClr val="C0A7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23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F7711E00-BF30-6B2E-8795-86F8CF63A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E2070988-6798-9572-A986-14C0034E1E8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Зимние песни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0349" y="1001951"/>
            <a:ext cx="117268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rgbClr val="1A1A1A"/>
                </a:solidFill>
                <a:latin typeface="Roboto"/>
              </a:rPr>
              <a:t>А 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какая зима обычно бывает в вашем городе? Нравится ли вам это время года? Почему? Какое время года вы любите больше всего? Почему</a:t>
            </a:r>
            <a:r>
              <a:rPr lang="ru-RU" dirty="0" smtClean="0">
                <a:solidFill>
                  <a:srgbClr val="1A1A1A"/>
                </a:solidFill>
                <a:latin typeface="Roboto"/>
              </a:rPr>
              <a:t>?</a:t>
            </a:r>
            <a:r>
              <a:rPr lang="ru-RU" i="1" dirty="0" smtClean="0">
                <a:solidFill>
                  <a:srgbClr val="1A1A1A"/>
                </a:solidFill>
                <a:latin typeface="Roboto"/>
              </a:rPr>
              <a:t> (Устный рассказ)</a:t>
            </a:r>
          </a:p>
          <a:p>
            <a:pPr marL="342900" indent="-342900">
              <a:buFont typeface="+mj-lt"/>
              <a:buAutoNum type="arabicPeriod"/>
            </a:pPr>
            <a:endParaRPr lang="ru-RU" i="1" dirty="0">
              <a:solidFill>
                <a:srgbClr val="1A1A1A"/>
              </a:solidFill>
              <a:latin typeface="Roboto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1A1A1A"/>
                </a:solidFill>
                <a:latin typeface="Roboto"/>
              </a:rPr>
              <a:t> Составьте небольшой рассказ по картинке, которую вы видите после текста</a:t>
            </a:r>
            <a:r>
              <a:rPr lang="ru-RU" dirty="0" smtClean="0">
                <a:solidFill>
                  <a:srgbClr val="1A1A1A"/>
                </a:solidFill>
                <a:latin typeface="Roboto"/>
              </a:rPr>
              <a:t>. </a:t>
            </a:r>
            <a:endParaRPr lang="ru-RU" dirty="0">
              <a:solidFill>
                <a:srgbClr val="1A1A1A"/>
              </a:solidFill>
              <a:latin typeface="Roboto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41394"/>
            <a:ext cx="8207298" cy="461660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207298" y="1832948"/>
            <a:ext cx="386947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1A1A1A"/>
                </a:solidFill>
                <a:latin typeface="Roboto"/>
              </a:rPr>
              <a:t>            При 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этом </a:t>
            </a:r>
            <a:r>
              <a:rPr lang="ru-RU" dirty="0" smtClean="0">
                <a:solidFill>
                  <a:srgbClr val="1A1A1A"/>
                </a:solidFill>
                <a:latin typeface="Roboto"/>
              </a:rPr>
              <a:t>используйте ИИ.</a:t>
            </a:r>
          </a:p>
          <a:p>
            <a:endParaRPr lang="ru-RU" dirty="0">
              <a:solidFill>
                <a:srgbClr val="1A1A1A"/>
              </a:solidFill>
              <a:latin typeface="Roboto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rgbClr val="002060"/>
                </a:solidFill>
                <a:latin typeface="Roboto"/>
              </a:rPr>
              <a:t>Сначала сгенерируйте рассказ при помощи ИИ.</a:t>
            </a:r>
          </a:p>
          <a:p>
            <a:pPr marL="342900" indent="-342900">
              <a:buAutoNum type="arabicPeriod"/>
            </a:pPr>
            <a:endParaRPr lang="ru-RU" dirty="0" smtClean="0">
              <a:solidFill>
                <a:srgbClr val="002060"/>
              </a:solidFill>
              <a:latin typeface="Roboto"/>
            </a:endParaRPr>
          </a:p>
          <a:p>
            <a:r>
              <a:rPr lang="ru-RU" dirty="0">
                <a:solidFill>
                  <a:srgbClr val="002060"/>
                </a:solidFill>
                <a:latin typeface="Roboto"/>
              </a:rPr>
              <a:t>2. Затем исправьте то, что считаете неправильным, что вам не нравится</a:t>
            </a:r>
            <a:r>
              <a:rPr lang="ru-RU" dirty="0" smtClean="0">
                <a:solidFill>
                  <a:srgbClr val="002060"/>
                </a:solidFill>
                <a:latin typeface="Roboto"/>
              </a:rPr>
              <a:t>.</a:t>
            </a:r>
          </a:p>
          <a:p>
            <a:endParaRPr lang="ru-RU" dirty="0">
              <a:solidFill>
                <a:srgbClr val="002060"/>
              </a:solidFill>
              <a:latin typeface="Roboto"/>
            </a:endParaRPr>
          </a:p>
          <a:p>
            <a:r>
              <a:rPr lang="ru-RU" dirty="0">
                <a:solidFill>
                  <a:srgbClr val="002060"/>
                </a:solidFill>
                <a:latin typeface="Roboto"/>
              </a:rPr>
              <a:t>3. Покажите на экране рядом два рассказа и объясните, что и почему вы исправили</a:t>
            </a:r>
            <a:r>
              <a:rPr lang="ru-RU" dirty="0" smtClean="0">
                <a:solidFill>
                  <a:srgbClr val="002060"/>
                </a:solidFill>
                <a:latin typeface="Roboto"/>
              </a:rPr>
              <a:t>.</a:t>
            </a:r>
          </a:p>
          <a:p>
            <a:endParaRPr lang="ru-RU" dirty="0">
              <a:solidFill>
                <a:srgbClr val="002060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05801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847899"/>
            <a:ext cx="10515600" cy="5241752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В моём городе наступила холодная зима </a:t>
            </a:r>
            <a:r>
              <a:rPr lang="ru-RU" dirty="0" smtClean="0"/>
              <a:t>= сейчас началась зима.</a:t>
            </a:r>
          </a:p>
          <a:p>
            <a:r>
              <a:rPr lang="ru-RU" dirty="0" smtClean="0"/>
              <a:t>НО!</a:t>
            </a:r>
          </a:p>
          <a:p>
            <a:r>
              <a:rPr lang="ru-RU" dirty="0" smtClean="0"/>
              <a:t>Сейчас началась весна, а зима закончилась.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190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63AD8C3-9190-A47F-1B8E-545EFE0D1B3B}"/>
              </a:ext>
            </a:extLst>
          </p:cNvPr>
          <p:cNvSpPr txBox="1"/>
          <p:nvPr/>
        </p:nvSpPr>
        <p:spPr>
          <a:xfrm>
            <a:off x="965200" y="477520"/>
            <a:ext cx="1103376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54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День.</a:t>
            </a:r>
            <a:br>
              <a:rPr lang="ru-RU" sz="54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</a:br>
            <a:r>
              <a:rPr lang="ru-RU" sz="54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Будни. Домашние дела.</a:t>
            </a:r>
          </a:p>
          <a:p>
            <a:pPr>
              <a:defRPr/>
            </a:pPr>
            <a:endParaRPr lang="ru-RU" sz="5400" b="1" dirty="0">
              <a:ln w="12700">
                <a:solidFill>
                  <a:srgbClr val="4472C4"/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rgbClr val="4472C4"/>
                </a:outerShdw>
              </a:effectLst>
            </a:endParaRPr>
          </a:p>
          <a:p>
            <a:pPr>
              <a:defRPr/>
            </a:pPr>
            <a:r>
              <a:rPr lang="ru-RU" sz="54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 </a:t>
            </a:r>
          </a:p>
          <a:p>
            <a:pPr>
              <a:defRPr/>
            </a:pPr>
            <a:r>
              <a:rPr lang="ru-RU" sz="80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Отдых. </a:t>
            </a:r>
            <a:r>
              <a:rPr lang="ru-RU" sz="88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Увлечения</a:t>
            </a:r>
            <a:r>
              <a:rPr lang="ru-RU" sz="80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465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5974EBF-7928-31D8-948C-E9CECF7F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11346A95-551F-2FCC-BC9A-9A4BFD4FCA9A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 на </a:t>
            </a: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3 марта 2025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г.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02758B7-AAE6-B65F-78A1-136647FA83E5}"/>
              </a:ext>
            </a:extLst>
          </p:cNvPr>
          <p:cNvSpPr txBox="1"/>
          <p:nvPr/>
        </p:nvSpPr>
        <p:spPr>
          <a:xfrm>
            <a:off x="260349" y="868730"/>
            <a:ext cx="11726863" cy="5915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2400" dirty="0" smtClean="0">
                <a:solidFill>
                  <a:srgbClr val="C0A7C5"/>
                </a:solidFill>
              </a:rPr>
              <a:t>Выучить скороговорки «Ехал Грека …» и «Карл у Клары…».</a:t>
            </a:r>
          </a:p>
          <a:p>
            <a:pPr marL="514350" indent="-514350">
              <a:buFontTx/>
              <a:buAutoNum type="arabicPeriod"/>
              <a:defRPr/>
            </a:pPr>
            <a:endParaRPr lang="ru-RU" sz="1400" dirty="0">
              <a:solidFill>
                <a:prstClr val="black"/>
              </a:solidFill>
            </a:endParaRPr>
          </a:p>
          <a:p>
            <a:pPr marL="514350" lvl="0" indent="-514350">
              <a:lnSpc>
                <a:spcPct val="120000"/>
              </a:lnSpc>
              <a:spcBef>
                <a:spcPts val="18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2800" b="1" dirty="0">
                <a:solidFill>
                  <a:prstClr val="black"/>
                </a:solidFill>
              </a:rPr>
              <a:t>Рассказать о своих увлечениях. Презентация с фотографиями и рассказом о виде этого увлечения вообще</a:t>
            </a:r>
            <a:r>
              <a:rPr lang="ru-RU" sz="2800" dirty="0">
                <a:solidFill>
                  <a:prstClr val="black"/>
                </a:solidFill>
              </a:rPr>
              <a:t> </a:t>
            </a:r>
            <a:r>
              <a:rPr lang="ru-RU" sz="2400" dirty="0">
                <a:solidFill>
                  <a:prstClr val="black"/>
                </a:solidFill>
              </a:rPr>
              <a:t>(история, в мире, в вашей стране, в России и так далее) </a:t>
            </a:r>
            <a:r>
              <a:rPr lang="ru-RU" sz="2800" b="1" dirty="0">
                <a:solidFill>
                  <a:prstClr val="black"/>
                </a:solidFill>
              </a:rPr>
              <a:t>и о себе. </a:t>
            </a:r>
            <a:r>
              <a:rPr lang="ru-RU" sz="2800" dirty="0" smtClean="0">
                <a:solidFill>
                  <a:prstClr val="black"/>
                </a:solidFill>
              </a:rPr>
              <a:t>То есть должно быть две части:</a:t>
            </a:r>
            <a:br>
              <a:rPr lang="ru-RU" sz="2800" dirty="0" smtClean="0">
                <a:solidFill>
                  <a:prstClr val="black"/>
                </a:solidFill>
              </a:rPr>
            </a:br>
            <a:r>
              <a:rPr lang="ru-RU" sz="2800" b="1" dirty="0" smtClean="0">
                <a:solidFill>
                  <a:prstClr val="black"/>
                </a:solidFill>
              </a:rPr>
              <a:t>1) рассказ о самом увлечении </a:t>
            </a:r>
            <a:r>
              <a:rPr lang="ru-RU" sz="2400" dirty="0" smtClean="0">
                <a:solidFill>
                  <a:prstClr val="black"/>
                </a:solidFill>
              </a:rPr>
              <a:t>(история появления — время и место, распространение, правила, изменения и под.) </a:t>
            </a:r>
            <a:r>
              <a:rPr lang="ru-RU" sz="2800" dirty="0" smtClean="0">
                <a:solidFill>
                  <a:prstClr val="black"/>
                </a:solidFill>
              </a:rPr>
              <a:t>и</a:t>
            </a:r>
            <a:r>
              <a:rPr lang="ru-RU" sz="2800" b="1" dirty="0" smtClean="0">
                <a:solidFill>
                  <a:prstClr val="black"/>
                </a:solidFill>
              </a:rPr>
              <a:t/>
            </a:r>
            <a:br>
              <a:rPr lang="ru-RU" sz="2800" b="1" dirty="0" smtClean="0">
                <a:solidFill>
                  <a:prstClr val="black"/>
                </a:solidFill>
              </a:rPr>
            </a:br>
            <a:r>
              <a:rPr lang="ru-RU" sz="2800" b="1" dirty="0" smtClean="0">
                <a:solidFill>
                  <a:prstClr val="black"/>
                </a:solidFill>
              </a:rPr>
              <a:t>2) рассказ о том, как вы этим начали заниматься и занимаетесь сейчас </a:t>
            </a:r>
            <a:r>
              <a:rPr lang="ru-RU" sz="2400" dirty="0" smtClean="0">
                <a:solidFill>
                  <a:prstClr val="black"/>
                </a:solidFill>
              </a:rPr>
              <a:t>(здесь тоже нужны фото — вас за этим занимаетесь или ваших произведений)</a:t>
            </a:r>
            <a:r>
              <a:rPr lang="ru-RU" sz="2800" b="1" dirty="0" smtClean="0">
                <a:solidFill>
                  <a:prstClr val="black"/>
                </a:solidFill>
              </a:rPr>
              <a:t>. </a:t>
            </a:r>
            <a:r>
              <a:rPr lang="ru-RU" sz="1000" b="1" dirty="0" smtClean="0">
                <a:solidFill>
                  <a:prstClr val="black"/>
                </a:solidFill>
              </a:rPr>
              <a:t/>
            </a:r>
            <a:br>
              <a:rPr lang="ru-RU" sz="1000" b="1" dirty="0" smtClean="0">
                <a:solidFill>
                  <a:prstClr val="black"/>
                </a:solidFill>
              </a:rPr>
            </a:br>
            <a:r>
              <a:rPr lang="ru-RU" sz="1000" b="1" dirty="0" smtClean="0">
                <a:solidFill>
                  <a:prstClr val="black"/>
                </a:solidFill>
              </a:rPr>
              <a:t/>
            </a:r>
            <a:br>
              <a:rPr lang="ru-RU" sz="1000" b="1" dirty="0" smtClean="0">
                <a:solidFill>
                  <a:prstClr val="black"/>
                </a:solidFill>
              </a:rPr>
            </a:br>
            <a:r>
              <a:rPr lang="ru-RU" sz="2400" dirty="0" smtClean="0">
                <a:solidFill>
                  <a:prstClr val="black"/>
                </a:solidFill>
              </a:rPr>
              <a:t>Готовьтесь </a:t>
            </a:r>
            <a:r>
              <a:rPr lang="ru-RU" sz="2400" dirty="0">
                <a:solidFill>
                  <a:prstClr val="black"/>
                </a:solidFill>
              </a:rPr>
              <a:t>аккуратно, это задание имеет большой вес в оценке за семестр</a:t>
            </a:r>
            <a:r>
              <a:rPr lang="ru-RU" sz="2800" dirty="0" smtClean="0">
                <a:solidFill>
                  <a:prstClr val="black"/>
                </a:solidFill>
              </a:rPr>
              <a:t>.</a:t>
            </a:r>
            <a:br>
              <a:rPr lang="ru-RU" sz="2800" dirty="0" smtClean="0">
                <a:solidFill>
                  <a:prstClr val="black"/>
                </a:solidFill>
              </a:rPr>
            </a:br>
            <a:r>
              <a:rPr lang="ru-RU" sz="2800" b="1" dirty="0" smtClean="0">
                <a:solidFill>
                  <a:prstClr val="black"/>
                </a:solidFill>
              </a:rPr>
              <a:t>В презентации обязательно должны быть иллюстрации!</a:t>
            </a:r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66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279" y="200253"/>
            <a:ext cx="10515600" cy="88831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Экскурсии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1524001"/>
            <a:ext cx="10515600" cy="456565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1. По теме «Образование». «МГУ: начало». Моховая улица. Центр города. Начинаем с Красной площади. Заканчиваем у Дома Пашкова.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4 апреля </a:t>
            </a:r>
            <a:r>
              <a:rPr lang="ru-RU" dirty="0" smtClean="0">
                <a:solidFill>
                  <a:schemeClr val="tx1"/>
                </a:solidFill>
              </a:rPr>
              <a:t>в 15:00.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2. К празднику «День космонавтики». ВДНХ. Аллея космонавтов.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? Музей космонавтики. ! Билет для студентов стоит 350 рублей. Музей ООООЧЕНЬ интересный! Идут те, кто готов купить билет.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11 апреля</a:t>
            </a:r>
            <a:r>
              <a:rPr lang="ru-RU" dirty="0" smtClean="0">
                <a:solidFill>
                  <a:schemeClr val="tx1"/>
                </a:solidFill>
              </a:rPr>
              <a:t> в 15:00.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35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5974EBF-7928-31D8-948C-E9CECF7F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11346A95-551F-2FCC-BC9A-9A4BFD4FCA9A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 на </a:t>
            </a: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10 </a:t>
            </a: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марта 2025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г.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02758B7-AAE6-B65F-78A1-136647FA83E5}"/>
              </a:ext>
            </a:extLst>
          </p:cNvPr>
          <p:cNvSpPr txBox="1"/>
          <p:nvPr/>
        </p:nvSpPr>
        <p:spPr>
          <a:xfrm>
            <a:off x="260349" y="868730"/>
            <a:ext cx="11726863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2400" dirty="0" smtClean="0"/>
              <a:t>Выучить скороговорки «Ехал Грека …» и «Карл у Клары…».</a:t>
            </a:r>
          </a:p>
          <a:p>
            <a:pPr marL="514350" indent="-514350">
              <a:buFontTx/>
              <a:buAutoNum type="arabicPeriod"/>
              <a:defRPr/>
            </a:pPr>
            <a:endParaRPr lang="ru-RU" sz="1400" dirty="0">
              <a:solidFill>
                <a:prstClr val="black"/>
              </a:solidFill>
            </a:endParaRPr>
          </a:p>
          <a:p>
            <a:pPr marL="514350" lvl="0" indent="-514350">
              <a:spcBef>
                <a:spcPts val="18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2400" b="1" dirty="0" smtClean="0">
                <a:solidFill>
                  <a:srgbClr val="FF0000"/>
                </a:solidFill>
              </a:rPr>
              <a:t>!!! </a:t>
            </a:r>
            <a:r>
              <a:rPr lang="ru-RU" sz="2400" b="1" dirty="0" smtClean="0">
                <a:solidFill>
                  <a:srgbClr val="FF0000"/>
                </a:solidFill>
              </a:rPr>
              <a:t>Проверить свои презентации и сделать, если необходимо, исправления! Русские слова не должны разрываться! После знака «двоеточие» (:) должна быть маленькая буква!</a:t>
            </a:r>
            <a:r>
              <a:rPr lang="ru-RU" sz="2400" b="1" dirty="0" smtClean="0">
                <a:solidFill>
                  <a:prstClr val="black"/>
                </a:solidFill>
              </a:rPr>
              <a:t/>
            </a:r>
            <a:br>
              <a:rPr lang="ru-RU" sz="2400" b="1" dirty="0" smtClean="0">
                <a:solidFill>
                  <a:prstClr val="black"/>
                </a:solidFill>
              </a:rPr>
            </a:br>
            <a:r>
              <a:rPr lang="ru-RU" sz="2400" b="1" dirty="0" smtClean="0">
                <a:solidFill>
                  <a:prstClr val="black"/>
                </a:solidFill>
              </a:rPr>
              <a:t>Рассказать </a:t>
            </a:r>
            <a:r>
              <a:rPr lang="ru-RU" sz="2400" b="1" dirty="0">
                <a:solidFill>
                  <a:prstClr val="black"/>
                </a:solidFill>
              </a:rPr>
              <a:t>о своих увлечениях. Презентация с фотографиями и рассказом о виде этого увлечения вообще</a:t>
            </a:r>
            <a:r>
              <a:rPr lang="ru-RU" sz="2400" dirty="0">
                <a:solidFill>
                  <a:prstClr val="black"/>
                </a:solidFill>
              </a:rPr>
              <a:t> </a:t>
            </a:r>
            <a:r>
              <a:rPr lang="ru-RU" sz="2000" dirty="0">
                <a:solidFill>
                  <a:prstClr val="black"/>
                </a:solidFill>
              </a:rPr>
              <a:t>(история, в мире, в вашей стране, в России и так далее) </a:t>
            </a:r>
            <a:r>
              <a:rPr lang="ru-RU" sz="2400" b="1" dirty="0">
                <a:solidFill>
                  <a:prstClr val="black"/>
                </a:solidFill>
              </a:rPr>
              <a:t>и о себе. </a:t>
            </a:r>
            <a:r>
              <a:rPr lang="ru-RU" sz="2400" dirty="0" smtClean="0">
                <a:solidFill>
                  <a:prstClr val="black"/>
                </a:solidFill>
              </a:rPr>
              <a:t>То есть должно быть две части:</a:t>
            </a:r>
            <a:br>
              <a:rPr lang="ru-RU" sz="2400" dirty="0" smtClean="0">
                <a:solidFill>
                  <a:prstClr val="black"/>
                </a:solidFill>
              </a:rPr>
            </a:br>
            <a:r>
              <a:rPr lang="ru-RU" sz="2400" b="1" dirty="0" smtClean="0">
                <a:solidFill>
                  <a:prstClr val="black"/>
                </a:solidFill>
              </a:rPr>
              <a:t>1) рассказ о самом увлечении </a:t>
            </a:r>
            <a:r>
              <a:rPr lang="ru-RU" sz="2000" dirty="0" smtClean="0">
                <a:solidFill>
                  <a:prstClr val="black"/>
                </a:solidFill>
              </a:rPr>
              <a:t>(история появления — время и место, распространение, правила, изменения и под.) </a:t>
            </a:r>
            <a:r>
              <a:rPr lang="ru-RU" sz="2400" dirty="0" smtClean="0">
                <a:solidFill>
                  <a:prstClr val="black"/>
                </a:solidFill>
              </a:rPr>
              <a:t>и</a:t>
            </a:r>
            <a:r>
              <a:rPr lang="ru-RU" sz="2400" b="1" dirty="0" smtClean="0">
                <a:solidFill>
                  <a:prstClr val="black"/>
                </a:solidFill>
              </a:rPr>
              <a:t/>
            </a:r>
            <a:br>
              <a:rPr lang="ru-RU" sz="2400" b="1" dirty="0" smtClean="0">
                <a:solidFill>
                  <a:prstClr val="black"/>
                </a:solidFill>
              </a:rPr>
            </a:br>
            <a:r>
              <a:rPr lang="ru-RU" sz="2400" b="1" dirty="0" smtClean="0">
                <a:solidFill>
                  <a:prstClr val="black"/>
                </a:solidFill>
              </a:rPr>
              <a:t>2) рассказ о том, как вы этим начали заниматься и занимаетесь сейчас </a:t>
            </a:r>
            <a:r>
              <a:rPr lang="ru-RU" sz="2000" dirty="0" smtClean="0">
                <a:solidFill>
                  <a:prstClr val="black"/>
                </a:solidFill>
              </a:rPr>
              <a:t>(здесь тоже нужны фото — вас за этим занимаетесь или ваших произведений)</a:t>
            </a:r>
            <a:r>
              <a:rPr lang="ru-RU" sz="2400" b="1" dirty="0" smtClean="0">
                <a:solidFill>
                  <a:prstClr val="black"/>
                </a:solidFill>
              </a:rPr>
              <a:t>. </a:t>
            </a:r>
            <a:r>
              <a:rPr lang="ru-RU" sz="900" b="1" dirty="0" smtClean="0">
                <a:solidFill>
                  <a:prstClr val="black"/>
                </a:solidFill>
              </a:rPr>
              <a:t/>
            </a:r>
            <a:br>
              <a:rPr lang="ru-RU" sz="900" b="1" dirty="0" smtClean="0">
                <a:solidFill>
                  <a:prstClr val="black"/>
                </a:solidFill>
              </a:rPr>
            </a:br>
            <a:r>
              <a:rPr lang="ru-RU" sz="900" b="1" dirty="0" smtClean="0">
                <a:solidFill>
                  <a:prstClr val="black"/>
                </a:solidFill>
              </a:rPr>
              <a:t/>
            </a:r>
            <a:br>
              <a:rPr lang="ru-RU" sz="900" b="1" dirty="0" smtClean="0">
                <a:solidFill>
                  <a:prstClr val="black"/>
                </a:solidFill>
              </a:rPr>
            </a:br>
            <a:r>
              <a:rPr lang="ru-RU" sz="2000" dirty="0" smtClean="0">
                <a:solidFill>
                  <a:prstClr val="black"/>
                </a:solidFill>
              </a:rPr>
              <a:t>Готовьтесь </a:t>
            </a:r>
            <a:r>
              <a:rPr lang="ru-RU" sz="2000" dirty="0">
                <a:solidFill>
                  <a:prstClr val="black"/>
                </a:solidFill>
              </a:rPr>
              <a:t>аккуратно, это задание имеет большой вес в оценке за семестр</a:t>
            </a:r>
            <a:r>
              <a:rPr lang="ru-RU" sz="2400" dirty="0" smtClean="0">
                <a:solidFill>
                  <a:prstClr val="black"/>
                </a:solidFill>
              </a:rPr>
              <a:t>.</a:t>
            </a:r>
            <a:br>
              <a:rPr lang="ru-RU" sz="2400" dirty="0" smtClean="0">
                <a:solidFill>
                  <a:prstClr val="black"/>
                </a:solidFill>
              </a:rPr>
            </a:br>
            <a:r>
              <a:rPr lang="ru-RU" sz="2400" b="1" dirty="0" smtClean="0">
                <a:solidFill>
                  <a:prstClr val="black"/>
                </a:solidFill>
              </a:rPr>
              <a:t>В презентации обязательно должны быть иллюстрации!</a:t>
            </a:r>
            <a:endParaRPr lang="ru-RU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65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6169</TotalTime>
  <Words>604</Words>
  <Application>Microsoft Office PowerPoint</Application>
  <PresentationFormat>Широкоэкранный</PresentationFormat>
  <Paragraphs>121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Roboto</vt:lpstr>
      <vt:lpstr>Times New Roman</vt:lpstr>
      <vt:lpstr>Тема Office</vt:lpstr>
      <vt:lpstr>Бакалавры-философы 2025 года поступления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Экскурсии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Бакалавры-философы 2025 года поступления</dc:title>
  <dc:creator>Гусева</dc:creator>
  <cp:lastModifiedBy>Гусева</cp:lastModifiedBy>
  <cp:revision>362</cp:revision>
  <dcterms:created xsi:type="dcterms:W3CDTF">2024-09-01T20:30:35Z</dcterms:created>
  <dcterms:modified xsi:type="dcterms:W3CDTF">2026-03-07T14:47:56Z</dcterms:modified>
</cp:coreProperties>
</file>