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4" r:id="rId2"/>
  </p:sldMasterIdLst>
  <p:notesMasterIdLst>
    <p:notesMasterId r:id="rId25"/>
  </p:notesMasterIdLst>
  <p:sldIdLst>
    <p:sldId id="256" r:id="rId3"/>
    <p:sldId id="1278" r:id="rId4"/>
    <p:sldId id="1280" r:id="rId5"/>
    <p:sldId id="1281" r:id="rId6"/>
    <p:sldId id="1251" r:id="rId7"/>
    <p:sldId id="1252" r:id="rId8"/>
    <p:sldId id="1274" r:id="rId9"/>
    <p:sldId id="1273" r:id="rId10"/>
    <p:sldId id="1264" r:id="rId11"/>
    <p:sldId id="1240" r:id="rId12"/>
    <p:sldId id="1244" r:id="rId13"/>
    <p:sldId id="1275" r:id="rId14"/>
    <p:sldId id="1255" r:id="rId15"/>
    <p:sldId id="1261" r:id="rId16"/>
    <p:sldId id="1258" r:id="rId17"/>
    <p:sldId id="1259" r:id="rId18"/>
    <p:sldId id="1260" r:id="rId19"/>
    <p:sldId id="1269" r:id="rId20"/>
    <p:sldId id="1270" r:id="rId21"/>
    <p:sldId id="1271" r:id="rId22"/>
    <p:sldId id="1272" r:id="rId23"/>
    <p:sldId id="1283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E1CD"/>
    <a:srgbClr val="D6DCE5"/>
    <a:srgbClr val="B3A6E5"/>
    <a:srgbClr val="BFCFEA"/>
    <a:srgbClr val="FFFFFF"/>
    <a:srgbClr val="C9D6EE"/>
    <a:srgbClr val="D4DFF1"/>
    <a:srgbClr val="D6E0F2"/>
    <a:srgbClr val="BFA6C8"/>
    <a:srgbClr val="BDA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121" autoAdjust="0"/>
    <p:restoredTop sz="94660"/>
  </p:normalViewPr>
  <p:slideViewPr>
    <p:cSldViewPr snapToGrid="0">
      <p:cViewPr varScale="1">
        <p:scale>
          <a:sx n="45" d="100"/>
          <a:sy n="45" d="100"/>
        </p:scale>
        <p:origin x="14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8EA2DD-548A-490F-934C-AB3002778356}" type="datetimeFigureOut">
              <a:rPr lang="ru-RU" smtClean="0"/>
              <a:t>28.02.2026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F6DA1B-D0B2-46EC-9819-790AFE1985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527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F6DA1B-D0B2-46EC-9819-790AFE19852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2677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28.02.2026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28.02.2026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28.02.2026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28.02.2026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28.02.2026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28.02.2026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28.02.2026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28.02.2026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28.02.2026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28.02.2026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28.02.2026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2717D1C-8FE9-EB68-9A60-1E786182B8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74D39F40-1723-AA4A-28DA-AC40D75C85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505D110-F72F-F22F-1C48-893FC1F19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18C78BD-5D55-8D40-D506-531C3267B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2A6AFE8-05F0-705B-C4B3-F19D1FB9C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4372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6DA4B72-AE88-2EFC-C919-FDDAFEB5D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A044A4C-60DC-E1CD-115F-EE82C25CBE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16F66D1-33B4-3C91-DB76-59416F5ED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811007A-1030-DB91-C981-DF0D20E2E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6F54ED3-9F30-70EE-F975-564B33E47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0676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2D3F695-849C-00ED-C8AD-76F99AA25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469923C-76A8-F7CD-D5DC-B93B5CA43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967ABB9-95E2-C444-4568-940BFBFA3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DA4F11D-0555-B775-AA84-447298E08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C42157D-9712-EF51-9803-2624DF0ED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9381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81A3F37-80CA-5E51-3F6B-9C4FA6D8E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294935D-D11E-09FD-F6FD-9294A2C1AB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4BEB0D11-952B-8EB1-2922-75DE3C8A84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0E083BB-56D5-6998-045B-8889B362C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3475C91-E94A-F4F4-C9A6-1529BD142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5990C8D-6E51-C2A2-6800-734A098C3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44010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D706F13-2E45-96E9-84B5-E8E9B76BC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E9EBE20-C3ED-243E-9614-5EFCC9164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2E9BE77F-51AE-2413-C272-020364A53F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45D7F935-5F09-64A6-3799-52AAE93185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99B48EE9-CB81-F7F2-EACD-4E9E854547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C049EDB8-046F-D873-A775-6F8B19907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6EF9F05B-F61B-24AE-F345-C3B4995AE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DBCCEB07-EDB7-C01E-5478-8C031AA1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868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43CE862-E45A-8196-DE65-0AECEDF0D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A6C77B8A-E0F4-F963-25B0-0E8D89B8B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9AFE67C4-D96C-607D-0F99-03A0EA167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37D9E961-8D34-2A27-A1A0-B3EA596FD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35859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E3ECDFA8-E968-A465-62B6-D50992F76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5D098EF4-0618-AA07-BC8F-F30B26CC4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8BC1755-F43F-E9AE-5B5E-643C5299D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2344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5056473-88E0-7786-D79D-548DB8FA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501D644-C017-D077-6207-DF37DA191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2519A75-51F3-8164-1336-60D9A68480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C9B44C0-A904-F661-8E65-15B0224AD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CAE6C44-D144-C624-15F0-AD61FB71A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B82D496-636B-FA3B-BD5F-C63D795DD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8912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0B7B97D-1F62-C805-B94D-EBC5D6100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AA1EE507-C795-6C19-BD28-C087608A6E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C0C0F97E-F9F2-1EC9-5395-803C6C9B1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0367ABC8-BFD6-22DF-7CEE-281A4884C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BAD49A3-CB39-BE9B-9373-6260B1280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65CB84D-0739-55F9-9ECB-A3400E9EB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6917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54656F9-5405-7B55-0C56-FC416304D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76DCD7ED-E01D-71D3-10CF-1A74D6BD58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083BA50-59A8-3F5E-ABD2-145A91EFB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5DB2D34-9196-DD7D-B3DE-972155AE6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F3E3677-9F01-A530-4EE5-90DA6197F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2929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293DEDCE-3BD6-C212-B7CF-ED4FB52DDB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0D4378B-85F7-D2EE-8958-034AF6F1BA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AFC7C70-61CF-0BF3-7BDF-BC5B2BA7F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1091F58-0E9F-285C-D138-A029D2E89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B6995B7-B964-CAC6-AE1D-811643F68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155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28.02.2026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100000"/>
                <a:alpha val="51000"/>
              </a:schemeClr>
            </a:gs>
            <a:gs pos="59000">
              <a:srgbClr val="FFFFE5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ED1A3AF-3046-D5E8-B9F2-84D8E757F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F62006A-B705-BE39-3B0E-FCC22D5AA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72ED7EA-1560-571F-362E-F6B82657CB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26A2A-0740-4355-B677-E85828285C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599CC07-34BD-8374-E539-B1E94BE2E0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563CC79-DC86-7D4E-BD28-EB40AF23EB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98C01-85A7-4FA1-8F95-FC231841AC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7845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07CA5AC-2D16-4176-184B-3F995C5B7213}"/>
              </a:ext>
            </a:extLst>
          </p:cNvPr>
          <p:cNvSpPr txBox="1"/>
          <p:nvPr/>
        </p:nvSpPr>
        <p:spPr>
          <a:xfrm>
            <a:off x="4019412" y="874782"/>
            <a:ext cx="4581795" cy="1077218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24 февраля 2026 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года, 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19: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00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—22: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0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0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2B2055CF-B261-2FD2-555D-D7EC8D99BD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727" y="0"/>
            <a:ext cx="11926497" cy="740142"/>
          </a:xfrm>
          <a:solidFill>
            <a:srgbClr val="B4A3E5"/>
          </a:solidFill>
        </p:spPr>
        <p:txBody>
          <a:bodyPr>
            <a:noAutofit/>
          </a:bodyPr>
          <a:lstStyle/>
          <a:p>
            <a:r>
              <a:rPr lang="ru-RU" sz="36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Бакалавры-философы 2025 года поступления </a:t>
            </a:r>
            <a:endParaRPr lang="ru-RU" sz="36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xmlns="" id="{28C872EF-0E3B-83AA-0EE0-204B76D2E2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8444745"/>
              </p:ext>
            </p:extLst>
          </p:nvPr>
        </p:nvGraphicFramePr>
        <p:xfrm>
          <a:off x="160727" y="2239094"/>
          <a:ext cx="12156596" cy="45902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1713">
                  <a:extLst>
                    <a:ext uri="{9D8B030D-6E8A-4147-A177-3AD203B41FA5}">
                      <a16:colId xmlns:a16="http://schemas.microsoft.com/office/drawing/2014/main" xmlns="" val="3808135318"/>
                    </a:ext>
                  </a:extLst>
                </a:gridCol>
                <a:gridCol w="1128251">
                  <a:extLst>
                    <a:ext uri="{9D8B030D-6E8A-4147-A177-3AD203B41FA5}">
                      <a16:colId xmlns:a16="http://schemas.microsoft.com/office/drawing/2014/main" xmlns="" val="2494670148"/>
                    </a:ext>
                  </a:extLst>
                </a:gridCol>
                <a:gridCol w="156450"/>
                <a:gridCol w="292172">
                  <a:extLst>
                    <a:ext uri="{9D8B030D-6E8A-4147-A177-3AD203B41FA5}">
                      <a16:colId xmlns:a16="http://schemas.microsoft.com/office/drawing/2014/main" xmlns="" val="1591501333"/>
                    </a:ext>
                  </a:extLst>
                </a:gridCol>
                <a:gridCol w="283700">
                  <a:extLst>
                    <a:ext uri="{9D8B030D-6E8A-4147-A177-3AD203B41FA5}">
                      <a16:colId xmlns:a16="http://schemas.microsoft.com/office/drawing/2014/main" xmlns="" val="1140834253"/>
                    </a:ext>
                  </a:extLst>
                </a:gridCol>
                <a:gridCol w="233709">
                  <a:extLst>
                    <a:ext uri="{9D8B030D-6E8A-4147-A177-3AD203B41FA5}">
                      <a16:colId xmlns:a16="http://schemas.microsoft.com/office/drawing/2014/main" xmlns="" val="1322172163"/>
                    </a:ext>
                  </a:extLst>
                </a:gridCol>
                <a:gridCol w="373545">
                  <a:extLst>
                    <a:ext uri="{9D8B030D-6E8A-4147-A177-3AD203B41FA5}">
                      <a16:colId xmlns:a16="http://schemas.microsoft.com/office/drawing/2014/main" xmlns="" val="17233624"/>
                    </a:ext>
                  </a:extLst>
                </a:gridCol>
                <a:gridCol w="541866">
                  <a:extLst>
                    <a:ext uri="{9D8B030D-6E8A-4147-A177-3AD203B41FA5}">
                      <a16:colId xmlns:a16="http://schemas.microsoft.com/office/drawing/2014/main" xmlns="" val="2699534202"/>
                    </a:ext>
                  </a:extLst>
                </a:gridCol>
                <a:gridCol w="408183">
                  <a:extLst>
                    <a:ext uri="{9D8B030D-6E8A-4147-A177-3AD203B41FA5}">
                      <a16:colId xmlns:a16="http://schemas.microsoft.com/office/drawing/2014/main" xmlns="" val="1087864011"/>
                    </a:ext>
                  </a:extLst>
                </a:gridCol>
                <a:gridCol w="487151"/>
                <a:gridCol w="411207"/>
                <a:gridCol w="577515"/>
                <a:gridCol w="385011">
                  <a:extLst>
                    <a:ext uri="{9D8B030D-6E8A-4147-A177-3AD203B41FA5}">
                      <a16:colId xmlns:a16="http://schemas.microsoft.com/office/drawing/2014/main" xmlns="" val="4134670203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xmlns="" val="222592599"/>
                    </a:ext>
                  </a:extLst>
                </a:gridCol>
                <a:gridCol w="1058582">
                  <a:extLst>
                    <a:ext uri="{9D8B030D-6E8A-4147-A177-3AD203B41FA5}">
                      <a16:colId xmlns:a16="http://schemas.microsoft.com/office/drawing/2014/main" xmlns="" val="4204094954"/>
                    </a:ext>
                  </a:extLst>
                </a:gridCol>
                <a:gridCol w="156450">
                  <a:extLst>
                    <a:ext uri="{9D8B030D-6E8A-4147-A177-3AD203B41FA5}">
                      <a16:colId xmlns:a16="http://schemas.microsoft.com/office/drawing/2014/main" xmlns="" val="3512687050"/>
                    </a:ext>
                  </a:extLst>
                </a:gridCol>
                <a:gridCol w="191115">
                  <a:extLst>
                    <a:ext uri="{9D8B030D-6E8A-4147-A177-3AD203B41FA5}">
                      <a16:colId xmlns:a16="http://schemas.microsoft.com/office/drawing/2014/main" xmlns="" val="3714765155"/>
                    </a:ext>
                  </a:extLst>
                </a:gridCol>
                <a:gridCol w="327499">
                  <a:extLst>
                    <a:ext uri="{9D8B030D-6E8A-4147-A177-3AD203B41FA5}">
                      <a16:colId xmlns:a16="http://schemas.microsoft.com/office/drawing/2014/main" xmlns="" val="4164231008"/>
                    </a:ext>
                  </a:extLst>
                </a:gridCol>
                <a:gridCol w="470090">
                  <a:extLst>
                    <a:ext uri="{9D8B030D-6E8A-4147-A177-3AD203B41FA5}">
                      <a16:colId xmlns:a16="http://schemas.microsoft.com/office/drawing/2014/main" xmlns="" val="2560383885"/>
                    </a:ext>
                  </a:extLst>
                </a:gridCol>
                <a:gridCol w="667801">
                  <a:extLst>
                    <a:ext uri="{9D8B030D-6E8A-4147-A177-3AD203B41FA5}">
                      <a16:colId xmlns:a16="http://schemas.microsoft.com/office/drawing/2014/main" xmlns="" val="3354036930"/>
                    </a:ext>
                  </a:extLst>
                </a:gridCol>
                <a:gridCol w="449179">
                  <a:extLst>
                    <a:ext uri="{9D8B030D-6E8A-4147-A177-3AD203B41FA5}">
                      <a16:colId xmlns:a16="http://schemas.microsoft.com/office/drawing/2014/main" xmlns="" val="1245638451"/>
                    </a:ext>
                  </a:extLst>
                </a:gridCol>
                <a:gridCol w="169953">
                  <a:extLst>
                    <a:ext uri="{9D8B030D-6E8A-4147-A177-3AD203B41FA5}">
                      <a16:colId xmlns:a16="http://schemas.microsoft.com/office/drawing/2014/main" xmlns="" val="2839565259"/>
                    </a:ext>
                  </a:extLst>
                </a:gridCol>
                <a:gridCol w="169334">
                  <a:extLst>
                    <a:ext uri="{9D8B030D-6E8A-4147-A177-3AD203B41FA5}">
                      <a16:colId xmlns:a16="http://schemas.microsoft.com/office/drawing/2014/main" xmlns="" val="1273863544"/>
                    </a:ext>
                  </a:extLst>
                </a:gridCol>
                <a:gridCol w="1151466">
                  <a:extLst>
                    <a:ext uri="{9D8B030D-6E8A-4147-A177-3AD203B41FA5}">
                      <a16:colId xmlns:a16="http://schemas.microsoft.com/office/drawing/2014/main" xmlns="" val="2798962432"/>
                    </a:ext>
                  </a:extLst>
                </a:gridCol>
                <a:gridCol w="354888">
                  <a:extLst>
                    <a:ext uri="{9D8B030D-6E8A-4147-A177-3AD203B41FA5}">
                      <a16:colId xmlns:a16="http://schemas.microsoft.com/office/drawing/2014/main" xmlns="" val="2871681523"/>
                    </a:ext>
                  </a:extLst>
                </a:gridCol>
                <a:gridCol w="156450">
                  <a:extLst>
                    <a:ext uri="{9D8B030D-6E8A-4147-A177-3AD203B41FA5}">
                      <a16:colId xmlns:a16="http://schemas.microsoft.com/office/drawing/2014/main" xmlns="" val="2081203038"/>
                    </a:ext>
                  </a:extLst>
                </a:gridCol>
                <a:gridCol w="156450">
                  <a:extLst>
                    <a:ext uri="{9D8B030D-6E8A-4147-A177-3AD203B41FA5}">
                      <a16:colId xmlns:a16="http://schemas.microsoft.com/office/drawing/2014/main" xmlns="" val="1939870502"/>
                    </a:ext>
                  </a:extLst>
                </a:gridCol>
                <a:gridCol w="156450">
                  <a:extLst>
                    <a:ext uri="{9D8B030D-6E8A-4147-A177-3AD203B41FA5}">
                      <a16:colId xmlns:a16="http://schemas.microsoft.com/office/drawing/2014/main" xmlns="" val="1048629945"/>
                    </a:ext>
                  </a:extLst>
                </a:gridCol>
                <a:gridCol w="156450">
                  <a:extLst>
                    <a:ext uri="{9D8B030D-6E8A-4147-A177-3AD203B41FA5}">
                      <a16:colId xmlns:a16="http://schemas.microsoft.com/office/drawing/2014/main" xmlns="" val="1651570142"/>
                    </a:ext>
                  </a:extLst>
                </a:gridCol>
                <a:gridCol w="156450">
                  <a:extLst>
                    <a:ext uri="{9D8B030D-6E8A-4147-A177-3AD203B41FA5}">
                      <a16:colId xmlns:a16="http://schemas.microsoft.com/office/drawing/2014/main" xmlns="" val="118712538"/>
                    </a:ext>
                  </a:extLst>
                </a:gridCol>
              </a:tblGrid>
              <a:tr h="38853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400" b="1" i="1" kern="100" spc="3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400" b="1" i="1" kern="100" spc="300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BA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i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i="1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050" b="1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На дворе трава</a:t>
                      </a:r>
                      <a:endParaRPr lang="ru-RU" sz="105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1C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05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050" b="1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Грека</a:t>
                      </a:r>
                      <a:endParaRPr lang="ru-RU" sz="105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50" b="1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Карл</a:t>
                      </a:r>
                      <a:endParaRPr lang="ru-RU" sz="105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050" b="1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О зиме Рассказ</a:t>
                      </a:r>
                      <a:endParaRPr lang="ru-RU" sz="105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sz="1200" dirty="0">
                        <a:solidFill>
                          <a:srgbClr val="002060"/>
                        </a:solidFill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50" b="1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Три белых коня ИИ</a:t>
                      </a:r>
                      <a:endParaRPr lang="ru-RU" sz="105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Митяев</a:t>
                      </a: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ru-RU" sz="1100" b="1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По </a:t>
                      </a:r>
                      <a:r>
                        <a:rPr lang="ru-RU" sz="1100" b="1" i="1" kern="10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дз</a:t>
                      </a:r>
                      <a:r>
                        <a:rPr lang="ru-RU" sz="1100" b="1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 текстам</a:t>
                      </a: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sz="1200" dirty="0">
                        <a:solidFill>
                          <a:srgbClr val="002060"/>
                        </a:solidFill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7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7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7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2823652"/>
                  </a:ext>
                </a:extLst>
              </a:tr>
              <a:tr h="226640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Хуайюй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en-US" sz="800" b="1" kern="1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88689322"/>
                  </a:ext>
                </a:extLst>
              </a:tr>
              <a:tr h="272345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Ду</a:t>
                      </a: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Юйхао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200" b="0" i="1" u="none" strike="noStrike" kern="1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99</a:t>
                      </a:r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b="0" i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</a:t>
                      </a: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72345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Дин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Кэюань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12867452"/>
                  </a:ext>
                </a:extLst>
              </a:tr>
              <a:tr h="272345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Линь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Цзыян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</a:t>
                      </a: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п/д</a:t>
                      </a:r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27177582"/>
                  </a:ext>
                </a:extLst>
              </a:tr>
              <a:tr h="272345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Ло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Вэйсы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6972020"/>
                  </a:ext>
                </a:extLst>
              </a:tr>
              <a:tr h="272345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Вэйи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21078167"/>
                  </a:ext>
                </a:extLst>
              </a:tr>
              <a:tr h="272345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Цуй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Цзиньчжоу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</a:t>
                      </a: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6698102"/>
                  </a:ext>
                </a:extLst>
              </a:tr>
              <a:tr h="272345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kern="1200" dirty="0" err="1">
                          <a:solidFill>
                            <a:srgbClr val="830D2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Цю</a:t>
                      </a:r>
                      <a:r>
                        <a:rPr lang="ru-RU" sz="1100" kern="1200" dirty="0">
                          <a:solidFill>
                            <a:srgbClr val="830D2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rgbClr val="830D2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Имо</a:t>
                      </a:r>
                      <a:endParaRPr lang="ru-RU" sz="1100" kern="1200" dirty="0">
                        <a:solidFill>
                          <a:srgbClr val="830D2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81333289"/>
                  </a:ext>
                </a:extLst>
              </a:tr>
              <a:tr h="272345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Лиюань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22666003"/>
                  </a:ext>
                </a:extLst>
              </a:tr>
              <a:tr h="272345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Хаожань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95484542"/>
                  </a:ext>
                </a:extLst>
              </a:tr>
              <a:tr h="272345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Ичэнь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\\</a:t>
                      </a: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*</a:t>
                      </a: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</a:t>
                      </a: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0" i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Нет выдел</a:t>
                      </a: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98</a:t>
                      </a:r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9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</a:t>
                      </a: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i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-+-+++</a:t>
                      </a: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27025643"/>
                  </a:ext>
                </a:extLst>
              </a:tr>
              <a:tr h="272345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Фалинь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70052128"/>
                  </a:ext>
                </a:extLst>
              </a:tr>
              <a:tr h="272345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400" b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solidFill>
                            <a:srgbClr val="830D2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 Лю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+ - </a:t>
                      </a:r>
                      <a:r>
                        <a:rPr lang="ru-RU" sz="1050" dirty="0" err="1" smtClean="0"/>
                        <a:t>испр.ИИ</a:t>
                      </a:r>
                      <a:r>
                        <a:rPr lang="ru-RU" sz="1050" dirty="0" smtClean="0"/>
                        <a:t>,</a:t>
                      </a:r>
                      <a:r>
                        <a:rPr lang="ru-RU" sz="1050" baseline="0" dirty="0" smtClean="0"/>
                        <a:t> а не сама</a:t>
                      </a:r>
                      <a:endParaRPr lang="ru-RU" sz="1050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i="1" kern="1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46584377"/>
                  </a:ext>
                </a:extLst>
              </a:tr>
              <a:tr h="2723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 b="1" kern="10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Сунин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64890197"/>
                  </a:ext>
                </a:extLst>
              </a:tr>
              <a:tr h="272345">
                <a:tc>
                  <a:txBody>
                    <a:bodyPr/>
                    <a:lstStyle/>
                    <a:p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82135607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16812F5-5C1C-2AD8-3D7A-40F5C0A49E14}"/>
              </a:ext>
            </a:extLst>
          </p:cNvPr>
          <p:cNvSpPr txBox="1"/>
          <p:nvPr/>
        </p:nvSpPr>
        <p:spPr>
          <a:xfrm>
            <a:off x="104776" y="874782"/>
            <a:ext cx="3767313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2000" b="1" dirty="0"/>
              <a:t>Не забудьте записать в </a:t>
            </a:r>
            <a:r>
              <a:rPr lang="en-US" sz="2000" b="1" dirty="0"/>
              <a:t>zoom</a:t>
            </a:r>
            <a:r>
              <a:rPr lang="ru-RU" sz="2000" b="1" dirty="0"/>
              <a:t>-е свои имя и фамилию </a:t>
            </a:r>
            <a:br>
              <a:rPr lang="ru-RU" sz="2000" b="1" dirty="0"/>
            </a:br>
            <a:r>
              <a:rPr lang="ru-RU" sz="2000" b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РУССКИМИ БУКВАМИ</a:t>
            </a:r>
            <a:r>
              <a:rPr lang="ru-RU" sz="2000" b="1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репитесь, люди! Скоро лето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721" y="211668"/>
            <a:ext cx="11477625" cy="6456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40267" y="1312520"/>
            <a:ext cx="45212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1. Я уже заскучал по столице,</a:t>
            </a:r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А прошло-то всего три недели,</a:t>
            </a:r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По озябшим прохожим, по лицам,</a:t>
            </a:r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По которым </a:t>
            </a:r>
            <a:r>
              <a:rPr lang="ru-RU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скучается</a:t>
            </a:r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 мне.</a:t>
            </a:r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Возвращаться пора, как из плена,</a:t>
            </a:r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И гадать — с кем же первым напиться,</a:t>
            </a:r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По разводам метрополитена,</a:t>
            </a:r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По большой разноцветной руке.</a:t>
            </a:r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2. Там сейчас после Нового Года</a:t>
            </a:r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Тополя в заграничных гирляндах,</a:t>
            </a:r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И расщедрилась мама-природа</a:t>
            </a:r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Так, что снег бесконтрольно летит,</a:t>
            </a:r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И крещенские злятся метели,</a:t>
            </a:r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И такая стоит непогода,</a:t>
            </a:r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Что гаишники окоченели,</a:t>
            </a:r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И полгорода в пробках стоит.</a:t>
            </a:r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endParaRPr lang="ru-RU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0319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репитесь, люди! Скоро лето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721" y="211668"/>
            <a:ext cx="11477625" cy="6456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1721" y="211668"/>
            <a:ext cx="4521200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1. Я уже заскучал по столице,</a:t>
            </a: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А прошло-то всего три недели,</a:t>
            </a: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По озябшим прохожим, по лицам,</a:t>
            </a: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По которым </a:t>
            </a:r>
            <a:r>
              <a:rPr lang="ru-RU" sz="1400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скучается</a:t>
            </a: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 мне.</a:t>
            </a: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Возвращаться пора, как из плена,</a:t>
            </a: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И гадать — с кем же первым напиться,</a:t>
            </a: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По разводам метрополитена,</a:t>
            </a: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По большой разноцветной руке.</a:t>
            </a: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2. Там сейчас после Нового Года</a:t>
            </a: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Тополя в заграничных гирляндах,</a:t>
            </a: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И расщедрилась мама-природа</a:t>
            </a: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Так, что снег бесконтрольно летит,</a:t>
            </a: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И крещенские злятся метели,</a:t>
            </a: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И такая стоит непогода,</a:t>
            </a: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Что гаишники окоченели,</a:t>
            </a: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И полгорода в пробках стоит.</a:t>
            </a: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endParaRPr lang="ru-RU" sz="14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9468" y="4397429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Припев:</a:t>
            </a:r>
            <a:r>
              <a:rPr lang="ru-RU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И кто-то пишет рукой согретой</a:t>
            </a:r>
            <a:r>
              <a:rPr lang="ru-RU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На замороженном троллейбусном стекле:</a:t>
            </a:r>
            <a:r>
              <a:rPr lang="ru-RU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"Крепитесь, люди, скоро лето!"</a:t>
            </a:r>
            <a:r>
              <a:rPr lang="ru-RU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И всем от этого становится теплей</a:t>
            </a:r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.</a:t>
            </a:r>
            <a:endParaRPr lang="ru-RU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79333" y="-250249"/>
            <a:ext cx="6096000" cy="480131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>
                <a:latin typeface="Lato"/>
              </a:rPr>
              <a:t>3. И когда через несколько суток,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dirty="0">
                <a:latin typeface="Lato"/>
              </a:rPr>
              <a:t>Поборов и пространство, и время,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dirty="0">
                <a:latin typeface="Lato"/>
              </a:rPr>
              <a:t>Мы проткнем Шереметьевский сумрак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dirty="0">
                <a:latin typeface="Lato"/>
              </a:rPr>
              <a:t>И опустимся в море огней,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dirty="0">
                <a:latin typeface="Lato"/>
              </a:rPr>
              <a:t>Я по милой земле прошагаю,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dirty="0">
                <a:latin typeface="Lato"/>
              </a:rPr>
              <a:t>Потеряв свой последний рассудок,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dirty="0">
                <a:latin typeface="Lato"/>
              </a:rPr>
              <a:t>И, конечно, еще прочитаю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dirty="0">
                <a:latin typeface="Lato"/>
              </a:rPr>
              <a:t>Эту надпись в сиреневой мгле,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>
                <a:solidFill>
                  <a:srgbClr val="C00000"/>
                </a:solidFill>
                <a:latin typeface="Lato"/>
              </a:rPr>
              <a:t>Припев:</a:t>
            </a:r>
            <a:r>
              <a:rPr lang="ru-RU" b="1" dirty="0">
                <a:solidFill>
                  <a:srgbClr val="C00000"/>
                </a:solidFill>
              </a:rPr>
              <a:t/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  <a:latin typeface="Lato"/>
              </a:rPr>
              <a:t>Что так любезно была прогрета</a:t>
            </a:r>
            <a:r>
              <a:rPr lang="ru-RU" b="1" dirty="0">
                <a:solidFill>
                  <a:srgbClr val="C00000"/>
                </a:solidFill>
              </a:rPr>
              <a:t/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  <a:latin typeface="Lato"/>
              </a:rPr>
              <a:t>На замороженном троллейбусном стекле:</a:t>
            </a:r>
            <a:r>
              <a:rPr lang="ru-RU" b="1" dirty="0">
                <a:solidFill>
                  <a:srgbClr val="C00000"/>
                </a:solidFill>
              </a:rPr>
              <a:t/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  <a:latin typeface="Lato"/>
              </a:rPr>
              <a:t>"Крепитесь, люди, скоро лето!"</a:t>
            </a:r>
            <a:r>
              <a:rPr lang="ru-RU" b="1" dirty="0">
                <a:solidFill>
                  <a:srgbClr val="C00000"/>
                </a:solidFill>
              </a:rPr>
              <a:t/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  <a:latin typeface="Lato"/>
              </a:rPr>
              <a:t>И мне в который раз покажется теплей.</a:t>
            </a:r>
            <a:r>
              <a:rPr lang="ru-RU" b="1" dirty="0">
                <a:solidFill>
                  <a:srgbClr val="C00000"/>
                </a:solidFill>
              </a:rPr>
              <a:t/>
            </a:r>
            <a:br>
              <a:rPr lang="ru-RU" b="1" dirty="0">
                <a:solidFill>
                  <a:srgbClr val="C00000"/>
                </a:solidFill>
              </a:rPr>
            </a:b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287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репитесь, люди! Скоро лето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721" y="211668"/>
            <a:ext cx="11477625" cy="6456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1721" y="211668"/>
            <a:ext cx="4521200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1. Я уже заскучал по столице,</a:t>
            </a: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А прошло-то всего три недели,</a:t>
            </a: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По озябшим прохожим, по лицам,</a:t>
            </a: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По которым </a:t>
            </a:r>
            <a:r>
              <a:rPr lang="ru-RU" sz="1400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скучается</a:t>
            </a: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 мне.</a:t>
            </a: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Возвращаться пора, как из плена,</a:t>
            </a: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И гадать — с кем же первым напиться,</a:t>
            </a: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По разводам метрополитена,</a:t>
            </a: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По большой разноцветной руке.</a:t>
            </a: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2. Там сейчас после Нового Года</a:t>
            </a: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Тополя в заграничных гирляндах,</a:t>
            </a: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И расщедрилась мама-природа</a:t>
            </a: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Так, что снег бесконтрольно летит,</a:t>
            </a: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И крещенские злятся метели,</a:t>
            </a: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И такая стоит непогода,</a:t>
            </a: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Что гаишники окоченели,</a:t>
            </a: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И полгорода в пробках стоит.</a:t>
            </a: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endParaRPr lang="ru-RU" sz="14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1721" y="4549829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Припев:</a:t>
            </a:r>
            <a:r>
              <a:rPr lang="ru-RU" sz="16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6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16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И кто-то пишет рукой согретой</a:t>
            </a:r>
            <a:r>
              <a:rPr lang="ru-RU" sz="16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6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16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На замороженном троллейбусном стекле:</a:t>
            </a:r>
            <a:r>
              <a:rPr lang="ru-RU" sz="16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6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16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"Крепитесь, люди, скоро лето!"</a:t>
            </a:r>
            <a:r>
              <a:rPr lang="ru-RU" sz="16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6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16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И всем от этого становится теплей</a:t>
            </a:r>
            <a:r>
              <a:rPr lang="ru-RU" sz="16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.</a:t>
            </a:r>
            <a:endParaRPr lang="ru-RU" sz="16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588278" y="-387009"/>
            <a:ext cx="4184916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1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3. И когда через несколько суток,</a:t>
            </a:r>
            <a:r>
              <a:rPr lang="ru-RU" sz="1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1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Поборов и пространство, и время,</a:t>
            </a:r>
            <a:r>
              <a:rPr lang="ru-RU" sz="1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1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Мы проткнем Шереметьевский сумрак</a:t>
            </a:r>
            <a:r>
              <a:rPr lang="ru-RU" sz="1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1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И опустимся в море огней,</a:t>
            </a:r>
            <a:r>
              <a:rPr lang="ru-RU" sz="1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1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Я по милой земле прошагаю,</a:t>
            </a:r>
            <a:r>
              <a:rPr lang="ru-RU" sz="1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1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Потеряв свой последний рассудок,</a:t>
            </a:r>
            <a:r>
              <a:rPr lang="ru-RU" sz="1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1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И, конечно, еще прочитаю</a:t>
            </a:r>
            <a:r>
              <a:rPr lang="ru-RU" sz="1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1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Эту надпись в сиреневой мгле</a:t>
            </a:r>
            <a:r>
              <a:rPr lang="ru-RU" sz="14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,</a:t>
            </a:r>
            <a:endParaRPr lang="ru-RU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230673" y="2001475"/>
            <a:ext cx="516466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/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</a:rPr>
              <a:t/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  <a:latin typeface="Lato"/>
              </a:rPr>
              <a:t>4. И душа, словно льдины, отчалит</a:t>
            </a:r>
            <a:r>
              <a:rPr lang="ru-RU" b="1" dirty="0">
                <a:solidFill>
                  <a:srgbClr val="FF0000"/>
                </a:solidFill>
              </a:rPr>
              <a:t/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  <a:latin typeface="Lato"/>
              </a:rPr>
              <a:t>В дрейф по старым дворам и по кухням,</a:t>
            </a:r>
            <a:r>
              <a:rPr lang="ru-RU" b="1" dirty="0">
                <a:solidFill>
                  <a:srgbClr val="FF0000"/>
                </a:solidFill>
              </a:rPr>
              <a:t/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  <a:latin typeface="Lato"/>
              </a:rPr>
              <a:t>К тем, с которыми в самом начале</a:t>
            </a:r>
            <a:r>
              <a:rPr lang="ru-RU" b="1" dirty="0">
                <a:solidFill>
                  <a:srgbClr val="FF0000"/>
                </a:solidFill>
              </a:rPr>
              <a:t/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  <a:latin typeface="Lato"/>
              </a:rPr>
              <a:t>Мы не ждали, что тронется лед,</a:t>
            </a:r>
            <a:r>
              <a:rPr lang="ru-RU" b="1" dirty="0">
                <a:solidFill>
                  <a:srgbClr val="FF0000"/>
                </a:solidFill>
              </a:rPr>
              <a:t/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  <a:latin typeface="Lato"/>
              </a:rPr>
              <a:t>И на мелкие зайчики солнца</a:t>
            </a:r>
            <a:r>
              <a:rPr lang="ru-RU" b="1" dirty="0">
                <a:solidFill>
                  <a:srgbClr val="FF0000"/>
                </a:solidFill>
              </a:rPr>
              <a:t/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  <a:latin typeface="Lato"/>
              </a:rPr>
              <a:t>Разобьются все наши печали,</a:t>
            </a:r>
            <a:r>
              <a:rPr lang="ru-RU" b="1" dirty="0">
                <a:solidFill>
                  <a:srgbClr val="FF0000"/>
                </a:solidFill>
              </a:rPr>
              <a:t/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  <a:latin typeface="Lato"/>
              </a:rPr>
              <a:t>И с добрейшей улыбкой японца</a:t>
            </a:r>
            <a:r>
              <a:rPr lang="ru-RU" b="1" dirty="0">
                <a:solidFill>
                  <a:srgbClr val="FF0000"/>
                </a:solidFill>
              </a:rPr>
              <a:t/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  <a:latin typeface="Lato"/>
              </a:rPr>
              <a:t>Круглолицее лето придет.</a:t>
            </a:r>
            <a:r>
              <a:rPr lang="ru-RU" b="1" dirty="0">
                <a:solidFill>
                  <a:srgbClr val="FF0000"/>
                </a:solidFill>
              </a:rPr>
              <a:t/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</a:rPr>
              <a:t/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  <a:latin typeface="Lato"/>
              </a:rPr>
              <a:t>Припев:</a:t>
            </a:r>
            <a:r>
              <a:rPr lang="ru-RU" b="1" dirty="0">
                <a:solidFill>
                  <a:srgbClr val="FF0000"/>
                </a:solidFill>
              </a:rPr>
              <a:t/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  <a:latin typeface="Lato"/>
              </a:rPr>
              <a:t>Когда на сердце покоя нету,</a:t>
            </a:r>
            <a:r>
              <a:rPr lang="ru-RU" b="1" dirty="0">
                <a:solidFill>
                  <a:srgbClr val="FF0000"/>
                </a:solidFill>
              </a:rPr>
              <a:t/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  <a:latin typeface="Lato"/>
              </a:rPr>
              <a:t>Когда оно промозглым днем чего-то ждет:</a:t>
            </a:r>
            <a:r>
              <a:rPr lang="ru-RU" b="1" dirty="0">
                <a:solidFill>
                  <a:srgbClr val="FF0000"/>
                </a:solidFill>
              </a:rPr>
              <a:t/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  <a:latin typeface="Lato"/>
              </a:rPr>
              <a:t>"Крепитесь люди, скоро лето!"</a:t>
            </a:r>
            <a:r>
              <a:rPr lang="ru-RU" b="1" dirty="0">
                <a:solidFill>
                  <a:srgbClr val="FF0000"/>
                </a:solidFill>
              </a:rPr>
              <a:t/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  <a:latin typeface="Lato"/>
              </a:rPr>
              <a:t>К нам наше лето обязательно придет!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238207" y="319389"/>
            <a:ext cx="6096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6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16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6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16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Припев:</a:t>
            </a:r>
            <a:r>
              <a:rPr lang="ru-RU" sz="16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6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16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Что так любезно была прогрета</a:t>
            </a:r>
            <a:r>
              <a:rPr lang="ru-RU" sz="16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6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16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На замороженном троллейбусном стекле:</a:t>
            </a:r>
            <a:r>
              <a:rPr lang="ru-RU" sz="16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6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16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"Крепитесь, люди, скоро лето!"</a:t>
            </a:r>
            <a:r>
              <a:rPr lang="ru-RU" sz="16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6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16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Lato"/>
              </a:rPr>
              <a:t>И мне в который раз покажется теплей.</a:t>
            </a:r>
            <a:endParaRPr lang="ru-RU" sz="16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628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794611D2-5AB4-71E7-B72F-3CFB0D3BB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8FFC22-ABB2-4C91-02BF-D2D00BAB9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783771"/>
            <a:ext cx="10515600" cy="5359854"/>
          </a:xfrm>
        </p:spPr>
        <p:txBody>
          <a:bodyPr anchor="ctr">
            <a:norm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ru-RU" sz="258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Д, Т, </a:t>
            </a:r>
            <a:r>
              <a:rPr lang="ru-RU" sz="37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27000" dirty="0"/>
          </a:p>
        </p:txBody>
      </p:sp>
    </p:spTree>
    <p:extLst>
      <p:ext uri="{BB962C8B-B14F-4D97-AF65-F5344CB8AC3E}">
        <p14:creationId xmlns:p14="http://schemas.microsoft.com/office/powerpoint/2010/main" val="398304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8706C80-0EA9-BB83-D387-10BD396C6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D00D6F7-A448-1773-9B26-71ACC5DCE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5C92AAD-C845-E546-A7E3-215EB59BBFEA}"/>
              </a:ext>
            </a:extLst>
          </p:cNvPr>
          <p:cNvSpPr txBox="1"/>
          <p:nvPr/>
        </p:nvSpPr>
        <p:spPr>
          <a:xfrm>
            <a:off x="254755" y="1218478"/>
            <a:ext cx="4622045" cy="54937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800"/>
              </a:spcBef>
              <a:spcAft>
                <a:spcPts val="5400"/>
              </a:spcAft>
              <a:defRPr/>
            </a:pPr>
            <a: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дворе́ — трава́,</a:t>
            </a:r>
            <a:b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траве́ — дрова́.</a:t>
            </a:r>
            <a:b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Ра́з</a:t>
            </a:r>
            <a: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дрова́, </a:t>
            </a:r>
            <a:b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два́ дрова́, </a:t>
            </a:r>
            <a:b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три́ дрова́.</a:t>
            </a:r>
            <a:b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руби́ дрова́ </a:t>
            </a:r>
            <a:b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траве́ двора́!</a:t>
            </a:r>
            <a:endParaRPr lang="ru-RU" sz="4400" dirty="0">
              <a:solidFill>
                <a:prstClr val="black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2A502B0-62EE-8B4F-39D6-B54A525F8F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8035" y="3748952"/>
            <a:ext cx="4761674" cy="306383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3518E1F-3EAE-BDDD-D22A-7B258E18B0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8872" y="1056442"/>
            <a:ext cx="5334767" cy="2530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040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794611D2-5AB4-71E7-B72F-3CFB0D3BB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8FFC22-ABB2-4C91-02BF-D2D00BAB9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783771"/>
            <a:ext cx="10515600" cy="5359854"/>
          </a:xfrm>
        </p:spPr>
        <p:txBody>
          <a:bodyPr anchor="ctr">
            <a:norm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ru-RU" sz="37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  <a:r>
              <a:rPr lang="ru-RU" sz="258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ru-RU" sz="37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ru-RU" sz="27000" dirty="0"/>
          </a:p>
        </p:txBody>
      </p:sp>
    </p:spTree>
    <p:extLst>
      <p:ext uri="{BB962C8B-B14F-4D97-AF65-F5344CB8AC3E}">
        <p14:creationId xmlns:p14="http://schemas.microsoft.com/office/powerpoint/2010/main" val="937873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BA98CC1-2DD4-4F96-A053-4F1D150CAC6E}"/>
              </a:ext>
            </a:extLst>
          </p:cNvPr>
          <p:cNvSpPr txBox="1"/>
          <p:nvPr/>
        </p:nvSpPr>
        <p:spPr>
          <a:xfrm>
            <a:off x="5187518" y="5181206"/>
            <a:ext cx="7128769" cy="1463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defRPr/>
            </a:pP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4000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а́</a:t>
            </a:r>
            <a:r>
              <a:rPr lang="ru-RU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</a:t>
            </a:r>
            <a:r>
              <a:rPr lang="ru-RU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а́</a:t>
            </a:r>
            <a:r>
              <a:rPr lang="ru-RU" sz="4000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</a:t>
            </a:r>
            <a:r>
              <a:rPr lang="ru-RU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а́</a:t>
            </a:r>
            <a:r>
              <a:rPr lang="ru-RU" sz="4000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лл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4000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а́</a:t>
            </a:r>
            <a:r>
              <a:rPr lang="ru-RU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Ка́</a:t>
            </a:r>
            <a:r>
              <a:rPr lang="ru-RU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</a:t>
            </a:r>
            <a:r>
              <a:rPr lang="ru-RU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а́</a:t>
            </a:r>
            <a:r>
              <a:rPr lang="ru-RU" sz="4000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4000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не́т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4800" dirty="0">
              <a:solidFill>
                <a:prstClr val="black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5979ED74-4579-4840-94C3-FBE67119A7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8063" y="1176678"/>
            <a:ext cx="1982941" cy="258348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6B342097-6495-439B-B799-9277013B6A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568"/>
          <a:stretch/>
        </p:blipFill>
        <p:spPr>
          <a:xfrm>
            <a:off x="436683" y="4933052"/>
            <a:ext cx="2687315" cy="1924948"/>
          </a:xfrm>
          <a:prstGeom prst="rect">
            <a:avLst/>
          </a:prstGeom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xmlns="" id="{6260E943-F190-4243-AC56-581AAEB010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675386" cy="2197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65CAF8C4-48EE-4F6A-BC7E-6364225A16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9616" y="2289041"/>
            <a:ext cx="3190395" cy="294225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455CF96-550B-4461-8B18-70DF715DB16E}"/>
              </a:ext>
            </a:extLst>
          </p:cNvPr>
          <p:cNvSpPr txBox="1"/>
          <p:nvPr/>
        </p:nvSpPr>
        <p:spPr>
          <a:xfrm>
            <a:off x="111798" y="2053994"/>
            <a:ext cx="5621784" cy="28790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defRPr/>
            </a:pP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Е́ха</a:t>
            </a:r>
            <a:r>
              <a:rPr lang="ru-RU" sz="4000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е́ка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че́</a:t>
            </a:r>
            <a:r>
              <a:rPr lang="ru-RU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ез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е́ку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ви́дит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е́ка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в </a:t>
            </a:r>
            <a:r>
              <a:rPr lang="ru-RU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е́ке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ак,</a:t>
            </a:r>
            <a:b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су́ну</a:t>
            </a:r>
            <a:r>
              <a:rPr lang="ru-RU" sz="4000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е́ка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у́ку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е́ку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 за </a:t>
            </a:r>
            <a:r>
              <a:rPr lang="ru-RU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у́ку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е́ку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цап!</a:t>
            </a:r>
            <a:endParaRPr lang="ru-RU" sz="4800" dirty="0">
              <a:solidFill>
                <a:prstClr val="black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00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75974EBF-7928-31D8-948C-E9CECF7FD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11346A95-551F-2FCC-BC9A-9A4BFD4FCA9A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Домашнее задание на </a:t>
            </a:r>
            <a:r>
              <a:rPr lang="ru-RU" sz="5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28 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февраля 2025 г.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02758B7-AAE6-B65F-78A1-136647FA83E5}"/>
              </a:ext>
            </a:extLst>
          </p:cNvPr>
          <p:cNvSpPr txBox="1"/>
          <p:nvPr/>
        </p:nvSpPr>
        <p:spPr>
          <a:xfrm>
            <a:off x="260350" y="1207900"/>
            <a:ext cx="11726863" cy="5503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ru-RU" sz="2400" dirty="0" smtClean="0">
                <a:solidFill>
                  <a:prstClr val="black"/>
                </a:solidFill>
              </a:rPr>
              <a:t>Выучить скороговорку «На дворе трава…».</a:t>
            </a:r>
          </a:p>
          <a:p>
            <a:pPr marL="514350" indent="-5143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ru-RU" sz="2400" dirty="0" smtClean="0">
                <a:solidFill>
                  <a:prstClr val="black"/>
                </a:solidFill>
              </a:rPr>
              <a:t>Задание по картинке к песне «Три белых коня» (№2) сделать правильно! </a:t>
            </a:r>
            <a:endParaRPr lang="ru-RU" sz="24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ru-RU" sz="2400" dirty="0" smtClean="0">
                <a:solidFill>
                  <a:prstClr val="black"/>
                </a:solidFill>
              </a:rPr>
              <a:t>Шаг 1 — дать задание искусственному интеллекту составить рассказ по картинке (сохраните текст задания, его нужно будет прочитать (перевод на русском языке)).</a:t>
            </a:r>
          </a:p>
          <a:p>
            <a:pPr>
              <a:defRPr/>
            </a:pPr>
            <a:r>
              <a:rPr lang="ru-RU" sz="2400" dirty="0" smtClean="0">
                <a:solidFill>
                  <a:prstClr val="black"/>
                </a:solidFill>
              </a:rPr>
              <a:t>Шаг 2 — самостоятельно (не привлекая ИИ) изменить текст (выделяйте то, что меняете).</a:t>
            </a:r>
          </a:p>
          <a:p>
            <a:pPr>
              <a:defRPr/>
            </a:pPr>
            <a:r>
              <a:rPr lang="ru-RU" sz="2400" dirty="0" smtClean="0">
                <a:solidFill>
                  <a:prstClr val="black"/>
                </a:solidFill>
              </a:rPr>
              <a:t>Шаг 3 — сделайте сравнительную таблицу: слева текст ИИ, справа ваш текст; объясните, что и почему вы исправили.</a:t>
            </a:r>
          </a:p>
          <a:p>
            <a:pPr marL="457200" indent="-4572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3"/>
              <a:defRPr/>
            </a:pPr>
            <a:r>
              <a:rPr lang="ru-RU" sz="2400" dirty="0" smtClean="0">
                <a:solidFill>
                  <a:prstClr val="black"/>
                </a:solidFill>
              </a:rPr>
              <a:t>Прочитать 5 сочинений </a:t>
            </a:r>
            <a:r>
              <a:rPr lang="ru-RU" sz="2400" dirty="0">
                <a:solidFill>
                  <a:prstClr val="black"/>
                </a:solidFill>
              </a:rPr>
              <a:t>об увлечениях (см. </a:t>
            </a:r>
            <a:r>
              <a:rPr lang="ru-RU" sz="2400" dirty="0" smtClean="0">
                <a:solidFill>
                  <a:prstClr val="black"/>
                </a:solidFill>
              </a:rPr>
              <a:t>следующие слайды). Подготовить пересказ текстов.</a:t>
            </a:r>
            <a:endParaRPr lang="ru-RU" sz="2400" dirty="0">
              <a:solidFill>
                <a:prstClr val="black"/>
              </a:solidFill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2400" dirty="0" smtClean="0">
                <a:solidFill>
                  <a:prstClr val="black"/>
                </a:solidFill>
              </a:rPr>
              <a:t>4. Начать готовить рассказ </a:t>
            </a:r>
            <a:r>
              <a:rPr lang="ru-RU" sz="2400" dirty="0">
                <a:solidFill>
                  <a:prstClr val="black"/>
                </a:solidFill>
              </a:rPr>
              <a:t>о своих увлечениях. </a:t>
            </a:r>
            <a:r>
              <a:rPr lang="ru-RU" sz="2400" dirty="0" smtClean="0">
                <a:solidFill>
                  <a:prstClr val="black"/>
                </a:solidFill>
              </a:rPr>
              <a:t>После того, как мы прочитаем все тексты, вы сделаете презентацию </a:t>
            </a:r>
            <a:r>
              <a:rPr lang="ru-RU" sz="2400" dirty="0">
                <a:solidFill>
                  <a:prstClr val="black"/>
                </a:solidFill>
              </a:rPr>
              <a:t>с фотографиями и рассказом о виде этого увлечения вообще </a:t>
            </a:r>
            <a:r>
              <a:rPr lang="ru-RU" sz="2000" dirty="0">
                <a:solidFill>
                  <a:prstClr val="black"/>
                </a:solidFill>
              </a:rPr>
              <a:t>(история, в мире, в вашей стране, в России и так далее) </a:t>
            </a:r>
            <a:r>
              <a:rPr lang="ru-RU" sz="2400" dirty="0">
                <a:solidFill>
                  <a:prstClr val="black"/>
                </a:solidFill>
              </a:rPr>
              <a:t>и о себе</a:t>
            </a:r>
            <a:r>
              <a:rPr lang="ru-RU" sz="2400" dirty="0" smtClean="0">
                <a:solidFill>
                  <a:prstClr val="black"/>
                </a:solidFill>
              </a:rPr>
              <a:t>. </a:t>
            </a:r>
            <a:endParaRPr lang="ru-RU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23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F7711E00-BF30-6B2E-8795-86F8CF63A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E2070988-6798-9572-A986-14C0034E1E8B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5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Зимние песни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0349" y="1001951"/>
            <a:ext cx="117268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dirty="0" smtClean="0">
                <a:solidFill>
                  <a:srgbClr val="1A1A1A"/>
                </a:solidFill>
                <a:latin typeface="Roboto"/>
              </a:rPr>
              <a:t>А </a:t>
            </a:r>
            <a:r>
              <a:rPr lang="ru-RU" dirty="0">
                <a:solidFill>
                  <a:srgbClr val="1A1A1A"/>
                </a:solidFill>
                <a:latin typeface="Roboto"/>
              </a:rPr>
              <a:t>какая зима обычно бывает в вашем городе? Нравится ли вам это время года? Почему? Какое время года вы любите больше всего? Почему</a:t>
            </a:r>
            <a:r>
              <a:rPr lang="ru-RU" dirty="0" smtClean="0">
                <a:solidFill>
                  <a:srgbClr val="1A1A1A"/>
                </a:solidFill>
                <a:latin typeface="Roboto"/>
              </a:rPr>
              <a:t>?</a:t>
            </a:r>
            <a:r>
              <a:rPr lang="ru-RU" i="1" dirty="0" smtClean="0">
                <a:solidFill>
                  <a:srgbClr val="1A1A1A"/>
                </a:solidFill>
                <a:latin typeface="Roboto"/>
              </a:rPr>
              <a:t> (Устный рассказ)</a:t>
            </a:r>
          </a:p>
          <a:p>
            <a:pPr marL="342900" indent="-342900">
              <a:buFont typeface="+mj-lt"/>
              <a:buAutoNum type="arabicPeriod"/>
            </a:pPr>
            <a:endParaRPr lang="ru-RU" i="1" dirty="0">
              <a:solidFill>
                <a:srgbClr val="1A1A1A"/>
              </a:solidFill>
              <a:latin typeface="Roboto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1A1A1A"/>
                </a:solidFill>
                <a:latin typeface="Roboto"/>
              </a:rPr>
              <a:t> Составьте небольшой рассказ по картинке, которую вы видите после текста</a:t>
            </a:r>
            <a:r>
              <a:rPr lang="ru-RU" dirty="0" smtClean="0">
                <a:solidFill>
                  <a:srgbClr val="1A1A1A"/>
                </a:solidFill>
                <a:latin typeface="Roboto"/>
              </a:rPr>
              <a:t>. </a:t>
            </a:r>
            <a:endParaRPr lang="ru-RU" dirty="0">
              <a:solidFill>
                <a:srgbClr val="1A1A1A"/>
              </a:solidFill>
              <a:latin typeface="Roboto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41394"/>
            <a:ext cx="8207298" cy="461660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8207298" y="1832948"/>
            <a:ext cx="386947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1A1A1A"/>
                </a:solidFill>
                <a:latin typeface="Roboto"/>
              </a:rPr>
              <a:t>            При </a:t>
            </a:r>
            <a:r>
              <a:rPr lang="ru-RU" dirty="0">
                <a:solidFill>
                  <a:srgbClr val="1A1A1A"/>
                </a:solidFill>
                <a:latin typeface="Roboto"/>
              </a:rPr>
              <a:t>этом </a:t>
            </a:r>
            <a:r>
              <a:rPr lang="ru-RU" dirty="0" smtClean="0">
                <a:solidFill>
                  <a:srgbClr val="1A1A1A"/>
                </a:solidFill>
                <a:latin typeface="Roboto"/>
              </a:rPr>
              <a:t>используйте ИИ.</a:t>
            </a:r>
          </a:p>
          <a:p>
            <a:endParaRPr lang="ru-RU" dirty="0">
              <a:solidFill>
                <a:srgbClr val="1A1A1A"/>
              </a:solidFill>
              <a:latin typeface="Roboto"/>
            </a:endParaRPr>
          </a:p>
          <a:p>
            <a:pPr marL="342900" indent="-342900">
              <a:buAutoNum type="arabicPeriod"/>
            </a:pPr>
            <a:r>
              <a:rPr lang="ru-RU" dirty="0" smtClean="0">
                <a:solidFill>
                  <a:srgbClr val="002060"/>
                </a:solidFill>
                <a:latin typeface="Roboto"/>
              </a:rPr>
              <a:t>Сначала сгенерируйте рассказ при помощи ИИ.</a:t>
            </a:r>
          </a:p>
          <a:p>
            <a:pPr marL="342900" indent="-342900">
              <a:buAutoNum type="arabicPeriod"/>
            </a:pPr>
            <a:endParaRPr lang="ru-RU" dirty="0" smtClean="0">
              <a:solidFill>
                <a:srgbClr val="002060"/>
              </a:solidFill>
              <a:latin typeface="Roboto"/>
            </a:endParaRPr>
          </a:p>
          <a:p>
            <a:r>
              <a:rPr lang="ru-RU" dirty="0">
                <a:solidFill>
                  <a:srgbClr val="002060"/>
                </a:solidFill>
                <a:latin typeface="Roboto"/>
              </a:rPr>
              <a:t>2. Затем исправьте то, что считаете неправильным, что вам не нравится</a:t>
            </a:r>
            <a:r>
              <a:rPr lang="ru-RU" dirty="0" smtClean="0">
                <a:solidFill>
                  <a:srgbClr val="002060"/>
                </a:solidFill>
                <a:latin typeface="Roboto"/>
              </a:rPr>
              <a:t>.</a:t>
            </a:r>
          </a:p>
          <a:p>
            <a:endParaRPr lang="ru-RU" dirty="0">
              <a:solidFill>
                <a:srgbClr val="002060"/>
              </a:solidFill>
              <a:latin typeface="Roboto"/>
            </a:endParaRPr>
          </a:p>
          <a:p>
            <a:r>
              <a:rPr lang="ru-RU" dirty="0">
                <a:solidFill>
                  <a:srgbClr val="002060"/>
                </a:solidFill>
                <a:latin typeface="Roboto"/>
              </a:rPr>
              <a:t>3. Покажите на экране рядом два рассказа и объясните, что и почему вы исправили</a:t>
            </a:r>
            <a:r>
              <a:rPr lang="ru-RU" dirty="0" smtClean="0">
                <a:solidFill>
                  <a:srgbClr val="002060"/>
                </a:solidFill>
                <a:latin typeface="Roboto"/>
              </a:rPr>
              <a:t>.</a:t>
            </a:r>
          </a:p>
          <a:p>
            <a:endParaRPr lang="ru-RU" dirty="0">
              <a:solidFill>
                <a:srgbClr val="002060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058019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663AD8C3-9190-A47F-1B8E-545EFE0D1B3B}"/>
              </a:ext>
            </a:extLst>
          </p:cNvPr>
          <p:cNvSpPr txBox="1"/>
          <p:nvPr/>
        </p:nvSpPr>
        <p:spPr>
          <a:xfrm>
            <a:off x="965200" y="477520"/>
            <a:ext cx="1103376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5400" b="1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</a:rPr>
              <a:t>День.</a:t>
            </a:r>
            <a:br>
              <a:rPr lang="ru-RU" sz="5400" b="1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</a:rPr>
            </a:br>
            <a:r>
              <a:rPr lang="ru-RU" sz="5400" b="1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</a:rPr>
              <a:t>Будни. Домашние дела.</a:t>
            </a:r>
          </a:p>
          <a:p>
            <a:pPr>
              <a:defRPr/>
            </a:pPr>
            <a:endParaRPr lang="ru-RU" sz="5400" b="1" dirty="0">
              <a:ln w="12700">
                <a:solidFill>
                  <a:srgbClr val="4472C4"/>
                </a:solidFill>
                <a:prstDash val="solid"/>
              </a:ln>
              <a:solidFill>
                <a:srgbClr val="002060"/>
              </a:solidFill>
              <a:effectLst>
                <a:outerShdw dist="38100" dir="2640000" algn="bl" rotWithShape="0">
                  <a:srgbClr val="4472C4"/>
                </a:outerShdw>
              </a:effectLst>
            </a:endParaRPr>
          </a:p>
          <a:p>
            <a:pPr>
              <a:defRPr/>
            </a:pPr>
            <a:r>
              <a:rPr lang="ru-RU" sz="5400" b="1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</a:rPr>
              <a:t> </a:t>
            </a:r>
          </a:p>
          <a:p>
            <a:pPr>
              <a:defRPr/>
            </a:pPr>
            <a:r>
              <a:rPr lang="ru-RU" sz="8000" b="1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</a:rPr>
              <a:t>Отдых. </a:t>
            </a:r>
            <a:r>
              <a:rPr lang="ru-RU" sz="8800" b="1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</a:rPr>
              <a:t>Увлечения</a:t>
            </a:r>
            <a:r>
              <a:rPr lang="ru-RU" sz="8000" b="1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rgbClr val="4472C4"/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7465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75974EBF-7928-31D8-948C-E9CECF7FD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11346A95-551F-2FCC-BC9A-9A4BFD4FCA9A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Домашнее задание на </a:t>
            </a:r>
            <a:r>
              <a:rPr lang="ru-RU" sz="5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28 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февраля 2025 г.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02758B7-AAE6-B65F-78A1-136647FA83E5}"/>
              </a:ext>
            </a:extLst>
          </p:cNvPr>
          <p:cNvSpPr txBox="1"/>
          <p:nvPr/>
        </p:nvSpPr>
        <p:spPr>
          <a:xfrm>
            <a:off x="260350" y="1207900"/>
            <a:ext cx="11726863" cy="5503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ru-RU" sz="2400" dirty="0" smtClean="0">
                <a:solidFill>
                  <a:prstClr val="black"/>
                </a:solidFill>
              </a:rPr>
              <a:t>Выучить скороговорку «На дворе трава…».</a:t>
            </a:r>
          </a:p>
          <a:p>
            <a:pPr marL="514350" indent="-5143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ru-RU" sz="2400" dirty="0" smtClean="0">
                <a:solidFill>
                  <a:prstClr val="black"/>
                </a:solidFill>
              </a:rPr>
              <a:t>Задание по картинке к песне «Три белых коня» (№2) сделать правильно! </a:t>
            </a:r>
            <a:endParaRPr lang="ru-RU" sz="24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ru-RU" sz="2400" dirty="0" smtClean="0">
                <a:solidFill>
                  <a:prstClr val="black"/>
                </a:solidFill>
              </a:rPr>
              <a:t>Шаг 1 — дать задание искусственному интеллекту составить рассказ по картинке (сохраните текст задания, его нужно будет прочитать (перевод на русском языке)).</a:t>
            </a:r>
          </a:p>
          <a:p>
            <a:pPr>
              <a:defRPr/>
            </a:pPr>
            <a:r>
              <a:rPr lang="ru-RU" sz="2400" dirty="0" smtClean="0">
                <a:solidFill>
                  <a:prstClr val="black"/>
                </a:solidFill>
              </a:rPr>
              <a:t>Шаг 2 — самостоятельно (не привлекая ИИ) изменить текст (выделяйте то, что меняете).</a:t>
            </a:r>
          </a:p>
          <a:p>
            <a:pPr>
              <a:defRPr/>
            </a:pPr>
            <a:r>
              <a:rPr lang="ru-RU" sz="2400" dirty="0" smtClean="0">
                <a:solidFill>
                  <a:prstClr val="black"/>
                </a:solidFill>
              </a:rPr>
              <a:t>Шаг 3 — сделайте сравнительную таблицу: слева текст ИИ, справа ваш текст; объясните, что и почему вы исправили.</a:t>
            </a:r>
          </a:p>
          <a:p>
            <a:pPr marL="457200" indent="-4572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3"/>
              <a:defRPr/>
            </a:pPr>
            <a:r>
              <a:rPr lang="ru-RU" sz="2400" dirty="0" smtClean="0">
                <a:solidFill>
                  <a:prstClr val="black"/>
                </a:solidFill>
              </a:rPr>
              <a:t>Прочитать 5 сочинений </a:t>
            </a:r>
            <a:r>
              <a:rPr lang="ru-RU" sz="2400" dirty="0">
                <a:solidFill>
                  <a:prstClr val="black"/>
                </a:solidFill>
              </a:rPr>
              <a:t>об увлечениях (см. </a:t>
            </a:r>
            <a:r>
              <a:rPr lang="ru-RU" sz="2400" dirty="0" smtClean="0">
                <a:solidFill>
                  <a:prstClr val="black"/>
                </a:solidFill>
              </a:rPr>
              <a:t>следующие слайды). Подготовить пересказ текстов.</a:t>
            </a:r>
            <a:endParaRPr lang="ru-RU" sz="2400" dirty="0">
              <a:solidFill>
                <a:prstClr val="black"/>
              </a:solidFill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2400" dirty="0" smtClean="0">
                <a:solidFill>
                  <a:prstClr val="black"/>
                </a:solidFill>
              </a:rPr>
              <a:t>4. Начать готовить рассказ </a:t>
            </a:r>
            <a:r>
              <a:rPr lang="ru-RU" sz="2400" dirty="0">
                <a:solidFill>
                  <a:prstClr val="black"/>
                </a:solidFill>
              </a:rPr>
              <a:t>о своих увлечениях. </a:t>
            </a:r>
            <a:r>
              <a:rPr lang="ru-RU" sz="2400" dirty="0" smtClean="0">
                <a:solidFill>
                  <a:prstClr val="black"/>
                </a:solidFill>
              </a:rPr>
              <a:t>После того, как мы прочитаем все тексты, вы сделаете презентацию </a:t>
            </a:r>
            <a:r>
              <a:rPr lang="ru-RU" sz="2400" dirty="0">
                <a:solidFill>
                  <a:prstClr val="black"/>
                </a:solidFill>
              </a:rPr>
              <a:t>с фотографиями и рассказом о виде этого увлечения вообще </a:t>
            </a:r>
            <a:r>
              <a:rPr lang="ru-RU" sz="2000" dirty="0">
                <a:solidFill>
                  <a:prstClr val="black"/>
                </a:solidFill>
              </a:rPr>
              <a:t>(история, в мире, в вашей стране, в России и так далее) </a:t>
            </a:r>
            <a:r>
              <a:rPr lang="ru-RU" sz="2400" dirty="0">
                <a:solidFill>
                  <a:prstClr val="black"/>
                </a:solidFill>
              </a:rPr>
              <a:t>и о себе</a:t>
            </a:r>
            <a:r>
              <a:rPr lang="ru-RU" sz="2400" dirty="0" smtClean="0">
                <a:solidFill>
                  <a:prstClr val="black"/>
                </a:solidFill>
              </a:rPr>
              <a:t>. </a:t>
            </a:r>
            <a:endParaRPr lang="ru-RU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097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23459C0-46D5-415D-9B28-29CC78907C97}"/>
              </a:ext>
            </a:extLst>
          </p:cNvPr>
          <p:cNvSpPr txBox="1"/>
          <p:nvPr/>
        </p:nvSpPr>
        <p:spPr>
          <a:xfrm>
            <a:off x="0" y="0"/>
            <a:ext cx="12192000" cy="64786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  <a:spcAft>
                <a:spcPts val="1800"/>
              </a:spcAft>
              <a:defRPr/>
            </a:pPr>
            <a:r>
              <a:rPr lang="ru-RU" sz="2000" b="1" dirty="0">
                <a:solidFill>
                  <a:prstClr val="black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Увлечение моей семьи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defRPr/>
            </a:pPr>
            <a:r>
              <a:rPr lang="ru-RU" sz="20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Меня зовут </a:t>
            </a:r>
            <a:r>
              <a:rPr lang="ru-RU" sz="2000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Адрианна</a:t>
            </a:r>
            <a:r>
              <a:rPr lang="ru-RU" sz="20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мне 14 лет. Моя семья не очень большая. В ней только я, мои родители и черепаха по имени Джордж.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defRPr/>
            </a:pPr>
            <a:r>
              <a:rPr lang="ru-RU" sz="20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 нашем доме у каждого свои собственные увлечения. Даже у Джорджа есть хобби — покушать и поспать. Мои хобби — танцы и вязание. Я регулярно посещаю уроки танцев и смотрю шаг за шагом руководство по вязанию.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defRPr/>
            </a:pPr>
            <a:r>
              <a:rPr lang="ru-RU" sz="20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Хобби моей мамы — готовка. У нее есть даже свой блог.</a:t>
            </a:r>
            <a:endParaRPr lang="ru-RU" sz="20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defRPr/>
            </a:pPr>
            <a:r>
              <a:rPr lang="ru-RU" sz="20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Хобби моего отца — езда на велосипеде. Он любит проводить время на свежем воздухе, особенно если погода хорошая. В прошлом году он даже участвовал в велогонках.</a:t>
            </a:r>
          </a:p>
          <a:p>
            <a:pPr indent="457200" algn="just">
              <a:defRPr/>
            </a:pPr>
            <a:r>
              <a:rPr lang="ru-RU" sz="20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Помимо всего прочего, у нас есть также хобби семейного типа. Каждые каникулы мы составляем план о поездке в новое место и исследовании достопримечательностей города. Например, летом прошлого года, помимо поездки на море, мы посетили два новых города — Иркутск и Ангарск. У нас там живут родственники, что облегчило наше пребывание. Я рада, что мои родители любят путешествовать так же сильно, как и я. В этот Новый год мы планируем съездить к моему дяде в Ростов-на-Дону. Мы бывали там прежде, но не против съездить еще.</a:t>
            </a:r>
            <a:endParaRPr lang="ru-RU" sz="20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defRPr/>
            </a:pPr>
            <a:r>
              <a:rPr lang="ru-RU" sz="20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Другое общее хобби — это покупка сувениров в посещённых городах. Например, в Иркутске мы купили этнические украшения. Что касается Ростова, у нас есть уже много предметов оттуда, в основном, магниты и керамические тарелки.</a:t>
            </a:r>
          </a:p>
          <a:p>
            <a:pPr indent="457200" algn="just">
              <a:defRPr/>
            </a:pPr>
            <a:r>
              <a:rPr lang="ru-RU" sz="20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Жаль, что Джордж должен оставаться дома. К счастью, наша соседка Валентина кормит его, когда мы в отъезде.</a:t>
            </a:r>
            <a:endParaRPr lang="ru-RU" sz="20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5534" y="95533"/>
            <a:ext cx="450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52129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23459C0-46D5-415D-9B28-29CC78907C97}"/>
              </a:ext>
            </a:extLst>
          </p:cNvPr>
          <p:cNvSpPr txBox="1"/>
          <p:nvPr/>
        </p:nvSpPr>
        <p:spPr>
          <a:xfrm>
            <a:off x="137160" y="62854"/>
            <a:ext cx="11917680" cy="6732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800"/>
              </a:spcAft>
              <a:defRPr/>
            </a:pPr>
            <a:r>
              <a:rPr lang="ru-RU" sz="2000" b="1" dirty="0">
                <a:solidFill>
                  <a:prstClr val="black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Моё хобби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lnSpc>
                <a:spcPct val="140000"/>
              </a:lnSpc>
              <a:spcAft>
                <a:spcPts val="800"/>
              </a:spcAft>
              <a:defRPr/>
            </a:pPr>
            <a:r>
              <a:rPr lang="ru-RU" sz="24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Меня зовут Сергей. Мне 13 лет. У каждого человека должно быть увлечение, занятие, которым он мог бы заниматься в свободное время.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40000"/>
              </a:lnSpc>
              <a:spcAft>
                <a:spcPts val="800"/>
              </a:spcAft>
              <a:defRPr/>
            </a:pPr>
            <a:r>
              <a:rPr lang="ru-RU" sz="24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Моё хобби — это коллекционирование марок. Мой папа в детстве тоже собирал марки. Мне так понравилась его коллекция, что я решил продолжить эту традицию. Начать собирать марки мне помог папа, он подарил мне несколько марок, которых у него было по две. Ещё у бабушки нашлось несколько старых конвертов, и она отдала марки мне. Я записался в клуб филателистов и быстро нашёл друзей по досугу. Теперь я могу обмениваться марками и просто обсуждать наши коллекции.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40000"/>
              </a:lnSpc>
              <a:spcAft>
                <a:spcPts val="800"/>
              </a:spcAft>
              <a:defRPr/>
            </a:pPr>
            <a:r>
              <a:rPr lang="ru-RU" sz="24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Все марки у меня лежат в специальных альбомах, разбитые по разным темам. У меня много марок с изображением цветов, растений и известных людей.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40000"/>
              </a:lnSpc>
              <a:spcAft>
                <a:spcPts val="800"/>
              </a:spcAft>
              <a:defRPr/>
            </a:pPr>
            <a:r>
              <a:rPr lang="ru-RU" sz="24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Моё увлечение мне очень нравиться.</a:t>
            </a:r>
            <a:endParaRPr lang="ru-RU" sz="28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5534" y="95533"/>
            <a:ext cx="450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63202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23459C0-46D5-415D-9B28-29CC78907C97}"/>
              </a:ext>
            </a:extLst>
          </p:cNvPr>
          <p:cNvSpPr txBox="1"/>
          <p:nvPr/>
        </p:nvSpPr>
        <p:spPr>
          <a:xfrm>
            <a:off x="0" y="195310"/>
            <a:ext cx="12192000" cy="6474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800"/>
              </a:spcAft>
              <a:defRPr/>
            </a:pPr>
            <a:r>
              <a:rPr lang="ru-RU" b="1" dirty="0">
                <a:solidFill>
                  <a:prstClr val="black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Моё свободное время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lnSpc>
                <a:spcPct val="130000"/>
              </a:lnSpc>
              <a:spcAft>
                <a:spcPts val="800"/>
              </a:spcAft>
              <a:defRPr/>
            </a:pPr>
            <a:r>
              <a:rPr lang="ru-RU" sz="21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У каждого человека есть хобби и немного свободного времени для того, чтобы делать то, что мы любим больше всего. У меня также есть хобби. И поскольку я ученица, у меня нет много времени в учебные дни. Притом, я учусь в российской школе, поэтому выходной день у меня только один — воскресенье.</a:t>
            </a:r>
            <a:endParaRPr lang="ru-RU" sz="21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30000"/>
              </a:lnSpc>
              <a:spcAft>
                <a:spcPts val="800"/>
              </a:spcAft>
              <a:defRPr/>
            </a:pPr>
            <a:r>
              <a:rPr lang="ru-RU" sz="21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Летом я не сижу много времени за компьютером, а прекрасно провожу его на свежем воздухе. Но осенью, зимой и весной я вынуждена больше сидеть перед монитором, поскольку у нас есть уроки, которые можно сделать только при помощи ресурсов Интернета. Также я всегда общаюсь со своими друзьями, поскольку мы не видимся с некоторыми из них достаточно долго.</a:t>
            </a:r>
            <a:endParaRPr lang="ru-RU" sz="21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30000"/>
              </a:lnSpc>
              <a:spcAft>
                <a:spcPts val="800"/>
              </a:spcAft>
              <a:defRPr/>
            </a:pPr>
            <a:r>
              <a:rPr lang="ru-RU" sz="21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В субботу и воскресенье я обычно помогаю маме с домашними делами, смотрю телевизор, встречаюсь с друзьями и частенько играю на гитаре, т. к. обожаю музыку.</a:t>
            </a:r>
            <a:endParaRPr lang="ru-RU" sz="21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30000"/>
              </a:lnSpc>
              <a:spcAft>
                <a:spcPts val="800"/>
              </a:spcAft>
              <a:defRPr/>
            </a:pPr>
            <a:r>
              <a:rPr lang="ru-RU" sz="21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Но если школьные дни были загруженными и мне приходилось больше учиться, я просто отдыхаю. Я считаю, что мы должны делать что-то весёлое в наше свободное время, так как мы устаём после тяжелых рабочих будней.</a:t>
            </a:r>
            <a:endParaRPr lang="ru-RU" sz="21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5534" y="95533"/>
            <a:ext cx="450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5686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23459C0-46D5-415D-9B28-29CC78907C97}"/>
              </a:ext>
            </a:extLst>
          </p:cNvPr>
          <p:cNvSpPr txBox="1"/>
          <p:nvPr/>
        </p:nvSpPr>
        <p:spPr>
          <a:xfrm>
            <a:off x="0" y="17754"/>
            <a:ext cx="12192000" cy="66964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800"/>
              </a:spcAft>
              <a:defRPr/>
            </a:pPr>
            <a:r>
              <a:rPr lang="ru-RU" b="1" dirty="0">
                <a:solidFill>
                  <a:prstClr val="black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Занятие спортом в свободное время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lnSpc>
                <a:spcPct val="120000"/>
              </a:lnSpc>
              <a:spcAft>
                <a:spcPts val="800"/>
              </a:spcAft>
              <a:defRPr/>
            </a:pPr>
            <a:r>
              <a:rPr lang="ru-RU" sz="19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Когда у меня есть свободное время я занимаюсь спортом.</a:t>
            </a:r>
            <a:endParaRPr lang="ru-RU" sz="19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20000"/>
              </a:lnSpc>
              <a:spcAft>
                <a:spcPts val="800"/>
              </a:spcAft>
              <a:defRPr/>
            </a:pPr>
            <a:r>
              <a:rPr lang="ru-RU" sz="19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Я хожу в спортзал недалеко от моего дома три раза в неделю. Два раза в неделю я хожу на фитнес и один раз в неделю — в тренажёрный зал.</a:t>
            </a:r>
            <a:endParaRPr lang="ru-RU" sz="19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20000"/>
              </a:lnSpc>
              <a:spcAft>
                <a:spcPts val="800"/>
              </a:spcAft>
              <a:defRPr/>
            </a:pPr>
            <a:r>
              <a:rPr lang="ru-RU" sz="19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Я меня есть мой личный тренер, который показывает мне, как правильно и как часто нужно делать упражнения. За последний месяц я намного улучшила свои спортивные результаты.</a:t>
            </a:r>
            <a:endParaRPr lang="ru-RU" sz="19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20000"/>
              </a:lnSpc>
              <a:spcAft>
                <a:spcPts val="800"/>
              </a:spcAft>
              <a:defRPr/>
            </a:pPr>
            <a:r>
              <a:rPr lang="ru-RU" sz="19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После занятий спортом я хорошо себя чувствую. Кроме того, моё тело становится гибким, сильным и выносливым. И я гораздо реже болею.</a:t>
            </a:r>
            <a:endParaRPr lang="ru-RU" sz="19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20000"/>
              </a:lnSpc>
              <a:spcAft>
                <a:spcPts val="800"/>
              </a:spcAft>
              <a:defRPr/>
            </a:pPr>
            <a:r>
              <a:rPr lang="ru-RU" sz="19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 фитнес-студию я хожу со своей подругой — так веселее и легче заниматься. К тому же мы не позволяем друг другу облениться и отказаться от спорта. Ещё мы устраиваем личные соревнования, что укрепляет интерес к спорту.</a:t>
            </a:r>
            <a:endParaRPr lang="ru-RU" sz="19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20000"/>
              </a:lnSpc>
              <a:spcAft>
                <a:spcPts val="800"/>
              </a:spcAft>
              <a:defRPr/>
            </a:pPr>
            <a:r>
              <a:rPr lang="ru-RU" sz="19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Если по каким-то причинам я не могу выйти из дома, то я занимаюсь спортом дома: качаю пресс или прыгаю на скакалке.</a:t>
            </a:r>
            <a:endParaRPr lang="ru-RU" sz="19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20000"/>
              </a:lnSpc>
              <a:spcAft>
                <a:spcPts val="800"/>
              </a:spcAft>
              <a:defRPr/>
            </a:pPr>
            <a:r>
              <a:rPr lang="ru-RU" sz="19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 университете у нас есть занятия физкультуры, однако они мне не нравятся. Оценки ставятся не за реальные результаты, а за посещение уроков.</a:t>
            </a:r>
            <a:endParaRPr lang="ru-RU" sz="19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20000"/>
              </a:lnSpc>
              <a:spcAft>
                <a:spcPts val="800"/>
              </a:spcAft>
              <a:defRPr/>
            </a:pPr>
            <a:r>
              <a:rPr lang="ru-RU" sz="19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Я считаю, что занятие спортом не только улучшает самочувствие и укрепляет здоровье, но и помогает улучшить результаты в других областях.</a:t>
            </a:r>
            <a:endParaRPr lang="ru-RU" sz="19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5534" y="95533"/>
            <a:ext cx="450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28522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23459C0-46D5-415D-9B28-29CC78907C97}"/>
              </a:ext>
            </a:extLst>
          </p:cNvPr>
          <p:cNvSpPr txBox="1"/>
          <p:nvPr/>
        </p:nvSpPr>
        <p:spPr>
          <a:xfrm>
            <a:off x="667305" y="195310"/>
            <a:ext cx="10857390" cy="67105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800"/>
              </a:spcAft>
              <a:defRPr/>
            </a:pPr>
            <a:r>
              <a:rPr lang="ru-RU" b="1" dirty="0">
                <a:solidFill>
                  <a:prstClr val="black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Компьютер — моё хобби и заработок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lnSpc>
                <a:spcPct val="140000"/>
              </a:lnSpc>
              <a:spcAft>
                <a:spcPts val="800"/>
              </a:spcAft>
              <a:defRPr/>
            </a:pPr>
            <a:r>
              <a:rPr lang="ru-RU" sz="20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Мое свободное время я больше всего провожу за компьютером. Таким же образом проводят своё свободное время и большинство моих друзей и знакомых.</a:t>
            </a:r>
            <a:endParaRPr lang="ru-RU" sz="20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40000"/>
              </a:lnSpc>
              <a:spcAft>
                <a:spcPts val="800"/>
              </a:spcAft>
              <a:defRPr/>
            </a:pPr>
            <a:r>
              <a:rPr lang="ru-RU" sz="20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Увлечение компьютером является моим хобби, на котором я зарабатываю. Я работаю фрилансером и зарабатываю на создании сайтов и написании разных программ.</a:t>
            </a:r>
            <a:endParaRPr lang="ru-RU" sz="20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40000"/>
              </a:lnSpc>
              <a:spcAft>
                <a:spcPts val="800"/>
              </a:spcAft>
              <a:defRPr/>
            </a:pPr>
            <a:r>
              <a:rPr lang="ru-RU" sz="20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Все знания я приобрел сам и не ходил на специальные курсы. Даже в выходные я провожу почти всё свободное время за компьютером. Мне нравится разбираться в новых программах и осваивать их.</a:t>
            </a:r>
            <a:endParaRPr lang="ru-RU" sz="20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40000"/>
              </a:lnSpc>
              <a:spcAft>
                <a:spcPts val="800"/>
              </a:spcAft>
              <a:defRPr/>
            </a:pPr>
            <a:r>
              <a:rPr lang="ru-RU" sz="20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 наше время высоких технологий многие процессы протекают в интернете. Онлайн можно не только общаться с друзьями в социальных сетях, смотреть фильмы, слушать музыку или читать книги, но и зарабатывать деньги.</a:t>
            </a:r>
            <a:endParaRPr lang="ru-RU" sz="20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40000"/>
              </a:lnSpc>
              <a:spcAft>
                <a:spcPts val="800"/>
              </a:spcAft>
              <a:defRPr/>
            </a:pPr>
            <a:r>
              <a:rPr lang="ru-RU" sz="20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Однако нельзя забывать, что реальная жизнь происходит оффлайн. Ведь сидячий, малоподвижный образ жизни отрицательно сказывается на осанке и зрении. Учитывая это, я два раза в неделю хожу в бассейн, что позволяет мне держать себя в хорошей форме.</a:t>
            </a:r>
            <a:endParaRPr lang="ru-RU" sz="20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5534" y="95533"/>
            <a:ext cx="450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9193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23459C0-46D5-415D-9B28-29CC78907C97}"/>
              </a:ext>
            </a:extLst>
          </p:cNvPr>
          <p:cNvSpPr txBox="1"/>
          <p:nvPr/>
        </p:nvSpPr>
        <p:spPr>
          <a:xfrm>
            <a:off x="158839" y="81786"/>
            <a:ext cx="11874321" cy="6832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800"/>
              </a:spcAft>
              <a:defRPr/>
            </a:pPr>
            <a:r>
              <a:rPr lang="ru-RU" sz="1600" b="1" dirty="0">
                <a:solidFill>
                  <a:prstClr val="black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Моё хобби — рукоделие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spcAft>
                <a:spcPts val="1800"/>
              </a:spcAft>
              <a:defRPr/>
            </a:pPr>
            <a:r>
              <a:rPr lang="ru-RU" sz="28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Во времена моей бабушки многие девочки умели шить, вышивать и вязать, поскольку тогда эти занятия считались очень престижными. Сегодня, конечно, появились и другие интересные увлечения, но, тем не менее, изделия в стиле </a:t>
            </a:r>
            <a:r>
              <a:rPr lang="en-US" sz="28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hand</a:t>
            </a:r>
            <a:r>
              <a:rPr lang="ru-RU" sz="28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8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maid</a:t>
            </a:r>
            <a:r>
              <a:rPr lang="ru-RU" sz="28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до сих пор высоко ценятся за свою уникальность и оригинальность.</a:t>
            </a:r>
            <a:endParaRPr lang="ru-RU" sz="28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spcAft>
                <a:spcPts val="1800"/>
              </a:spcAft>
              <a:defRPr/>
            </a:pPr>
            <a:r>
              <a:rPr lang="ru-RU" sz="28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 нашей семье рукоделие — это традиционное занятие. Моя прабабушка прекрасно владела техникой макраме, бабушка великолепно вышивала, а мама замечательно вяжет на спицах. Имея таких родственников, я просто не могла остаться безучастной, поэтому моим хобби стало вязание крючком. Освоить это искусство помогла мне моя мама. Она ведет кружок по рукоделию в детском клубе, где на занятиях девочки учатся вязать мягкие игрушки и одежду для кукол. Делают они это в основном спицами, но также несколько уроков мама обязательно посвящает и технике владения крючком.</a:t>
            </a:r>
            <a:endParaRPr lang="ru-RU" sz="28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6254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23459C0-46D5-415D-9B28-29CC78907C97}"/>
              </a:ext>
            </a:extLst>
          </p:cNvPr>
          <p:cNvSpPr txBox="1"/>
          <p:nvPr/>
        </p:nvSpPr>
        <p:spPr>
          <a:xfrm>
            <a:off x="158839" y="81786"/>
            <a:ext cx="11874321" cy="6314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800"/>
              </a:spcAft>
              <a:defRPr/>
            </a:pPr>
            <a:r>
              <a:rPr lang="ru-RU" sz="1600" b="1" i="1" dirty="0">
                <a:solidFill>
                  <a:prstClr val="black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Моё хобби — рукоделие</a:t>
            </a:r>
            <a:endParaRPr lang="ru-RU" sz="1600" i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spcAft>
                <a:spcPts val="800"/>
              </a:spcAft>
              <a:defRPr/>
            </a:pPr>
            <a:r>
              <a:rPr lang="ru-RU" sz="24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 детстве я часто приходила к ней на работу и так потихоньку шаг за шагом осваивала программу кружка вместе с её ученицами. Но вещи, связанные на спицах, всегда казались мне менее изящными, чем изделия, выполненные крючком. Кроме того, на их создание у меня обычно уходило больше времени. Так я окончательно определилась с выбором хобби и в дальнейшем уже стала осваивать новые схемы вязания крючком самостоятельно. Постепенно от одежды для кукол я перешла к созданию одежды и аксессуаров для себя.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spcAft>
                <a:spcPts val="800"/>
              </a:spcAft>
              <a:defRPr/>
            </a:pPr>
            <a:r>
              <a:rPr lang="ru-RU" sz="24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Сегодня в моем гардеробе есть множество очаровательных платьев, ажурных шапочек и стильных сумок, которые очень нравятся всем моим знакомым. Кстати, для них я также иногда вяжу изделия на заказ.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spcAft>
                <a:spcPts val="800"/>
              </a:spcAft>
              <a:defRPr/>
            </a:pPr>
            <a:r>
              <a:rPr lang="ru-RU" sz="24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Мне моё хобби доставляет большое удовольствие, поскольку творческий процесс всегда очень увлекателен. Кроме того, мне приятно думать, что связанные мной вещи могут оказаться полезными для других людей. Дальше я намерена совершенствовать свои навыки, чтобы иметь возможность создавать еще более сложные и интересные изделия.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19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23459C0-46D5-415D-9B28-29CC78907C97}"/>
              </a:ext>
            </a:extLst>
          </p:cNvPr>
          <p:cNvSpPr txBox="1"/>
          <p:nvPr/>
        </p:nvSpPr>
        <p:spPr>
          <a:xfrm>
            <a:off x="218941" y="263518"/>
            <a:ext cx="11681137" cy="61401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800"/>
              </a:spcAft>
              <a:defRPr/>
            </a:pPr>
            <a:r>
              <a:rPr lang="ru-RU" sz="2400" b="1" dirty="0">
                <a:solidFill>
                  <a:prstClr val="black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Мои увлечения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spcAft>
                <a:spcPts val="1800"/>
              </a:spcAft>
              <a:defRPr/>
            </a:pPr>
            <a:r>
              <a:rPr lang="ru-RU" sz="24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Меня зовут Ольга. Мне 15 лет и я ученица старших классов. У меня есть несколько хобби, которые делают мой день разнообразным и интересным. Например, почти каждый день после уроков я хожу в спортзал. Это одно из моих любимых занятий. 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spcAft>
                <a:spcPts val="1800"/>
              </a:spcAft>
              <a:defRPr/>
            </a:pPr>
            <a:r>
              <a:rPr lang="ru-RU" sz="24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Кроме того, мне нравится плавание и катание на коньках. В моем городе есть спортивный центр, где я могу заниматься обоими видами спорта. В нем есть и плавательный бассейн, и каток. Я думаю, что спорт — это прекрасная возможность оставаться здоровым и в хорошем настроении. Мне повезло, потому что две мои лучшие подруги также разделяют мои увлечения.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spcAft>
                <a:spcPts val="800"/>
              </a:spcAft>
              <a:defRPr/>
            </a:pPr>
            <a:r>
              <a:rPr lang="ru-RU" sz="24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Помимо занятий спортом, я люблю петь и танцевать. Я пою дома и в местном караоке-клубе иногда. Что касается танцев, то я хожу в местный молодежный клуб с друзьями, и мы там танцуем. Мои любимые стили музыки — это диско, поп и рок. Я также могу немного играть на гитаре. Поэтому, когда к нам приходят гости, они часто просят меня сыграть что-нибудь.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5534" y="95533"/>
            <a:ext cx="450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44892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23459C0-46D5-415D-9B28-29CC78907C97}"/>
              </a:ext>
            </a:extLst>
          </p:cNvPr>
          <p:cNvSpPr txBox="1"/>
          <p:nvPr/>
        </p:nvSpPr>
        <p:spPr>
          <a:xfrm>
            <a:off x="255431" y="0"/>
            <a:ext cx="11681137" cy="70019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spcAft>
                <a:spcPts val="600"/>
              </a:spcAft>
              <a:defRPr/>
            </a:pPr>
            <a:r>
              <a:rPr lang="ru-RU" sz="2000" b="1" i="1" dirty="0">
                <a:solidFill>
                  <a:prstClr val="black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Мои увлечения</a:t>
            </a:r>
            <a:endParaRPr lang="ru-RU" sz="2000" i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spcAft>
                <a:spcPts val="800"/>
              </a:spcAft>
              <a:defRPr/>
            </a:pPr>
            <a:r>
              <a:rPr lang="ru-RU" sz="24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Помимо музыки и спорта, мне нравится </a:t>
            </a:r>
            <a:r>
              <a:rPr lang="ru-RU" sz="2400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би</a:t>
            </a:r>
            <a:r>
              <a:rPr lang="ru-RU" sz="2400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̀</a:t>
            </a:r>
            <a:r>
              <a:rPr lang="ru-RU" sz="2400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сероплете</a:t>
            </a:r>
            <a:r>
              <a:rPr lang="ru-RU" sz="2400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́</a:t>
            </a:r>
            <a:r>
              <a:rPr lang="ru-RU" sz="2400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ние</a:t>
            </a:r>
            <a:r>
              <a:rPr lang="ru-RU" sz="24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 Мне нравится плести различные объекты из бисера. Я уже сплела несколько деревьев, цветов, мелких животных и игрушек в качестве подарков для родственников или друзей. Им всем очень нравятся мои произведения искусства.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spcAft>
                <a:spcPts val="800"/>
              </a:spcAft>
              <a:defRPr/>
            </a:pPr>
            <a:r>
              <a:rPr lang="ru-RU" sz="24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У меня не так много свободного времени, но когда оно бывает, я играю в компьютерные игры или читаю книги. Эти виды деятельности можно также приписать к моим увлечениям.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spcAft>
                <a:spcPts val="800"/>
              </a:spcAft>
              <a:defRPr/>
            </a:pPr>
            <a:r>
              <a:rPr lang="ru-RU" sz="24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Другим моим увлечением являются иностранные языки и путешествия. Мои родители иногда разрешают мне путешествовать с ними в другие страны, и мне нравится практиковать там мой английский. В школе я изучаю английский и французский языки. Мне нравятся оба языка, однако они абсолютно разные. Английский является более популярным среди туристов, но французский язык более мелодичный. В прошлом году, мы с родителями были в Египте, и местные жители могли говорить на обоих этих языках, что меня немного удивило.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spcAft>
                <a:spcPts val="800"/>
              </a:spcAft>
              <a:defRPr/>
            </a:pPr>
            <a:r>
              <a:rPr lang="ru-RU" sz="24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Подводя итог, я хотела бы сказать, что очень важно иметь какие-нибудь хобби. Они не дают нам скучать и делают нас счастливыми.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5534" y="95533"/>
            <a:ext cx="450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4349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75974EBF-7928-31D8-948C-E9CECF7FD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11346A95-551F-2FCC-BC9A-9A4BFD4FCA9A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Домашнее задание на </a:t>
            </a:r>
            <a:r>
              <a:rPr lang="ru-RU" sz="5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3 марта 2025 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г.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02758B7-AAE6-B65F-78A1-136647FA83E5}"/>
              </a:ext>
            </a:extLst>
          </p:cNvPr>
          <p:cNvSpPr txBox="1"/>
          <p:nvPr/>
        </p:nvSpPr>
        <p:spPr>
          <a:xfrm>
            <a:off x="260349" y="868730"/>
            <a:ext cx="11726863" cy="59154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ru-RU" sz="2400" dirty="0" smtClean="0">
                <a:solidFill>
                  <a:prstClr val="black"/>
                </a:solidFill>
              </a:rPr>
              <a:t>Выучить скороговорки «Ехал Грека …» и «Карл у Клары…».</a:t>
            </a:r>
          </a:p>
          <a:p>
            <a:pPr marL="514350" indent="-514350">
              <a:buFontTx/>
              <a:buAutoNum type="arabicPeriod"/>
              <a:defRPr/>
            </a:pPr>
            <a:endParaRPr lang="ru-RU" sz="1400" dirty="0">
              <a:solidFill>
                <a:prstClr val="black"/>
              </a:solidFill>
            </a:endParaRPr>
          </a:p>
          <a:p>
            <a:pPr marL="514350" lvl="0" indent="-514350">
              <a:lnSpc>
                <a:spcPct val="120000"/>
              </a:lnSpc>
              <a:spcBef>
                <a:spcPts val="18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ru-RU" sz="2800" b="1" dirty="0">
                <a:solidFill>
                  <a:prstClr val="black"/>
                </a:solidFill>
              </a:rPr>
              <a:t>Рассказать о своих увлечениях. Презентация с фотографиями и рассказом о виде этого увлечения вообще</a:t>
            </a:r>
            <a:r>
              <a:rPr lang="ru-RU" sz="2800" dirty="0">
                <a:solidFill>
                  <a:prstClr val="black"/>
                </a:solidFill>
              </a:rPr>
              <a:t> </a:t>
            </a:r>
            <a:r>
              <a:rPr lang="ru-RU" sz="2400" dirty="0">
                <a:solidFill>
                  <a:prstClr val="black"/>
                </a:solidFill>
              </a:rPr>
              <a:t>(история, в мире, в вашей стране, в России и так далее) </a:t>
            </a:r>
            <a:r>
              <a:rPr lang="ru-RU" sz="2800" b="1" dirty="0">
                <a:solidFill>
                  <a:prstClr val="black"/>
                </a:solidFill>
              </a:rPr>
              <a:t>и о себе. </a:t>
            </a:r>
            <a:r>
              <a:rPr lang="ru-RU" sz="2800" dirty="0" smtClean="0">
                <a:solidFill>
                  <a:prstClr val="black"/>
                </a:solidFill>
              </a:rPr>
              <a:t>То есть должно быть две части:</a:t>
            </a:r>
            <a:br>
              <a:rPr lang="ru-RU" sz="2800" dirty="0" smtClean="0">
                <a:solidFill>
                  <a:prstClr val="black"/>
                </a:solidFill>
              </a:rPr>
            </a:br>
            <a:r>
              <a:rPr lang="ru-RU" sz="2800" b="1" dirty="0" smtClean="0">
                <a:solidFill>
                  <a:prstClr val="black"/>
                </a:solidFill>
              </a:rPr>
              <a:t>1) рассказ о самом увлечении </a:t>
            </a:r>
            <a:r>
              <a:rPr lang="ru-RU" sz="2400" dirty="0" smtClean="0">
                <a:solidFill>
                  <a:prstClr val="black"/>
                </a:solidFill>
              </a:rPr>
              <a:t>(история появления — время и место, распространение, правила, изменения и под.) </a:t>
            </a:r>
            <a:r>
              <a:rPr lang="ru-RU" sz="2800" dirty="0" smtClean="0">
                <a:solidFill>
                  <a:prstClr val="black"/>
                </a:solidFill>
              </a:rPr>
              <a:t>и</a:t>
            </a:r>
            <a:r>
              <a:rPr lang="ru-RU" sz="2800" b="1" dirty="0" smtClean="0">
                <a:solidFill>
                  <a:prstClr val="black"/>
                </a:solidFill>
              </a:rPr>
              <a:t/>
            </a:r>
            <a:br>
              <a:rPr lang="ru-RU" sz="2800" b="1" dirty="0" smtClean="0">
                <a:solidFill>
                  <a:prstClr val="black"/>
                </a:solidFill>
              </a:rPr>
            </a:br>
            <a:r>
              <a:rPr lang="ru-RU" sz="2800" b="1" dirty="0" smtClean="0">
                <a:solidFill>
                  <a:prstClr val="black"/>
                </a:solidFill>
              </a:rPr>
              <a:t>2) рассказ о том, как вы этим начали заниматься и занимаетесь сейчас </a:t>
            </a:r>
            <a:r>
              <a:rPr lang="ru-RU" sz="2400" dirty="0" smtClean="0">
                <a:solidFill>
                  <a:prstClr val="black"/>
                </a:solidFill>
              </a:rPr>
              <a:t>(здесь тоже нужны фото — вас за этим занимаетесь или ваших произведений)</a:t>
            </a:r>
            <a:r>
              <a:rPr lang="ru-RU" sz="2800" b="1" dirty="0" smtClean="0">
                <a:solidFill>
                  <a:prstClr val="black"/>
                </a:solidFill>
              </a:rPr>
              <a:t>. </a:t>
            </a:r>
            <a:r>
              <a:rPr lang="ru-RU" sz="1000" b="1" dirty="0" smtClean="0">
                <a:solidFill>
                  <a:prstClr val="black"/>
                </a:solidFill>
              </a:rPr>
              <a:t/>
            </a:r>
            <a:br>
              <a:rPr lang="ru-RU" sz="1000" b="1" dirty="0" smtClean="0">
                <a:solidFill>
                  <a:prstClr val="black"/>
                </a:solidFill>
              </a:rPr>
            </a:br>
            <a:r>
              <a:rPr lang="ru-RU" sz="1000" b="1" dirty="0" smtClean="0">
                <a:solidFill>
                  <a:prstClr val="black"/>
                </a:solidFill>
              </a:rPr>
              <a:t/>
            </a:r>
            <a:br>
              <a:rPr lang="ru-RU" sz="1000" b="1" dirty="0" smtClean="0">
                <a:solidFill>
                  <a:prstClr val="black"/>
                </a:solidFill>
              </a:rPr>
            </a:br>
            <a:r>
              <a:rPr lang="ru-RU" sz="2400" dirty="0" smtClean="0">
                <a:solidFill>
                  <a:prstClr val="black"/>
                </a:solidFill>
              </a:rPr>
              <a:t>Готовьтесь </a:t>
            </a:r>
            <a:r>
              <a:rPr lang="ru-RU" sz="2400" dirty="0">
                <a:solidFill>
                  <a:prstClr val="black"/>
                </a:solidFill>
              </a:rPr>
              <a:t>аккуратно, это задание имеет большой вес в оценке за семестр</a:t>
            </a:r>
            <a:r>
              <a:rPr lang="ru-RU" sz="2800" dirty="0" smtClean="0">
                <a:solidFill>
                  <a:prstClr val="black"/>
                </a:solidFill>
              </a:rPr>
              <a:t>.</a:t>
            </a:r>
            <a:br>
              <a:rPr lang="ru-RU" sz="2800" dirty="0" smtClean="0">
                <a:solidFill>
                  <a:prstClr val="black"/>
                </a:solidFill>
              </a:rPr>
            </a:br>
            <a:r>
              <a:rPr lang="ru-RU" sz="2800" b="1" dirty="0" smtClean="0">
                <a:solidFill>
                  <a:prstClr val="black"/>
                </a:solidFill>
              </a:rPr>
              <a:t>В презентации обязательно должны быть иллюстрации!</a:t>
            </a:r>
            <a:endParaRPr lang="ru-RU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667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5998</TotalTime>
  <Words>2365</Words>
  <Application>Microsoft Office PowerPoint</Application>
  <PresentationFormat>Широкоэкранный</PresentationFormat>
  <Paragraphs>175</Paragraphs>
  <Slides>22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22</vt:i4>
      </vt:variant>
    </vt:vector>
  </HeadingPairs>
  <TitlesOfParts>
    <vt:vector size="32" baseType="lpstr">
      <vt:lpstr>Arial</vt:lpstr>
      <vt:lpstr>Arial Black</vt:lpstr>
      <vt:lpstr>Bookman Old Style</vt:lpstr>
      <vt:lpstr>Calibri</vt:lpstr>
      <vt:lpstr>Calibri Light</vt:lpstr>
      <vt:lpstr>Lato</vt:lpstr>
      <vt:lpstr>Roboto</vt:lpstr>
      <vt:lpstr>Times New Roman</vt:lpstr>
      <vt:lpstr>Тема Office</vt:lpstr>
      <vt:lpstr>3_Тема Office</vt:lpstr>
      <vt:lpstr>Бакалавры-философы 2025 года поступления </vt:lpstr>
      <vt:lpstr>Презентация PowerPoint</vt:lpstr>
      <vt:lpstr>Презентация PowerPoint</vt:lpstr>
      <vt:lpstr>Презентация PowerPoint</vt:lpstr>
      <vt:lpstr>Д, Т, Р</vt:lpstr>
      <vt:lpstr>Скороговорки</vt:lpstr>
      <vt:lpstr>Л/Р</vt:lpstr>
      <vt:lpstr>Скороговорки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Бакалавры-философы 2025 года поступления</dc:title>
  <dc:creator>Гусева</dc:creator>
  <cp:lastModifiedBy>Гусева</cp:lastModifiedBy>
  <cp:revision>346</cp:revision>
  <dcterms:created xsi:type="dcterms:W3CDTF">2024-09-01T20:30:35Z</dcterms:created>
  <dcterms:modified xsi:type="dcterms:W3CDTF">2026-02-28T14:44:41Z</dcterms:modified>
</cp:coreProperties>
</file>