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5"/>
  </p:notesMasterIdLst>
  <p:sldIdLst>
    <p:sldId id="256" r:id="rId5"/>
    <p:sldId id="1235" r:id="rId6"/>
    <p:sldId id="1242" r:id="rId7"/>
    <p:sldId id="1250" r:id="rId8"/>
    <p:sldId id="1251" r:id="rId9"/>
    <p:sldId id="1252" r:id="rId10"/>
    <p:sldId id="1233" r:id="rId11"/>
    <p:sldId id="1240" r:id="rId12"/>
    <p:sldId id="1223" r:id="rId13"/>
    <p:sldId id="1244" r:id="rId14"/>
    <p:sldId id="1253" r:id="rId15"/>
    <p:sldId id="1265" r:id="rId16"/>
    <p:sldId id="1254" r:id="rId17"/>
    <p:sldId id="1266" r:id="rId18"/>
    <p:sldId id="1264" r:id="rId19"/>
    <p:sldId id="1255" r:id="rId20"/>
    <p:sldId id="1261" r:id="rId21"/>
    <p:sldId id="1258" r:id="rId22"/>
    <p:sldId id="1259" r:id="rId23"/>
    <p:sldId id="1260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E1CD"/>
    <a:srgbClr val="D6DCE5"/>
    <a:srgbClr val="B3A6E5"/>
    <a:srgbClr val="BFCFEA"/>
    <a:srgbClr val="FFFFFF"/>
    <a:srgbClr val="C9D6EE"/>
    <a:srgbClr val="D4DFF1"/>
    <a:srgbClr val="D6E0F2"/>
    <a:srgbClr val="BFA6C8"/>
    <a:srgbClr val="BDA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1" autoAdjust="0"/>
    <p:restoredTop sz="94660"/>
  </p:normalViewPr>
  <p:slideViewPr>
    <p:cSldViewPr snapToGrid="0">
      <p:cViewPr varScale="1">
        <p:scale>
          <a:sx n="56" d="100"/>
          <a:sy n="56" d="100"/>
        </p:scale>
        <p:origin x="43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87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31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92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48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572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351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109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01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908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380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978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664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620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3707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8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18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3042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18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2967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1713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699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04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372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067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9381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4010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68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5859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2344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8912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917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292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15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25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84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b7mqix2343cvc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24 февраля 2026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года,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19: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—22: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345078"/>
              </p:ext>
            </p:extLst>
          </p:nvPr>
        </p:nvGraphicFramePr>
        <p:xfrm>
          <a:off x="160727" y="2239094"/>
          <a:ext cx="11915344" cy="44601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713">
                  <a:extLst>
                    <a:ext uri="{9D8B030D-6E8A-4147-A177-3AD203B41FA5}">
                      <a16:colId xmlns:a16="http://schemas.microsoft.com/office/drawing/2014/main" xmlns="" val="3808135318"/>
                    </a:ext>
                  </a:extLst>
                </a:gridCol>
                <a:gridCol w="1128251">
                  <a:extLst>
                    <a:ext uri="{9D8B030D-6E8A-4147-A177-3AD203B41FA5}">
                      <a16:colId xmlns:a16="http://schemas.microsoft.com/office/drawing/2014/main" xmlns="" val="2494670148"/>
                    </a:ext>
                  </a:extLst>
                </a:gridCol>
                <a:gridCol w="156450"/>
                <a:gridCol w="292172">
                  <a:extLst>
                    <a:ext uri="{9D8B030D-6E8A-4147-A177-3AD203B41FA5}">
                      <a16:colId xmlns:a16="http://schemas.microsoft.com/office/drawing/2014/main" xmlns="" val="1591501333"/>
                    </a:ext>
                  </a:extLst>
                </a:gridCol>
                <a:gridCol w="283700">
                  <a:extLst>
                    <a:ext uri="{9D8B030D-6E8A-4147-A177-3AD203B41FA5}">
                      <a16:colId xmlns:a16="http://schemas.microsoft.com/office/drawing/2014/main" xmlns="" val="1140834253"/>
                    </a:ext>
                  </a:extLst>
                </a:gridCol>
                <a:gridCol w="233709">
                  <a:extLst>
                    <a:ext uri="{9D8B030D-6E8A-4147-A177-3AD203B41FA5}">
                      <a16:colId xmlns:a16="http://schemas.microsoft.com/office/drawing/2014/main" xmlns="" val="1322172163"/>
                    </a:ext>
                  </a:extLst>
                </a:gridCol>
                <a:gridCol w="545911">
                  <a:extLst>
                    <a:ext uri="{9D8B030D-6E8A-4147-A177-3AD203B41FA5}">
                      <a16:colId xmlns:a16="http://schemas.microsoft.com/office/drawing/2014/main" xmlns="" val="17233624"/>
                    </a:ext>
                  </a:extLst>
                </a:gridCol>
                <a:gridCol w="436728">
                  <a:extLst>
                    <a:ext uri="{9D8B030D-6E8A-4147-A177-3AD203B41FA5}">
                      <a16:colId xmlns:a16="http://schemas.microsoft.com/office/drawing/2014/main" xmlns="" val="2699534202"/>
                    </a:ext>
                  </a:extLst>
                </a:gridCol>
                <a:gridCol w="586854">
                  <a:extLst>
                    <a:ext uri="{9D8B030D-6E8A-4147-A177-3AD203B41FA5}">
                      <a16:colId xmlns:a16="http://schemas.microsoft.com/office/drawing/2014/main" xmlns="" val="1087864011"/>
                    </a:ext>
                  </a:extLst>
                </a:gridCol>
                <a:gridCol w="464024"/>
                <a:gridCol w="789717">
                  <a:extLst>
                    <a:ext uri="{9D8B030D-6E8A-4147-A177-3AD203B41FA5}">
                      <a16:colId xmlns:a16="http://schemas.microsoft.com/office/drawing/2014/main" xmlns="" val="4134670203"/>
                    </a:ext>
                  </a:extLst>
                </a:gridCol>
                <a:gridCol w="282222">
                  <a:extLst>
                    <a:ext uri="{9D8B030D-6E8A-4147-A177-3AD203B41FA5}">
                      <a16:colId xmlns:a16="http://schemas.microsoft.com/office/drawing/2014/main" xmlns="" val="222592599"/>
                    </a:ext>
                  </a:extLst>
                </a:gridCol>
                <a:gridCol w="1473868">
                  <a:extLst>
                    <a:ext uri="{9D8B030D-6E8A-4147-A177-3AD203B41FA5}">
                      <a16:colId xmlns:a16="http://schemas.microsoft.com/office/drawing/2014/main" xmlns="" val="4204094954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3512687050"/>
                    </a:ext>
                  </a:extLst>
                </a:gridCol>
                <a:gridCol w="191115">
                  <a:extLst>
                    <a:ext uri="{9D8B030D-6E8A-4147-A177-3AD203B41FA5}">
                      <a16:colId xmlns:a16="http://schemas.microsoft.com/office/drawing/2014/main" xmlns="" val="3714765155"/>
                    </a:ext>
                  </a:extLst>
                </a:gridCol>
                <a:gridCol w="327499">
                  <a:extLst>
                    <a:ext uri="{9D8B030D-6E8A-4147-A177-3AD203B41FA5}">
                      <a16:colId xmlns:a16="http://schemas.microsoft.com/office/drawing/2014/main" xmlns="" val="4164231008"/>
                    </a:ext>
                  </a:extLst>
                </a:gridCol>
                <a:gridCol w="470090">
                  <a:extLst>
                    <a:ext uri="{9D8B030D-6E8A-4147-A177-3AD203B41FA5}">
                      <a16:colId xmlns:a16="http://schemas.microsoft.com/office/drawing/2014/main" xmlns="" val="2560383885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xmlns="" val="3354036930"/>
                    </a:ext>
                  </a:extLst>
                </a:gridCol>
                <a:gridCol w="474133">
                  <a:extLst>
                    <a:ext uri="{9D8B030D-6E8A-4147-A177-3AD203B41FA5}">
                      <a16:colId xmlns:a16="http://schemas.microsoft.com/office/drawing/2014/main" xmlns="" val="1245638451"/>
                    </a:ext>
                  </a:extLst>
                </a:gridCol>
                <a:gridCol w="372533">
                  <a:extLst>
                    <a:ext uri="{9D8B030D-6E8A-4147-A177-3AD203B41FA5}">
                      <a16:colId xmlns:a16="http://schemas.microsoft.com/office/drawing/2014/main" xmlns="" val="2839565259"/>
                    </a:ext>
                  </a:extLst>
                </a:gridCol>
                <a:gridCol w="169334">
                  <a:extLst>
                    <a:ext uri="{9D8B030D-6E8A-4147-A177-3AD203B41FA5}">
                      <a16:colId xmlns:a16="http://schemas.microsoft.com/office/drawing/2014/main" xmlns="" val="1273863544"/>
                    </a:ext>
                  </a:extLst>
                </a:gridCol>
                <a:gridCol w="1151466">
                  <a:extLst>
                    <a:ext uri="{9D8B030D-6E8A-4147-A177-3AD203B41FA5}">
                      <a16:colId xmlns:a16="http://schemas.microsoft.com/office/drawing/2014/main" xmlns="" val="2798962432"/>
                    </a:ext>
                  </a:extLst>
                </a:gridCol>
                <a:gridCol w="354888">
                  <a:extLst>
                    <a:ext uri="{9D8B030D-6E8A-4147-A177-3AD203B41FA5}">
                      <a16:colId xmlns:a16="http://schemas.microsoft.com/office/drawing/2014/main" xmlns="" val="2871681523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2081203038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939870502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048629945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651570142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18712538"/>
                    </a:ext>
                  </a:extLst>
                </a:gridCol>
              </a:tblGrid>
              <a:tr h="38853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4чертенка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1C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На дворе трава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О зиме Рассказ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Три белых коня ИИ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</a:rPr>
                        <a:t>Мой день</a:t>
                      </a: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823652"/>
                  </a:ext>
                </a:extLst>
              </a:tr>
              <a:tr h="226640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Хуайюй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en-US" sz="800" b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868932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200" b="0" i="1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286745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Цзыян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п/д</a:t>
                      </a: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+\\+\++++\+\++\+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717758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972020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107816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—-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69810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+\++++\++\\+\+++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1333289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2666003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+++\++\+\+\\+++\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48454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++\++++\++\+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7025643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0052128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+ - </a:t>
                      </a:r>
                      <a:r>
                        <a:rPr lang="ru-RU" sz="1050" dirty="0" err="1" smtClean="0"/>
                        <a:t>испр.ИИ</a:t>
                      </a:r>
                      <a:r>
                        <a:rPr lang="ru-RU" sz="1050" dirty="0" smtClean="0"/>
                        <a:t>,</a:t>
                      </a:r>
                      <a:r>
                        <a:rPr lang="ru-RU" sz="1050" baseline="0" dirty="0" smtClean="0"/>
                        <a:t> а не сама</a:t>
                      </a:r>
                      <a:endParaRPr lang="ru-RU" sz="105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+++++\++\+++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658437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kern="1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+\++\+++\\+\++\\+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489019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13560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шщ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40304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четве́рг</a:t>
            </a:r>
            <a:r>
              <a:rPr lang="ru-RU" sz="3200" dirty="0">
                <a:solidFill>
                  <a:prstClr val="black"/>
                </a:solidFill>
              </a:rPr>
              <a:t> четвёртого числа́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четы́ре</a:t>
            </a:r>
            <a:r>
              <a:rPr lang="ru-RU" sz="3200" dirty="0">
                <a:solidFill>
                  <a:prstClr val="black"/>
                </a:solidFill>
              </a:rPr>
              <a:t> с </a:t>
            </a:r>
            <a:r>
              <a:rPr lang="ru-RU" sz="3200" dirty="0" err="1">
                <a:solidFill>
                  <a:prstClr val="black"/>
                </a:solidFill>
              </a:rPr>
              <a:t>че́твертью</a:t>
            </a:r>
            <a:r>
              <a:rPr lang="ru-RU" sz="3200" dirty="0">
                <a:solidFill>
                  <a:prstClr val="black"/>
                </a:solidFill>
              </a:rPr>
              <a:t> часа́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Четы́ре</a:t>
            </a:r>
            <a:r>
              <a:rPr lang="ru-RU" sz="3200" dirty="0">
                <a:solidFill>
                  <a:prstClr val="black"/>
                </a:solidFill>
              </a:rPr>
              <a:t> чёрненьких </a:t>
            </a:r>
            <a:r>
              <a:rPr lang="ru-RU" sz="3200" dirty="0" err="1">
                <a:solidFill>
                  <a:prstClr val="black"/>
                </a:solidFill>
              </a:rPr>
              <a:t>чума́зеньких</a:t>
            </a:r>
            <a:r>
              <a:rPr lang="ru-RU" sz="3200" dirty="0">
                <a:solidFill>
                  <a:prstClr val="black"/>
                </a:solidFill>
              </a:rPr>
              <a:t> чертёнка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Черти́ли</a:t>
            </a:r>
            <a:r>
              <a:rPr lang="ru-RU" sz="3200" dirty="0">
                <a:solidFill>
                  <a:prstClr val="black"/>
                </a:solidFill>
              </a:rPr>
              <a:t> чёрными </a:t>
            </a:r>
            <a:r>
              <a:rPr lang="ru-RU" sz="3200" dirty="0" err="1">
                <a:solidFill>
                  <a:prstClr val="black"/>
                </a:solidFill>
              </a:rPr>
              <a:t>черни́лами</a:t>
            </a:r>
            <a:r>
              <a:rPr lang="ru-RU" sz="3200" dirty="0">
                <a:solidFill>
                  <a:prstClr val="black"/>
                </a:solidFill>
              </a:rPr>
              <a:t> чертёж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Чрезвыча́йно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чи́сто</a:t>
            </a:r>
            <a:r>
              <a:rPr lang="ru-RU" sz="32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517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884" y="1074197"/>
            <a:ext cx="7217804" cy="5783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89ED2DE-A816-00F9-212D-3ED8CAF9B19F}"/>
              </a:ext>
            </a:extLst>
          </p:cNvPr>
          <p:cNvSpPr txBox="1"/>
          <p:nvPr/>
        </p:nvSpPr>
        <p:spPr>
          <a:xfrm>
            <a:off x="0" y="-84476"/>
            <a:ext cx="1133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Фонетика</a:t>
            </a:r>
            <a:r>
              <a:rPr lang="ru-RU" sz="1200" dirty="0">
                <a:solidFill>
                  <a:prstClr val="black"/>
                </a:solidFill>
              </a:rPr>
              <a:t>.  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Скороговорки с 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шипящими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 и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р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,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л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. Стихи русских поэтов. Алфавит.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</p:spTree>
    <p:extLst>
      <p:ext uri="{BB962C8B-B14F-4D97-AF65-F5344CB8AC3E}">
        <p14:creationId xmlns:p14="http://schemas.microsoft.com/office/powerpoint/2010/main" val="254718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94611D2-5AB4-71E7-B72F-3CFB0D3BB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FC22-ABB2-4C91-02BF-D2D00BAB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25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Д, Т, </a:t>
            </a: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398304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706C80-0EA9-BB83-D387-10BD396C6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00D6F7-A448-1773-9B26-71ACC5DCE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5C92AAD-C845-E546-A7E3-215EB59BBFEA}"/>
              </a:ext>
            </a:extLst>
          </p:cNvPr>
          <p:cNvSpPr txBox="1"/>
          <p:nvPr/>
        </p:nvSpPr>
        <p:spPr>
          <a:xfrm>
            <a:off x="254755" y="1218478"/>
            <a:ext cx="4622045" cy="5493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defRPr/>
            </a:pP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дворе́ — трава́,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— дрова́.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Ра́з</a:t>
            </a: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дрова́,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два́ дрова́,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 дрова́.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руби́ дрова́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двора́!</a:t>
            </a:r>
            <a:endParaRPr lang="ru-RU" sz="44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2A502B0-62EE-8B4F-39D6-B54A525F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035" y="3748952"/>
            <a:ext cx="4761674" cy="30638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3518E1F-3EAE-BDDD-D22A-7B258E18B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872" y="1056442"/>
            <a:ext cx="5334767" cy="253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4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24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10E9486-72AF-B8DB-C1AF-DAF55E771560}"/>
              </a:ext>
            </a:extLst>
          </p:cNvPr>
          <p:cNvSpPr txBox="1"/>
          <p:nvPr/>
        </p:nvSpPr>
        <p:spPr>
          <a:xfrm>
            <a:off x="260349" y="1111798"/>
            <a:ext cx="11726863" cy="5163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r>
              <a:rPr lang="ru-RU" sz="3600" dirty="0" smtClean="0">
                <a:solidFill>
                  <a:prstClr val="black"/>
                </a:solidFill>
              </a:rPr>
              <a:t>Долги — «Мой день»,</a:t>
            </a:r>
            <a:br>
              <a:rPr lang="ru-RU" sz="3600" dirty="0" smtClean="0">
                <a:solidFill>
                  <a:prstClr val="black"/>
                </a:solidFill>
              </a:rPr>
            </a:br>
            <a:r>
              <a:rPr lang="ru-RU" sz="3600" dirty="0" smtClean="0">
                <a:solidFill>
                  <a:prstClr val="black"/>
                </a:solidFill>
              </a:rPr>
              <a:t>диалоги</a:t>
            </a:r>
            <a:r>
              <a:rPr lang="ru-RU" sz="3600" dirty="0">
                <a:solidFill>
                  <a:prstClr val="black"/>
                </a:solidFill>
              </a:rPr>
              <a:t>, </a:t>
            </a:r>
            <a:r>
              <a:rPr lang="ru-RU" sz="3600" dirty="0" smtClean="0">
                <a:solidFill>
                  <a:prstClr val="black"/>
                </a:solidFill>
              </a:rPr>
              <a:t/>
            </a:r>
            <a:br>
              <a:rPr lang="ru-RU" sz="3600" dirty="0" smtClean="0">
                <a:solidFill>
                  <a:prstClr val="black"/>
                </a:solidFill>
              </a:rPr>
            </a:br>
            <a:r>
              <a:rPr lang="ru-RU" sz="3600" dirty="0" smtClean="0">
                <a:solidFill>
                  <a:prstClr val="black"/>
                </a:solidFill>
              </a:rPr>
              <a:t>опрос </a:t>
            </a:r>
            <a:r>
              <a:rPr lang="ru-RU" sz="3600" dirty="0" smtClean="0">
                <a:solidFill>
                  <a:prstClr val="black"/>
                </a:solidFill>
                <a:hlinkClick r:id="rId2"/>
              </a:rPr>
              <a:t>https</a:t>
            </a:r>
            <a:r>
              <a:rPr lang="ru-RU" sz="3600" dirty="0">
                <a:solidFill>
                  <a:prstClr val="black"/>
                </a:solidFill>
                <a:hlinkClick r:id="rId2"/>
              </a:rPr>
              <a:t>://onlinetestpad.com/b7mqix2343cvc</a:t>
            </a:r>
            <a:r>
              <a:rPr lang="ru-RU" sz="3600" dirty="0" smtClean="0">
                <a:solidFill>
                  <a:prstClr val="black"/>
                </a:solidFill>
              </a:rPr>
              <a:t>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r>
              <a:rPr lang="ru-RU" sz="3600" dirty="0" smtClean="0">
                <a:solidFill>
                  <a:prstClr val="black"/>
                </a:solidFill>
              </a:rPr>
              <a:t>Выучить скороговорку «В четверг…».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r>
              <a:rPr lang="ru-RU" sz="3600" dirty="0" smtClean="0">
                <a:solidFill>
                  <a:prstClr val="black"/>
                </a:solidFill>
              </a:rPr>
              <a:t>Задание по песне «Три белых коня» —</a:t>
            </a:r>
            <a:br>
              <a:rPr lang="ru-RU" sz="3600" dirty="0" smtClean="0">
                <a:solidFill>
                  <a:prstClr val="black"/>
                </a:solidFill>
              </a:rPr>
            </a:br>
            <a:r>
              <a:rPr lang="ru-RU" sz="3600" dirty="0" smtClean="0">
                <a:solidFill>
                  <a:prstClr val="black"/>
                </a:solidFill>
              </a:rPr>
              <a:t>см. на следующем слайде.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rabicPeriod"/>
              <a:defRPr/>
            </a:pPr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93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349" y="1001951"/>
            <a:ext cx="11726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rgbClr val="1A1A1A"/>
                </a:solidFill>
                <a:latin typeface="Roboto"/>
              </a:rPr>
              <a:t>А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какая зима обычно бывает в вашем городе? Нравится ли вам это время года? Почему? Какое время года вы любите больше всего? Почему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?</a:t>
            </a:r>
            <a:r>
              <a:rPr lang="ru-RU" i="1" dirty="0" smtClean="0">
                <a:solidFill>
                  <a:srgbClr val="1A1A1A"/>
                </a:solidFill>
                <a:latin typeface="Roboto"/>
              </a:rPr>
              <a:t> (Устный рассказ)</a:t>
            </a:r>
          </a:p>
          <a:p>
            <a:pPr marL="342900" indent="-342900">
              <a:buFont typeface="+mj-lt"/>
              <a:buAutoNum type="arabicPeriod"/>
            </a:pPr>
            <a:endParaRPr lang="ru-RU" i="1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 Составьте небольшой рассказ по картинке, которую вы видите после текста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. </a:t>
            </a:r>
            <a:endParaRPr lang="ru-RU" dirty="0">
              <a:solidFill>
                <a:srgbClr val="1A1A1A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1394"/>
            <a:ext cx="8207298" cy="461660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07298" y="1832948"/>
            <a:ext cx="38694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A1A1A"/>
                </a:solidFill>
                <a:latin typeface="Roboto"/>
              </a:rPr>
              <a:t>            При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этом 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используйте ИИ.</a:t>
            </a:r>
          </a:p>
          <a:p>
            <a:endParaRPr lang="ru-RU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Roboto"/>
              </a:rPr>
              <a:t>Сначала сгенерируйте рассказ при помощи ИИ.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2. Затем исправьте то, что считаете неправильным, что вам не нравится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3. Покажите на экране рядом два рассказа и объясните, что и почему вы исправили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5801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74142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</a:t>
            </a:r>
          </a:p>
          <a:p>
            <a:pPr>
              <a:defRPr/>
            </a:pPr>
            <a:endParaRPr lang="ru-RU" sz="5400" b="1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</a:endParaRPr>
          </a:p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Отдых. </a:t>
            </a:r>
            <a:r>
              <a:rPr lang="ru-RU" sz="88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Увлечения</a:t>
            </a: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46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81281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Хобби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Наша повседневная жизнь делится на работу и свободное время. Во время работы перед нами постоянно стоят важные задачи. Но и во время свободного времени можно найти множество интересных занятий.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Часто нам не хватает спокойствия и отдыха. Для того, чтобы были здоровыми тело и душа, очень важно найти баланс между напряжением и отдыхом.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Говорят, что смена деятельности — это лучший отдых. Психологи рекомендуют иметь интересное хобби, которое поможет сделать жизнь более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содержа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тельной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разнообразной.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возможностей интересно и полезно провести свободное время. К важнейшим видам такой деятельности относится спорт. Так как люди часто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прово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дят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весь день в бюро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за компьютером, для них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важно, по крайней мере на выходных двигаться и иметь физическую нагрузку.</a:t>
            </a:r>
          </a:p>
          <a:p>
            <a:pPr indent="457200" algn="just"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Люди, которые относят себя к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домосе́дам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охотней проводят свое свободное время дома. Этим людям можно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порекомендова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различные виды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рукоде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лия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Многие женщины любят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вышива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вяза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крючко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спицами или шить, и эти хобби являются не только успокаивающими, но и практичными. Всегда приятно получить подарок, сделанный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бственными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рука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Кулинари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тоже хорошее хобби, которое подходит и женщинам, и мужчинам. Это же так прекрасно — порадовать всю семью своим кулинарным талантом!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конечно, прекрасным хобби является изучение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иностра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нных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языко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Язык — это ключ к другой стране и культуре. Изучение языка можно сравнить с путешествием. Мы живём в многоязычном мире, поэтому 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важно владеть по крайней мере одним иностранным языком. Интернет предоставляет для этого столько возможностей, которые раньше были просто немыслимы.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35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368490"/>
            <a:ext cx="10515600" cy="6018661"/>
          </a:xfrm>
        </p:spPr>
        <p:txBody>
          <a:bodyPr/>
          <a:lstStyle/>
          <a:p>
            <a:r>
              <a:rPr lang="ru-RU" dirty="0" smtClean="0"/>
              <a:t>Я ничего не умею делать руками. У меня руки не к тому месту пришиты.</a:t>
            </a:r>
          </a:p>
          <a:p>
            <a:r>
              <a:rPr lang="ru-RU" dirty="0" smtClean="0"/>
              <a:t>Ян </a:t>
            </a:r>
            <a:r>
              <a:rPr lang="ru-RU" dirty="0" err="1" smtClean="0"/>
              <a:t>Лю</a:t>
            </a:r>
            <a:r>
              <a:rPr lang="ru-RU" dirty="0" smtClean="0"/>
              <a:t> — рукодельница. Она умеет делать кроликов из салфеток.</a:t>
            </a:r>
          </a:p>
          <a:p>
            <a:endParaRPr lang="ru-RU" dirty="0"/>
          </a:p>
          <a:p>
            <a:r>
              <a:rPr lang="ru-RU" dirty="0" smtClean="0"/>
              <a:t>Лучше всего я знаю китайский язык. Это мой родной язык.</a:t>
            </a:r>
          </a:p>
          <a:p>
            <a:r>
              <a:rPr lang="ru-RU" dirty="0" smtClean="0"/>
              <a:t>Английский язык я учила в школе.</a:t>
            </a:r>
          </a:p>
          <a:p>
            <a:r>
              <a:rPr lang="ru-RU" dirty="0" smtClean="0"/>
              <a:t>Русский язык я начала учить в университете полтора года назад.</a:t>
            </a:r>
          </a:p>
          <a:p>
            <a:endParaRPr lang="ru-RU" dirty="0"/>
          </a:p>
          <a:p>
            <a:r>
              <a:rPr lang="ru-RU" dirty="0" smtClean="0"/>
              <a:t>Итальянский и французский языки я знаю чуть-чуть. Я учил их в общении с другом. Мой китайский друг знает эти языки и учил меня.</a:t>
            </a:r>
          </a:p>
          <a:p>
            <a:endParaRPr lang="ru-RU" dirty="0"/>
          </a:p>
          <a:p>
            <a:r>
              <a:rPr lang="ru-RU" dirty="0" smtClean="0"/>
              <a:t>Санскрит я учил в храме.</a:t>
            </a:r>
          </a:p>
          <a:p>
            <a:endParaRPr lang="ru-RU" dirty="0" smtClean="0"/>
          </a:p>
          <a:p>
            <a:r>
              <a:rPr lang="ru-RU" dirty="0" smtClean="0"/>
              <a:t>Я начал учить русский язык в Санкт-Петербурге три года назад.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43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00560" cy="6606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Хобби в моей жизни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1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Хобби — это то, чем мы любим заниматься. К сожалению, сегодня у многих людей по разным причинам нет хобби. Мы слишком много работаем, проводим слишком много времени в офисах и пробках. Но даже в динамичном мире очень важно найти время для любимых занятий, потому что они помогают расслабиться и 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приносят положительные 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эмо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ции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Многие люди согласятся, что хобби делают нашу жизнь яркой и интересной. Это действительно 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здо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рово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делать то, что тебе нравится, создавать то, чем другие могут восхищаться. Существует большое количество хобби — каждый может выбрать себе то, что ему интересно. Некоторые любят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коллекционировать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что-то, другие любят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играть на музыкальных инструментах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мастерить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что-то,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готовить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смотреть фильмы 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т. д.</a:t>
            </a:r>
          </a:p>
          <a:p>
            <a:pPr indent="457200" algn="just"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 меня несколько хобби. Во-первых, я люблю играть в теннис. Спорт всегда полезен для здоровья, поэтому мы с друзьями ходим на 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ннисный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корт два раза в неделю. Не могу сказать, что я добилась 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больши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успехов, но мне нравится эта игра, она очень 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захва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тывающая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Во-вторых, я люблю делать вещи своими руками. Мы занимаемся этим вместе с мамой — она действительно умеет это делать! Мы делаем красивые игрушки, которые дарим друзьям и родственникам на разные праздники. И еще я люблю собирать открытки, это очень интересно и дает мне возможность получать открытки со всего мира, писать письма людям из разных стран и узнавать об их языке и культуре.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у каждого человека должно быть хобби, потому что это расслабляет, приносит положительные эмоции и дает шанс встретиться с интересными людьми, посвящёнными своему делу.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89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5093" y="409433"/>
            <a:ext cx="10692357" cy="5680217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Что такое пробки? Это скопление машин на одной улице. Машины не могут быстро ехать. Это похоже на пробку в бутылке, которая не даёт воде (вину) из бутылки вылиться.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Любите ли вы коллекционирование?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Занимаетесь ли вы спортом? Если да, то каким? Если нет, то почему?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Умеете ли играть на музыкальных инструментах? На каких?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Перечислите хобби этой девочки. </a:t>
            </a:r>
            <a:r>
              <a:rPr lang="ru-RU" dirty="0">
                <a:solidFill>
                  <a:schemeClr val="tx1"/>
                </a:solidFill>
              </a:rPr>
              <a:t>Т</a:t>
            </a:r>
            <a:r>
              <a:rPr lang="ru-RU" dirty="0" smtClean="0">
                <a:solidFill>
                  <a:schemeClr val="tx1"/>
                </a:solidFill>
              </a:rPr>
              <a:t>еннис, рукоделие, коллекционирование, переписка.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30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28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02758B7-AAE6-B65F-78A1-136647FA83E5}"/>
              </a:ext>
            </a:extLst>
          </p:cNvPr>
          <p:cNvSpPr txBox="1"/>
          <p:nvPr/>
        </p:nvSpPr>
        <p:spPr>
          <a:xfrm>
            <a:off x="260350" y="1207900"/>
            <a:ext cx="11726863" cy="550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Выучить скороговорку «На дворе трава…».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Задание по картинке к песне «Три белых коня» (№2) сделать правильно! </a:t>
            </a:r>
            <a:endParaRPr lang="ru-RU" sz="2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1 — дать задание искусственному интеллекту составить рассказ по картинке (сохраните текст задания, его нужно будет прочитать (перевод на русском языке)).</a:t>
            </a: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2 — самостоятельно (не привлекая ИИ) изменить текст (выделяйте то, что меняете).</a:t>
            </a: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3 — сделайте сравнительную таблицу: слева текст ИИ, справа ваш текст; объясните, что и почему вы исправили.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Прочитать 5 сочинений </a:t>
            </a:r>
            <a:r>
              <a:rPr lang="ru-RU" sz="2400" dirty="0">
                <a:solidFill>
                  <a:prstClr val="black"/>
                </a:solidFill>
              </a:rPr>
              <a:t>об увлечениях (см. </a:t>
            </a:r>
            <a:r>
              <a:rPr lang="ru-RU" sz="2400" dirty="0" smtClean="0">
                <a:solidFill>
                  <a:prstClr val="black"/>
                </a:solidFill>
              </a:rPr>
              <a:t>следующие слайды). Подготовить пересказ текстов.</a:t>
            </a:r>
            <a:endParaRPr lang="ru-RU" sz="2400" dirty="0">
              <a:solidFill>
                <a:prstClr val="black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4. Начать готовить рассказ </a:t>
            </a:r>
            <a:r>
              <a:rPr lang="ru-RU" sz="2400" dirty="0">
                <a:solidFill>
                  <a:prstClr val="black"/>
                </a:solidFill>
              </a:rPr>
              <a:t>о своих увлечениях. </a:t>
            </a:r>
            <a:r>
              <a:rPr lang="ru-RU" sz="2400" dirty="0" smtClean="0">
                <a:solidFill>
                  <a:prstClr val="black"/>
                </a:solidFill>
              </a:rPr>
              <a:t>После того, как мы прочитаем все тексты, вы сделаете презентацию </a:t>
            </a:r>
            <a:r>
              <a:rPr lang="ru-RU" sz="2400" dirty="0">
                <a:solidFill>
                  <a:prstClr val="black"/>
                </a:solidFill>
              </a:rPr>
              <a:t>с фотографиями и рассказом о виде этого увлечения вообще </a:t>
            </a:r>
            <a:r>
              <a:rPr lang="ru-RU" sz="2000" dirty="0">
                <a:solidFill>
                  <a:prstClr val="black"/>
                </a:solidFill>
              </a:rPr>
              <a:t>(история, в мире, в вашей стране, в России и так далее) </a:t>
            </a:r>
            <a:r>
              <a:rPr lang="ru-RU" sz="2400" dirty="0">
                <a:solidFill>
                  <a:prstClr val="black"/>
                </a:solidFill>
              </a:rPr>
              <a:t>и о себе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Увлечение моей семьи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Адрианна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мне 14 лет. Моя семья не очень большая. В ней только я, мои родители и черепаха по имени Джордж.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нашем доме у каждого свои собственные увлечения. Даже у Джорджа есть хобби — покушать и поспать. Мои хобби — танцы и вязание. Я регулярно посещаю уроки танцев и смотрю шаг за шагом руководство по вязанию.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моей мамы — готовка. У нее есть даже свой блог.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моего отца — езда на велосипеде. Он любит проводить время на свежем воздухе, особенно если погода хорошая. В прошлом году он даже участвовал в велогонках.</a:t>
            </a: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Помимо всего прочего, у нас есть также хобби семейного типа. Каждые каникулы мы составляем план о поездке в новое место и исследовании достопримечательностей города. Например, летом прошлого года, помимо поездки на море, мы посетили два новых города — Иркутск и Ангарск. У нас там живут родственники, что облегчило наше пребывание. Я рада, что мои родители любят путешествовать так же сильно, как и я. В этот Новый год мы планируем съездить к моему дяде в Ростов-на-Дону. Мы бывали там прежде, но не против съездить еще.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Другое общее хобби — это покупка сувениров в посещённых городах. Например, в Иркутске мы купили этнические украшения. Что касается Ростова, у нас есть уже много предметов оттуда, в основном, магниты и керамические тарелки.</a:t>
            </a: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Жаль, что Джордж должен оставаться дома. К счастью, наша соседка Валентина кормит его, когда мы в отъезде.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212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37160" y="62854"/>
            <a:ext cx="11917680" cy="6732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Сергей. Мне 13 лет. У каждого человека должно быть увлечение, занятие, которым он мог бы заниматься в свободное время.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Моё хобби — это коллекционирование марок. Мой папа в детстве тоже собирал марки. Мне так понравилась его коллекция, что я решил продолжить эту традицию. Начать собирать марки мне помог папа, он подарил мне несколько марок, которых у него было по две. Ещё у бабушки нашлось несколько старых конвертов, и она отдала марки мне. Я записался в клуб филателистов и быстро нашёл друзей по досугу. Теперь я могу обмениваться марками и просто обсуждать наши коллекции.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Все марки у меня лежат в специальных альбомах, разбитые по разным темам. У меня много марок с изображением цветов, растений и известных людей.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Моё увлечение мне очень нравиться.</a:t>
            </a:r>
            <a:endParaRPr lang="ru-RU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20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95310"/>
            <a:ext cx="12192000" cy="647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свободное время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21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У каждого человека есть хобби и немного свободного времени для того, чтобы делать то, что мы любим больше всего. У меня также есть хобби. И поскольку я ученица, у меня нет много времени в учебные дни. Притом, я учусь в российской школе, поэтому выходной день у меня только один — воскресенье.</a:t>
            </a:r>
            <a:endParaRPr lang="ru-RU" sz="2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21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Летом я не сижу много времени за компьютером, а прекрасно провожу его на свежем воздухе. Но осенью, зимой и весной я вынуждена больше сидеть перед монитором, поскольку у нас есть уроки, которые можно сделать только при помощи ресурсов Интернета. Также я всегда общаюсь со своими друзьями, поскольку мы не видимся с некоторыми из них достаточно долго.</a:t>
            </a:r>
            <a:endParaRPr lang="ru-RU" sz="2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21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В субботу и воскресенье я обычно помогаю маме с домашними делами, смотрю телевизор, встречаюсь с друзьями и частенько играю на гитаре, т. к. обожаю музыку.</a:t>
            </a:r>
            <a:endParaRPr lang="ru-RU" sz="2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21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Но если школьные дни были загруженными и мне приходилось больше учиться, я просто отдыхаю. Я считаю, что мы должны делать что-то весёлое в наше свободное время, так как мы устаём после тяжелых рабочих будней.</a:t>
            </a:r>
            <a:endParaRPr lang="ru-RU" sz="2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68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7754"/>
            <a:ext cx="12192000" cy="669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Занятие спортом в свободное время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Когда у меня есть свободное время я занимаюсь спортом.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 хожу в спортзал недалеко от моего дома три раза в неделю. Два раза в неделю я хожу на фитнес и один раз в неделю — в тренажёрный зал.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 меня есть мой личный тренер, который показывает мне, как правильно и как часто нужно делать упражнения. За последний месяц я намного улучшила свои спортивные результаты.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После занятий спортом я хорошо себя чувствую. Кроме того, моё тело становится гибким, сильным и выносливым. И я гораздо реже болею.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фитнес-студию я хожу со своей подругой — так веселее и легче заниматься. К тому же мы не позволяем друг другу облениться и отказаться от спорта. Ещё мы устраиваем личные соревнования, что укрепляет интерес к спорту.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Если по каким-то причинам я не могу выйти из дома, то я занимаюсь спортом дома: качаю пресс или прыгаю на скакалке.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университете у нас есть занятия физкультуры, однако они мне не нравятся. Оценки ставятся не за реальные результаты, а за посещение уроков.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занятие спортом не только улучшает самочувствие и укрепляет здоровье, но и помогает улучшить результаты в других областях.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85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667305" y="195310"/>
            <a:ext cx="10857390" cy="6710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Компьютер — моё хобби и заработок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Мое свободное время я больше всего провожу за компьютером. Таким же образом проводят своё свободное время и большинство моих друзей и знакомых.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Увлечение компьютером является моим хобби, на котором я зарабатываю. Я работаю фрилансером и зарабатываю на создании сайтов и написании разных программ.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Все знания я приобрел сам и не ходил на специальные курсы. Даже в выходные я провожу почти всё свободное время за компьютером. Мне нравится разбираться в новых программах и осваивать их.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наше время высоких технологий многие процессы протекают в интернете. Онлайн можно не только общаться с друзьями в социальных сетях, смотреть фильмы, слушать музыку или читать книги, но и зарабатывать деньги.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Однако нельзя забывать, что реальная жизнь происходит оффлайн. Ведь сидячий, малоподвижный образ жизни отрицательно сказывается на осанке и зрении. Учитывая это, я два раза в неделю хожу в бассейн, что позволяет мне держать себя в хорошей форме.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193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5836</TotalTime>
  <Words>2037</Words>
  <Application>Microsoft Office PowerPoint</Application>
  <PresentationFormat>Широкоэкранный</PresentationFormat>
  <Paragraphs>185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32" baseType="lpstr">
      <vt:lpstr>Arial</vt:lpstr>
      <vt:lpstr>Arial Black</vt:lpstr>
      <vt:lpstr>Book Antiqua</vt:lpstr>
      <vt:lpstr>Bookman Old Style</vt:lpstr>
      <vt:lpstr>Calibri</vt:lpstr>
      <vt:lpstr>Calibri Light</vt:lpstr>
      <vt:lpstr>Roboto</vt:lpstr>
      <vt:lpstr>Times New Roman</vt:lpstr>
      <vt:lpstr>Тема Office</vt:lpstr>
      <vt:lpstr>2_Тема Office</vt:lpstr>
      <vt:lpstr>1_Тема Office</vt:lpstr>
      <vt:lpstr>3_Тема Office</vt:lpstr>
      <vt:lpstr>Бакалавры-философы 2025 года поступления </vt:lpstr>
      <vt:lpstr>чшщ</vt:lpstr>
      <vt:lpstr>Скороговорки</vt:lpstr>
      <vt:lpstr>Скороговорки</vt:lpstr>
      <vt:lpstr>Д, Т, Р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Бакалавры-философы 2025 года поступления</dc:title>
  <dc:creator>Гусева</dc:creator>
  <cp:lastModifiedBy>Гусева</cp:lastModifiedBy>
  <cp:revision>327</cp:revision>
  <dcterms:created xsi:type="dcterms:W3CDTF">2024-09-01T20:30:35Z</dcterms:created>
  <dcterms:modified xsi:type="dcterms:W3CDTF">2026-02-24T18:32:58Z</dcterms:modified>
</cp:coreProperties>
</file>