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56" r:id="rId4"/>
    <p:sldId id="1238" r:id="rId5"/>
    <p:sldId id="1239" r:id="rId6"/>
    <p:sldId id="1240" r:id="rId7"/>
    <p:sldId id="1235" r:id="rId8"/>
    <p:sldId id="1234" r:id="rId9"/>
    <p:sldId id="1241" r:id="rId10"/>
    <p:sldId id="1242" r:id="rId11"/>
    <p:sldId id="1237" r:id="rId12"/>
    <p:sldId id="1232" r:id="rId13"/>
    <p:sldId id="1223" r:id="rId14"/>
    <p:sldId id="1243" r:id="rId15"/>
    <p:sldId id="1244" r:id="rId16"/>
    <p:sldId id="1245" r:id="rId17"/>
    <p:sldId id="1246" r:id="rId18"/>
    <p:sldId id="1247" r:id="rId19"/>
    <p:sldId id="1248" r:id="rId20"/>
    <p:sldId id="1233" r:id="rId21"/>
    <p:sldId id="124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1CD"/>
    <a:srgbClr val="D6DCE5"/>
    <a:srgbClr val="B3A6E5"/>
    <a:srgbClr val="BFCFEA"/>
    <a:srgbClr val="FFFFFF"/>
    <a:srgbClr val="C9D6EE"/>
    <a:srgbClr val="D4DFF1"/>
    <a:srgbClr val="D6E0F2"/>
    <a:srgbClr val="BFA6C8"/>
    <a:srgbClr val="BDA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1" autoAdjust="0"/>
    <p:restoredTop sz="94660"/>
  </p:normalViewPr>
  <p:slideViewPr>
    <p:cSldViewPr snapToGrid="0">
      <p:cViewPr varScale="1">
        <p:scale>
          <a:sx n="56" d="100"/>
          <a:sy n="56" d="100"/>
        </p:scale>
        <p:origin x="34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3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9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48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72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51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09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1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08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80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7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64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20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70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18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3042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18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967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171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69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2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zen.ru/video/watch/6389e03f78388617a7d2b76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21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февраля 2026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—18: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760993"/>
              </p:ext>
            </p:extLst>
          </p:nvPr>
        </p:nvGraphicFramePr>
        <p:xfrm>
          <a:off x="160727" y="2239094"/>
          <a:ext cx="12929029" cy="3973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713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128251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156450"/>
                <a:gridCol w="292172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83700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233709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545911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436728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586854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464024"/>
                <a:gridCol w="518615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436728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1282890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354888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300251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327499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1596789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286602">
                  <a:extLst>
                    <a:ext uri="{9D8B030D-6E8A-4147-A177-3AD203B41FA5}">
                      <a16:colId xmlns:a16="http://schemas.microsoft.com/office/drawing/2014/main" xmlns="" val="3354036930"/>
                    </a:ext>
                  </a:extLst>
                </a:gridCol>
                <a:gridCol w="668741">
                  <a:extLst>
                    <a:ext uri="{9D8B030D-6E8A-4147-A177-3AD203B41FA5}">
                      <a16:colId xmlns:a16="http://schemas.microsoft.com/office/drawing/2014/main" xmlns="" val="1245638451"/>
                    </a:ext>
                  </a:extLst>
                </a:gridCol>
                <a:gridCol w="327546">
                  <a:extLst>
                    <a:ext uri="{9D8B030D-6E8A-4147-A177-3AD203B41FA5}">
                      <a16:colId xmlns:a16="http://schemas.microsoft.com/office/drawing/2014/main" xmlns="" val="2839565259"/>
                    </a:ext>
                  </a:extLst>
                </a:gridCol>
                <a:gridCol w="556311">
                  <a:extLst>
                    <a:ext uri="{9D8B030D-6E8A-4147-A177-3AD203B41FA5}">
                      <a16:colId xmlns:a16="http://schemas.microsoft.com/office/drawing/2014/main" xmlns="" val="1273863544"/>
                    </a:ext>
                  </a:extLst>
                </a:gridCol>
                <a:gridCol w="613661">
                  <a:extLst>
                    <a:ext uri="{9D8B030D-6E8A-4147-A177-3AD203B41FA5}">
                      <a16:colId xmlns:a16="http://schemas.microsoft.com/office/drawing/2014/main" xmlns="" val="2798962432"/>
                    </a:ext>
                  </a:extLst>
                </a:gridCol>
                <a:gridCol w="242925">
                  <a:extLst>
                    <a:ext uri="{9D8B030D-6E8A-4147-A177-3AD203B41FA5}">
                      <a16:colId xmlns:a16="http://schemas.microsoft.com/office/drawing/2014/main" xmlns="" val="2871681523"/>
                    </a:ext>
                  </a:extLst>
                </a:gridCol>
                <a:gridCol w="157877">
                  <a:extLst>
                    <a:ext uri="{9D8B030D-6E8A-4147-A177-3AD203B41FA5}">
                      <a16:colId xmlns:a16="http://schemas.microsoft.com/office/drawing/2014/main" xmlns="" val="2081203038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048629945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651570142"/>
                    </a:ext>
                  </a:extLst>
                </a:gridCol>
                <a:gridCol w="308844">
                  <a:extLst>
                    <a:ext uri="{9D8B030D-6E8A-4147-A177-3AD203B41FA5}">
                      <a16:colId xmlns:a16="http://schemas.microsoft.com/office/drawing/2014/main" xmlns="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Три белых коня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1C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Фонетика</a:t>
                      </a:r>
                      <a:r>
                        <a:rPr lang="ru-RU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ru-RU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en-US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]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4чертенка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</a:rPr>
                        <a:t>Мой день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smtClean="0">
                          <a:solidFill>
                            <a:srgbClr val="002060"/>
                          </a:solidFill>
                        </a:rPr>
                        <a:t>Диалоги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? Любите ли вы праздники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0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Хуайюй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US" sz="8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23487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0" i="1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487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21690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Цзыян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+++++\++++\+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+\++++\++\\+\+++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7265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+++\++\+\+\\+++\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++\\+\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++\++++\++\+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++\\\++\\+\+\\+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+,+++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+\++\+++\\+\++\\+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D72159-A6E1-08B1-B564-8404C584E77C}"/>
              </a:ext>
            </a:extLst>
          </p:cNvPr>
          <p:cNvSpPr txBox="1"/>
          <p:nvPr/>
        </p:nvSpPr>
        <p:spPr>
          <a:xfrm>
            <a:off x="260349" y="868730"/>
            <a:ext cx="1172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Три белых коня (из кинофильма «Чародеи»).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44954" y="1515061"/>
            <a:ext cx="2442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mtClean="0">
                <a:solidFill>
                  <a:srgbClr val="1A1A1A"/>
                </a:solidFill>
                <a:latin typeface="Yeseva One"/>
              </a:rPr>
              <a:t>Слова: Дербенёв Л.</a:t>
            </a:r>
            <a:br>
              <a:rPr lang="ru-RU" smtClean="0">
                <a:solidFill>
                  <a:srgbClr val="1A1A1A"/>
                </a:solidFill>
                <a:latin typeface="Yeseva One"/>
              </a:rPr>
            </a:br>
            <a:r>
              <a:rPr lang="ru-RU" smtClean="0">
                <a:solidFill>
                  <a:srgbClr val="1A1A1A"/>
                </a:solidFill>
                <a:latin typeface="Yeseva One"/>
              </a:rPr>
              <a:t>Музыка: Крылатов Е.</a:t>
            </a:r>
            <a:endParaRPr lang="ru-RU" dirty="0">
              <a:solidFill>
                <a:srgbClr val="1A1A1A"/>
              </a:solidFill>
              <a:latin typeface="Yeseva On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349" y="1608872"/>
            <a:ext cx="42422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A1A1A"/>
                </a:solidFill>
                <a:latin typeface="Roboto"/>
              </a:rPr>
              <a:t>Остыли реки, и земля остыла,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чуть нахохлились дома,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тепло и сыро,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тепло и сыро,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А за городом – зима, зима, зима!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1A1A1A"/>
                </a:solidFill>
                <a:latin typeface="Roboto"/>
              </a:rPr>
              <a:t>Припев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: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/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уносят меня, и уносят меня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В звенящую снежную даль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Три белых коня, эх, три белых коня –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Декабрь, 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 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январь,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и февраль!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23780" y="2507200"/>
            <a:ext cx="45681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A1A1A"/>
                </a:solidFill>
                <a:latin typeface="Roboto"/>
              </a:rPr>
              <a:t>Зима раскрыла снежные объятья,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до весны всё дремлет тут,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Только ёлки в треугольных платьях,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Только ёлки в треугольных платьях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Мне навстречу всё бегут, бегут, бегут...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1A1A1A"/>
                </a:solidFill>
                <a:latin typeface="Roboto"/>
              </a:rPr>
              <a:t>Припев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(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повторяется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)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Остыли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реки, и земля остыла,|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Но я замёрзнуть не боюсь.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я всё грустила,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я всё грустила,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А за городом смеюсь, смеюсь, смеюсь…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735" y="4842004"/>
            <a:ext cx="3415817" cy="19213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15585" y="1792060"/>
            <a:ext cx="5719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ru-RU" dirty="0" smtClean="0">
                <a:solidFill>
                  <a:srgbClr val="0070C0"/>
                </a:solidFill>
                <a:hlinkClick r:id="rId3"/>
              </a:rPr>
              <a:t>dzen.ru/video/watch/6389e03f78388617a7d2b76a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5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1A1A1A"/>
                </a:solidFill>
                <a:latin typeface="Yeseva One"/>
              </a:rPr>
              <a:t>Попробуйте ответить на вопросы и выполнить задания к тексту:</a:t>
            </a:r>
            <a:endParaRPr lang="ru-RU" b="1" dirty="0">
              <a:solidFill>
                <a:srgbClr val="1A1A1A"/>
              </a:solidFill>
              <a:latin typeface="Yeseva One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Вы познакомились с песней, которую знают и любят многие люди в России. Впервые эта песня прозвучала в художественном фильме «Чародеи». Уже много лет удивительный сказочный сюжет фильма, его волшебная атмосфера и музыка заряжают новогодним настроением, помогают поверить в добро. А вам удалось  почувствовать это праздничное настроение? Какие слова помогают передать состояние героини песни?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С помощью каких слов и выражений автор текста рисует картину зимы?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Как вы понимаете выражение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Чуть нахохлились дома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 А ещё с какими словами может сочетаться слово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нахохлиться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 каком значении используется в тексте слово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уносят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 Сравните следующие фразы и сделайте вывод о значении этого слова: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Самолёт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унёс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 Алексея далеко от родного дома. – Папа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унёс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 мой чемодан в машину. – Музыка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унесла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меня в мир волшебства.</a:t>
            </a:r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Что значит выражение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Зима раскрыла снежные объятья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 Как вы думаете, являются ли «родственниками» слова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объятия (объятья), обнять, обнимать, необъятный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 Составьте с этими словами предложения.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 песне речь идёт только о зимних месяцах. Попробуйте назвать по порядку все 12 месяцев года.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Как автор текста описывает ёлки? Почему он использует именно эти слова?  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Расскажите, </a:t>
            </a:r>
            <a:r>
              <a:rPr lang="ru-RU" b="1" dirty="0">
                <a:solidFill>
                  <a:srgbClr val="1A1A1A"/>
                </a:solidFill>
                <a:latin typeface="Roboto"/>
              </a:rPr>
              <a:t>где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: в городе или за городом –  героиня песни чувствует себя лучше?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385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</a:t>
            </a:r>
            <a:r>
              <a:rPr lang="ru-RU" dirty="0">
                <a:solidFill>
                  <a:srgbClr val="002060"/>
                </a:solidFill>
                <a:latin typeface="Roboto"/>
              </a:rPr>
              <a:t>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</a:t>
            </a:r>
            <a:r>
              <a:rPr lang="ru-RU" dirty="0">
                <a:solidFill>
                  <a:srgbClr val="002060"/>
                </a:solidFill>
                <a:latin typeface="Roboto"/>
              </a:rPr>
              <a:t>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580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304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9ED2DE-A816-00F9-212D-3ED8CAF9B19F}"/>
              </a:ext>
            </a:extLst>
          </p:cNvPr>
          <p:cNvSpPr txBox="1"/>
          <p:nvPr/>
        </p:nvSpPr>
        <p:spPr>
          <a:xfrm>
            <a:off x="0" y="-84476"/>
            <a:ext cx="1133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Фонетика</a:t>
            </a:r>
            <a:r>
              <a:rPr lang="ru-RU" sz="1200" dirty="0">
                <a:solidFill>
                  <a:prstClr val="black"/>
                </a:solidFill>
              </a:rPr>
              <a:t>. 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Скороговорки с 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шипящими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 и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р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л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. Стихи русских поэтов. Алфавит.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=""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=""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=""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8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=""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=""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C908504-80B8-CF94-2FDC-874571C9A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CDEDC51-B0EB-5113-9EF6-5F6292D317BE}"/>
              </a:ext>
            </a:extLst>
          </p:cNvPr>
          <p:cNvSpPr txBox="1"/>
          <p:nvPr/>
        </p:nvSpPr>
        <p:spPr>
          <a:xfrm>
            <a:off x="0" y="-84476"/>
            <a:ext cx="1133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Фонетика</a:t>
            </a:r>
            <a:r>
              <a:rPr lang="ru-RU" sz="1200" dirty="0">
                <a:solidFill>
                  <a:prstClr val="black"/>
                </a:solidFill>
              </a:rPr>
              <a:t>. 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Скороговорки с 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шипящими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 и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р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л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. Стихи русских поэтов. Алфавит.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F6E30BF-E9D8-C97A-5DB4-C46783C2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E86F9D9F-2C67-AD70-9DFB-144D1C948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E32487DE-949F-F75D-4FCC-526081432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D6BE0DD-3654-B978-A515-172F54784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FF1DB71-6D94-582D-E3E4-BB449A9B7673}"/>
              </a:ext>
            </a:extLst>
          </p:cNvPr>
          <p:cNvSpPr txBox="1"/>
          <p:nvPr/>
        </p:nvSpPr>
        <p:spPr>
          <a:xfrm>
            <a:off x="6908545" y="4061827"/>
            <a:ext cx="4812970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="" xmlns:a16="http://schemas.microsoft.com/office/drawing/2014/main" id="{016844F6-BC38-B636-AB52-6F3F005D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="" xmlns:a16="http://schemas.microsoft.com/office/drawing/2014/main" id="{BD6AC9A9-96E4-387A-B2B5-A3C5B567F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6BF4D0A-FC02-E25F-792A-BC2FEC2FDF1D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8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97DEABE-6455-E107-B5E0-EB127065853E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indent="-1260475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786253A4-6DFF-6EC1-371D-1F82F98AB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BD82BE3-4177-1B4A-B1D7-280F398E5981}"/>
              </a:ext>
            </a:extLst>
          </p:cNvPr>
          <p:cNvSpPr txBox="1"/>
          <p:nvPr/>
        </p:nvSpPr>
        <p:spPr>
          <a:xfrm>
            <a:off x="7325140" y="2667320"/>
            <a:ext cx="4861536" cy="1353191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E8F870D-9C3B-D595-B268-7070094C1623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04A922E3-48A7-6875-8557-9BB9F562AEE7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822B3C29-FA40-326D-F7FF-C73D775211CA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="" xmlns:a16="http://schemas.microsoft.com/office/drawing/2014/main" id="{151AEF04-9FD0-0903-E9A7-173AC2B7F74A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="" xmlns:a16="http://schemas.microsoft.com/office/drawing/2014/main" id="{EE02509B-FDA2-1E2B-8308-A24A2B171919}"/>
              </a:ext>
            </a:extLst>
          </p:cNvPr>
          <p:cNvSpPr/>
          <p:nvPr/>
        </p:nvSpPr>
        <p:spPr>
          <a:xfrm>
            <a:off x="-28801" y="66551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="" xmlns:a16="http://schemas.microsoft.com/office/drawing/2014/main" id="{C0645129-9BBD-5C13-F624-E75891911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93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четве́рг</a:t>
            </a:r>
            <a:r>
              <a:rPr lang="ru-RU" sz="3200" dirty="0">
                <a:solidFill>
                  <a:prstClr val="black"/>
                </a:solidFill>
              </a:rPr>
              <a:t> четвёртого числа́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с </a:t>
            </a:r>
            <a:r>
              <a:rPr lang="ru-RU" sz="3200" dirty="0" err="1">
                <a:solidFill>
                  <a:prstClr val="black"/>
                </a:solidFill>
              </a:rPr>
              <a:t>че́твертью</a:t>
            </a:r>
            <a:r>
              <a:rPr lang="ru-RU" sz="3200" dirty="0">
                <a:solidFill>
                  <a:prstClr val="black"/>
                </a:solidFill>
              </a:rPr>
              <a:t> часа́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чёрненьких </a:t>
            </a:r>
            <a:r>
              <a:rPr lang="ru-RU" sz="3200" dirty="0" err="1">
                <a:solidFill>
                  <a:prstClr val="black"/>
                </a:solidFill>
              </a:rPr>
              <a:t>чума́зеньких</a:t>
            </a:r>
            <a:r>
              <a:rPr lang="ru-RU" sz="3200" dirty="0">
                <a:solidFill>
                  <a:prstClr val="black"/>
                </a:solidFill>
              </a:rPr>
              <a:t> чертёнка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Черти́ли</a:t>
            </a:r>
            <a:r>
              <a:rPr lang="ru-RU" sz="3200" dirty="0">
                <a:solidFill>
                  <a:prstClr val="black"/>
                </a:solidFill>
              </a:rPr>
              <a:t> чёрными </a:t>
            </a:r>
            <a:r>
              <a:rPr lang="ru-RU" sz="3200" dirty="0" err="1">
                <a:solidFill>
                  <a:prstClr val="black"/>
                </a:solidFill>
              </a:rPr>
              <a:t>черни́лами</a:t>
            </a:r>
            <a:r>
              <a:rPr lang="ru-RU" sz="3200" dirty="0">
                <a:solidFill>
                  <a:prstClr val="black"/>
                </a:solidFill>
              </a:rPr>
              <a:t> чертёж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Чрезвыча́йно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чи́сто</a:t>
            </a:r>
            <a:r>
              <a:rPr lang="ru-RU" sz="32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1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21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10E9486-72AF-B8DB-C1AF-DAF55E771560}"/>
              </a:ext>
            </a:extLst>
          </p:cNvPr>
          <p:cNvSpPr txBox="1"/>
          <p:nvPr/>
        </p:nvSpPr>
        <p:spPr>
          <a:xfrm>
            <a:off x="260350" y="1111798"/>
            <a:ext cx="11726863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0. Кто не сдал на уроке «Мой день», сдаёт 21 ноября.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Выучить </a:t>
            </a:r>
            <a:r>
              <a:rPr lang="ru-RU" sz="2800" dirty="0">
                <a:solidFill>
                  <a:prstClr val="black"/>
                </a:solidFill>
              </a:rPr>
              <a:t>скороговорки со звуком </a:t>
            </a:r>
            <a:r>
              <a:rPr lang="en-US" sz="2800" dirty="0">
                <a:solidFill>
                  <a:prstClr val="black"/>
                </a:solidFill>
              </a:rPr>
              <a:t>[</a:t>
            </a:r>
            <a:r>
              <a:rPr lang="ru-RU" sz="2800" dirty="0">
                <a:solidFill>
                  <a:prstClr val="black"/>
                </a:solidFill>
              </a:rPr>
              <a:t>ч</a:t>
            </a:r>
            <a:r>
              <a:rPr lang="en-US" sz="2800" dirty="0">
                <a:solidFill>
                  <a:prstClr val="black"/>
                </a:solidFill>
              </a:rPr>
              <a:t>]</a:t>
            </a:r>
            <a:r>
              <a:rPr lang="ru-RU" sz="2800" dirty="0">
                <a:solidFill>
                  <a:prstClr val="black"/>
                </a:solidFill>
              </a:rPr>
              <a:t>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Прочитать </a:t>
            </a:r>
            <a:r>
              <a:rPr lang="ru-RU" sz="2800" dirty="0">
                <a:solidFill>
                  <a:prstClr val="black"/>
                </a:solidFill>
              </a:rPr>
              <a:t>еще раз диалоги. Выучить основные фразы. Разбиться по парам и составить диалог, похожий на прочитанные. </a:t>
            </a:r>
            <a:endParaRPr lang="ru-RU" sz="2800" dirty="0" smtClean="0">
              <a:solidFill>
                <a:prstClr val="black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>
                <a:solidFill>
                  <a:prstClr val="black"/>
                </a:solidFill>
              </a:rPr>
              <a:t>Пройти опрос </a:t>
            </a:r>
            <a:r>
              <a:rPr lang="ru-RU" sz="2800" dirty="0">
                <a:solidFill>
                  <a:prstClr val="black"/>
                </a:solidFill>
                <a:hlinkClick r:id="rId2"/>
              </a:rPr>
              <a:t>https://onlinetestpad.com/b7mqix2343cvc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dirty="0">
                <a:solidFill>
                  <a:prstClr val="black"/>
                </a:solidFill>
              </a:rPr>
              <a:t>Внимание!!! Это не тест, подсматривать ответы не нужно! </a:t>
            </a:r>
            <a:r>
              <a:rPr lang="ru-RU" sz="2800" dirty="0" smtClean="0">
                <a:solidFill>
                  <a:prstClr val="black"/>
                </a:solidFill>
              </a:rPr>
              <a:t>Вы можете перевести слово из описания ситуации, но не переводите всю начальную фразу. Отвечайте</a:t>
            </a:r>
            <a:r>
              <a:rPr lang="ru-RU" sz="2800" dirty="0">
                <a:solidFill>
                  <a:prstClr val="black"/>
                </a:solidFill>
              </a:rPr>
              <a:t>, как знаете.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Необходима правдивая информация</a:t>
            </a:r>
            <a:r>
              <a:rPr lang="ru-RU" sz="2800" dirty="0">
                <a:solidFill>
                  <a:prstClr val="black"/>
                </a:solidFill>
              </a:rPr>
              <a:t>. Отвечайте, пожалуйста,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честно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dirty="0">
                <a:solidFill>
                  <a:prstClr val="black"/>
                </a:solidFill>
              </a:rPr>
              <a:t>Балл вы получите за честную работу, потом мы обсудим тему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67A10E5-30EA-5C55-20B3-F021915C8D49}"/>
              </a:ext>
            </a:extLst>
          </p:cNvPr>
          <p:cNvSpPr txBox="1"/>
          <p:nvPr/>
        </p:nvSpPr>
        <p:spPr>
          <a:xfrm>
            <a:off x="289560" y="1146850"/>
            <a:ext cx="11612880" cy="5107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вопросы.</a:t>
            </a:r>
            <a:endParaRPr lang="ru-RU" b="1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просыпаетесь утром?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у вас обычно на завтрак?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вы обедаете в будние дни? А в выходные?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любите готовить?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часто вы ходите в магазин за продуктами?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домашние дела вы любите, а какие, наоборот, ненавидите?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времени у вас уходит на дорогу до университета? Как вы добираетесь?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и где вы готовитесь к занятиям?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вы делаете, если у вас есть свободное время? Как вы отдыхаете?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ложитесь спать?</a:t>
            </a:r>
          </a:p>
        </p:txBody>
      </p:sp>
    </p:spTree>
    <p:extLst>
      <p:ext uri="{BB962C8B-B14F-4D97-AF65-F5344CB8AC3E}">
        <p14:creationId xmlns:p14="http://schemas.microsoft.com/office/powerpoint/2010/main" val="154924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7414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1418723" y="4714088"/>
            <a:ext cx="10126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Вы любите праздники?</a:t>
            </a:r>
          </a:p>
          <a:p>
            <a:pPr algn="ctr">
              <a:defRPr/>
            </a:pPr>
            <a:r>
              <a:rPr lang="ru-RU" sz="5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Почему?</a:t>
            </a:r>
            <a:endParaRPr lang="ru-RU" sz="5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12315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</a:t>
            </a:r>
          </a:p>
          <a:p>
            <a:pPr>
              <a:defRPr/>
            </a:pPr>
            <a:endParaRPr lang="ru-RU" sz="54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Отдых. </a:t>
            </a:r>
            <a:r>
              <a:rPr lang="ru-RU" sz="88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Увлечения</a:t>
            </a: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46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3D96FAB-39D6-4763-A9AD-A8DB3006F23B}"/>
              </a:ext>
            </a:extLst>
          </p:cNvPr>
          <p:cNvSpPr txBox="1"/>
          <p:nvPr/>
        </p:nvSpPr>
        <p:spPr>
          <a:xfrm>
            <a:off x="685369" y="1491453"/>
            <a:ext cx="10591060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Caмo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тoм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кoтopoe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знaeм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ceйчac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былo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вceгдa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Paньшe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aнглийcким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cлoвoм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hobby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нaзывaли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мaлeньких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лoшaдeй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пoни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Зaтeм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былa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пyщeнa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дeтcкaя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игpyшкa-пoни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oднoимённым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нaзвa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ниeм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знaчeниe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дocyгa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сло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пpиoбpeлo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чyть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пoзжe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выхoдa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poмaнa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Лo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peнca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Cтe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pнa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гдe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oн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этo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пoнятиe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фopмe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aфopи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змa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». В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poмa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«Жизнь и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мнeния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Tpиcтpaмa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Шeнди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джeнтльмe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cлoвocoчeтa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yпoтpeблялocь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вecти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бeceдy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любимyю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тeмy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этoгo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cтaлo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эквивaлe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нтoм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пoнятия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lang="ru-RU" sz="2400" i="1" dirty="0" err="1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i="1" dirty="0" err="1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lang="ru-RU" sz="24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72AF2A-D555-1853-437B-D41FE4DB0970}"/>
              </a:ext>
            </a:extLst>
          </p:cNvPr>
          <p:cNvSpPr txBox="1"/>
          <p:nvPr/>
        </p:nvSpPr>
        <p:spPr>
          <a:xfrm>
            <a:off x="4353559" y="223520"/>
            <a:ext cx="4346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Увлечения</a:t>
            </a:r>
          </a:p>
        </p:txBody>
      </p:sp>
    </p:spTree>
    <p:extLst>
      <p:ext uri="{BB962C8B-B14F-4D97-AF65-F5344CB8AC3E}">
        <p14:creationId xmlns:p14="http://schemas.microsoft.com/office/powerpoint/2010/main" val="67442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671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800"/>
              </a:spcAft>
              <a:defRPr/>
            </a:pP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Многие дети обычно освобождаются после занятий, а большинство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взрослых людей имеют свободное время или свободный вечер после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оконча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рабочего дня. Понятия «</a:t>
            </a:r>
            <a:r>
              <a:rPr lang="ru-RU" sz="2800" u="sng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свободное время, </a:t>
            </a:r>
            <a:r>
              <a:rPr lang="ru-RU" sz="2800" b="1" u="sng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досуг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и «свободный вечер» не означают, что в это время люди ничего не делают или же исключительно отдыхают. После школьных занятий дети должны выполнять домашние задания, да и у взрослых найдётся достаточно дел.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Одна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на досуге люди всегда находят свободное время для своих </a:t>
            </a:r>
            <a:r>
              <a:rPr lang="ru-RU" sz="2800" dirty="0" err="1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люби</a:t>
            </a:r>
            <a:r>
              <a:rPr lang="ru-RU" sz="2800" dirty="0" err="1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мых</a:t>
            </a:r>
            <a:r>
              <a:rPr lang="ru-RU" sz="2800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занятий 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много свободного времени у всех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взрослых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быва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кани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кулах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тече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тпуска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422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0151888-62C0-EFF8-3B54-02AF9E7AD9D1}"/>
              </a:ext>
            </a:extLst>
          </p:cNvPr>
          <p:cNvSpPr txBox="1"/>
          <p:nvPr/>
        </p:nvSpPr>
        <p:spPr>
          <a:xfrm>
            <a:off x="1889760" y="544827"/>
            <a:ext cx="10014897" cy="614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занятие, которому человек </a:t>
            </a:r>
            <a:r>
              <a:rPr lang="ru-RU" sz="2000" dirty="0" err="1" smtClean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доброво́льно</a:t>
            </a:r>
            <a:r>
              <a:rPr lang="ru-RU" sz="2000" dirty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регуля́рно</a:t>
            </a:r>
            <a:r>
              <a:rPr lang="ru-RU" sz="2000" dirty="0" smtClean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с </a:t>
            </a:r>
            <a:r>
              <a:rPr lang="ru-RU" sz="2000" dirty="0" err="1" smtClean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удово́льствием</a:t>
            </a:r>
            <a:r>
              <a:rPr lang="ru-RU" sz="2000" dirty="0" smtClean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33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посвящает своё время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Мир человеческих хобби безграничен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Не́которые</a:t>
            </a:r>
            <a:r>
              <a:rPr lang="ru-RU" sz="2000" dirty="0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люди </a:t>
            </a:r>
            <a:r>
              <a:rPr lang="ru-RU" sz="2000" b="1" i="1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собирают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опредёленные</a:t>
            </a:r>
            <a:r>
              <a:rPr lang="ru-RU" sz="2000" dirty="0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книги, журналы, открытки, почтовые марки, монеты, </a:t>
            </a:r>
            <a:r>
              <a:rPr lang="ru-RU" sz="2000" dirty="0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значки́ 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другие </a:t>
            </a:r>
            <a:r>
              <a:rPr lang="ru-RU" sz="2000" dirty="0" err="1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мы́слимые</a:t>
            </a:r>
            <a:r>
              <a:rPr lang="ru-RU" sz="2000" dirty="0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err="1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немы́слимые</a:t>
            </a:r>
            <a:r>
              <a:rPr lang="ru-RU" sz="2000" dirty="0" smtClean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ED7D31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предметы. 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Другие мастерят различные вещи, </a:t>
            </a:r>
            <a:r>
              <a:rPr lang="ru-RU" sz="2000" dirty="0" err="1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конструи́руют</a:t>
            </a:r>
            <a:r>
              <a:rPr lang="ru-RU" sz="2000" dirty="0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разные </a:t>
            </a:r>
            <a:r>
              <a:rPr lang="ru-RU" sz="2000" dirty="0" err="1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объе́кты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изобрета́ют</a:t>
            </a:r>
            <a:r>
              <a:rPr lang="ru-RU" sz="2000" dirty="0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000" dirty="0" err="1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механи́змы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вя́жут</a:t>
            </a:r>
            <a:r>
              <a:rPr lang="ru-RU" sz="2000" dirty="0" smtClean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шьют красивые предметы одежды и так далее.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Хобби </a:t>
            </a:r>
            <a:r>
              <a:rPr lang="ru-RU" sz="2000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во́все</a:t>
            </a:r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означает, что человек обязательно имеет дело с </a:t>
            </a:r>
            <a:r>
              <a:rPr lang="ru-RU" sz="2000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материа́льными</a:t>
            </a:r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предме́тами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Существу́ют</a:t>
            </a:r>
            <a:r>
              <a:rPr lang="ru-RU" sz="2000" dirty="0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люди, которые много и с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удово́льствием</a:t>
            </a:r>
            <a:r>
              <a:rPr lang="ru-RU" sz="2000" dirty="0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читают, сочиняют музыку, поют, занимаются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тури́змом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ры́бной</a:t>
            </a:r>
            <a:r>
              <a:rPr lang="ru-RU" sz="2000" dirty="0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ло́влей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спо́ртом</a:t>
            </a:r>
            <a:r>
              <a:rPr lang="ru-RU" sz="2000" dirty="0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тому </a:t>
            </a:r>
            <a:r>
              <a:rPr lang="ru-RU" sz="2000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подо́бным</a:t>
            </a:r>
            <a:r>
              <a:rPr lang="ru-RU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все эти занятия также называются их хобби.</a:t>
            </a:r>
          </a:p>
          <a:p>
            <a:pPr indent="457200" algn="just">
              <a:lnSpc>
                <a:spcPct val="15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выходны́е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дни многие люди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охо́тно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отправля́ются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на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прогу́лку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выезжа́ют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на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приро́ду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организо́вывают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пикники́,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купа́ются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загора́ют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или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ката́ются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на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конька́х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лы́жах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го́рных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лыжах и пр. Можно также пойти в кино, театр, музей,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бассе́йн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и т. п. Здесь 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всё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зави́сит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от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пого́ды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и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вре́мени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го́да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18F6EB-BF84-5AA1-CE21-258000A27992}"/>
              </a:ext>
            </a:extLst>
          </p:cNvPr>
          <p:cNvSpPr txBox="1"/>
          <p:nvPr/>
        </p:nvSpPr>
        <p:spPr>
          <a:xfrm>
            <a:off x="0" y="1345644"/>
            <a:ext cx="249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коллекциони́рование</a:t>
            </a:r>
            <a:endParaRPr lang="ru-RU" b="1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err="1" smtClean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коллекционе́р</a:t>
            </a:r>
            <a:endParaRPr lang="ru-RU" b="1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B5ACC64-65B9-4ABD-D3D6-C17CA6C10879}"/>
              </a:ext>
            </a:extLst>
          </p:cNvPr>
          <p:cNvSpPr txBox="1"/>
          <p:nvPr/>
        </p:nvSpPr>
        <p:spPr>
          <a:xfrm>
            <a:off x="46527" y="2697990"/>
            <a:ext cx="1843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вещей</a:t>
            </a:r>
          </a:p>
          <a:p>
            <a:pPr>
              <a:defRPr/>
            </a:pPr>
            <a:r>
              <a:rPr lang="ru-RU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созида́тели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ABBF7C8-1946-573E-A883-31C198F5AFE9}"/>
              </a:ext>
            </a:extLst>
          </p:cNvPr>
          <p:cNvSpPr txBox="1"/>
          <p:nvPr/>
        </p:nvSpPr>
        <p:spPr>
          <a:xfrm>
            <a:off x="0" y="3665425"/>
            <a:ext cx="20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тво́рческие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</a:t>
            </a:r>
          </a:p>
        </p:txBody>
      </p:sp>
    </p:spTree>
    <p:extLst>
      <p:ext uri="{BB962C8B-B14F-4D97-AF65-F5344CB8AC3E}">
        <p14:creationId xmlns:p14="http://schemas.microsoft.com/office/powerpoint/2010/main" val="191400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5F7A68F-94F0-4B02-8BF0-76689E69F5FE}"/>
              </a:ext>
            </a:extLst>
          </p:cNvPr>
          <p:cNvSpPr txBox="1"/>
          <p:nvPr/>
        </p:nvSpPr>
        <p:spPr>
          <a:xfrm>
            <a:off x="435006" y="157912"/>
            <a:ext cx="10996165" cy="654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После работы, по выходным, по праздникам или в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тпуске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у нас есть свободное время. Во время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тдыха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можно наконец-то отдохнуть. Но как?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Можно сидеть дома, смотреть телевизор, читать книги, слушать музыку или сидеть в интернете.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Или можно пойти в кино, в театр или за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поку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пками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Чтобы поесть, можно пойти в кафе или ресторан. Также можно посетить музеи и выставки,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заня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спортом или пойти гулять.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неделе у меня мало свободного времени, потому что я должна работать и вести домашнее хозяйство. Поэтому я люблю </a:t>
            </a:r>
            <a:r>
              <a:rPr lang="ru-RU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выходны́е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Тогда не нужно </a:t>
            </a:r>
            <a:r>
              <a:rPr lang="ru-RU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спеши́ть</a:t>
            </a:r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можно долго спать. Я провожу выходные обычно с моей семьёй. В хорошую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пого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мы часто </a:t>
            </a:r>
            <a:r>
              <a:rPr lang="ru-RU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е́здим</a:t>
            </a:r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природу и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устра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иваем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пикник.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мы любим отдыхать у воды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Там можно купаться, загорать или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ката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ло́дке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плоху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погоду мы идем в кино или в гости, или мы </a:t>
            </a:r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остаёмся 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дома и приглашаем друзей на </a:t>
            </a:r>
            <a:r>
              <a:rPr lang="ru-RU" dirty="0" err="1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вечери́нку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Ещё в свободное время мы занимаемся нашими хобби. Я интересуюсь домашними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У меня дома много растений, потому что они украшают квартиру. Это доставляет мне удовольствие. Хобби моего мужа — это, конечно, его машина. В свободное время он читает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льные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журналы и много времени проводит в гараже.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5157798-4936-4752-9367-6D58B98B1073}"/>
              </a:ext>
            </a:extLst>
          </p:cNvPr>
          <p:cNvSpPr txBox="1"/>
          <p:nvPr/>
        </p:nvSpPr>
        <p:spPr>
          <a:xfrm>
            <a:off x="8771139" y="4864964"/>
            <a:ext cx="324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Цветоводство –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садоводство 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54502" y="1977656"/>
            <a:ext cx="1116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шо́пинг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449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24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10E9486-72AF-B8DB-C1AF-DAF55E771560}"/>
              </a:ext>
            </a:extLst>
          </p:cNvPr>
          <p:cNvSpPr txBox="1"/>
          <p:nvPr/>
        </p:nvSpPr>
        <p:spPr>
          <a:xfrm>
            <a:off x="260349" y="1111798"/>
            <a:ext cx="11726863" cy="5163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Долги — </a:t>
            </a:r>
            <a:r>
              <a:rPr lang="ru-RU" sz="3600" dirty="0" smtClean="0">
                <a:solidFill>
                  <a:prstClr val="black"/>
                </a:solidFill>
              </a:rPr>
              <a:t>«Мой </a:t>
            </a:r>
            <a:r>
              <a:rPr lang="ru-RU" sz="3600" dirty="0" smtClean="0">
                <a:solidFill>
                  <a:prstClr val="black"/>
                </a:solidFill>
              </a:rPr>
              <a:t>день</a:t>
            </a:r>
            <a:r>
              <a:rPr lang="ru-RU" sz="3600" dirty="0" smtClean="0">
                <a:solidFill>
                  <a:prstClr val="black"/>
                </a:solidFill>
              </a:rPr>
              <a:t>»,</a:t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диалоги</a:t>
            </a:r>
            <a:r>
              <a:rPr lang="ru-RU" sz="3600" dirty="0">
                <a:solidFill>
                  <a:prstClr val="black"/>
                </a:solidFill>
              </a:rPr>
              <a:t>, </a:t>
            </a:r>
            <a:r>
              <a:rPr lang="ru-RU" sz="3600" dirty="0" smtClean="0">
                <a:solidFill>
                  <a:prstClr val="black"/>
                </a:solidFill>
              </a:rPr>
              <a:t/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опрос </a:t>
            </a:r>
            <a:r>
              <a:rPr lang="ru-RU" sz="3600" dirty="0" smtClean="0">
                <a:solidFill>
                  <a:prstClr val="black"/>
                </a:solidFill>
                <a:hlinkClick r:id="rId2"/>
              </a:rPr>
              <a:t>https</a:t>
            </a:r>
            <a:r>
              <a:rPr lang="ru-RU" sz="3600" dirty="0">
                <a:solidFill>
                  <a:prstClr val="black"/>
                </a:solidFill>
                <a:hlinkClick r:id="rId2"/>
              </a:rPr>
              <a:t>://onlinetestpad.com/b7mqix2343cvc</a:t>
            </a:r>
            <a:r>
              <a:rPr lang="ru-RU" sz="3600" dirty="0" smtClean="0">
                <a:solidFill>
                  <a:prstClr val="black"/>
                </a:solidFill>
              </a:rPr>
              <a:t>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Выучить скороговорку «В четверг…».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Задание по песне «Три белых коня» —</a:t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см. на следующем слайде.</a:t>
            </a:r>
            <a:endParaRPr lang="ru-RU" sz="3600" dirty="0" smtClean="0">
              <a:solidFill>
                <a:prstClr val="black"/>
              </a:solidFill>
            </a:endParaRP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93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</a:t>
            </a:r>
            <a:r>
              <a:rPr lang="ru-RU" dirty="0">
                <a:solidFill>
                  <a:srgbClr val="002060"/>
                </a:solidFill>
                <a:latin typeface="Roboto"/>
              </a:rPr>
              <a:t>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</a:t>
            </a:r>
            <a:r>
              <a:rPr lang="ru-RU" dirty="0">
                <a:solidFill>
                  <a:srgbClr val="002060"/>
                </a:solidFill>
                <a:latin typeface="Roboto"/>
              </a:rPr>
              <a:t>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314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5674</TotalTime>
  <Words>1318</Words>
  <Application>Microsoft Office PowerPoint</Application>
  <PresentationFormat>Широкоэкранный</PresentationFormat>
  <Paragraphs>245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Book Antiqua</vt:lpstr>
      <vt:lpstr>Bookman Old Style</vt:lpstr>
      <vt:lpstr>Calibri</vt:lpstr>
      <vt:lpstr>Calibri Light</vt:lpstr>
      <vt:lpstr>Roboto</vt:lpstr>
      <vt:lpstr>Times New Roman</vt:lpstr>
      <vt:lpstr>Yeseva One</vt:lpstr>
      <vt:lpstr>Тема Office</vt:lpstr>
      <vt:lpstr>2_Тема Office</vt:lpstr>
      <vt:lpstr>1_Тема Office</vt:lpstr>
      <vt:lpstr>Бакалавры-философы 2025 года поступления </vt:lpstr>
      <vt:lpstr>Презентация PowerPoint</vt:lpstr>
      <vt:lpstr>Презентация PowerPoint</vt:lpstr>
      <vt:lpstr>Презентация PowerPoint</vt:lpstr>
      <vt:lpstr>чшщ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312</cp:revision>
  <dcterms:created xsi:type="dcterms:W3CDTF">2024-09-01T20:30:35Z</dcterms:created>
  <dcterms:modified xsi:type="dcterms:W3CDTF">2026-02-21T15:16:50Z</dcterms:modified>
</cp:coreProperties>
</file>