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60" r:id="rId3"/>
    <p:sldId id="519" r:id="rId4"/>
    <p:sldId id="712" r:id="rId5"/>
    <p:sldId id="761" r:id="rId6"/>
    <p:sldId id="640" r:id="rId7"/>
    <p:sldId id="705" r:id="rId8"/>
    <p:sldId id="738" r:id="rId9"/>
    <p:sldId id="752" r:id="rId10"/>
    <p:sldId id="701" r:id="rId11"/>
    <p:sldId id="702" r:id="rId12"/>
    <p:sldId id="703" r:id="rId13"/>
    <p:sldId id="753" r:id="rId14"/>
    <p:sldId id="754" r:id="rId15"/>
    <p:sldId id="755" r:id="rId16"/>
    <p:sldId id="756" r:id="rId17"/>
    <p:sldId id="708" r:id="rId18"/>
    <p:sldId id="757" r:id="rId19"/>
    <p:sldId id="758" r:id="rId20"/>
    <p:sldId id="759" r:id="rId21"/>
    <p:sldId id="760" r:id="rId22"/>
    <p:sldId id="707" r:id="rId23"/>
    <p:sldId id="762" r:id="rId24"/>
    <p:sldId id="505" r:id="rId25"/>
    <p:sldId id="706" r:id="rId26"/>
    <p:sldId id="475" r:id="rId27"/>
    <p:sldId id="507" r:id="rId28"/>
    <p:sldId id="714" r:id="rId29"/>
    <p:sldId id="715" r:id="rId30"/>
    <p:sldId id="510" r:id="rId31"/>
    <p:sldId id="716" r:id="rId32"/>
    <p:sldId id="717" r:id="rId33"/>
    <p:sldId id="765" r:id="rId34"/>
    <p:sldId id="293" r:id="rId35"/>
    <p:sldId id="404" r:id="rId36"/>
    <p:sldId id="405" r:id="rId37"/>
    <p:sldId id="406" r:id="rId38"/>
    <p:sldId id="407" r:id="rId39"/>
    <p:sldId id="408" r:id="rId40"/>
    <p:sldId id="409" r:id="rId41"/>
    <p:sldId id="410" r:id="rId42"/>
    <p:sldId id="411" r:id="rId43"/>
    <p:sldId id="412" r:id="rId44"/>
    <p:sldId id="413" r:id="rId45"/>
    <p:sldId id="414" r:id="rId46"/>
    <p:sldId id="488" r:id="rId47"/>
    <p:sldId id="489" r:id="rId48"/>
    <p:sldId id="463" r:id="rId49"/>
    <p:sldId id="464" r:id="rId50"/>
    <p:sldId id="465" r:id="rId51"/>
    <p:sldId id="466" r:id="rId52"/>
    <p:sldId id="467" r:id="rId53"/>
    <p:sldId id="468" r:id="rId54"/>
    <p:sldId id="469" r:id="rId55"/>
    <p:sldId id="470" r:id="rId56"/>
    <p:sldId id="471" r:id="rId57"/>
    <p:sldId id="472" r:id="rId58"/>
    <p:sldId id="473" r:id="rId59"/>
    <p:sldId id="474" r:id="rId60"/>
    <p:sldId id="477" r:id="rId61"/>
    <p:sldId id="478" r:id="rId62"/>
    <p:sldId id="476" r:id="rId63"/>
    <p:sldId id="479" r:id="rId64"/>
    <p:sldId id="480" r:id="rId65"/>
    <p:sldId id="481" r:id="rId66"/>
    <p:sldId id="490" r:id="rId67"/>
    <p:sldId id="491" r:id="rId68"/>
    <p:sldId id="492" r:id="rId69"/>
    <p:sldId id="493" r:id="rId70"/>
    <p:sldId id="494" r:id="rId71"/>
    <p:sldId id="495" r:id="rId72"/>
    <p:sldId id="496" r:id="rId73"/>
    <p:sldId id="497" r:id="rId74"/>
    <p:sldId id="498" r:id="rId75"/>
    <p:sldId id="499" r:id="rId76"/>
    <p:sldId id="727" r:id="rId77"/>
    <p:sldId id="728" r:id="rId78"/>
    <p:sldId id="729" r:id="rId79"/>
    <p:sldId id="730" r:id="rId80"/>
    <p:sldId id="731" r:id="rId81"/>
    <p:sldId id="732" r:id="rId82"/>
    <p:sldId id="733" r:id="rId83"/>
    <p:sldId id="735" r:id="rId84"/>
    <p:sldId id="736" r:id="rId85"/>
    <p:sldId id="764" r:id="rId86"/>
    <p:sldId id="739" r:id="rId87"/>
    <p:sldId id="740" r:id="rId88"/>
    <p:sldId id="741" r:id="rId89"/>
    <p:sldId id="742" r:id="rId90"/>
    <p:sldId id="743" r:id="rId91"/>
    <p:sldId id="744" r:id="rId92"/>
    <p:sldId id="745" r:id="rId93"/>
    <p:sldId id="746" r:id="rId94"/>
    <p:sldId id="747" r:id="rId95"/>
    <p:sldId id="748" r:id="rId96"/>
    <p:sldId id="504" r:id="rId97"/>
    <p:sldId id="719" r:id="rId9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C4E6"/>
    <a:srgbClr val="B2A9E5"/>
    <a:srgbClr val="B7C9E8"/>
    <a:srgbClr val="C9D6EE"/>
    <a:srgbClr val="B0B0E5"/>
    <a:srgbClr val="B7D6A1"/>
    <a:srgbClr val="BFA6C8"/>
    <a:srgbClr val="006600"/>
    <a:srgbClr val="B6C8E8"/>
    <a:srgbClr val="749B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varScale="1">
        <p:scale>
          <a:sx n="66" d="100"/>
          <a:sy n="66" d="100"/>
        </p:scale>
        <p:origin x="19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29.09.2025</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29.09.2025</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29.09.2025</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29.09.2025</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29.09.2025</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29.09.2025</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717D1C-8FE9-EB68-9A60-1E786182B8A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4D39F40-1723-AA4A-28DA-AC40D75C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505D110-F72F-F22F-1C48-893FC1F193F1}"/>
              </a:ext>
            </a:extLst>
          </p:cNvPr>
          <p:cNvSpPr>
            <a:spLocks noGrp="1"/>
          </p:cNvSpPr>
          <p:nvPr>
            <p:ph type="dt" sz="half" idx="10"/>
          </p:nvPr>
        </p:nvSpPr>
        <p:spPr/>
        <p:txBody>
          <a:bodyPr/>
          <a:lstStyle/>
          <a:p>
            <a:fld id="{44026A2A-0740-4355-B677-E85828285C4B}"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918C78BD-5D55-8D40-D506-531C3267B8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2A6AFE8-05F0-705B-C4B3-F19D1FB9CF83}"/>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148730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DA4B72-AE88-2EFC-C919-FDDAFEB5D94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A044A4C-60DC-E1CD-115F-EE82C25CBE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16F66D1-33B4-3C91-DB76-59416F5ED8C7}"/>
              </a:ext>
            </a:extLst>
          </p:cNvPr>
          <p:cNvSpPr>
            <a:spLocks noGrp="1"/>
          </p:cNvSpPr>
          <p:nvPr>
            <p:ph type="dt" sz="half" idx="10"/>
          </p:nvPr>
        </p:nvSpPr>
        <p:spPr/>
        <p:txBody>
          <a:bodyPr/>
          <a:lstStyle/>
          <a:p>
            <a:fld id="{44026A2A-0740-4355-B677-E85828285C4B}"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D811007A-1030-DB91-C981-DF0D20E2EE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6F54ED3-9F30-70EE-F975-564B33E470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231021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D3F695-849C-00ED-C8AD-76F99AA25D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469923C-76A8-F7CD-D5DC-B93B5CA43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967ABB9-95E2-C444-4568-940BFBFA302F}"/>
              </a:ext>
            </a:extLst>
          </p:cNvPr>
          <p:cNvSpPr>
            <a:spLocks noGrp="1"/>
          </p:cNvSpPr>
          <p:nvPr>
            <p:ph type="dt" sz="half" idx="10"/>
          </p:nvPr>
        </p:nvSpPr>
        <p:spPr/>
        <p:txBody>
          <a:bodyPr/>
          <a:lstStyle/>
          <a:p>
            <a:fld id="{44026A2A-0740-4355-B677-E85828285C4B}"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2DA4F11D-0555-B775-AA84-447298E089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42157D-9712-EF51-9803-2624DF0ED7AA}"/>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93845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1A3F37-80CA-5E51-3F6B-9C4FA6D8E0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294935D-D11E-09FD-F6FD-9294A2C1ABA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BEB0D11-952B-8EB1-2922-75DE3C8A842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0E083BB-56D5-6998-045B-8889B362CA8B}"/>
              </a:ext>
            </a:extLst>
          </p:cNvPr>
          <p:cNvSpPr>
            <a:spLocks noGrp="1"/>
          </p:cNvSpPr>
          <p:nvPr>
            <p:ph type="dt" sz="half" idx="10"/>
          </p:nvPr>
        </p:nvSpPr>
        <p:spPr/>
        <p:txBody>
          <a:bodyPr/>
          <a:lstStyle/>
          <a:p>
            <a:fld id="{44026A2A-0740-4355-B677-E85828285C4B}" type="datetimeFigureOut">
              <a:rPr lang="ru-RU" smtClean="0"/>
              <a:t>29.09.2025</a:t>
            </a:fld>
            <a:endParaRPr lang="ru-RU"/>
          </a:p>
        </p:txBody>
      </p:sp>
      <p:sp>
        <p:nvSpPr>
          <p:cNvPr id="6" name="Нижний колонтитул 5">
            <a:extLst>
              <a:ext uri="{FF2B5EF4-FFF2-40B4-BE49-F238E27FC236}">
                <a16:creationId xmlns:a16="http://schemas.microsoft.com/office/drawing/2014/main" id="{D3475C91-E94A-F4F4-C9A6-1529BD1427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5990C8D-6E51-C2A2-6800-734A098C315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7063732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06F13-2E45-96E9-84B5-E8E9B76BC7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E9EBE20-C3ED-243E-9614-5EFCC9164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E9BE77F-51AE-2413-C272-020364A53F4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5D7F935-5F09-64A6-3799-52AAE93185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9B48EE9-CB81-F7F2-EACD-4E9E854547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049EDB8-046F-D873-A775-6F8B19907A46}"/>
              </a:ext>
            </a:extLst>
          </p:cNvPr>
          <p:cNvSpPr>
            <a:spLocks noGrp="1"/>
          </p:cNvSpPr>
          <p:nvPr>
            <p:ph type="dt" sz="half" idx="10"/>
          </p:nvPr>
        </p:nvSpPr>
        <p:spPr/>
        <p:txBody>
          <a:bodyPr/>
          <a:lstStyle/>
          <a:p>
            <a:fld id="{44026A2A-0740-4355-B677-E85828285C4B}" type="datetimeFigureOut">
              <a:rPr lang="ru-RU" smtClean="0"/>
              <a:t>29.09.2025</a:t>
            </a:fld>
            <a:endParaRPr lang="ru-RU"/>
          </a:p>
        </p:txBody>
      </p:sp>
      <p:sp>
        <p:nvSpPr>
          <p:cNvPr id="8" name="Нижний колонтитул 7">
            <a:extLst>
              <a:ext uri="{FF2B5EF4-FFF2-40B4-BE49-F238E27FC236}">
                <a16:creationId xmlns:a16="http://schemas.microsoft.com/office/drawing/2014/main" id="{6EF9F05B-F61B-24AE-F345-C3B4995AE5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BCCEB07-EDB7-C01E-5478-8C031AA1BB4D}"/>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438012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3CE862-E45A-8196-DE65-0AECEDF0DCF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6C77B8A-E0F4-F963-25B0-0E8D89B8B580}"/>
              </a:ext>
            </a:extLst>
          </p:cNvPr>
          <p:cNvSpPr>
            <a:spLocks noGrp="1"/>
          </p:cNvSpPr>
          <p:nvPr>
            <p:ph type="dt" sz="half" idx="10"/>
          </p:nvPr>
        </p:nvSpPr>
        <p:spPr/>
        <p:txBody>
          <a:bodyPr/>
          <a:lstStyle/>
          <a:p>
            <a:fld id="{44026A2A-0740-4355-B677-E85828285C4B}" type="datetimeFigureOut">
              <a:rPr lang="ru-RU" smtClean="0"/>
              <a:t>29.09.2025</a:t>
            </a:fld>
            <a:endParaRPr lang="ru-RU"/>
          </a:p>
        </p:txBody>
      </p:sp>
      <p:sp>
        <p:nvSpPr>
          <p:cNvPr id="4" name="Нижний колонтитул 3">
            <a:extLst>
              <a:ext uri="{FF2B5EF4-FFF2-40B4-BE49-F238E27FC236}">
                <a16:creationId xmlns:a16="http://schemas.microsoft.com/office/drawing/2014/main" id="{9AFE67C4-D96C-607D-0F99-03A0EA16781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7D9E961-8D34-2A27-A1A0-B3EA596FDA28}"/>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7934072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3ECDFA8-E968-A465-62B6-D50992F768C0}"/>
              </a:ext>
            </a:extLst>
          </p:cNvPr>
          <p:cNvSpPr>
            <a:spLocks noGrp="1"/>
          </p:cNvSpPr>
          <p:nvPr>
            <p:ph type="dt" sz="half" idx="10"/>
          </p:nvPr>
        </p:nvSpPr>
        <p:spPr/>
        <p:txBody>
          <a:bodyPr/>
          <a:lstStyle/>
          <a:p>
            <a:fld id="{44026A2A-0740-4355-B677-E85828285C4B}" type="datetimeFigureOut">
              <a:rPr lang="ru-RU" smtClean="0"/>
              <a:t>29.09.2025</a:t>
            </a:fld>
            <a:endParaRPr lang="ru-RU"/>
          </a:p>
        </p:txBody>
      </p:sp>
      <p:sp>
        <p:nvSpPr>
          <p:cNvPr id="3" name="Нижний колонтитул 2">
            <a:extLst>
              <a:ext uri="{FF2B5EF4-FFF2-40B4-BE49-F238E27FC236}">
                <a16:creationId xmlns:a16="http://schemas.microsoft.com/office/drawing/2014/main" id="{5D098EF4-0618-AA07-BC8F-F30B26CC45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8BC1755-F43F-E9AE-5B5E-643C5299D2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559947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056473-88E0-7786-D79D-548DB8FA37B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501D644-C017-D077-6207-DF37DA191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2519A75-51F3-8164-1336-60D9A6848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C9B44C0-A904-F661-8E65-15B0224AD5E1}"/>
              </a:ext>
            </a:extLst>
          </p:cNvPr>
          <p:cNvSpPr>
            <a:spLocks noGrp="1"/>
          </p:cNvSpPr>
          <p:nvPr>
            <p:ph type="dt" sz="half" idx="10"/>
          </p:nvPr>
        </p:nvSpPr>
        <p:spPr/>
        <p:txBody>
          <a:bodyPr/>
          <a:lstStyle/>
          <a:p>
            <a:fld id="{44026A2A-0740-4355-B677-E85828285C4B}" type="datetimeFigureOut">
              <a:rPr lang="ru-RU" smtClean="0"/>
              <a:t>29.09.2025</a:t>
            </a:fld>
            <a:endParaRPr lang="ru-RU"/>
          </a:p>
        </p:txBody>
      </p:sp>
      <p:sp>
        <p:nvSpPr>
          <p:cNvPr id="6" name="Нижний колонтитул 5">
            <a:extLst>
              <a:ext uri="{FF2B5EF4-FFF2-40B4-BE49-F238E27FC236}">
                <a16:creationId xmlns:a16="http://schemas.microsoft.com/office/drawing/2014/main" id="{3CAE6C44-D144-C624-15F0-AD61FB71AD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B82D496-636B-FA3B-BD5F-C63D795DD85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151087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B7B97D-1F62-C805-B94D-EBC5D610070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A1EE507-C795-6C19-BD28-C087608A6E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0C0F97E-F9F2-1EC9-5395-803C6C9B1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67ABC8-BFD6-22DF-7CEE-281A4884CAC3}"/>
              </a:ext>
            </a:extLst>
          </p:cNvPr>
          <p:cNvSpPr>
            <a:spLocks noGrp="1"/>
          </p:cNvSpPr>
          <p:nvPr>
            <p:ph type="dt" sz="half" idx="10"/>
          </p:nvPr>
        </p:nvSpPr>
        <p:spPr/>
        <p:txBody>
          <a:bodyPr/>
          <a:lstStyle/>
          <a:p>
            <a:fld id="{44026A2A-0740-4355-B677-E85828285C4B}" type="datetimeFigureOut">
              <a:rPr lang="ru-RU" smtClean="0"/>
              <a:t>29.09.2025</a:t>
            </a:fld>
            <a:endParaRPr lang="ru-RU"/>
          </a:p>
        </p:txBody>
      </p:sp>
      <p:sp>
        <p:nvSpPr>
          <p:cNvPr id="6" name="Нижний колонтитул 5">
            <a:extLst>
              <a:ext uri="{FF2B5EF4-FFF2-40B4-BE49-F238E27FC236}">
                <a16:creationId xmlns:a16="http://schemas.microsoft.com/office/drawing/2014/main" id="{2BAD49A3-CB39-BE9B-9373-6260B12809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5CB84D-0739-55F9-9ECB-A3400E9EB4B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34456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656F9-5405-7B55-0C56-FC416304D1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6DCD7ED-E01D-71D3-10CF-1A74D6BD58C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083BA50-59A8-3F5E-ABD2-145A91EFB3E0}"/>
              </a:ext>
            </a:extLst>
          </p:cNvPr>
          <p:cNvSpPr>
            <a:spLocks noGrp="1"/>
          </p:cNvSpPr>
          <p:nvPr>
            <p:ph type="dt" sz="half" idx="10"/>
          </p:nvPr>
        </p:nvSpPr>
        <p:spPr/>
        <p:txBody>
          <a:bodyPr/>
          <a:lstStyle/>
          <a:p>
            <a:fld id="{44026A2A-0740-4355-B677-E85828285C4B}"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25DB2D34-9196-DD7D-B3DE-972155AE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3E3677-9F01-A530-4EE5-90DA6197F3F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999373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93DEDCE-3BD6-C212-B7CF-ED4FB52DDBA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0D4378B-85F7-D2EE-8958-034AF6F1BA0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AFC7C70-61CF-0BF3-7BDF-BC5B2BA7FD27}"/>
              </a:ext>
            </a:extLst>
          </p:cNvPr>
          <p:cNvSpPr>
            <a:spLocks noGrp="1"/>
          </p:cNvSpPr>
          <p:nvPr>
            <p:ph type="dt" sz="half" idx="10"/>
          </p:nvPr>
        </p:nvSpPr>
        <p:spPr/>
        <p:txBody>
          <a:bodyPr/>
          <a:lstStyle/>
          <a:p>
            <a:fld id="{44026A2A-0740-4355-B677-E85828285C4B}"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51091F58-0E9F-285C-D138-A029D2E89F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B6995B7-B964-CAC6-AE1D-811643F68491}"/>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770224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100000"/>
                <a:alpha val="51000"/>
              </a:schemeClr>
            </a:gs>
            <a:gs pos="59000">
              <a:srgbClr val="FFFFE5"/>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D1A3AF-3046-D5E8-B9F2-84D8E757F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F62006A-B705-BE39-3B0E-FCC22D5AAF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72ED7EA-1560-571F-362E-F6B82657CB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6A2A-0740-4355-B677-E85828285C4B}" type="datetimeFigureOut">
              <a:rPr lang="ru-RU" smtClean="0"/>
              <a:t>29.09.2025</a:t>
            </a:fld>
            <a:endParaRPr lang="ru-RU"/>
          </a:p>
        </p:txBody>
      </p:sp>
      <p:sp>
        <p:nvSpPr>
          <p:cNvPr id="5" name="Нижний колонтитул 4">
            <a:extLst>
              <a:ext uri="{FF2B5EF4-FFF2-40B4-BE49-F238E27FC236}">
                <a16:creationId xmlns:a16="http://schemas.microsoft.com/office/drawing/2014/main" id="{9599CC07-34BD-8374-E539-B1E94BE2E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563CC79-DC86-7D4E-BD28-EB40AF23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98C01-85A7-4FA1-8F95-FC231841AC60}" type="slidenum">
              <a:rPr lang="ru-RU" smtClean="0"/>
              <a:t>‹#›</a:t>
            </a:fld>
            <a:endParaRPr lang="ru-RU"/>
          </a:p>
        </p:txBody>
      </p:sp>
    </p:spTree>
    <p:extLst>
      <p:ext uri="{BB962C8B-B14F-4D97-AF65-F5344CB8AC3E}">
        <p14:creationId xmlns:p14="http://schemas.microsoft.com/office/powerpoint/2010/main" val="3227368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0" y="0"/>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a:t>
            </a:r>
            <a:r>
              <a:rPr lang="en-US"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3b</a:t>
            </a: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507CA5AC-2D16-4176-184B-3F995C5B7213}"/>
              </a:ext>
            </a:extLst>
          </p:cNvPr>
          <p:cNvSpPr txBox="1"/>
          <p:nvPr/>
        </p:nvSpPr>
        <p:spPr>
          <a:xfrm>
            <a:off x="5512905" y="113652"/>
            <a:ext cx="6533868" cy="584775"/>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29 сентября 202</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5</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 года, 13:</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00</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—16:15</a:t>
            </a:r>
          </a:p>
        </p:txBody>
      </p:sp>
      <p:graphicFrame>
        <p:nvGraphicFramePr>
          <p:cNvPr id="3" name="Таблица 2">
            <a:extLst>
              <a:ext uri="{FF2B5EF4-FFF2-40B4-BE49-F238E27FC236}">
                <a16:creationId xmlns:a16="http://schemas.microsoft.com/office/drawing/2014/main" id="{0E8F4823-0239-6F97-E32D-BB972B2A605B}"/>
              </a:ext>
            </a:extLst>
          </p:cNvPr>
          <p:cNvGraphicFramePr>
            <a:graphicFrameLocks noGrp="1"/>
          </p:cNvGraphicFramePr>
          <p:nvPr>
            <p:extLst>
              <p:ext uri="{D42A27DB-BD31-4B8C-83A1-F6EECF244321}">
                <p14:modId xmlns:p14="http://schemas.microsoft.com/office/powerpoint/2010/main" val="4157603051"/>
              </p:ext>
            </p:extLst>
          </p:nvPr>
        </p:nvGraphicFramePr>
        <p:xfrm>
          <a:off x="115571" y="964741"/>
          <a:ext cx="11834186" cy="5610289"/>
        </p:xfrm>
        <a:graphic>
          <a:graphicData uri="http://schemas.openxmlformats.org/drawingml/2006/table">
            <a:tbl>
              <a:tblPr firstRow="1" firstCol="1" bandRow="1">
                <a:tableStyleId>{5C22544A-7EE6-4342-B048-85BDC9FD1C3A}</a:tableStyleId>
              </a:tblPr>
              <a:tblGrid>
                <a:gridCol w="282359">
                  <a:extLst>
                    <a:ext uri="{9D8B030D-6E8A-4147-A177-3AD203B41FA5}">
                      <a16:colId xmlns:a16="http://schemas.microsoft.com/office/drawing/2014/main" val="3808135318"/>
                    </a:ext>
                  </a:extLst>
                </a:gridCol>
                <a:gridCol w="1351848">
                  <a:extLst>
                    <a:ext uri="{9D8B030D-6E8A-4147-A177-3AD203B41FA5}">
                      <a16:colId xmlns:a16="http://schemas.microsoft.com/office/drawing/2014/main" val="2494670148"/>
                    </a:ext>
                  </a:extLst>
                </a:gridCol>
                <a:gridCol w="397134">
                  <a:extLst>
                    <a:ext uri="{9D8B030D-6E8A-4147-A177-3AD203B41FA5}">
                      <a16:colId xmlns:a16="http://schemas.microsoft.com/office/drawing/2014/main" val="1591501333"/>
                    </a:ext>
                  </a:extLst>
                </a:gridCol>
                <a:gridCol w="156450">
                  <a:extLst>
                    <a:ext uri="{9D8B030D-6E8A-4147-A177-3AD203B41FA5}">
                      <a16:colId xmlns:a16="http://schemas.microsoft.com/office/drawing/2014/main" val="1140834253"/>
                    </a:ext>
                  </a:extLst>
                </a:gridCol>
                <a:gridCol w="208344">
                  <a:extLst>
                    <a:ext uri="{9D8B030D-6E8A-4147-A177-3AD203B41FA5}">
                      <a16:colId xmlns:a16="http://schemas.microsoft.com/office/drawing/2014/main" val="1322172163"/>
                    </a:ext>
                  </a:extLst>
                </a:gridCol>
                <a:gridCol w="682907">
                  <a:extLst>
                    <a:ext uri="{9D8B030D-6E8A-4147-A177-3AD203B41FA5}">
                      <a16:colId xmlns:a16="http://schemas.microsoft.com/office/drawing/2014/main" val="17233624"/>
                    </a:ext>
                  </a:extLst>
                </a:gridCol>
                <a:gridCol w="532435">
                  <a:extLst>
                    <a:ext uri="{9D8B030D-6E8A-4147-A177-3AD203B41FA5}">
                      <a16:colId xmlns:a16="http://schemas.microsoft.com/office/drawing/2014/main" val="2699534202"/>
                    </a:ext>
                  </a:extLst>
                </a:gridCol>
                <a:gridCol w="937549">
                  <a:extLst>
                    <a:ext uri="{9D8B030D-6E8A-4147-A177-3AD203B41FA5}">
                      <a16:colId xmlns:a16="http://schemas.microsoft.com/office/drawing/2014/main" val="1087864011"/>
                    </a:ext>
                  </a:extLst>
                </a:gridCol>
                <a:gridCol w="949125">
                  <a:extLst>
                    <a:ext uri="{9D8B030D-6E8A-4147-A177-3AD203B41FA5}">
                      <a16:colId xmlns:a16="http://schemas.microsoft.com/office/drawing/2014/main" val="4134670203"/>
                    </a:ext>
                  </a:extLst>
                </a:gridCol>
                <a:gridCol w="711922">
                  <a:extLst>
                    <a:ext uri="{9D8B030D-6E8A-4147-A177-3AD203B41FA5}">
                      <a16:colId xmlns:a16="http://schemas.microsoft.com/office/drawing/2014/main" val="222592599"/>
                    </a:ext>
                  </a:extLst>
                </a:gridCol>
                <a:gridCol w="200416">
                  <a:extLst>
                    <a:ext uri="{9D8B030D-6E8A-4147-A177-3AD203B41FA5}">
                      <a16:colId xmlns:a16="http://schemas.microsoft.com/office/drawing/2014/main" val="3714765155"/>
                    </a:ext>
                  </a:extLst>
                </a:gridCol>
                <a:gridCol w="212943">
                  <a:extLst>
                    <a:ext uri="{9D8B030D-6E8A-4147-A177-3AD203B41FA5}">
                      <a16:colId xmlns:a16="http://schemas.microsoft.com/office/drawing/2014/main" val="4164231008"/>
                    </a:ext>
                  </a:extLst>
                </a:gridCol>
                <a:gridCol w="645645">
                  <a:extLst>
                    <a:ext uri="{9D8B030D-6E8A-4147-A177-3AD203B41FA5}">
                      <a16:colId xmlns:a16="http://schemas.microsoft.com/office/drawing/2014/main" val="2560383885"/>
                    </a:ext>
                  </a:extLst>
                </a:gridCol>
                <a:gridCol w="682114">
                  <a:extLst>
                    <a:ext uri="{9D8B030D-6E8A-4147-A177-3AD203B41FA5}">
                      <a16:colId xmlns:a16="http://schemas.microsoft.com/office/drawing/2014/main" val="2081203038"/>
                    </a:ext>
                  </a:extLst>
                </a:gridCol>
                <a:gridCol w="903618">
                  <a:extLst>
                    <a:ext uri="{9D8B030D-6E8A-4147-A177-3AD203B41FA5}">
                      <a16:colId xmlns:a16="http://schemas.microsoft.com/office/drawing/2014/main" val="1939870502"/>
                    </a:ext>
                  </a:extLst>
                </a:gridCol>
                <a:gridCol w="694481">
                  <a:extLst>
                    <a:ext uri="{9D8B030D-6E8A-4147-A177-3AD203B41FA5}">
                      <a16:colId xmlns:a16="http://schemas.microsoft.com/office/drawing/2014/main" val="1048629945"/>
                    </a:ext>
                  </a:extLst>
                </a:gridCol>
                <a:gridCol w="1449177">
                  <a:extLst>
                    <a:ext uri="{9D8B030D-6E8A-4147-A177-3AD203B41FA5}">
                      <a16:colId xmlns:a16="http://schemas.microsoft.com/office/drawing/2014/main" val="1651570142"/>
                    </a:ext>
                  </a:extLst>
                </a:gridCol>
                <a:gridCol w="835719">
                  <a:extLst>
                    <a:ext uri="{9D8B030D-6E8A-4147-A177-3AD203B41FA5}">
                      <a16:colId xmlns:a16="http://schemas.microsoft.com/office/drawing/2014/main" val="118712538"/>
                    </a:ext>
                  </a:extLst>
                </a:gridCol>
              </a:tblGrid>
              <a:tr h="147028">
                <a:tc>
                  <a:txBody>
                    <a:bodyPr/>
                    <a:lstStyle/>
                    <a:p>
                      <a:pPr marL="0" lvl="0" indent="0">
                        <a:lnSpc>
                          <a:spcPct val="100000"/>
                        </a:lnSpc>
                        <a:spcAft>
                          <a:spcPts val="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2400" b="1" i="1" kern="100" spc="300" dirty="0">
                          <a:solidFill>
                            <a:srgbClr val="002060"/>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BAE8"/>
                    </a:solidFill>
                  </a:tcPr>
                </a:tc>
                <a:tc>
                  <a:txBody>
                    <a:bodyPr/>
                    <a:lstStyle/>
                    <a:p>
                      <a:pPr marL="0" lvl="0" indent="0">
                        <a:lnSpc>
                          <a:spcPct val="107000"/>
                        </a:lnSpc>
                        <a:spcAft>
                          <a:spcPts val="800"/>
                        </a:spcAft>
                        <a:buFont typeface="+mj-lt"/>
                        <a:buNone/>
                      </a:pPr>
                      <a:r>
                        <a:rPr lang="ru-RU" sz="1100" b="1" i="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b="1" i="1"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А</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100" b="1" i="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ЗинаДЗ</a:t>
                      </a: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lvl="0" indent="0">
                        <a:lnSpc>
                          <a:spcPct val="107000"/>
                        </a:lnSpc>
                        <a:spcAft>
                          <a:spcPts val="800"/>
                        </a:spcAft>
                        <a:buFont typeface="+mj-lt"/>
                        <a:buNone/>
                      </a:pPr>
                      <a: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Косой</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1" kern="100" dirty="0" err="1">
                          <a:solidFill>
                            <a:schemeClr val="tx1"/>
                          </a:solidFill>
                          <a:effectLst/>
                          <a:latin typeface="Calibri" panose="020F0502020204030204" pitchFamily="34" charset="0"/>
                          <a:ea typeface="+mn-ea"/>
                          <a:cs typeface="Times New Roman" panose="02020603050405020304" pitchFamily="18" charset="0"/>
                        </a:rPr>
                        <a:t>ЗачетУ</a:t>
                      </a:r>
                      <a:r>
                        <a:rPr lang="ru-RU" sz="1100" b="1" i="1" kern="100" dirty="0">
                          <a:solidFill>
                            <a:schemeClr val="tx1"/>
                          </a:solidFill>
                          <a:effectLst/>
                          <a:latin typeface="Calibri" panose="020F0502020204030204" pitchFamily="34" charset="0"/>
                          <a:ea typeface="+mn-ea"/>
                          <a:cs typeface="Times New Roman" panose="02020603050405020304" pitchFamily="18" charset="0"/>
                        </a:rPr>
                        <a:t> «Близнецы»</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1" kern="100" dirty="0" err="1">
                          <a:solidFill>
                            <a:schemeClr val="tx1"/>
                          </a:solidFill>
                          <a:effectLst/>
                          <a:latin typeface="Calibri" panose="020F0502020204030204" pitchFamily="34" charset="0"/>
                          <a:ea typeface="+mn-ea"/>
                          <a:cs typeface="Times New Roman" panose="02020603050405020304" pitchFamily="18" charset="0"/>
                        </a:rPr>
                        <a:t>ЗачетП</a:t>
                      </a:r>
                      <a:r>
                        <a:rPr lang="ru-RU" sz="1100" b="1" i="1" kern="100" dirty="0">
                          <a:solidFill>
                            <a:schemeClr val="tx1"/>
                          </a:solidFill>
                          <a:effectLst/>
                          <a:latin typeface="Calibri" panose="020F0502020204030204" pitchFamily="34" charset="0"/>
                          <a:ea typeface="+mn-ea"/>
                          <a:cs typeface="Times New Roman" panose="02020603050405020304" pitchFamily="18" charset="0"/>
                        </a:rPr>
                        <a:t> тестЧисл-3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a:txBody>
                    <a:bodyPr/>
                    <a:lstStyle/>
                    <a:p>
                      <a:r>
                        <a:rPr lang="ru-RU" sz="1100" b="1" i="1" kern="100" dirty="0">
                          <a:solidFill>
                            <a:schemeClr val="tx1"/>
                          </a:solidFill>
                          <a:effectLst/>
                          <a:latin typeface="Calibri" panose="020F0502020204030204" pitchFamily="34" charset="0"/>
                          <a:ea typeface="+mn-ea"/>
                          <a:cs typeface="Times New Roman" panose="02020603050405020304" pitchFamily="18" charset="0"/>
                        </a:rPr>
                        <a:t>Зачет ИТОГ</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49BFC"/>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49BFC"/>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 typeface="+mj-lt"/>
                        <a:buNone/>
                        <a:tabLst/>
                        <a:defRPr/>
                      </a:pPr>
                      <a: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?Косой</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a:txBody>
                    <a:bodyPr/>
                    <a:lstStyle/>
                    <a:p>
                      <a:r>
                        <a:rPr lang="ru-RU" sz="1100" b="1" i="1" kern="100" dirty="0" err="1">
                          <a:solidFill>
                            <a:schemeClr val="tx1"/>
                          </a:solidFill>
                          <a:effectLst/>
                          <a:latin typeface="Calibri" panose="020F0502020204030204" pitchFamily="34" charset="0"/>
                          <a:cs typeface="Times New Roman" panose="02020603050405020304" pitchFamily="18" charset="0"/>
                        </a:rPr>
                        <a:t>ТхСемья</a:t>
                      </a:r>
                      <a:endParaRPr lang="ru-RU" sz="1100" b="1" i="1" kern="100" dirty="0">
                        <a:solidFill>
                          <a:schemeClr val="tx1"/>
                        </a:solidFill>
                        <a:effectLst/>
                        <a:latin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gridSpan="2">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100" b="1" i="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УстнДЗ</a:t>
                      </a:r>
                      <a: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Семья</a:t>
                      </a:r>
                      <a:endPar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hMerge="1">
                  <a:txBody>
                    <a:bodyPr/>
                    <a:lstStyle/>
                    <a:p>
                      <a:endParaRPr lang="ru-RU"/>
                    </a:p>
                  </a:txBody>
                  <a:tcPr/>
                </a:tc>
                <a:tc>
                  <a:txBody>
                    <a:bodyPr/>
                    <a:lstStyle/>
                    <a:p>
                      <a:r>
                        <a:rPr lang="ru-RU" dirty="0" err="1"/>
                        <a:t>грам.урок</a:t>
                      </a:r>
                      <a:endParaRPr lang="ru-RU"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a:txBody>
                    <a:bodyPr/>
                    <a:lstStyle/>
                    <a:p>
                      <a:pPr marL="0" lvl="0" indent="0">
                        <a:lnSpc>
                          <a:spcPct val="107000"/>
                        </a:lnSpc>
                        <a:spcAft>
                          <a:spcPts val="800"/>
                        </a:spcAft>
                        <a:buFont typeface="+mj-lt"/>
                        <a:buNone/>
                      </a:pPr>
                      <a: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Работа на занятии</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extLst>
                  <a:ext uri="{0D108BD9-81ED-4DB2-BD59-A6C34878D82A}">
                    <a16:rowId xmlns:a16="http://schemas.microsoft.com/office/drawing/2014/main" val="252823652"/>
                  </a:ext>
                </a:extLst>
              </a:tr>
              <a:tr h="147028">
                <a:tc>
                  <a:txBody>
                    <a:bodyPr/>
                    <a:lstStyle/>
                    <a:p>
                      <a:pPr marL="0" lvl="0" indent="0">
                        <a:lnSpc>
                          <a:spcPct val="100000"/>
                        </a:lnSpc>
                        <a:spcAft>
                          <a:spcPts val="0"/>
                        </a:spcAft>
                        <a:buFont typeface="+mj-lt"/>
                        <a:buNone/>
                      </a:pPr>
                      <a:r>
                        <a:rPr lang="en-US"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rgbClr val="002060"/>
                          </a:solidFill>
                          <a:effectLst/>
                          <a:latin typeface="+mn-lt"/>
                          <a:ea typeface="+mn-ea"/>
                          <a:cs typeface="+mn-cs"/>
                        </a:rPr>
                        <a:t>Дэн </a:t>
                      </a:r>
                      <a:r>
                        <a:rPr lang="ru-RU" sz="1400" b="0" kern="100" dirty="0" err="1">
                          <a:solidFill>
                            <a:srgbClr val="002060"/>
                          </a:solidFill>
                          <a:effectLst/>
                          <a:latin typeface="+mn-lt"/>
                          <a:ea typeface="+mn-ea"/>
                          <a:cs typeface="+mn-cs"/>
                        </a:rPr>
                        <a:t>Пинфэй</a:t>
                      </a:r>
                      <a:endParaRPr lang="ru-RU" sz="1400" b="0" kern="100" dirty="0">
                        <a:solidFill>
                          <a:srgbClr val="002060"/>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98,21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97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8689322"/>
                  </a:ext>
                </a:extLst>
              </a:tr>
              <a:tr h="14702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660066"/>
                          </a:solidFill>
                          <a:effectLst/>
                          <a:latin typeface="+mn-lt"/>
                          <a:ea typeface="+mn-ea"/>
                          <a:cs typeface="+mn-cs"/>
                        </a:rPr>
                        <a:t>Син </a:t>
                      </a:r>
                      <a:r>
                        <a:rPr lang="ru-RU" sz="1400" kern="100" dirty="0" err="1">
                          <a:solidFill>
                            <a:srgbClr val="660066"/>
                          </a:solidFill>
                          <a:effectLst/>
                          <a:latin typeface="+mn-lt"/>
                          <a:ea typeface="+mn-ea"/>
                          <a:cs typeface="+mn-cs"/>
                        </a:rPr>
                        <a:t>Цзиньюй</a:t>
                      </a:r>
                      <a:endParaRPr lang="ru-RU" sz="1400" kern="100" dirty="0">
                        <a:solidFill>
                          <a:srgbClr val="660066"/>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запись</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66,07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71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 </a:t>
                      </a:r>
                      <a:r>
                        <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12867452"/>
                  </a:ext>
                </a:extLst>
              </a:tr>
              <a:tr h="14702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rgbClr val="002060"/>
                          </a:solidFill>
                          <a:effectLst/>
                        </a:rPr>
                        <a:t>У </a:t>
                      </a:r>
                      <a:r>
                        <a:rPr lang="ru-RU" sz="1400" b="0" kern="100" dirty="0" err="1">
                          <a:solidFill>
                            <a:srgbClr val="002060"/>
                          </a:solidFill>
                          <a:effectLst/>
                        </a:rPr>
                        <a:t>Яохуэй</a:t>
                      </a:r>
                      <a:endParaRPr lang="ru-RU" sz="14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98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52717758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Фу Цзе</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89,29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92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972020"/>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Фу Цзявэнь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 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92,86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ru-RU" sz="1400" b="1" i="0" u="none" strike="noStrike" dirty="0">
                          <a:solidFill>
                            <a:srgbClr val="000000"/>
                          </a:solidFill>
                          <a:effectLst/>
                          <a:latin typeface="Calibri" panose="020F0502020204030204" pitchFamily="34" charset="0"/>
                        </a:rPr>
                        <a:t>94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32107816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Хань Яньчао</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96,43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96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15669810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Хэ Пин</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85,71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ru-RU" sz="1400" b="1" i="0" u="none" strike="noStrike" kern="1200" dirty="0">
                          <a:solidFill>
                            <a:srgbClr val="000000"/>
                          </a:solidFill>
                          <a:effectLst/>
                          <a:latin typeface="Calibri" panose="020F0502020204030204" pitchFamily="34" charset="0"/>
                          <a:ea typeface="+mn-ea"/>
                          <a:cs typeface="+mn-cs"/>
                        </a:rPr>
                        <a:t>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33328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Цай Цзяжуй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72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41,07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57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122666003"/>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Цао Цэ</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55,36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68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109548454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Чжан Дунцин</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86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68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7025643"/>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Чжан Кэхуа</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96,43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86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770052128"/>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Чжан Сымин</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85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89,29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87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 +5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Bef>
                          <a:spcPts val="0"/>
                        </a:spcBef>
                        <a:spcAft>
                          <a:spcPts val="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394658437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r>
                        <a:rPr lang="ru-RU" sz="1400" kern="100">
                          <a:solidFill>
                            <a:srgbClr val="660066"/>
                          </a:solidFill>
                          <a:effectLst/>
                          <a:latin typeface="+mn-lt"/>
                          <a:ea typeface="+mn-ea"/>
                          <a:cs typeface="+mn-cs"/>
                        </a:rPr>
                        <a:t>Чжан Хуэй</a:t>
                      </a:r>
                      <a:endParaRPr lang="ru-RU" sz="1400" kern="100" dirty="0">
                        <a:solidFill>
                          <a:srgbClr val="660066"/>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80,36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89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489019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Чжан Чжим</a:t>
                      </a:r>
                      <a:r>
                        <a:rPr lang="ru-RU" sz="1400" b="1" u="sng" kern="100">
                          <a:solidFill>
                            <a:srgbClr val="660066"/>
                          </a:solidFill>
                          <a:effectLst/>
                        </a:rPr>
                        <a:t>э</a:t>
                      </a:r>
                      <a:r>
                        <a:rPr lang="ru-RU" sz="1400" kern="100">
                          <a:solidFill>
                            <a:srgbClr val="660066"/>
                          </a:solidFill>
                          <a:effectLst/>
                        </a:rPr>
                        <a:t>й</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+-н</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26,79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68213560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Чжао Вэйи</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96,43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88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+1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3127441945"/>
                  </a:ext>
                </a:extLst>
              </a:tr>
              <a:tr h="203293">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Чжао Цяньцянь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96,43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86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218538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002060"/>
                          </a:solidFill>
                          <a:effectLst/>
                        </a:rPr>
                        <a:t>Чжу </a:t>
                      </a:r>
                      <a:r>
                        <a:rPr lang="ru-RU" sz="1400" kern="100" dirty="0" err="1">
                          <a:solidFill>
                            <a:srgbClr val="002060"/>
                          </a:solidFill>
                          <a:effectLst/>
                        </a:rPr>
                        <a:t>Вэйли</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58,93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ru-RU"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67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618309211"/>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Чэн Ясинь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98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91,07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 ++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373467694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Чэнь Тяньлу</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89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 +3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4089570"/>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Чэнь Шо</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98,21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ru-RU"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87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1604764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Шэнь Уцзюнь</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1" u="none" strike="noStrike" kern="100" cap="none" spc="0" normalizeH="0" baseline="0" dirty="0">
                        <a:ln>
                          <a:noFill/>
                        </a:ln>
                        <a:solidFill>
                          <a:schemeClr val="accent5">
                            <a:lumMod val="50000"/>
                          </a:schemeClr>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b">
                        <a:buNone/>
                      </a:pPr>
                      <a:r>
                        <a:rPr lang="ru-RU" sz="1400" b="0" i="0" u="none" strike="noStrike" kern="1200" dirty="0">
                          <a:solidFill>
                            <a:srgbClr val="000000"/>
                          </a:solidFill>
                          <a:effectLst/>
                          <a:latin typeface="Calibri" panose="020F0502020204030204" pitchFamily="34" charset="0"/>
                          <a:ea typeface="+mn-ea"/>
                          <a:cs typeface="+mn-cs"/>
                        </a:rPr>
                        <a:t>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55654520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Ян Ванлай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92,86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ru-RU" sz="1400" b="1" i="0" u="none" strike="noStrike">
                          <a:solidFill>
                            <a:srgbClr val="000000"/>
                          </a:solidFill>
                          <a:effectLst>
                            <a:outerShdw blurRad="38100" dist="38100" dir="2700000" algn="tl">
                              <a:srgbClr val="000000">
                                <a:alpha val="43137"/>
                              </a:srgbClr>
                            </a:outerShdw>
                          </a:effectLst>
                          <a:latin typeface="Calibri" panose="020F0502020204030204" pitchFamily="34" charset="0"/>
                        </a:rPr>
                        <a:t>96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16581"/>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Ян Цзюньдун</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96,43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ru-RU"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93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224226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Ян Чжэньюй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64,29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b">
                        <a:buNone/>
                      </a:pPr>
                      <a:r>
                        <a:rPr lang="ru-RU" sz="1400" b="0" i="0" u="none" strike="noStrike" dirty="0">
                          <a:solidFill>
                            <a:srgbClr val="000000"/>
                          </a:solidFill>
                          <a:effectLst/>
                          <a:latin typeface="Calibri" panose="020F0502020204030204" pitchFamily="34" charset="0"/>
                        </a:rPr>
                        <a:t>82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1224767838"/>
                  </a:ext>
                </a:extLst>
              </a:tr>
            </a:tbl>
          </a:graphicData>
        </a:graphic>
      </p:graphicFrame>
    </p:spTree>
    <p:extLst>
      <p:ext uri="{BB962C8B-B14F-4D97-AF65-F5344CB8AC3E}">
        <p14:creationId xmlns:p14="http://schemas.microsoft.com/office/powerpoint/2010/main" val="377016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3909028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28700" b="1" dirty="0">
                <a:solidFill>
                  <a:srgbClr val="006600"/>
                </a:solidFill>
                <a:effectLst>
                  <a:outerShdw blurRad="38100" dist="38100" dir="2700000" algn="tl">
                    <a:srgbClr val="000000">
                      <a:alpha val="43137"/>
                    </a:srgbClr>
                  </a:outerShdw>
                </a:effectLst>
              </a:rPr>
              <a:t>З</a:t>
            </a:r>
            <a:r>
              <a:rPr lang="en-US" sz="28700" b="1" dirty="0">
                <a:solidFill>
                  <a:srgbClr val="006600"/>
                </a:solidFill>
                <a:effectLst>
                  <a:outerShdw blurRad="38100" dist="38100" dir="2700000" algn="tl">
                    <a:srgbClr val="000000">
                      <a:alpha val="43137"/>
                    </a:srgbClr>
                  </a:outerShdw>
                </a:effectLst>
              </a:rPr>
              <a:t>’</a:t>
            </a:r>
            <a:endParaRPr lang="ru-RU" sz="8800" dirty="0"/>
          </a:p>
        </p:txBody>
      </p:sp>
    </p:spTree>
    <p:extLst>
      <p:ext uri="{BB962C8B-B14F-4D97-AF65-F5344CB8AC3E}">
        <p14:creationId xmlns:p14="http://schemas.microsoft.com/office/powerpoint/2010/main" val="3083662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64BB5133-170B-71CC-59C7-E1903EDFB452}"/>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E64BBB34-1FD0-AD59-B6F5-7F157599FD4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ctr">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29 </a:t>
            </a: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сентября</a:t>
            </a: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BF65EB98-31F2-9043-394C-15945D26B847}"/>
              </a:ext>
            </a:extLst>
          </p:cNvPr>
          <p:cNvSpPr txBox="1"/>
          <p:nvPr/>
        </p:nvSpPr>
        <p:spPr>
          <a:xfrm>
            <a:off x="329938" y="1046375"/>
            <a:ext cx="11657275" cy="4717253"/>
          </a:xfrm>
          <a:prstGeom prst="rect">
            <a:avLst/>
          </a:prstGeom>
          <a:noFill/>
        </p:spPr>
        <p:txBody>
          <a:bodyPr wrap="square">
            <a:spAutoFit/>
          </a:bodyPr>
          <a:lstStyle/>
          <a:p>
            <a:pPr marL="514350" marR="0" lvl="0" indent="-514350" algn="l" defTabSz="914400" rtl="0" eaLnBrk="1" fontAlgn="auto" latinLnBrk="0" hangingPunct="1">
              <a:lnSpc>
                <a:spcPct val="150000"/>
              </a:lnSpc>
              <a:spcBef>
                <a:spcPts val="1200"/>
              </a:spcBef>
              <a:spcAft>
                <a:spcPts val="0"/>
              </a:spcAft>
              <a:buClrTx/>
              <a:buSzTx/>
              <a:buFont typeface="Arial" panose="020B0604020202020204" pitchFamily="34" charset="0"/>
              <a:buAutoNum type="arabicPeriod"/>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Выучить наизусть стихотворение Агнии Барто «Резиновая Зина».</a:t>
            </a: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ru-RU" sz="4800" b="0" i="0" u="none" strike="noStrike" kern="1200" cap="none" spc="0" normalizeH="0" baseline="0" noProof="0" dirty="0">
                <a:ln>
                  <a:noFill/>
                </a:ln>
                <a:solidFill>
                  <a:srgbClr val="B7C9E8"/>
                </a:solidFill>
                <a:effectLst/>
                <a:uLnTx/>
                <a:uFillTx/>
                <a:latin typeface="Calibri" panose="020F0502020204030204"/>
                <a:ea typeface="+mn-ea"/>
                <a:cs typeface="+mn-cs"/>
              </a:rPr>
              <a:t>2. Дочитать детские сочинения о семье.</a:t>
            </a: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ru-RU" sz="4800" b="0" i="0" u="none" strike="noStrike" kern="1200" cap="none" spc="0" normalizeH="0" baseline="0" noProof="0" dirty="0">
                <a:ln>
                  <a:noFill/>
                </a:ln>
                <a:solidFill>
                  <a:srgbClr val="B7C9E8"/>
                </a:solidFill>
                <a:effectLst/>
                <a:uLnTx/>
                <a:uFillTx/>
                <a:latin typeface="Calibri" panose="020F0502020204030204"/>
                <a:ea typeface="+mn-ea"/>
                <a:cs typeface="+mn-cs"/>
              </a:rPr>
              <a:t>3. Рассказать о своей семье.</a:t>
            </a:r>
            <a:endParaRPr kumimoji="0" lang="ru-RU" sz="4800" b="0" i="0" u="none" strike="noStrike" kern="1200" cap="none" spc="0" normalizeH="0" baseline="0" noProof="0" dirty="0">
              <a:ln>
                <a:noFill/>
              </a:ln>
              <a:solidFill>
                <a:srgbClr val="B7C9E8"/>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28573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74DB820A-9359-D4D0-03BB-34FCA21C0C0D}"/>
              </a:ext>
            </a:extLst>
          </p:cNvPr>
          <p:cNvSpPr txBox="1">
            <a:spLocks/>
          </p:cNvSpPr>
          <p:nvPr/>
        </p:nvSpPr>
        <p:spPr>
          <a:xfrm>
            <a:off x="121636" y="355625"/>
            <a:ext cx="5397315" cy="731621"/>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300" normalizeH="0" baseline="0" noProof="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rPr>
              <a:t>Стихи</a:t>
            </a:r>
            <a:endParaRPr kumimoji="0" lang="ru-RU" sz="6000" b="1" i="0" u="none" strike="noStrike" kern="1200" cap="none" spc="30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endParaRPr>
          </a:p>
        </p:txBody>
      </p:sp>
      <p:pic>
        <p:nvPicPr>
          <p:cNvPr id="7" name="Рисунок 6">
            <a:extLst>
              <a:ext uri="{FF2B5EF4-FFF2-40B4-BE49-F238E27FC236}">
                <a16:creationId xmlns:a16="http://schemas.microsoft.com/office/drawing/2014/main" id="{9941D266-E453-B1FA-3544-4E20BBA7EC02}"/>
              </a:ext>
            </a:extLst>
          </p:cNvPr>
          <p:cNvPicPr>
            <a:picLocks noChangeAspect="1"/>
          </p:cNvPicPr>
          <p:nvPr/>
        </p:nvPicPr>
        <p:blipFill>
          <a:blip r:embed="rId2"/>
          <a:stretch>
            <a:fillRect/>
          </a:stretch>
        </p:blipFill>
        <p:spPr>
          <a:xfrm>
            <a:off x="187719" y="1758930"/>
            <a:ext cx="3141407" cy="4934147"/>
          </a:xfrm>
          <a:prstGeom prst="rect">
            <a:avLst/>
          </a:prstGeom>
        </p:spPr>
      </p:pic>
      <p:sp>
        <p:nvSpPr>
          <p:cNvPr id="8" name="TextBox 7">
            <a:extLst>
              <a:ext uri="{FF2B5EF4-FFF2-40B4-BE49-F238E27FC236}">
                <a16:creationId xmlns:a16="http://schemas.microsoft.com/office/drawing/2014/main" id="{B322BDF5-B4FC-8B22-5BA3-ADCB9AE5AD2B}"/>
              </a:ext>
            </a:extLst>
          </p:cNvPr>
          <p:cNvSpPr txBox="1"/>
          <p:nvPr/>
        </p:nvSpPr>
        <p:spPr>
          <a:xfrm>
            <a:off x="2318860" y="1238422"/>
            <a:ext cx="16450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333333"/>
                </a:solidFill>
                <a:effectLst/>
                <a:uLnTx/>
                <a:uFillTx/>
                <a:latin typeface="Helvetica Neue"/>
                <a:ea typeface="+mn-ea"/>
                <a:cs typeface="+mn-cs"/>
              </a:rPr>
              <a:t>Агния Барто</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B14A327D-E854-B9E3-2BB7-3CE0B277F904}"/>
              </a:ext>
            </a:extLst>
          </p:cNvPr>
          <p:cNvPicPr>
            <a:picLocks noChangeAspect="1"/>
          </p:cNvPicPr>
          <p:nvPr/>
        </p:nvPicPr>
        <p:blipFill>
          <a:blip r:embed="rId3"/>
          <a:stretch>
            <a:fillRect/>
          </a:stretch>
        </p:blipFill>
        <p:spPr>
          <a:xfrm>
            <a:off x="4625435" y="-6316"/>
            <a:ext cx="7566565" cy="6864316"/>
          </a:xfrm>
          <a:prstGeom prst="rect">
            <a:avLst/>
          </a:prstGeom>
        </p:spPr>
      </p:pic>
      <p:pic>
        <p:nvPicPr>
          <p:cNvPr id="11" name="Рисунок 10">
            <a:extLst>
              <a:ext uri="{FF2B5EF4-FFF2-40B4-BE49-F238E27FC236}">
                <a16:creationId xmlns:a16="http://schemas.microsoft.com/office/drawing/2014/main" id="{B469B6B8-3AC3-CC7A-F8DD-881DB3B95E0A}"/>
              </a:ext>
            </a:extLst>
          </p:cNvPr>
          <p:cNvPicPr>
            <a:picLocks noChangeAspect="1"/>
          </p:cNvPicPr>
          <p:nvPr/>
        </p:nvPicPr>
        <p:blipFill>
          <a:blip r:embed="rId4"/>
          <a:stretch>
            <a:fillRect/>
          </a:stretch>
        </p:blipFill>
        <p:spPr>
          <a:xfrm>
            <a:off x="818707" y="228100"/>
            <a:ext cx="8527311" cy="6395484"/>
          </a:xfrm>
          <a:prstGeom prst="rect">
            <a:avLst/>
          </a:prstGeom>
        </p:spPr>
      </p:pic>
      <p:pic>
        <p:nvPicPr>
          <p:cNvPr id="18" name="Рисунок 17">
            <a:extLst>
              <a:ext uri="{FF2B5EF4-FFF2-40B4-BE49-F238E27FC236}">
                <a16:creationId xmlns:a16="http://schemas.microsoft.com/office/drawing/2014/main" id="{31764C95-8E58-4D5C-BA23-E5EB7061CD07}"/>
              </a:ext>
            </a:extLst>
          </p:cNvPr>
          <p:cNvPicPr>
            <a:picLocks noChangeAspect="1"/>
          </p:cNvPicPr>
          <p:nvPr/>
        </p:nvPicPr>
        <p:blipFill>
          <a:blip r:embed="rId5"/>
          <a:stretch>
            <a:fillRect/>
          </a:stretch>
        </p:blipFill>
        <p:spPr>
          <a:xfrm>
            <a:off x="9048280" y="2406827"/>
            <a:ext cx="3057525" cy="4286250"/>
          </a:xfrm>
          <a:prstGeom prst="rect">
            <a:avLst/>
          </a:prstGeom>
        </p:spPr>
      </p:pic>
    </p:spTree>
    <p:extLst>
      <p:ext uri="{BB962C8B-B14F-4D97-AF65-F5344CB8AC3E}">
        <p14:creationId xmlns:p14="http://schemas.microsoft.com/office/powerpoint/2010/main" val="1254390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74DB820A-9359-D4D0-03BB-34FCA21C0C0D}"/>
              </a:ext>
            </a:extLst>
          </p:cNvPr>
          <p:cNvSpPr txBox="1">
            <a:spLocks/>
          </p:cNvSpPr>
          <p:nvPr/>
        </p:nvSpPr>
        <p:spPr>
          <a:xfrm>
            <a:off x="121636" y="355625"/>
            <a:ext cx="5397315" cy="731621"/>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300" normalizeH="0" baseline="0" noProof="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rPr>
              <a:t>Стихи</a:t>
            </a:r>
            <a:endParaRPr kumimoji="0" lang="ru-RU" sz="6000" b="1" i="0" u="none" strike="noStrike" kern="1200" cap="none" spc="30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endParaRPr>
          </a:p>
        </p:txBody>
      </p:sp>
      <p:pic>
        <p:nvPicPr>
          <p:cNvPr id="7" name="Рисунок 6">
            <a:extLst>
              <a:ext uri="{FF2B5EF4-FFF2-40B4-BE49-F238E27FC236}">
                <a16:creationId xmlns:a16="http://schemas.microsoft.com/office/drawing/2014/main" id="{9941D266-E453-B1FA-3544-4E20BBA7EC02}"/>
              </a:ext>
            </a:extLst>
          </p:cNvPr>
          <p:cNvPicPr>
            <a:picLocks noChangeAspect="1"/>
          </p:cNvPicPr>
          <p:nvPr/>
        </p:nvPicPr>
        <p:blipFill>
          <a:blip r:embed="rId2"/>
          <a:stretch>
            <a:fillRect/>
          </a:stretch>
        </p:blipFill>
        <p:spPr>
          <a:xfrm>
            <a:off x="187719" y="1758930"/>
            <a:ext cx="3141407" cy="4934147"/>
          </a:xfrm>
          <a:prstGeom prst="rect">
            <a:avLst/>
          </a:prstGeom>
        </p:spPr>
      </p:pic>
      <p:sp>
        <p:nvSpPr>
          <p:cNvPr id="8" name="TextBox 7">
            <a:extLst>
              <a:ext uri="{FF2B5EF4-FFF2-40B4-BE49-F238E27FC236}">
                <a16:creationId xmlns:a16="http://schemas.microsoft.com/office/drawing/2014/main" id="{B322BDF5-B4FC-8B22-5BA3-ADCB9AE5AD2B}"/>
              </a:ext>
            </a:extLst>
          </p:cNvPr>
          <p:cNvSpPr txBox="1"/>
          <p:nvPr/>
        </p:nvSpPr>
        <p:spPr>
          <a:xfrm>
            <a:off x="2318860" y="1238422"/>
            <a:ext cx="16450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333333"/>
                </a:solidFill>
                <a:effectLst/>
                <a:uLnTx/>
                <a:uFillTx/>
                <a:latin typeface="Helvetica Neue"/>
                <a:ea typeface="+mn-ea"/>
                <a:cs typeface="+mn-cs"/>
              </a:rPr>
              <a:t>Агния Барто</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B14A327D-E854-B9E3-2BB7-3CE0B277F904}"/>
              </a:ext>
            </a:extLst>
          </p:cNvPr>
          <p:cNvPicPr>
            <a:picLocks noChangeAspect="1"/>
          </p:cNvPicPr>
          <p:nvPr/>
        </p:nvPicPr>
        <p:blipFill>
          <a:blip r:embed="rId3"/>
          <a:stretch>
            <a:fillRect/>
          </a:stretch>
        </p:blipFill>
        <p:spPr>
          <a:xfrm>
            <a:off x="4625435" y="-6316"/>
            <a:ext cx="7566565" cy="6864316"/>
          </a:xfrm>
          <a:prstGeom prst="rect">
            <a:avLst/>
          </a:prstGeom>
        </p:spPr>
      </p:pic>
    </p:spTree>
    <p:extLst>
      <p:ext uri="{BB962C8B-B14F-4D97-AF65-F5344CB8AC3E}">
        <p14:creationId xmlns:p14="http://schemas.microsoft.com/office/powerpoint/2010/main" val="4189022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78F11-EE0F-92E8-0DCF-90192002794D}"/>
            </a:ext>
          </a:extLst>
        </p:cNvPr>
        <p:cNvGrpSpPr/>
        <p:nvPr/>
      </p:nvGrpSpPr>
      <p:grpSpPr>
        <a:xfrm>
          <a:off x="0" y="0"/>
          <a:ext cx="0" cy="0"/>
          <a:chOff x="0" y="0"/>
          <a:chExt cx="0" cy="0"/>
        </a:xfrm>
      </p:grpSpPr>
      <p:sp>
        <p:nvSpPr>
          <p:cNvPr id="6" name="Заголовок 1">
            <a:extLst>
              <a:ext uri="{FF2B5EF4-FFF2-40B4-BE49-F238E27FC236}">
                <a16:creationId xmlns:a16="http://schemas.microsoft.com/office/drawing/2014/main" id="{DCA140E8-000A-2CAF-B3C3-F65854E28511}"/>
              </a:ext>
            </a:extLst>
          </p:cNvPr>
          <p:cNvSpPr txBox="1">
            <a:spLocks/>
          </p:cNvSpPr>
          <p:nvPr/>
        </p:nvSpPr>
        <p:spPr>
          <a:xfrm>
            <a:off x="121636" y="355625"/>
            <a:ext cx="5397315" cy="731621"/>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300" normalizeH="0" baseline="0" noProof="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rPr>
              <a:t>Стихи</a:t>
            </a:r>
            <a:endParaRPr kumimoji="0" lang="ru-RU" sz="6000" b="1" i="0" u="none" strike="noStrike" kern="1200" cap="none" spc="30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E9E4B1C0-B67A-385D-FA7A-BFEF40C2E139}"/>
              </a:ext>
            </a:extLst>
          </p:cNvPr>
          <p:cNvSpPr txBox="1"/>
          <p:nvPr/>
        </p:nvSpPr>
        <p:spPr>
          <a:xfrm>
            <a:off x="2318860" y="1238422"/>
            <a:ext cx="16450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333333"/>
                </a:solidFill>
                <a:effectLst/>
                <a:uLnTx/>
                <a:uFillTx/>
                <a:latin typeface="Helvetica Neue"/>
                <a:ea typeface="+mn-ea"/>
                <a:cs typeface="+mn-cs"/>
              </a:rPr>
              <a:t>Агния Барто</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A108D70F-AAFD-E8D7-A849-6C53CBE75AE0}"/>
              </a:ext>
            </a:extLst>
          </p:cNvPr>
          <p:cNvPicPr>
            <a:picLocks noChangeAspect="1"/>
          </p:cNvPicPr>
          <p:nvPr/>
        </p:nvPicPr>
        <p:blipFill>
          <a:blip r:embed="rId2"/>
          <a:stretch>
            <a:fillRect/>
          </a:stretch>
        </p:blipFill>
        <p:spPr>
          <a:xfrm>
            <a:off x="4625435" y="-6316"/>
            <a:ext cx="7566565" cy="6864316"/>
          </a:xfrm>
          <a:prstGeom prst="rect">
            <a:avLst/>
          </a:prstGeom>
        </p:spPr>
      </p:pic>
      <p:pic>
        <p:nvPicPr>
          <p:cNvPr id="2" name="Рисунок 1">
            <a:extLst>
              <a:ext uri="{FF2B5EF4-FFF2-40B4-BE49-F238E27FC236}">
                <a16:creationId xmlns:a16="http://schemas.microsoft.com/office/drawing/2014/main" id="{090C5AE1-B6CE-8826-FCBF-6149EFD4993A}"/>
              </a:ext>
            </a:extLst>
          </p:cNvPr>
          <p:cNvPicPr>
            <a:picLocks noChangeAspect="1"/>
          </p:cNvPicPr>
          <p:nvPr/>
        </p:nvPicPr>
        <p:blipFill>
          <a:blip r:embed="rId3"/>
          <a:stretch>
            <a:fillRect/>
          </a:stretch>
        </p:blipFill>
        <p:spPr>
          <a:xfrm>
            <a:off x="184927" y="2372173"/>
            <a:ext cx="4267866" cy="3200900"/>
          </a:xfrm>
          <a:prstGeom prst="rect">
            <a:avLst/>
          </a:prstGeom>
        </p:spPr>
      </p:pic>
      <p:sp>
        <p:nvSpPr>
          <p:cNvPr id="4" name="Прямоугольник: скругленные углы 3">
            <a:extLst>
              <a:ext uri="{FF2B5EF4-FFF2-40B4-BE49-F238E27FC236}">
                <a16:creationId xmlns:a16="http://schemas.microsoft.com/office/drawing/2014/main" id="{6B4A8573-A2C6-4FAA-8CA0-64D7205A357F}"/>
              </a:ext>
            </a:extLst>
          </p:cNvPr>
          <p:cNvSpPr/>
          <p:nvPr/>
        </p:nvSpPr>
        <p:spPr>
          <a:xfrm>
            <a:off x="5518951" y="1759527"/>
            <a:ext cx="2849194" cy="4946073"/>
          </a:xfrm>
          <a:prstGeom prst="roundRect">
            <a:avLst/>
          </a:prstGeom>
          <a:gradFill flip="none" rotWithShape="1">
            <a:gsLst>
              <a:gs pos="0">
                <a:srgbClr val="D3F9AE"/>
              </a:gs>
              <a:gs pos="4000">
                <a:srgbClr val="B1F57C"/>
              </a:gs>
              <a:gs pos="7000">
                <a:srgbClr val="DEFBC6"/>
              </a:gs>
              <a:gs pos="16000">
                <a:srgbClr val="FEFFFA"/>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0475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C99EDD22-D0C3-D46C-9796-B78BAC067B0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D3BE96-2C61-3E11-FC22-CEDCA775E403}"/>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28700" b="1" dirty="0">
                <a:solidFill>
                  <a:srgbClr val="006600"/>
                </a:solidFill>
                <a:effectLst>
                  <a:outerShdw blurRad="38100" dist="38100" dir="2700000" algn="tl">
                    <a:srgbClr val="000000">
                      <a:alpha val="43137"/>
                    </a:srgbClr>
                  </a:outerShdw>
                </a:effectLst>
              </a:rPr>
              <a:t>С</a:t>
            </a:r>
            <a:endParaRPr lang="ru-RU" sz="8800" dirty="0"/>
          </a:p>
        </p:txBody>
      </p:sp>
    </p:spTree>
    <p:extLst>
      <p:ext uri="{BB962C8B-B14F-4D97-AF65-F5344CB8AC3E}">
        <p14:creationId xmlns:p14="http://schemas.microsoft.com/office/powerpoint/2010/main" val="38764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97419A21-8B8B-24CD-DF40-477924951860}"/>
              </a:ext>
            </a:extLst>
          </p:cNvPr>
          <p:cNvPicPr>
            <a:picLocks noChangeAspect="1"/>
          </p:cNvPicPr>
          <p:nvPr/>
        </p:nvPicPr>
        <p:blipFill>
          <a:blip r:embed="rId2"/>
          <a:stretch>
            <a:fillRect/>
          </a:stretch>
        </p:blipFill>
        <p:spPr>
          <a:xfrm>
            <a:off x="1529796" y="975573"/>
            <a:ext cx="4660604" cy="1063200"/>
          </a:xfrm>
          <a:prstGeom prst="rect">
            <a:avLst/>
          </a:prstGeom>
        </p:spPr>
      </p:pic>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468026" y="1884695"/>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пал 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8" name="Рисунок 7">
            <a:extLst>
              <a:ext uri="{FF2B5EF4-FFF2-40B4-BE49-F238E27FC236}">
                <a16:creationId xmlns:a16="http://schemas.microsoft.com/office/drawing/2014/main" id="{90BA0FB7-3F16-7EEC-037C-A156AAE04BF2}"/>
              </a:ext>
            </a:extLst>
          </p:cNvPr>
          <p:cNvPicPr>
            <a:picLocks noChangeAspect="1"/>
          </p:cNvPicPr>
          <p:nvPr/>
        </p:nvPicPr>
        <p:blipFill>
          <a:blip r:embed="rId3"/>
          <a:stretch>
            <a:fillRect/>
          </a:stretch>
        </p:blipFill>
        <p:spPr>
          <a:xfrm>
            <a:off x="9452344" y="108048"/>
            <a:ext cx="2490234" cy="1761610"/>
          </a:xfrm>
          <a:prstGeom prst="rect">
            <a:avLst/>
          </a:prstGeom>
        </p:spPr>
      </p:pic>
      <p:pic>
        <p:nvPicPr>
          <p:cNvPr id="9" name="Рисунок 8">
            <a:extLst>
              <a:ext uri="{FF2B5EF4-FFF2-40B4-BE49-F238E27FC236}">
                <a16:creationId xmlns:a16="http://schemas.microsoft.com/office/drawing/2014/main" id="{6CB169F2-15F9-0883-0D3E-BE24CE1E776A}"/>
              </a:ext>
            </a:extLst>
          </p:cNvPr>
          <p:cNvPicPr>
            <a:picLocks noChangeAspect="1"/>
          </p:cNvPicPr>
          <p:nvPr/>
        </p:nvPicPr>
        <p:blipFill>
          <a:blip r:embed="rId4"/>
          <a:stretch>
            <a:fillRect/>
          </a:stretch>
        </p:blipFill>
        <p:spPr>
          <a:xfrm>
            <a:off x="8956379" y="5156790"/>
            <a:ext cx="1965422" cy="1472720"/>
          </a:xfrm>
          <a:prstGeom prst="rect">
            <a:avLst/>
          </a:prstGeom>
        </p:spPr>
      </p:pic>
      <p:pic>
        <p:nvPicPr>
          <p:cNvPr id="12" name="Рисунок 11">
            <a:extLst>
              <a:ext uri="{FF2B5EF4-FFF2-40B4-BE49-F238E27FC236}">
                <a16:creationId xmlns:a16="http://schemas.microsoft.com/office/drawing/2014/main" id="{A840F573-9C7B-C1C4-145D-0B99BC5499EE}"/>
              </a:ext>
            </a:extLst>
          </p:cNvPr>
          <p:cNvPicPr>
            <a:picLocks noChangeAspect="1"/>
          </p:cNvPicPr>
          <p:nvPr/>
        </p:nvPicPr>
        <p:blipFill>
          <a:blip r:embed="rId5"/>
          <a:stretch>
            <a:fillRect/>
          </a:stretch>
        </p:blipFill>
        <p:spPr>
          <a:xfrm>
            <a:off x="142875" y="2652935"/>
            <a:ext cx="5051373" cy="3046988"/>
          </a:xfrm>
          <a:prstGeom prst="rect">
            <a:avLst/>
          </a:prstGeom>
        </p:spPr>
      </p:pic>
      <p:pic>
        <p:nvPicPr>
          <p:cNvPr id="14" name="Рисунок 13">
            <a:extLst>
              <a:ext uri="{FF2B5EF4-FFF2-40B4-BE49-F238E27FC236}">
                <a16:creationId xmlns:a16="http://schemas.microsoft.com/office/drawing/2014/main" id="{44D1F948-C28E-5123-F504-ED1A122AF26B}"/>
              </a:ext>
            </a:extLst>
          </p:cNvPr>
          <p:cNvPicPr>
            <a:picLocks noChangeAspect="1"/>
          </p:cNvPicPr>
          <p:nvPr/>
        </p:nvPicPr>
        <p:blipFill>
          <a:blip r:embed="rId6"/>
          <a:stretch>
            <a:fillRect/>
          </a:stretch>
        </p:blipFill>
        <p:spPr>
          <a:xfrm>
            <a:off x="6361730" y="4916646"/>
            <a:ext cx="1679184" cy="1869895"/>
          </a:xfrm>
          <a:prstGeom prst="rect">
            <a:avLst/>
          </a:prstGeom>
        </p:spPr>
      </p:pic>
      <p:pic>
        <p:nvPicPr>
          <p:cNvPr id="16" name="Рисунок 15">
            <a:extLst>
              <a:ext uri="{FF2B5EF4-FFF2-40B4-BE49-F238E27FC236}">
                <a16:creationId xmlns:a16="http://schemas.microsoft.com/office/drawing/2014/main" id="{E9716C1B-0645-AF96-9448-C91571FC1B13}"/>
              </a:ext>
            </a:extLst>
          </p:cNvPr>
          <p:cNvPicPr>
            <a:picLocks noChangeAspect="1"/>
          </p:cNvPicPr>
          <p:nvPr/>
        </p:nvPicPr>
        <p:blipFill>
          <a:blip r:embed="rId7"/>
          <a:stretch>
            <a:fillRect/>
          </a:stretch>
        </p:blipFill>
        <p:spPr>
          <a:xfrm>
            <a:off x="142875" y="151029"/>
            <a:ext cx="1386921" cy="2014095"/>
          </a:xfrm>
          <a:prstGeom prst="rect">
            <a:avLst/>
          </a:prstGeom>
        </p:spPr>
      </p:pic>
      <p:pic>
        <p:nvPicPr>
          <p:cNvPr id="19" name="Рисунок 18">
            <a:extLst>
              <a:ext uri="{FF2B5EF4-FFF2-40B4-BE49-F238E27FC236}">
                <a16:creationId xmlns:a16="http://schemas.microsoft.com/office/drawing/2014/main" id="{878BD152-8A1E-4298-142E-3084E252A8DE}"/>
              </a:ext>
            </a:extLst>
          </p:cNvPr>
          <p:cNvPicPr>
            <a:picLocks noChangeAspect="1"/>
          </p:cNvPicPr>
          <p:nvPr/>
        </p:nvPicPr>
        <p:blipFill>
          <a:blip r:embed="rId8"/>
          <a:stretch>
            <a:fillRect/>
          </a:stretch>
        </p:blipFill>
        <p:spPr>
          <a:xfrm>
            <a:off x="3860098" y="5040275"/>
            <a:ext cx="2370777" cy="1705750"/>
          </a:xfrm>
          <a:prstGeom prst="rect">
            <a:avLst/>
          </a:prstGeom>
        </p:spPr>
      </p:pic>
    </p:spTree>
    <p:extLst>
      <p:ext uri="{BB962C8B-B14F-4D97-AF65-F5344CB8AC3E}">
        <p14:creationId xmlns:p14="http://schemas.microsoft.com/office/powerpoint/2010/main" val="3345428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97419A21-8B8B-24CD-DF40-477924951860}"/>
              </a:ext>
            </a:extLst>
          </p:cNvPr>
          <p:cNvPicPr>
            <a:picLocks noChangeAspect="1"/>
          </p:cNvPicPr>
          <p:nvPr/>
        </p:nvPicPr>
        <p:blipFill>
          <a:blip r:embed="rId2"/>
          <a:stretch>
            <a:fillRect/>
          </a:stretch>
        </p:blipFill>
        <p:spPr>
          <a:xfrm>
            <a:off x="1529796" y="975573"/>
            <a:ext cx="4660604" cy="1063200"/>
          </a:xfrm>
          <a:prstGeom prst="rect">
            <a:avLst/>
          </a:prstGeom>
        </p:spPr>
      </p:pic>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468026" y="1884695"/>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пал</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8" name="Рисунок 7">
            <a:extLst>
              <a:ext uri="{FF2B5EF4-FFF2-40B4-BE49-F238E27FC236}">
                <a16:creationId xmlns:a16="http://schemas.microsoft.com/office/drawing/2014/main" id="{90BA0FB7-3F16-7EEC-037C-A156AAE04BF2}"/>
              </a:ext>
            </a:extLst>
          </p:cNvPr>
          <p:cNvPicPr>
            <a:picLocks noChangeAspect="1"/>
          </p:cNvPicPr>
          <p:nvPr/>
        </p:nvPicPr>
        <p:blipFill>
          <a:blip r:embed="rId3"/>
          <a:stretch>
            <a:fillRect/>
          </a:stretch>
        </p:blipFill>
        <p:spPr>
          <a:xfrm>
            <a:off x="9452344" y="108048"/>
            <a:ext cx="2490234" cy="1761610"/>
          </a:xfrm>
          <a:prstGeom prst="rect">
            <a:avLst/>
          </a:prstGeom>
        </p:spPr>
      </p:pic>
      <p:pic>
        <p:nvPicPr>
          <p:cNvPr id="9" name="Рисунок 8">
            <a:extLst>
              <a:ext uri="{FF2B5EF4-FFF2-40B4-BE49-F238E27FC236}">
                <a16:creationId xmlns:a16="http://schemas.microsoft.com/office/drawing/2014/main" id="{6CB169F2-15F9-0883-0D3E-BE24CE1E776A}"/>
              </a:ext>
            </a:extLst>
          </p:cNvPr>
          <p:cNvPicPr>
            <a:picLocks noChangeAspect="1"/>
          </p:cNvPicPr>
          <p:nvPr/>
        </p:nvPicPr>
        <p:blipFill>
          <a:blip r:embed="rId4"/>
          <a:stretch>
            <a:fillRect/>
          </a:stretch>
        </p:blipFill>
        <p:spPr>
          <a:xfrm>
            <a:off x="8956379" y="5156790"/>
            <a:ext cx="1965422" cy="1472720"/>
          </a:xfrm>
          <a:prstGeom prst="rect">
            <a:avLst/>
          </a:prstGeom>
        </p:spPr>
      </p:pic>
      <p:pic>
        <p:nvPicPr>
          <p:cNvPr id="12" name="Рисунок 11">
            <a:extLst>
              <a:ext uri="{FF2B5EF4-FFF2-40B4-BE49-F238E27FC236}">
                <a16:creationId xmlns:a16="http://schemas.microsoft.com/office/drawing/2014/main" id="{A840F573-9C7B-C1C4-145D-0B99BC5499EE}"/>
              </a:ext>
            </a:extLst>
          </p:cNvPr>
          <p:cNvPicPr>
            <a:picLocks noChangeAspect="1"/>
          </p:cNvPicPr>
          <p:nvPr/>
        </p:nvPicPr>
        <p:blipFill>
          <a:blip r:embed="rId5"/>
          <a:stretch>
            <a:fillRect/>
          </a:stretch>
        </p:blipFill>
        <p:spPr>
          <a:xfrm>
            <a:off x="142875" y="2652935"/>
            <a:ext cx="5051373" cy="3046988"/>
          </a:xfrm>
          <a:prstGeom prst="rect">
            <a:avLst/>
          </a:prstGeom>
        </p:spPr>
      </p:pic>
      <p:pic>
        <p:nvPicPr>
          <p:cNvPr id="14" name="Рисунок 13">
            <a:extLst>
              <a:ext uri="{FF2B5EF4-FFF2-40B4-BE49-F238E27FC236}">
                <a16:creationId xmlns:a16="http://schemas.microsoft.com/office/drawing/2014/main" id="{44D1F948-C28E-5123-F504-ED1A122AF26B}"/>
              </a:ext>
            </a:extLst>
          </p:cNvPr>
          <p:cNvPicPr>
            <a:picLocks noChangeAspect="1"/>
          </p:cNvPicPr>
          <p:nvPr/>
        </p:nvPicPr>
        <p:blipFill>
          <a:blip r:embed="rId6"/>
          <a:stretch>
            <a:fillRect/>
          </a:stretch>
        </p:blipFill>
        <p:spPr>
          <a:xfrm>
            <a:off x="6361730" y="4916646"/>
            <a:ext cx="1679184" cy="1869895"/>
          </a:xfrm>
          <a:prstGeom prst="rect">
            <a:avLst/>
          </a:prstGeom>
        </p:spPr>
      </p:pic>
      <p:pic>
        <p:nvPicPr>
          <p:cNvPr id="16" name="Рисунок 15">
            <a:extLst>
              <a:ext uri="{FF2B5EF4-FFF2-40B4-BE49-F238E27FC236}">
                <a16:creationId xmlns:a16="http://schemas.microsoft.com/office/drawing/2014/main" id="{E9716C1B-0645-AF96-9448-C91571FC1B13}"/>
              </a:ext>
            </a:extLst>
          </p:cNvPr>
          <p:cNvPicPr>
            <a:picLocks noChangeAspect="1"/>
          </p:cNvPicPr>
          <p:nvPr/>
        </p:nvPicPr>
        <p:blipFill>
          <a:blip r:embed="rId7"/>
          <a:stretch>
            <a:fillRect/>
          </a:stretch>
        </p:blipFill>
        <p:spPr>
          <a:xfrm>
            <a:off x="142875" y="151029"/>
            <a:ext cx="1386921" cy="2014095"/>
          </a:xfrm>
          <a:prstGeom prst="rect">
            <a:avLst/>
          </a:prstGeom>
        </p:spPr>
      </p:pic>
      <p:pic>
        <p:nvPicPr>
          <p:cNvPr id="17" name="Рисунок 16">
            <a:extLst>
              <a:ext uri="{FF2B5EF4-FFF2-40B4-BE49-F238E27FC236}">
                <a16:creationId xmlns:a16="http://schemas.microsoft.com/office/drawing/2014/main" id="{E7C045A3-1F09-F16F-1EC4-424B44989B2D}"/>
              </a:ext>
            </a:extLst>
          </p:cNvPr>
          <p:cNvPicPr>
            <a:picLocks noChangeAspect="1"/>
          </p:cNvPicPr>
          <p:nvPr/>
        </p:nvPicPr>
        <p:blipFill>
          <a:blip r:embed="rId8"/>
          <a:stretch>
            <a:fillRect/>
          </a:stretch>
        </p:blipFill>
        <p:spPr>
          <a:xfrm>
            <a:off x="381000" y="214312"/>
            <a:ext cx="11430000" cy="6429375"/>
          </a:xfrm>
          <a:prstGeom prst="rect">
            <a:avLst/>
          </a:prstGeom>
        </p:spPr>
      </p:pic>
    </p:spTree>
    <p:extLst>
      <p:ext uri="{BB962C8B-B14F-4D97-AF65-F5344CB8AC3E}">
        <p14:creationId xmlns:p14="http://schemas.microsoft.com/office/powerpoint/2010/main" val="2248423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пал 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343140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endParaRPr kumimoji="0" lang="ru-RU" sz="4800" b="0" i="0" u="heavy"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dbl" strike="noStrike" kern="1200" cap="none" spc="0" normalizeH="0" baseline="0" noProof="0" dirty="0" err="1">
                <a:ln>
                  <a:noFill/>
                </a:ln>
                <a:solidFill>
                  <a:prstClr val="black"/>
                </a:solidFill>
                <a:effectLst/>
                <a:uLnTx/>
                <a:uFillTx/>
                <a:latin typeface="Calibri" panose="020F0502020204030204"/>
                <a:ea typeface="+mn-ea"/>
                <a:cs typeface="+mn-cs"/>
              </a:rPr>
              <a:t>пал</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под</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3" name="Рисунок 2">
            <a:extLst>
              <a:ext uri="{FF2B5EF4-FFF2-40B4-BE49-F238E27FC236}">
                <a16:creationId xmlns:a16="http://schemas.microsoft.com/office/drawing/2014/main" id="{8402E8D0-F8B0-DD57-59C0-D55B67553EC3}"/>
              </a:ext>
            </a:extLst>
          </p:cNvPr>
          <p:cNvPicPr>
            <a:picLocks noChangeAspect="1"/>
          </p:cNvPicPr>
          <p:nvPr/>
        </p:nvPicPr>
        <p:blipFill>
          <a:blip r:embed="rId2"/>
          <a:stretch>
            <a:fillRect/>
          </a:stretch>
        </p:blipFill>
        <p:spPr>
          <a:xfrm>
            <a:off x="124046" y="1244008"/>
            <a:ext cx="7271164" cy="5453373"/>
          </a:xfrm>
          <a:prstGeom prst="rect">
            <a:avLst/>
          </a:prstGeom>
        </p:spPr>
      </p:pic>
    </p:spTree>
    <p:extLst>
      <p:ext uri="{BB962C8B-B14F-4D97-AF65-F5344CB8AC3E}">
        <p14:creationId xmlns:p14="http://schemas.microsoft.com/office/powerpoint/2010/main" val="2741012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dbl" strike="noStrike" kern="1200" cap="none" spc="0" normalizeH="0" baseline="0" noProof="0" dirty="0">
                <a:ln>
                  <a:noFill/>
                </a:ln>
                <a:solidFill>
                  <a:prstClr val="black"/>
                </a:solidFill>
                <a:effectLst/>
                <a:uLnTx/>
                <a:uFillTx/>
                <a:latin typeface="Calibri" panose="020F0502020204030204"/>
                <a:ea typeface="+mn-ea"/>
                <a:cs typeface="+mn-cs"/>
              </a:rPr>
              <a:t>пал</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3" name="Рисунок 2">
            <a:extLst>
              <a:ext uri="{FF2B5EF4-FFF2-40B4-BE49-F238E27FC236}">
                <a16:creationId xmlns:a16="http://schemas.microsoft.com/office/drawing/2014/main" id="{8402E8D0-F8B0-DD57-59C0-D55B67553EC3}"/>
              </a:ext>
            </a:extLst>
          </p:cNvPr>
          <p:cNvPicPr>
            <a:picLocks noChangeAspect="1"/>
          </p:cNvPicPr>
          <p:nvPr/>
        </p:nvPicPr>
        <p:blipFill>
          <a:blip r:embed="rId2"/>
          <a:stretch>
            <a:fillRect/>
          </a:stretch>
        </p:blipFill>
        <p:spPr>
          <a:xfrm>
            <a:off x="124046" y="1244008"/>
            <a:ext cx="7271164" cy="5453373"/>
          </a:xfrm>
          <a:prstGeom prst="rect">
            <a:avLst/>
          </a:prstGeom>
        </p:spPr>
      </p:pic>
      <p:pic>
        <p:nvPicPr>
          <p:cNvPr id="4" name="Рисунок 3">
            <a:extLst>
              <a:ext uri="{FF2B5EF4-FFF2-40B4-BE49-F238E27FC236}">
                <a16:creationId xmlns:a16="http://schemas.microsoft.com/office/drawing/2014/main" id="{09D3E954-A484-B8BC-1A75-A15C7C0C8F9C}"/>
              </a:ext>
            </a:extLst>
          </p:cNvPr>
          <p:cNvPicPr>
            <a:picLocks noChangeAspect="1"/>
          </p:cNvPicPr>
          <p:nvPr/>
        </p:nvPicPr>
        <p:blipFill>
          <a:blip r:embed="rId3"/>
          <a:stretch>
            <a:fillRect/>
          </a:stretch>
        </p:blipFill>
        <p:spPr>
          <a:xfrm>
            <a:off x="4594860" y="1160145"/>
            <a:ext cx="7597140" cy="5697855"/>
          </a:xfrm>
          <a:prstGeom prst="rect">
            <a:avLst/>
          </a:prstGeom>
        </p:spPr>
      </p:pic>
    </p:spTree>
    <p:extLst>
      <p:ext uri="{BB962C8B-B14F-4D97-AF65-F5344CB8AC3E}">
        <p14:creationId xmlns:p14="http://schemas.microsoft.com/office/powerpoint/2010/main" val="1442292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dbl" strike="noStrike" kern="1200" cap="none" spc="0" normalizeH="0" baseline="0" noProof="0" dirty="0">
                <a:ln>
                  <a:noFill/>
                </a:ln>
                <a:solidFill>
                  <a:prstClr val="black"/>
                </a:solidFill>
                <a:effectLst/>
                <a:uLnTx/>
                <a:uFillTx/>
                <a:latin typeface="Calibri" panose="020F0502020204030204"/>
                <a:ea typeface="+mn-ea"/>
                <a:cs typeface="+mn-cs"/>
              </a:rPr>
              <a:t>пал</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3" name="Рисунок 2">
            <a:extLst>
              <a:ext uri="{FF2B5EF4-FFF2-40B4-BE49-F238E27FC236}">
                <a16:creationId xmlns:a16="http://schemas.microsoft.com/office/drawing/2014/main" id="{8402E8D0-F8B0-DD57-59C0-D55B67553EC3}"/>
              </a:ext>
            </a:extLst>
          </p:cNvPr>
          <p:cNvPicPr>
            <a:picLocks noChangeAspect="1"/>
          </p:cNvPicPr>
          <p:nvPr/>
        </p:nvPicPr>
        <p:blipFill>
          <a:blip r:embed="rId2"/>
          <a:stretch>
            <a:fillRect/>
          </a:stretch>
        </p:blipFill>
        <p:spPr>
          <a:xfrm>
            <a:off x="124046" y="1244008"/>
            <a:ext cx="7271164" cy="5453373"/>
          </a:xfrm>
          <a:prstGeom prst="rect">
            <a:avLst/>
          </a:prstGeom>
        </p:spPr>
      </p:pic>
      <p:pic>
        <p:nvPicPr>
          <p:cNvPr id="6" name="Рисунок 5">
            <a:extLst>
              <a:ext uri="{FF2B5EF4-FFF2-40B4-BE49-F238E27FC236}">
                <a16:creationId xmlns:a16="http://schemas.microsoft.com/office/drawing/2014/main" id="{D7377902-230F-CC76-D954-C1DE0FD65B91}"/>
              </a:ext>
            </a:extLst>
          </p:cNvPr>
          <p:cNvPicPr>
            <a:picLocks noChangeAspect="1"/>
          </p:cNvPicPr>
          <p:nvPr/>
        </p:nvPicPr>
        <p:blipFill>
          <a:blip r:embed="rId3"/>
          <a:stretch>
            <a:fillRect/>
          </a:stretch>
        </p:blipFill>
        <p:spPr>
          <a:xfrm>
            <a:off x="4117419" y="1244008"/>
            <a:ext cx="7975785" cy="5317190"/>
          </a:xfrm>
          <a:prstGeom prst="rect">
            <a:avLst/>
          </a:prstGeom>
        </p:spPr>
      </p:pic>
    </p:spTree>
    <p:extLst>
      <p:ext uri="{BB962C8B-B14F-4D97-AF65-F5344CB8AC3E}">
        <p14:creationId xmlns:p14="http://schemas.microsoft.com/office/powerpoint/2010/main" val="2388856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dbl" strike="noStrike" kern="1200" cap="none" spc="0" normalizeH="0" baseline="0" noProof="0" dirty="0">
                <a:ln>
                  <a:noFill/>
                </a:ln>
                <a:solidFill>
                  <a:prstClr val="black"/>
                </a:solidFill>
                <a:effectLst/>
                <a:uLnTx/>
                <a:uFillTx/>
                <a:latin typeface="Calibri" panose="020F0502020204030204"/>
                <a:ea typeface="+mn-ea"/>
                <a:cs typeface="+mn-cs"/>
              </a:rPr>
              <a:t>пал</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3" name="Рисунок 2">
            <a:extLst>
              <a:ext uri="{FF2B5EF4-FFF2-40B4-BE49-F238E27FC236}">
                <a16:creationId xmlns:a16="http://schemas.microsoft.com/office/drawing/2014/main" id="{8402E8D0-F8B0-DD57-59C0-D55B67553EC3}"/>
              </a:ext>
            </a:extLst>
          </p:cNvPr>
          <p:cNvPicPr>
            <a:picLocks noChangeAspect="1"/>
          </p:cNvPicPr>
          <p:nvPr/>
        </p:nvPicPr>
        <p:blipFill>
          <a:blip r:embed="rId2"/>
          <a:stretch>
            <a:fillRect/>
          </a:stretch>
        </p:blipFill>
        <p:spPr>
          <a:xfrm>
            <a:off x="124046" y="1244008"/>
            <a:ext cx="7271164" cy="5453373"/>
          </a:xfrm>
          <a:prstGeom prst="rect">
            <a:avLst/>
          </a:prstGeom>
        </p:spPr>
      </p:pic>
      <p:pic>
        <p:nvPicPr>
          <p:cNvPr id="6" name="Рисунок 5">
            <a:extLst>
              <a:ext uri="{FF2B5EF4-FFF2-40B4-BE49-F238E27FC236}">
                <a16:creationId xmlns:a16="http://schemas.microsoft.com/office/drawing/2014/main" id="{D7377902-230F-CC76-D954-C1DE0FD65B91}"/>
              </a:ext>
            </a:extLst>
          </p:cNvPr>
          <p:cNvPicPr>
            <a:picLocks noChangeAspect="1"/>
          </p:cNvPicPr>
          <p:nvPr/>
        </p:nvPicPr>
        <p:blipFill>
          <a:blip r:embed="rId3"/>
          <a:stretch>
            <a:fillRect/>
          </a:stretch>
        </p:blipFill>
        <p:spPr>
          <a:xfrm>
            <a:off x="4117419" y="1244008"/>
            <a:ext cx="7975785" cy="5317190"/>
          </a:xfrm>
          <a:prstGeom prst="rect">
            <a:avLst/>
          </a:prstGeom>
        </p:spPr>
      </p:pic>
      <p:pic>
        <p:nvPicPr>
          <p:cNvPr id="4" name="Рисунок 3">
            <a:extLst>
              <a:ext uri="{FF2B5EF4-FFF2-40B4-BE49-F238E27FC236}">
                <a16:creationId xmlns:a16="http://schemas.microsoft.com/office/drawing/2014/main" id="{B48A9604-AFBA-4496-A504-53F6CC1DB1C2}"/>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66071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dbl" strike="noStrike" kern="1200" cap="none" spc="0" normalizeH="0" baseline="0" noProof="0" dirty="0">
                <a:ln>
                  <a:noFill/>
                </a:ln>
                <a:solidFill>
                  <a:prstClr val="black"/>
                </a:solidFill>
                <a:effectLst/>
                <a:uLnTx/>
                <a:uFillTx/>
                <a:latin typeface="Calibri" panose="020F0502020204030204"/>
                <a:ea typeface="+mn-ea"/>
                <a:cs typeface="+mn-cs"/>
              </a:rPr>
              <a:t>пал </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934976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26B29-03A8-4B7F-A03F-EA1A3799B16C}"/>
              </a:ext>
            </a:extLst>
          </p:cNvPr>
          <p:cNvSpPr txBox="1"/>
          <p:nvPr/>
        </p:nvSpPr>
        <p:spPr>
          <a:xfrm>
            <a:off x="479395" y="1500326"/>
            <a:ext cx="4900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149049" y="1869658"/>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62983E"/>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62983E"/>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62983E"/>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heavy"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heavy" strike="noStrike" kern="1200" cap="none" spc="0" normalizeH="0" baseline="0" noProof="0" dirty="0" err="1">
                <a:ln>
                  <a:noFill/>
                </a:ln>
                <a:solidFill>
                  <a:prstClr val="black"/>
                </a:solidFill>
                <a:effectLst/>
                <a:uLnTx/>
                <a:uFillTx/>
                <a:latin typeface="Calibri" panose="020F0502020204030204"/>
                <a:ea typeface="+mn-ea"/>
                <a:cs typeface="+mn-cs"/>
              </a:rPr>
              <a:t>й</a:t>
            </a:r>
            <a:endParaRPr kumimoji="0" lang="ru-RU" sz="4800" b="0" i="0" u="heavy"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dbl" strike="noStrike" kern="1200" cap="none" spc="0" normalizeH="0" baseline="0" noProof="0" dirty="0">
                <a:ln>
                  <a:noFill/>
                </a:ln>
                <a:solidFill>
                  <a:prstClr val="black"/>
                </a:solidFill>
                <a:effectLst/>
                <a:uLnTx/>
                <a:uFillTx/>
                <a:latin typeface="Calibri" panose="020F0502020204030204"/>
                <a:ea typeface="+mn-ea"/>
                <a:cs typeface="+mn-cs"/>
              </a:rPr>
              <a:t>пал</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под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0000"/>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0033CC"/>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FFC000">
                    <a:lumMod val="5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FFC000">
                    <a:lumMod val="5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 name="TextBox 3">
            <a:extLst>
              <a:ext uri="{FF2B5EF4-FFF2-40B4-BE49-F238E27FC236}">
                <a16:creationId xmlns:a16="http://schemas.microsoft.com/office/drawing/2014/main" id="{6C4A8FF4-417B-4A1C-BEA0-18DCA8D8E515}"/>
              </a:ext>
            </a:extLst>
          </p:cNvPr>
          <p:cNvSpPr txBox="1"/>
          <p:nvPr/>
        </p:nvSpPr>
        <p:spPr>
          <a:xfrm>
            <a:off x="3116062" y="4962623"/>
            <a:ext cx="8682361"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62983E"/>
                </a:solidFill>
                <a:effectLst/>
                <a:uLnTx/>
                <a:uFillTx/>
                <a:latin typeface="Calibri" panose="020F0502020204030204"/>
                <a:ea typeface="+mn-ea"/>
                <a:cs typeface="+mn-cs"/>
              </a:rPr>
              <a:t>ГДЕ? Место. </a:t>
            </a:r>
            <a:r>
              <a:rPr kumimoji="0" lang="ru-RU" sz="1800" b="0" i="1" u="none" strike="noStrike" kern="1200" cap="none" spc="0" normalizeH="0" baseline="0" noProof="0" dirty="0">
                <a:ln>
                  <a:noFill/>
                </a:ln>
                <a:solidFill>
                  <a:srgbClr val="62983E"/>
                </a:solidFill>
                <a:effectLst/>
                <a:uLnTx/>
                <a:uFillTx/>
                <a:latin typeface="Calibri" panose="020F0502020204030204"/>
                <a:ea typeface="+mn-ea"/>
                <a:cs typeface="+mn-cs"/>
              </a:rPr>
              <a:t>Косой</a:t>
            </a:r>
            <a:r>
              <a:rPr kumimoji="0" lang="ru-RU" sz="1800" b="0" i="0" u="none" strike="noStrike" kern="1200" cap="none" spc="0" normalizeH="0" baseline="0" noProof="0" dirty="0">
                <a:ln>
                  <a:noFill/>
                </a:ln>
                <a:solidFill>
                  <a:srgbClr val="62983E"/>
                </a:solidFill>
                <a:effectLst/>
                <a:uLnTx/>
                <a:uFillTx/>
                <a:latin typeface="Calibri" panose="020F0502020204030204"/>
                <a:ea typeface="+mn-ea"/>
                <a:cs typeface="+mn-cs"/>
              </a:rPr>
              <a:t> 1 (Т.П.) = коса — длинная часть суши</a:t>
            </a:r>
            <a:r>
              <a:rPr kumimoji="0" lang="ru-RU" sz="1200" b="0" i="0" u="none" strike="noStrike" kern="1200" cap="none" spc="0" normalizeH="0" baseline="0" noProof="0" dirty="0">
                <a:ln>
                  <a:noFill/>
                </a:ln>
                <a:solidFill>
                  <a:srgbClr val="62983E"/>
                </a:solidFill>
                <a:effectLst/>
                <a:uLnTx/>
                <a:uFillTx/>
                <a:latin typeface="Calibri" panose="020F0502020204030204"/>
                <a:ea typeface="+mn-ea"/>
                <a:cs typeface="+mn-cs"/>
              </a:rPr>
              <a:t>, которая выдаётся в море/реку/озеро… </a:t>
            </a:r>
            <a:endParaRPr kumimoji="0" lang="ru-RU" sz="1800" b="0" i="0" u="none" strike="noStrike" kern="1200" cap="none" spc="0" normalizeH="0" baseline="0" noProof="0" dirty="0">
              <a:ln>
                <a:noFill/>
              </a:ln>
              <a:solidFill>
                <a:srgbClr val="62983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Кто? </a:t>
            </a:r>
            <a:r>
              <a:rPr kumimoji="0" lang="ru-RU" sz="1800" b="0" i="1" u="none" strike="noStrike" kern="1200" cap="none" spc="0" normalizeH="0" baseline="0" noProof="0" dirty="0">
                <a:ln>
                  <a:noFill/>
                </a:ln>
                <a:solidFill>
                  <a:prstClr val="black"/>
                </a:solidFill>
                <a:effectLst/>
                <a:uLnTx/>
                <a:uFillTx/>
                <a:latin typeface="Calibri" panose="020F0502020204030204"/>
                <a:ea typeface="+mn-ea"/>
                <a:cs typeface="+mn-cs"/>
              </a:rPr>
              <a:t>Косой</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2 (И.П.) = заяц</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Под чем? </a:t>
            </a:r>
            <a:r>
              <a:rPr kumimoji="0" lang="ru-RU" sz="1800" b="0" i="1" u="none" strike="noStrike" kern="1200" cap="none" spc="0" normalizeH="0" baseline="0" noProof="0" dirty="0">
                <a:ln>
                  <a:noFill/>
                </a:ln>
                <a:solidFill>
                  <a:srgbClr val="FF0000"/>
                </a:solidFill>
                <a:effectLst/>
                <a:uLnTx/>
                <a:uFillTx/>
                <a:latin typeface="Calibri" panose="020F0502020204030204"/>
                <a:ea typeface="+mn-ea"/>
                <a:cs typeface="+mn-cs"/>
              </a:rPr>
              <a:t>Косой</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 3 (Т.П.) = садовый инструмент, которым косят траву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33CC"/>
                </a:solidFill>
                <a:effectLst/>
                <a:uLnTx/>
                <a:uFillTx/>
                <a:latin typeface="Calibri" panose="020F0502020204030204"/>
                <a:ea typeface="+mn-ea"/>
                <a:cs typeface="+mn-cs"/>
              </a:rPr>
              <a:t>Кого? Чьей? </a:t>
            </a:r>
            <a:r>
              <a:rPr kumimoji="0" lang="ru-RU" sz="1800" b="0" i="1" u="none" strike="noStrike" kern="1200" cap="none" spc="0" normalizeH="0" baseline="0" noProof="0" dirty="0">
                <a:ln>
                  <a:noFill/>
                </a:ln>
                <a:solidFill>
                  <a:srgbClr val="0033CC"/>
                </a:solidFill>
                <a:effectLst/>
                <a:uLnTx/>
                <a:uFillTx/>
                <a:latin typeface="Calibri" panose="020F0502020204030204"/>
                <a:ea typeface="+mn-ea"/>
                <a:cs typeface="+mn-cs"/>
              </a:rPr>
              <a:t>Косой</a:t>
            </a:r>
            <a:r>
              <a:rPr kumimoji="0" lang="ru-RU" sz="1800" b="0" i="0" u="none" strike="noStrike" kern="1200" cap="none" spc="0" normalizeH="0" baseline="0" noProof="0" dirty="0">
                <a:ln>
                  <a:noFill/>
                </a:ln>
                <a:solidFill>
                  <a:srgbClr val="0033CC"/>
                </a:solidFill>
                <a:effectLst/>
                <a:uLnTx/>
                <a:uFillTx/>
                <a:latin typeface="Calibri" panose="020F0502020204030204"/>
                <a:ea typeface="+mn-ea"/>
                <a:cs typeface="+mn-cs"/>
              </a:rPr>
              <a:t> 4 (Р.П.) = тип глаз, тип взгляда…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С чем? Какой? </a:t>
            </a:r>
            <a:r>
              <a:rPr kumimoji="0" lang="ru-RU" sz="1800" b="0" i="1"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Косой</a:t>
            </a:r>
            <a:r>
              <a:rPr kumimoji="0" lang="ru-RU" sz="1800" b="0"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 5 (Т.П.) = заплетённые волосы</a:t>
            </a:r>
          </a:p>
        </p:txBody>
      </p:sp>
    </p:spTree>
    <p:extLst>
      <p:ext uri="{BB962C8B-B14F-4D97-AF65-F5344CB8AC3E}">
        <p14:creationId xmlns:p14="http://schemas.microsoft.com/office/powerpoint/2010/main" val="2705795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702973-D3E9-B7F0-37B2-9FC9CA4B76E8}"/>
              </a:ext>
            </a:extLst>
          </p:cNvPr>
          <p:cNvSpPr>
            <a:spLocks noGrp="1"/>
          </p:cNvSpPr>
          <p:nvPr>
            <p:ph type="title"/>
          </p:nvPr>
        </p:nvSpPr>
        <p:spPr/>
        <p:txBody>
          <a:bodyPr>
            <a:normAutofit/>
          </a:bodyPr>
          <a:lstStyle/>
          <a:p>
            <a:r>
              <a:rPr lang="ru-RU" dirty="0"/>
              <a:t>1. Что случилось с зайцем?</a:t>
            </a:r>
            <a:br>
              <a:rPr lang="ru-RU" dirty="0"/>
            </a:br>
            <a:r>
              <a:rPr lang="ru-RU" dirty="0"/>
              <a:t>2. Что было на голове у бабы?</a:t>
            </a:r>
            <a:br>
              <a:rPr lang="ru-RU" dirty="0"/>
            </a:br>
            <a:r>
              <a:rPr lang="ru-RU" dirty="0"/>
              <a:t>3. Где всё это произошло?</a:t>
            </a:r>
          </a:p>
        </p:txBody>
      </p:sp>
    </p:spTree>
    <p:extLst>
      <p:ext uri="{BB962C8B-B14F-4D97-AF65-F5344CB8AC3E}">
        <p14:creationId xmlns:p14="http://schemas.microsoft.com/office/powerpoint/2010/main" val="3977027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183473" y="2178222"/>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пал 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 name="TextBox 2">
            <a:extLst>
              <a:ext uri="{FF2B5EF4-FFF2-40B4-BE49-F238E27FC236}">
                <a16:creationId xmlns:a16="http://schemas.microsoft.com/office/drawing/2014/main" id="{784FBD0F-3822-12CE-DB41-50E34822AFAD}"/>
              </a:ext>
            </a:extLst>
          </p:cNvPr>
          <p:cNvSpPr txBox="1"/>
          <p:nvPr/>
        </p:nvSpPr>
        <p:spPr>
          <a:xfrm>
            <a:off x="6279473" y="2178222"/>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з</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п</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ищ</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а</a:t>
            </a:r>
            <a:r>
              <a:rPr kumimoji="0" lang="ru-RU" sz="48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н</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kumimoji="0" lang="ru-RU" sz="36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х</a:t>
            </a:r>
            <a:r>
              <a:rPr kumimoji="0" lang="en-US" sz="36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a:t>
            </a:r>
            <a:r>
              <a:rPr kumimoji="0" lang="ru-RU" sz="36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кас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7030A0"/>
                </a:solidFill>
                <a:effectLst/>
                <a:uLnTx/>
                <a:uFillTx/>
                <a:latin typeface="Calibri" panose="020F0502020204030204"/>
                <a:ea typeface="+mn-ea"/>
                <a:cs typeface="Arial" panose="020B0604020202020204" pitchFamily="34" charset="0"/>
              </a:rPr>
              <a:t>i</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л</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п</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а</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у</a:t>
            </a:r>
            <a:r>
              <a:rPr kumimoji="0" lang="ru-RU" sz="48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х</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ь</a:t>
            </a:r>
            <a:r>
              <a:rPr kumimoji="0" lang="ru-RU" sz="3600" b="1" i="0" u="none" strike="noStrike" kern="1200" cap="none" spc="0" normalizeH="0" baseline="0" noProof="0" dirty="0" err="1">
                <a:ln>
                  <a:noFill/>
                </a:ln>
                <a:solidFill>
                  <a:srgbClr val="7030A0"/>
                </a:solidFill>
                <a:effectLst/>
                <a:uLnTx/>
                <a:uFillTx/>
                <a:latin typeface="Calibri" panose="020F0502020204030204"/>
                <a:ea typeface="+mn-ea"/>
                <a:cs typeface="Arial" panose="020B0604020202020204" pitchFamily="34" charset="0"/>
              </a:rPr>
              <a:t>х</a:t>
            </a:r>
            <a:r>
              <a:rPr kumimoji="0" lang="en-US" sz="36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кас</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7030A0"/>
                </a:solidFill>
                <a:effectLst/>
                <a:uLnTx/>
                <a:uFillTx/>
                <a:latin typeface="Calibri" panose="020F0502020204030204"/>
                <a:ea typeface="+mn-ea"/>
                <a:cs typeface="+mn-cs"/>
              </a:rPr>
              <a:t>i</a:t>
            </a:r>
            <a:endParaRPr kumimoji="0" lang="ru-RU" sz="4800" b="1" i="0" u="none" strike="noStrike" kern="1200" cap="none" spc="0" normalizeH="0" baseline="0" noProof="0" dirty="0">
              <a:ln>
                <a:noFill/>
              </a:ln>
              <a:solidFill>
                <a:srgbClr val="703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п</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а</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л</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па</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д</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стр</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kumimoji="0" lang="ru-RU" sz="36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х</a:t>
            </a:r>
            <a:r>
              <a:rPr kumimoji="0" lang="en-US" sz="36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a:t>
            </a:r>
            <a:r>
              <a:rPr kumimoji="0" lang="ru-RU" sz="3600" b="1" i="0" u="none" strike="noStrike" kern="1200" cap="none" spc="0" normalizeH="0" baseline="0" noProof="0" dirty="0">
                <a:ln>
                  <a:noFill/>
                </a:ln>
                <a:solidFill>
                  <a:srgbClr val="7030A0"/>
                </a:solidFill>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кас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7030A0"/>
                </a:solidFill>
                <a:effectLst/>
                <a:uLnTx/>
                <a:uFillTx/>
                <a:latin typeface="Calibri" panose="020F0502020204030204"/>
                <a:ea typeface="+mn-ea"/>
                <a:cs typeface="Arial" panose="020B0604020202020204" pitchFamily="34" charset="0"/>
              </a:rPr>
              <a:t>i</a:t>
            </a:r>
            <a:b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b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кас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002060"/>
                </a:solidFill>
                <a:effectLst/>
                <a:uLnTx/>
                <a:uFillTx/>
                <a:latin typeface="Calibri" panose="020F0502020204030204"/>
                <a:ea typeface="+mn-ea"/>
                <a:cs typeface="Arial" panose="020B0604020202020204" pitchFamily="34" charset="0"/>
              </a:rPr>
              <a:t>i</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б</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а</a:t>
            </a:r>
            <a:r>
              <a:rPr kumimoji="0" lang="ru-RU" sz="48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бы</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ск</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ас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7030A0"/>
                </a:solidFill>
                <a:effectLst/>
                <a:uLnTx/>
                <a:uFillTx/>
                <a:latin typeface="Calibri" panose="020F0502020204030204"/>
                <a:ea typeface="+mn-ea"/>
                <a:cs typeface="Arial" panose="020B0604020202020204" pitchFamily="34" charset="0"/>
              </a:rPr>
              <a:t>i</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endPar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25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D50B3-A36C-0123-7AF0-3F2D82B111E7}"/>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CFEB1B-9193-27A4-51B9-9B867DCBD825}"/>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F88516F0-0EE9-E0A8-30CB-E83D9F965147}"/>
              </a:ext>
            </a:extLst>
          </p:cNvPr>
          <p:cNvSpPr txBox="1"/>
          <p:nvPr/>
        </p:nvSpPr>
        <p:spPr>
          <a:xfrm>
            <a:off x="5468026" y="1884695"/>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пал 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9" name="Рисунок 8">
            <a:extLst>
              <a:ext uri="{FF2B5EF4-FFF2-40B4-BE49-F238E27FC236}">
                <a16:creationId xmlns:a16="http://schemas.microsoft.com/office/drawing/2014/main" id="{6D93F682-0DA5-75C5-B489-352534849083}"/>
              </a:ext>
            </a:extLst>
          </p:cNvPr>
          <p:cNvPicPr>
            <a:picLocks noChangeAspect="1"/>
          </p:cNvPicPr>
          <p:nvPr/>
        </p:nvPicPr>
        <p:blipFill>
          <a:blip r:embed="rId2"/>
          <a:stretch>
            <a:fillRect/>
          </a:stretch>
        </p:blipFill>
        <p:spPr>
          <a:xfrm>
            <a:off x="8956379" y="5156790"/>
            <a:ext cx="1965422" cy="1472720"/>
          </a:xfrm>
          <a:prstGeom prst="rect">
            <a:avLst/>
          </a:prstGeom>
        </p:spPr>
      </p:pic>
      <p:pic>
        <p:nvPicPr>
          <p:cNvPr id="12" name="Рисунок 11">
            <a:extLst>
              <a:ext uri="{FF2B5EF4-FFF2-40B4-BE49-F238E27FC236}">
                <a16:creationId xmlns:a16="http://schemas.microsoft.com/office/drawing/2014/main" id="{0DBAFA48-8A58-134F-A7A9-1C25E06C5B2D}"/>
              </a:ext>
            </a:extLst>
          </p:cNvPr>
          <p:cNvPicPr>
            <a:picLocks noChangeAspect="1"/>
          </p:cNvPicPr>
          <p:nvPr/>
        </p:nvPicPr>
        <p:blipFill>
          <a:blip r:embed="rId3"/>
          <a:stretch>
            <a:fillRect/>
          </a:stretch>
        </p:blipFill>
        <p:spPr>
          <a:xfrm>
            <a:off x="142875" y="2652935"/>
            <a:ext cx="5051373" cy="3046988"/>
          </a:xfrm>
          <a:prstGeom prst="rect">
            <a:avLst/>
          </a:prstGeom>
        </p:spPr>
      </p:pic>
      <p:pic>
        <p:nvPicPr>
          <p:cNvPr id="14" name="Рисунок 13">
            <a:extLst>
              <a:ext uri="{FF2B5EF4-FFF2-40B4-BE49-F238E27FC236}">
                <a16:creationId xmlns:a16="http://schemas.microsoft.com/office/drawing/2014/main" id="{B29CA954-EB85-6F92-B52E-244FA12C63BF}"/>
              </a:ext>
            </a:extLst>
          </p:cNvPr>
          <p:cNvPicPr>
            <a:picLocks noChangeAspect="1"/>
          </p:cNvPicPr>
          <p:nvPr/>
        </p:nvPicPr>
        <p:blipFill>
          <a:blip r:embed="rId4"/>
          <a:stretch>
            <a:fillRect/>
          </a:stretch>
        </p:blipFill>
        <p:spPr>
          <a:xfrm>
            <a:off x="6361730" y="4916646"/>
            <a:ext cx="1679184" cy="1869895"/>
          </a:xfrm>
          <a:prstGeom prst="rect">
            <a:avLst/>
          </a:prstGeom>
        </p:spPr>
      </p:pic>
      <p:pic>
        <p:nvPicPr>
          <p:cNvPr id="16" name="Рисунок 15">
            <a:extLst>
              <a:ext uri="{FF2B5EF4-FFF2-40B4-BE49-F238E27FC236}">
                <a16:creationId xmlns:a16="http://schemas.microsoft.com/office/drawing/2014/main" id="{363CCBD7-DF10-3F16-A23E-EEC9E8B54847}"/>
              </a:ext>
            </a:extLst>
          </p:cNvPr>
          <p:cNvPicPr>
            <a:picLocks noChangeAspect="1"/>
          </p:cNvPicPr>
          <p:nvPr/>
        </p:nvPicPr>
        <p:blipFill>
          <a:blip r:embed="rId5"/>
          <a:stretch>
            <a:fillRect/>
          </a:stretch>
        </p:blipFill>
        <p:spPr>
          <a:xfrm>
            <a:off x="142875" y="151029"/>
            <a:ext cx="1386921" cy="2014095"/>
          </a:xfrm>
          <a:prstGeom prst="rect">
            <a:avLst/>
          </a:prstGeom>
        </p:spPr>
      </p:pic>
      <p:pic>
        <p:nvPicPr>
          <p:cNvPr id="19" name="Рисунок 18">
            <a:extLst>
              <a:ext uri="{FF2B5EF4-FFF2-40B4-BE49-F238E27FC236}">
                <a16:creationId xmlns:a16="http://schemas.microsoft.com/office/drawing/2014/main" id="{7BA22AC9-AADF-9EFD-FF34-79498BE50035}"/>
              </a:ext>
            </a:extLst>
          </p:cNvPr>
          <p:cNvPicPr>
            <a:picLocks noChangeAspect="1"/>
          </p:cNvPicPr>
          <p:nvPr/>
        </p:nvPicPr>
        <p:blipFill>
          <a:blip r:embed="rId6"/>
          <a:stretch>
            <a:fillRect/>
          </a:stretch>
        </p:blipFill>
        <p:spPr>
          <a:xfrm>
            <a:off x="3860098" y="5040275"/>
            <a:ext cx="2370777" cy="1705750"/>
          </a:xfrm>
          <a:prstGeom prst="rect">
            <a:avLst/>
          </a:prstGeom>
        </p:spPr>
      </p:pic>
    </p:spTree>
    <p:extLst>
      <p:ext uri="{BB962C8B-B14F-4D97-AF65-F5344CB8AC3E}">
        <p14:creationId xmlns:p14="http://schemas.microsoft.com/office/powerpoint/2010/main" val="3082884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7">
            <a:extLst>
              <a:ext uri="{FF2B5EF4-FFF2-40B4-BE49-F238E27FC236}">
                <a16:creationId xmlns:a16="http://schemas.microsoft.com/office/drawing/2014/main" id="{8DE820BA-5857-75B2-3EE2-46ECB1969DFC}"/>
              </a:ext>
            </a:extLst>
          </p:cNvPr>
          <p:cNvSpPr txBox="1">
            <a:spLocks/>
          </p:cNvSpPr>
          <p:nvPr/>
        </p:nvSpPr>
        <p:spPr>
          <a:xfrm>
            <a:off x="464458" y="932543"/>
            <a:ext cx="11057164" cy="49929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Семья</a:t>
            </a: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Отцы и дети.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Взаимоотношения поколений</a:t>
            </a:r>
          </a:p>
        </p:txBody>
      </p:sp>
    </p:spTree>
    <p:extLst>
      <p:ext uri="{BB962C8B-B14F-4D97-AF65-F5344CB8AC3E}">
        <p14:creationId xmlns:p14="http://schemas.microsoft.com/office/powerpoint/2010/main" val="4255100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0968963-D5F0-42CF-468C-F3A3B75FCCB7}"/>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6E8837FE-E493-9B76-96EA-B940B50ECB30}"/>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ctr">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29 </a:t>
            </a: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сентября</a:t>
            </a: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9B39A42E-7BE9-909D-38E6-CF8BAA4CCFB9}"/>
              </a:ext>
            </a:extLst>
          </p:cNvPr>
          <p:cNvSpPr txBox="1"/>
          <p:nvPr/>
        </p:nvSpPr>
        <p:spPr>
          <a:xfrm>
            <a:off x="329938" y="1046375"/>
            <a:ext cx="11657275" cy="4717253"/>
          </a:xfrm>
          <a:prstGeom prst="rect">
            <a:avLst/>
          </a:prstGeom>
          <a:noFill/>
        </p:spPr>
        <p:txBody>
          <a:bodyPr wrap="square">
            <a:spAutoFit/>
          </a:bodyPr>
          <a:lstStyle/>
          <a:p>
            <a:pPr marL="514350" marR="0" lvl="0" indent="-514350" algn="l" defTabSz="914400" rtl="0" eaLnBrk="1" fontAlgn="auto" latinLnBrk="0" hangingPunct="1">
              <a:lnSpc>
                <a:spcPct val="150000"/>
              </a:lnSpc>
              <a:spcBef>
                <a:spcPts val="1200"/>
              </a:spcBef>
              <a:spcAft>
                <a:spcPts val="0"/>
              </a:spcAft>
              <a:buClrTx/>
              <a:buSzTx/>
              <a:buFont typeface="Arial" panose="020B0604020202020204" pitchFamily="34" charset="0"/>
              <a:buAutoNum type="arabicPeriod"/>
              <a:tabLst/>
              <a:defRPr/>
            </a:pPr>
            <a:r>
              <a:rPr kumimoji="0" lang="ru-RU" sz="4800" b="0" i="0" u="none" strike="noStrike" kern="1200" cap="none" spc="0" normalizeH="0" baseline="0" noProof="0" dirty="0">
                <a:ln>
                  <a:noFill/>
                </a:ln>
                <a:solidFill>
                  <a:srgbClr val="B2A9E5"/>
                </a:solidFill>
                <a:effectLst/>
                <a:uLnTx/>
                <a:uFillTx/>
                <a:latin typeface="Calibri" panose="020F0502020204030204"/>
                <a:ea typeface="+mn-ea"/>
                <a:cs typeface="+mn-cs"/>
              </a:rPr>
              <a:t>Выучить наизусть стихотворение Агнии Барто «Резиновая Зина».</a:t>
            </a: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2. Прочитать детские сочинения о семье.</a:t>
            </a: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ru-RU" sz="4800" b="0" i="0" u="none" strike="noStrike" kern="1200" cap="none" spc="0" normalizeH="0" baseline="0" noProof="0" dirty="0">
                <a:ln>
                  <a:noFill/>
                </a:ln>
                <a:solidFill>
                  <a:srgbClr val="B0C4E6"/>
                </a:solidFill>
                <a:effectLst/>
                <a:uLnTx/>
                <a:uFillTx/>
                <a:latin typeface="Calibri" panose="020F0502020204030204"/>
                <a:ea typeface="+mn-ea"/>
                <a:cs typeface="+mn-cs"/>
              </a:rPr>
              <a:t>3. Рассказать о своей семье.</a:t>
            </a:r>
            <a:endParaRPr kumimoji="0" lang="ru-RU" sz="4800" b="0" i="0" u="none" strike="noStrike" kern="1200" cap="none" spc="0" normalizeH="0" baseline="0" noProof="0" dirty="0">
              <a:ln>
                <a:noFill/>
              </a:ln>
              <a:solidFill>
                <a:srgbClr val="B0C4E6"/>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473140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108274"/>
            <a:ext cx="10515600" cy="5309493"/>
          </a:xfrm>
        </p:spPr>
        <p:txBody>
          <a:bodyPr>
            <a:normAutofit lnSpcReduction="10000"/>
          </a:bodyPr>
          <a:lstStyle/>
          <a:p>
            <a:pPr>
              <a:lnSpc>
                <a:spcPct val="110000"/>
              </a:lnSpc>
              <a:spcBef>
                <a:spcPts val="600"/>
              </a:spcBef>
              <a:spcAft>
                <a:spcPts val="600"/>
              </a:spcAft>
            </a:pPr>
            <a:r>
              <a:rPr lang="ru-RU"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ru-RU"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Bef>
                <a:spcPts val="600"/>
              </a:spcBef>
              <a:spcAft>
                <a:spcPts val="600"/>
              </a:spcAft>
            </a:pPr>
            <a:r>
              <a:rPr lang="ru-RU"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Моя семья не очень большая, зато дружная. В моей семье всего четыре человека. Это мама, папа, дедушка и я.</a:t>
            </a:r>
            <a:endParaRPr lang="ru-RU"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Bef>
                <a:spcPts val="600"/>
              </a:spcBef>
              <a:spcAft>
                <a:spcPts val="600"/>
              </a:spcAft>
            </a:pPr>
            <a:r>
              <a:rPr lang="ru-RU"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Мой папа – глава семьи. Он достаточно строгий. Папа много работает и очень устаёт. Мой папа – работник банка.</a:t>
            </a:r>
            <a:endParaRPr lang="ru-RU"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Bef>
                <a:spcPts val="600"/>
              </a:spcBef>
              <a:spcAft>
                <a:spcPts val="600"/>
              </a:spcAft>
            </a:pPr>
            <a:r>
              <a:rPr lang="ru-RU"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Мама у нас очень нежная и добрая. Она всегда знает, как решить наши проблемы. Мама работает на государственной службе.</a:t>
            </a:r>
            <a:endParaRPr lang="ru-RU"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Bef>
                <a:spcPts val="600"/>
              </a:spcBef>
              <a:spcAft>
                <a:spcPts val="600"/>
              </a:spcAft>
            </a:pPr>
            <a:r>
              <a:rPr lang="ru-RU"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Ещё с нами живет дедушка. Он мой самый близкий товарищ. Дедушка уже не работает. Он пенсионер. Мне с ним весело. Дедушка знает очень много интересного.</a:t>
            </a:r>
            <a:endParaRPr lang="ru-RU"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Bef>
                <a:spcPts val="600"/>
              </a:spcBef>
              <a:spcAft>
                <a:spcPts val="600"/>
              </a:spcAft>
            </a:pPr>
            <a:r>
              <a:rPr lang="ru-RU"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Члены нашей семьи всегда поддерживают друг друга. Это так прекрасно, когда знаешь, что дома тебя ждут близкие и любящие люди!</a:t>
            </a:r>
            <a:endParaRPr lang="ru-RU"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2356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108274"/>
            <a:ext cx="10515600" cy="5514468"/>
          </a:xfrm>
        </p:spPr>
        <p:txBody>
          <a:bodyPr>
            <a:normAutofit fontScale="92500" lnSpcReduction="20000"/>
          </a:bodyPr>
          <a:lstStyle/>
          <a:p>
            <a:pPr>
              <a:lnSpc>
                <a:spcPct val="110000"/>
              </a:lnSpc>
              <a:spcBef>
                <a:spcPts val="600"/>
              </a:spcBef>
              <a:spcAft>
                <a:spcPts val="600"/>
              </a:spcAft>
            </a:pPr>
            <a:r>
              <a:rPr lang="ru-RU" b="1" dirty="0">
                <a:solidFill>
                  <a:schemeClr val="tx1"/>
                </a:solidFill>
                <a:latin typeface="Times New Roman" panose="02020603050405020304" pitchFamily="18" charset="0"/>
                <a:cs typeface="Times New Roman" panose="02020603050405020304" pitchFamily="18" charset="0"/>
              </a:rPr>
              <a:t>2.</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Моя семья состоит из четырёх человек. Это папа, мама, я и мой младший братик. Я считаю, что у нас дружная семья, хотя мы с братиком иногда и ссоримся.</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Моего папу зовут Юрий, ему 44 года, он работает программистом. А маму зовут Оксана, она работает главным специалистом. Меня зовут Игнат, мне 8 лет, и я учусь во 2 классе. Моего младшего брата зовут Валера, ему сейчас 5 лет, он ещё ходит в детский сад.</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Мы с семьёй очень любим природу и животных. У нас дома есть аквариум с разными рыбками. А ещё мы хотим завести кошку!</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Наша мама любит чистоту и порядок, поэтому ругает нас, когда мы играем и разбрасываем игрушки и вещи. Мы помогаем маме, собираем игрушки и вещи, а ещё я протираю тряпкой нашу обувь.</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Я хочу, чтобы наша семья была дружной, доброй, чтобы мы реже ссорились и всегда были вместе, и никогда не болели.</a:t>
            </a:r>
          </a:p>
        </p:txBody>
      </p:sp>
    </p:spTree>
    <p:extLst>
      <p:ext uri="{BB962C8B-B14F-4D97-AF65-F5344CB8AC3E}">
        <p14:creationId xmlns:p14="http://schemas.microsoft.com/office/powerpoint/2010/main" val="1597245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108274"/>
            <a:ext cx="10515600" cy="5514468"/>
          </a:xfrm>
        </p:spPr>
        <p:txBody>
          <a:bodyPr>
            <a:normAutofit/>
          </a:bodyPr>
          <a:lstStyle/>
          <a:p>
            <a:pPr>
              <a:lnSpc>
                <a:spcPct val="110000"/>
              </a:lnSpc>
              <a:spcBef>
                <a:spcPts val="600"/>
              </a:spcBef>
              <a:spcAft>
                <a:spcPts val="600"/>
              </a:spcAft>
            </a:pPr>
            <a:r>
              <a:rPr lang="ru-RU" b="1" dirty="0">
                <a:solidFill>
                  <a:schemeClr val="tx1"/>
                </a:solidFill>
                <a:latin typeface="Times New Roman" panose="02020603050405020304" pitchFamily="18" charset="0"/>
                <a:cs typeface="Times New Roman" panose="02020603050405020304" pitchFamily="18" charset="0"/>
              </a:rPr>
              <a:t>3.</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Для меня моя семья самая лучшая. Нас четыре человека — я, мама, папа и братик Ваня. Я учусь в третьем классе, братик ходит в садик, ему всего четыре года. </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Наш папа ездит в другой город на работу, потому что в нашем городе нет работы. Когда он приезжает домой, мама устраивает праздничный обед. Она очень хорошо готовит. Я помогаю маме накрывать на стол, Ваня у нас ещё маленький, но он тоже пытается нам помогать. После обеда мы отдыхаем дома, а вечером идём гулять во двор или в парк. Летом ходим на пляж, зимой катаемся на горках. Я люблю те дни, когда вся наша семья в сборе. У нас очень дружная семья.</a:t>
            </a:r>
          </a:p>
        </p:txBody>
      </p:sp>
    </p:spTree>
    <p:extLst>
      <p:ext uri="{BB962C8B-B14F-4D97-AF65-F5344CB8AC3E}">
        <p14:creationId xmlns:p14="http://schemas.microsoft.com/office/powerpoint/2010/main" val="1979658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108274"/>
            <a:ext cx="10515600" cy="5514468"/>
          </a:xfrm>
        </p:spPr>
        <p:txBody>
          <a:bodyPr>
            <a:normAutofit/>
          </a:bodyPr>
          <a:lstStyle/>
          <a:p>
            <a:pPr>
              <a:lnSpc>
                <a:spcPct val="110000"/>
              </a:lnSpc>
              <a:spcBef>
                <a:spcPts val="600"/>
              </a:spcBef>
              <a:spcAft>
                <a:spcPts val="600"/>
              </a:spcAft>
            </a:pPr>
            <a:r>
              <a:rPr lang="ru-RU" b="1" dirty="0">
                <a:solidFill>
                  <a:schemeClr val="tx1"/>
                </a:solidFill>
                <a:latin typeface="Times New Roman" panose="02020603050405020304" pitchFamily="18" charset="0"/>
                <a:cs typeface="Times New Roman" panose="02020603050405020304" pitchFamily="18" charset="0"/>
              </a:rPr>
              <a:t>4.</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У нас большая семья: мама, папа, я и три братика.</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Я учусь в первом классе, а братья ходят в садик. Мама пока не работает, а вот папа работает с утра до вечера.</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Я дружу со своими братьями и каждый день мы успеваем поиграть во множество интересных игр: и в прятки, и в домик, и даже в дочки-матери. Пока братики маленькие, они, помимо машинок, немного интересуются моими куклами и игрушечными колясками. Я мечтаю еще о сестричке, чтобы играть с ней, но родители пока не хотят осуществить мою мечту.</a:t>
            </a:r>
          </a:p>
        </p:txBody>
      </p:sp>
    </p:spTree>
    <p:extLst>
      <p:ext uri="{BB962C8B-B14F-4D97-AF65-F5344CB8AC3E}">
        <p14:creationId xmlns:p14="http://schemas.microsoft.com/office/powerpoint/2010/main" val="800328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108274"/>
            <a:ext cx="10515600" cy="5514468"/>
          </a:xfrm>
        </p:spPr>
        <p:txBody>
          <a:bodyPr>
            <a:normAutofit/>
          </a:bodyPr>
          <a:lstStyle/>
          <a:p>
            <a:pPr>
              <a:lnSpc>
                <a:spcPct val="110000"/>
              </a:lnSpc>
              <a:spcBef>
                <a:spcPts val="600"/>
              </a:spcBef>
              <a:spcAft>
                <a:spcPts val="600"/>
              </a:spcAft>
            </a:pPr>
            <a:r>
              <a:rPr lang="ru-RU" b="1" dirty="0">
                <a:solidFill>
                  <a:schemeClr val="tx1"/>
                </a:solidFill>
                <a:latin typeface="Times New Roman" panose="02020603050405020304" pitchFamily="18" charset="0"/>
                <a:cs typeface="Times New Roman" panose="02020603050405020304" pitchFamily="18" charset="0"/>
              </a:rPr>
              <a:t>5.</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Моя семья хорошая. Папа, мама и я. Мама говорит, что у нас большая семья, но все мы живём в разных городах.</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Больше всего я люблю бывать у бабушки и дедушки летом, на каникулах. Они живут в деревне в большом доме. На каникулы к ним приезжают все мои братья и сёстры. Их привозят мои дяди и тёти, а потом уезжают. Летом у нас получается большая семья.</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А когда я в школе, папа много работает, и мама тоже много работает.</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Они говорят, что ходить в школу и хорошо учиться — это тоже работа, моя работа. Я стараюсь и получаю хорошие оценки. </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Папа и мама меня любят, а я их тоже люблю.</a:t>
            </a:r>
          </a:p>
        </p:txBody>
      </p:sp>
    </p:spTree>
    <p:extLst>
      <p:ext uri="{BB962C8B-B14F-4D97-AF65-F5344CB8AC3E}">
        <p14:creationId xmlns:p14="http://schemas.microsoft.com/office/powerpoint/2010/main" val="1140992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108274"/>
            <a:ext cx="10515600" cy="5683792"/>
          </a:xfrm>
        </p:spPr>
        <p:txBody>
          <a:bodyPr>
            <a:normAutofit fontScale="85000" lnSpcReduction="10000"/>
          </a:bodyPr>
          <a:lstStyle/>
          <a:p>
            <a:pPr>
              <a:lnSpc>
                <a:spcPct val="110000"/>
              </a:lnSpc>
              <a:spcBef>
                <a:spcPts val="600"/>
              </a:spcBef>
              <a:spcAft>
                <a:spcPts val="600"/>
              </a:spcAft>
            </a:pPr>
            <a:r>
              <a:rPr lang="ru-RU" b="1" dirty="0">
                <a:solidFill>
                  <a:schemeClr val="tx1"/>
                </a:solidFill>
                <a:latin typeface="Times New Roman" panose="02020603050405020304" pitchFamily="18" charset="0"/>
                <a:cs typeface="Times New Roman" panose="02020603050405020304" pitchFamily="18" charset="0"/>
              </a:rPr>
              <a:t>6.</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Меня зовут Ульяна. Мне исполнилось 14 лет. У меня большая семья: мама, папа, два дедушки, две бабушки, братик, сестричка, дяди, тети и много двоюродных братьев и сестёр.</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Мою маму зовут Наташа. Она работает детским врачом. Она очень любит детей и умеет находить с ними общий язык. По субботам и воскресеньям моя мама печёт вкусные пироги и плюшки.</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Моего папу зовут Дмитрий. Его профессия инженер, он работает на заводе. Мой папа строгий, но добрый. Папа очень не любит беспорядок, поэтому я стараюсь убирать за собой и помогаю маме поддерживать чистоту в доме.</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Мои братик и сестричка еще маленькие, они близняшки. Они ходят в детский сад и очень любят смотреть мультик про свинку </a:t>
            </a:r>
            <a:r>
              <a:rPr lang="ru-RU" dirty="0" err="1">
                <a:solidFill>
                  <a:schemeClr val="tx1"/>
                </a:solidFill>
                <a:latin typeface="Times New Roman" panose="02020603050405020304" pitchFamily="18" charset="0"/>
                <a:cs typeface="Times New Roman" panose="02020603050405020304" pitchFamily="18" charset="0"/>
              </a:rPr>
              <a:t>Пеппу</a:t>
            </a:r>
            <a:r>
              <a:rPr lang="ru-RU" dirty="0">
                <a:solidFill>
                  <a:schemeClr val="tx1"/>
                </a:solidFill>
                <a:latin typeface="Times New Roman" panose="02020603050405020304" pitchFamily="18" charset="0"/>
                <a:cs typeface="Times New Roman" panose="02020603050405020304" pitchFamily="18" charset="0"/>
              </a:rPr>
              <a:t>. Никиту и Арину очень трудно уложить спать вечером.</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По выходным мы ездим в гости к бабушке и дедушке. Там наша большая и дружная семья собирается вместе за большим круглым столом за чаем с бабушкиными пирогами.</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Я очень люблю свою семью.</a:t>
            </a:r>
          </a:p>
        </p:txBody>
      </p:sp>
    </p:spTree>
    <p:extLst>
      <p:ext uri="{BB962C8B-B14F-4D97-AF65-F5344CB8AC3E}">
        <p14:creationId xmlns:p14="http://schemas.microsoft.com/office/powerpoint/2010/main" val="4281158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108274"/>
            <a:ext cx="10515600" cy="5749726"/>
          </a:xfrm>
        </p:spPr>
        <p:txBody>
          <a:bodyPr>
            <a:normAutofit fontScale="92500" lnSpcReduction="10000"/>
          </a:bodyPr>
          <a:lstStyle/>
          <a:p>
            <a:pPr>
              <a:lnSpc>
                <a:spcPct val="110000"/>
              </a:lnSpc>
              <a:spcBef>
                <a:spcPts val="600"/>
              </a:spcBef>
              <a:spcAft>
                <a:spcPts val="600"/>
              </a:spcAft>
            </a:pPr>
            <a:r>
              <a:rPr lang="ru-RU" b="1" dirty="0">
                <a:solidFill>
                  <a:schemeClr val="tx1"/>
                </a:solidFill>
                <a:latin typeface="Times New Roman" panose="02020603050405020304" pitchFamily="18" charset="0"/>
                <a:cs typeface="Times New Roman" panose="02020603050405020304" pitchFamily="18" charset="0"/>
              </a:rPr>
              <a:t>7.</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Меня зовут Арина, мне 9 лет, учусь в 4 классе. Я живу в посёлке Урожайном, Московской области. У меня есть папа, мама, старшая сестра и младший брат. Я очень сильно люблю моих родных!</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Моего папу зовут Виктор. Он по профессии инженер. Очень добрый, справедливый. Много времени он проводит с нами. Мою маму зовут Ксения. Работает она медсестрой. Она очень добрая, нежная, ласковая, вкусно готовит, любит порядок. Моя старшая сестра Аня учится в 8 классе, мечтает стать учительницей, играет на фортепиано. Младшего брата зовут Витя (в честь папы), ему 5 лет. Он любит футбол.</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Мы любим ходить в походы, проводить время на природе. Каждый год на летних каникулах мы отправляемся всей семьёй в летний лагерь, который находится в лесу. Там мы живём в палатках, купаемся в озере, ходим по грибы, готовим еду на костре... Папа учит нас разводить костёр, ставить палатку. А мама рассказывает много историй из своего детства. Это самое лучшее время!</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Я очень люблю мою семью и горжусь, что она у меня большая и крепкая!</a:t>
            </a:r>
          </a:p>
        </p:txBody>
      </p:sp>
    </p:spTree>
    <p:extLst>
      <p:ext uri="{BB962C8B-B14F-4D97-AF65-F5344CB8AC3E}">
        <p14:creationId xmlns:p14="http://schemas.microsoft.com/office/powerpoint/2010/main" val="1599800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108274"/>
            <a:ext cx="10515600" cy="5749726"/>
          </a:xfrm>
        </p:spPr>
        <p:txBody>
          <a:bodyPr>
            <a:normAutofit/>
          </a:bodyPr>
          <a:lstStyle/>
          <a:p>
            <a:pPr>
              <a:lnSpc>
                <a:spcPct val="110000"/>
              </a:lnSpc>
              <a:spcBef>
                <a:spcPts val="600"/>
              </a:spcBef>
              <a:spcAft>
                <a:spcPts val="600"/>
              </a:spcAft>
            </a:pPr>
            <a:r>
              <a:rPr lang="ru-RU" b="1" dirty="0">
                <a:solidFill>
                  <a:schemeClr val="tx1"/>
                </a:solidFill>
                <a:latin typeface="Times New Roman" panose="02020603050405020304" pitchFamily="18" charset="0"/>
                <a:cs typeface="Times New Roman" panose="02020603050405020304" pitchFamily="18" charset="0"/>
              </a:rPr>
              <a:t>8.</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Моя семья состоит из четырех человек: папа, мама, мой младший брат Саша и я. Мы живем все вместе в большом доме в квартире на четвертом этаже. У нас очень дружная семья, мы любим друг друга.</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Мой папа — архитектор, а мама работает в социальном центре. Также у нас живут кот породы британский, серебристо-серого цвета, и кошка. Она молодая и живет у нас всего год, она абсолютно чёрная. Кота зовут Чарли, а кошку — Черника. Коты часто играют вместе, бегают друг за другом, дерутся, а потом вылизывают ушки друг другу и вместе спят.</a:t>
            </a:r>
          </a:p>
        </p:txBody>
      </p:sp>
    </p:spTree>
    <p:extLst>
      <p:ext uri="{BB962C8B-B14F-4D97-AF65-F5344CB8AC3E}">
        <p14:creationId xmlns:p14="http://schemas.microsoft.com/office/powerpoint/2010/main" val="3441793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108274"/>
            <a:ext cx="10515600" cy="5749726"/>
          </a:xfrm>
        </p:spPr>
        <p:txBody>
          <a:bodyPr>
            <a:normAutofit fontScale="85000" lnSpcReduction="20000"/>
          </a:bodyPr>
          <a:lstStyle/>
          <a:p>
            <a:pPr>
              <a:lnSpc>
                <a:spcPct val="110000"/>
              </a:lnSpc>
              <a:spcBef>
                <a:spcPts val="600"/>
              </a:spcBef>
              <a:spcAft>
                <a:spcPts val="600"/>
              </a:spcAft>
            </a:pPr>
            <a:r>
              <a:rPr lang="ru-RU" b="1" dirty="0">
                <a:solidFill>
                  <a:schemeClr val="tx1"/>
                </a:solidFill>
                <a:latin typeface="Times New Roman" panose="02020603050405020304" pitchFamily="18" charset="0"/>
                <a:cs typeface="Times New Roman" panose="02020603050405020304" pitchFamily="18" charset="0"/>
              </a:rPr>
              <a:t>9.</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У меня есть семья. Это мама, папа, бабушка, сестра и кошка. Семья — это такие люди, которые живут вместе в одной квартире и все родственники друг другу. Например, мама и папа — это муж и жена. Мы с сестрой их дети. А наша кошка просто живёт с нами, потому что мы её любим. Наша бабушка с нами не живёт, но приходит часто. Когда бабушки нет, то папа называет её «моя </a:t>
            </a:r>
            <a:r>
              <a:rPr lang="ru-RU" dirty="0" err="1">
                <a:solidFill>
                  <a:schemeClr val="tx1"/>
                </a:solidFill>
                <a:latin typeface="Times New Roman" panose="02020603050405020304" pitchFamily="18" charset="0"/>
                <a:cs typeface="Times New Roman" panose="02020603050405020304" pitchFamily="18" charset="0"/>
              </a:rPr>
              <a:t>драгоценнейшая</a:t>
            </a:r>
            <a:r>
              <a:rPr lang="ru-RU" dirty="0">
                <a:solidFill>
                  <a:schemeClr val="tx1"/>
                </a:solidFill>
                <a:latin typeface="Times New Roman" panose="02020603050405020304" pitchFamily="18" charset="0"/>
                <a:cs typeface="Times New Roman" panose="02020603050405020304" pitchFamily="18" charset="0"/>
              </a:rPr>
              <a:t> тёща», а когда бабушка приходит, то папа называет её Вера Викторовна. Бабушка — это мамина мама.</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Мой папа — частный предприниматель. У него есть машина «Газель», и он возит на ней мебель. Моя мама — бухгалтер на частной фирме. Бабушка пенсионерка, а сестра ходит в школу, в пятый класс. Мы с ней вместе идём утром до школы. Часто мы все вместе куда-то ходим или едем на папиной «Газели». Летом — на море, а зимой — в кино или просто гулять.</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Семья — это хорошо. Всем нужна семья. Без семьи — никак. Это так говорит бабушка. Бабушка очень меня любит и всегда приносит мне или конфеты, или печенье, а ещё даёт деньги. Иногда бабушка спорит с папой, но папа не злится, а просто улыбается и говорит, что «тёща всегда права».</a:t>
            </a:r>
          </a:p>
          <a:p>
            <a:pPr indent="450215" algn="just">
              <a:lnSpc>
                <a:spcPct val="110000"/>
              </a:lnSpc>
              <a:spcBef>
                <a:spcPts val="600"/>
              </a:spcBef>
              <a:spcAft>
                <a:spcPts val="600"/>
              </a:spcAft>
            </a:pPr>
            <a:r>
              <a:rPr lang="ru-RU" dirty="0">
                <a:solidFill>
                  <a:schemeClr val="tx1"/>
                </a:solidFill>
                <a:latin typeface="Times New Roman" panose="02020603050405020304" pitchFamily="18" charset="0"/>
                <a:cs typeface="Times New Roman" panose="02020603050405020304" pitchFamily="18" charset="0"/>
              </a:rPr>
              <a:t>В общем, я люблю свою семью и хочу, чтобы они всегда жили и никогда не старели и не умирали.</a:t>
            </a:r>
          </a:p>
        </p:txBody>
      </p:sp>
    </p:spTree>
    <p:extLst>
      <p:ext uri="{BB962C8B-B14F-4D97-AF65-F5344CB8AC3E}">
        <p14:creationId xmlns:p14="http://schemas.microsoft.com/office/powerpoint/2010/main" val="10924483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788530C3-FB2B-EE49-3B3B-22709973EBEF}"/>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8AFAAE3B-4D6C-579C-07BB-6DEB72943909}"/>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29 сентября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E8592CBA-DE01-37B7-8C85-169684F61A78}"/>
              </a:ext>
            </a:extLst>
          </p:cNvPr>
          <p:cNvSpPr txBox="1"/>
          <p:nvPr/>
        </p:nvSpPr>
        <p:spPr>
          <a:xfrm>
            <a:off x="329938" y="1046375"/>
            <a:ext cx="11657275" cy="4717253"/>
          </a:xfrm>
          <a:prstGeom prst="rect">
            <a:avLst/>
          </a:prstGeom>
          <a:noFill/>
        </p:spPr>
        <p:txBody>
          <a:bodyPr wrap="square">
            <a:spAutoFit/>
          </a:bodyPr>
          <a:lstStyle/>
          <a:p>
            <a:pPr marL="514350" marR="0" lvl="0" indent="-514350" algn="l" defTabSz="914400" rtl="0" eaLnBrk="1" fontAlgn="auto" latinLnBrk="0" hangingPunct="1">
              <a:lnSpc>
                <a:spcPct val="150000"/>
              </a:lnSpc>
              <a:spcBef>
                <a:spcPts val="1200"/>
              </a:spcBef>
              <a:spcAft>
                <a:spcPts val="0"/>
              </a:spcAft>
              <a:buClrTx/>
              <a:buSzTx/>
              <a:buFont typeface="Arial" panose="020B0604020202020204" pitchFamily="34" charset="0"/>
              <a:buAutoNum type="arabicPeriod"/>
              <a:tabLst/>
              <a:defRPr/>
            </a:pPr>
            <a:r>
              <a:rPr kumimoji="0" lang="ru-RU" sz="4800" b="0" i="0" u="none" strike="noStrike" kern="1200" cap="none" spc="0" normalizeH="0" baseline="0" noProof="0" dirty="0">
                <a:ln>
                  <a:noFill/>
                </a:ln>
                <a:solidFill>
                  <a:srgbClr val="B2A9E5"/>
                </a:solidFill>
                <a:effectLst/>
                <a:uLnTx/>
                <a:uFillTx/>
                <a:latin typeface="Calibri" panose="020F0502020204030204"/>
                <a:ea typeface="+mn-ea"/>
                <a:cs typeface="+mn-cs"/>
              </a:rPr>
              <a:t>Выучить наизусть стихотворение Агнии Барто «Резиновая Зина».</a:t>
            </a: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ru-RU" sz="4800" b="0" i="0" u="none" strike="noStrike" kern="1200" cap="none" spc="0" normalizeH="0" baseline="0" noProof="0" dirty="0">
                <a:ln>
                  <a:noFill/>
                </a:ln>
                <a:solidFill>
                  <a:srgbClr val="B2A9E5"/>
                </a:solidFill>
                <a:effectLst/>
                <a:uLnTx/>
                <a:uFillTx/>
                <a:latin typeface="Calibri" panose="020F0502020204030204"/>
                <a:ea typeface="+mn-ea"/>
                <a:cs typeface="+mn-cs"/>
              </a:rPr>
              <a:t>2. Дочитать детские сочинения о семье.</a:t>
            </a: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3. Рассказать о своей семье.</a:t>
            </a:r>
            <a:endParaRPr kumimoji="0" lang="ru-RU" sz="4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1616886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5" name="TextBox 14">
            <a:extLst>
              <a:ext uri="{FF2B5EF4-FFF2-40B4-BE49-F238E27FC236}">
                <a16:creationId xmlns:a16="http://schemas.microsoft.com/office/drawing/2014/main" id="{A26B5061-373B-49A9-BE72-313A7341CC67}"/>
              </a:ext>
            </a:extLst>
          </p:cNvPr>
          <p:cNvSpPr txBox="1"/>
          <p:nvPr/>
        </p:nvSpPr>
        <p:spPr>
          <a:xfrm>
            <a:off x="3160450" y="1916695"/>
            <a:ext cx="870011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Слово </a:t>
            </a:r>
            <a:r>
              <a:rPr kumimoji="0" lang="ru-RU" sz="20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употребляют, когда говорят о </a:t>
            </a:r>
            <a:r>
              <a:rPr kumimoji="0" lang="ru-RU" sz="2000" b="0" i="0" u="none" strike="noStrike" kern="1200" cap="none" spc="0" normalizeH="0" baseline="0" noProof="0" dirty="0">
                <a:ln>
                  <a:noFill/>
                </a:ln>
                <a:solidFill>
                  <a:srgbClr val="002060"/>
                </a:solidFill>
                <a:effectLst/>
                <a:uLnTx/>
                <a:uFillTx/>
                <a:latin typeface="Calibri" panose="020F0502020204030204"/>
                <a:ea typeface="+mn-ea"/>
                <a:cs typeface="+mn-cs"/>
              </a:rPr>
              <a:t>неодушевлённых предметах</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а слово </a:t>
            </a:r>
            <a:r>
              <a:rPr kumimoji="0" lang="ru-RU" sz="20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относится к </a:t>
            </a:r>
            <a:r>
              <a:rPr kumimoji="0" lang="ru-RU" sz="2000" b="0" i="0" u="none" strike="noStrike" kern="1200" cap="none" spc="0" normalizeH="0" baseline="0" noProof="0" dirty="0">
                <a:ln>
                  <a:noFill/>
                </a:ln>
                <a:solidFill>
                  <a:srgbClr val="FF0000"/>
                </a:solidFill>
                <a:effectLst/>
                <a:uLnTx/>
                <a:uFillTx/>
                <a:latin typeface="Calibri" panose="020F0502020204030204"/>
                <a:ea typeface="+mn-ea"/>
                <a:cs typeface="+mn-cs"/>
              </a:rPr>
              <a:t>одушевлённым</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(чаще всего имеют в виду человека, а также домашнего животного).</a:t>
            </a:r>
          </a:p>
        </p:txBody>
      </p:sp>
      <p:sp>
        <p:nvSpPr>
          <p:cNvPr id="16" name="TextBox 15">
            <a:extLst>
              <a:ext uri="{FF2B5EF4-FFF2-40B4-BE49-F238E27FC236}">
                <a16:creationId xmlns:a16="http://schemas.microsoft.com/office/drawing/2014/main" id="{F1FCE87D-BFAE-45F6-9A3E-A76CC1A50899}"/>
              </a:ext>
            </a:extLst>
          </p:cNvPr>
          <p:cNvSpPr txBox="1"/>
          <p:nvPr/>
        </p:nvSpPr>
        <p:spPr>
          <a:xfrm>
            <a:off x="435006" y="1065320"/>
            <a:ext cx="2881912" cy="5319598"/>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Кличка</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Прозвище</a:t>
            </a:r>
          </a:p>
        </p:txBody>
      </p:sp>
      <p:sp>
        <p:nvSpPr>
          <p:cNvPr id="11" name="TextBox 10">
            <a:extLst>
              <a:ext uri="{FF2B5EF4-FFF2-40B4-BE49-F238E27FC236}">
                <a16:creationId xmlns:a16="http://schemas.microsoft.com/office/drawing/2014/main" id="{1DFC1EE7-C418-4244-9CDD-87C6D7A4C053}"/>
              </a:ext>
            </a:extLst>
          </p:cNvPr>
          <p:cNvSpPr txBox="1"/>
          <p:nvPr/>
        </p:nvSpPr>
        <p:spPr>
          <a:xfrm>
            <a:off x="3400888" y="3308132"/>
            <a:ext cx="8791112" cy="20005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Кли́чка</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 имя собственное домашнего животного или</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шутливое, насмешливое или конспиративное прозвище человека.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Может образовываться из личного имени человека с уменьшительным или пренебрежительным суффиксом.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Конспиративное прозвище у человека, находящегося в какой-либо тайной организации, в том числе партийная кличка у многих видных членов партийных организаций в период их нелегального существования.</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Прозвище человека из преступной среды, может сочетаться с подлинным личным именем. Поскольку преступники нередко известны только по кличкам, картотека кличек является важным вспомогательным средством идентификации и розыска преступника.</a:t>
            </a:r>
          </a:p>
        </p:txBody>
      </p:sp>
      <p:sp>
        <p:nvSpPr>
          <p:cNvPr id="17" name="TextBox 16">
            <a:extLst>
              <a:ext uri="{FF2B5EF4-FFF2-40B4-BE49-F238E27FC236}">
                <a16:creationId xmlns:a16="http://schemas.microsoft.com/office/drawing/2014/main" id="{7AC61302-9C5E-4C6D-AC96-14DF75795B41}"/>
              </a:ext>
            </a:extLst>
          </p:cNvPr>
          <p:cNvSpPr txBox="1"/>
          <p:nvPr/>
        </p:nvSpPr>
        <p:spPr>
          <a:xfrm>
            <a:off x="3316918" y="5593501"/>
            <a:ext cx="879111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Про́звище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 … </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дополнительное имя, данное человеку окружающими людьми в соответствии с его характерной чертой или профессией, сопутствующим его жизни обстоятельством или по какой-либо аналогии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7592144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41391"/>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2" name="TextBox 11">
            <a:extLst>
              <a:ext uri="{FF2B5EF4-FFF2-40B4-BE49-F238E27FC236}">
                <a16:creationId xmlns:a16="http://schemas.microsoft.com/office/drawing/2014/main" id="{C4E82535-2801-4DE3-9C85-7F825278F883}"/>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06388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994547D-FCDB-40CD-9520-43060EC66B45}"/>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2305378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281535D-EC0C-40C8-A042-44A9A9D58933}"/>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37500374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3080"/>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22E74C0-0698-4C70-BE1E-C0EF02873D5C}"/>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1094184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29F12F1-8DBB-425E-88CE-3ECE028DE8DA}"/>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1996049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11C9C899-37DE-4FA1-A8E8-37532FB15469}"/>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3861701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D93353F6-65F3-4E86-BBF1-5CC73B83AF7A}"/>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27108722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2491"/>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145BB800-DEAD-44F1-A0FE-7AC431714716}"/>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11822308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0E179C62-6109-4BD8-B19C-B6E449566D4A}"/>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3686633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24970"/>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91D52AF5-E374-464E-80AD-872C94EBF363}"/>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42452094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80CD855-425D-43AD-9252-5B44C8450A1D}"/>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41845665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rgbClr val="6DFFAF"/>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5D6264-B3D2-4521-8F20-2B2DE47902AC}"/>
              </a:ext>
            </a:extLst>
          </p:cNvPr>
          <p:cNvSpPr txBox="1"/>
          <p:nvPr/>
        </p:nvSpPr>
        <p:spPr>
          <a:xfrm>
            <a:off x="0" y="0"/>
            <a:ext cx="121919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Calibri" panose="020F0502020204030204"/>
                <a:ea typeface="+mn-ea"/>
                <a:cs typeface="+mn-cs"/>
              </a:rPr>
              <a:t>Наименование предмета, явления, лица</a:t>
            </a:r>
          </a:p>
        </p:txBody>
      </p:sp>
      <p:sp>
        <p:nvSpPr>
          <p:cNvPr id="16" name="TextBox 15">
            <a:extLst>
              <a:ext uri="{FF2B5EF4-FFF2-40B4-BE49-F238E27FC236}">
                <a16:creationId xmlns:a16="http://schemas.microsoft.com/office/drawing/2014/main" id="{F1FCE87D-BFAE-45F6-9A3E-A76CC1A50899}"/>
              </a:ext>
            </a:extLst>
          </p:cNvPr>
          <p:cNvSpPr txBox="1"/>
          <p:nvPr/>
        </p:nvSpPr>
        <p:spPr>
          <a:xfrm>
            <a:off x="1242874" y="2795420"/>
            <a:ext cx="24058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Имя</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или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название</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2C694BA-6939-49C0-941A-B01E139745D7}"/>
              </a:ext>
            </a:extLst>
          </p:cNvPr>
          <p:cNvSpPr txBox="1"/>
          <p:nvPr/>
        </p:nvSpPr>
        <p:spPr>
          <a:xfrm>
            <a:off x="863353" y="582066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ProximaNovaMedium"/>
                <a:ea typeface="+mn-ea"/>
                <a:cs typeface="+mn-cs"/>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07BC61-243F-4B41-A75E-9BE56D8AC21E}"/>
              </a:ext>
            </a:extLst>
          </p:cNvPr>
          <p:cNvSpPr txBox="1"/>
          <p:nvPr/>
        </p:nvSpPr>
        <p:spPr>
          <a:xfrm>
            <a:off x="692458" y="3995749"/>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города,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мальчика,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реки,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газеты,</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соседа,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кинофильма,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F021447-D656-4350-9BFB-FAF4F0963081}"/>
              </a:ext>
            </a:extLst>
          </p:cNvPr>
          <p:cNvSpPr txBox="1"/>
          <p:nvPr/>
        </p:nvSpPr>
        <p:spPr>
          <a:xfrm>
            <a:off x="-1" y="779812"/>
            <a:ext cx="61788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И</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мя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(кого) </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зову</a:t>
            </a:r>
            <a:r>
              <a:rPr kumimoji="0" lang="ru-RU" sz="2400" b="0"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C00000"/>
                </a:solidFill>
                <a:effectLst/>
                <a:uLnTx/>
                <a:uFillTx/>
                <a:latin typeface="Calibri" panose="020F0502020204030204"/>
                <a:ea typeface="+mn-ea"/>
                <a:cs typeface="+mn-cs"/>
              </a:rPr>
              <a:t>т</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ние</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(что) </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ют</a:t>
            </a:r>
            <a:r>
              <a:rPr kumimoji="0" lang="ru-RU" sz="2400" b="0" i="0" u="none" strike="noStrike" kern="1200" cap="none" spc="0" normalizeH="0" baseline="0" noProof="0" dirty="0">
                <a:ln>
                  <a:noFill/>
                </a:ln>
                <a:solidFill>
                  <a:srgbClr val="4472C4"/>
                </a:solidFill>
                <a:effectLst/>
                <a:uLnTx/>
                <a:uFillTx/>
                <a:latin typeface="Calibri" panose="020F0502020204030204"/>
                <a:ea typeface="+mn-ea"/>
                <a:cs typeface="+mn-cs"/>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называ</a:t>
            </a:r>
            <a:r>
              <a:rPr kumimoji="0" lang="ru-RU" sz="2400" b="0" i="0" u="none" strike="noStrike" kern="1200" cap="none" spc="0" normalizeH="0" baseline="0" noProof="0" dirty="0" err="1">
                <a:ln>
                  <a:noFill/>
                </a:ln>
                <a:solidFill>
                  <a:srgbClr val="4472C4"/>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4472C4"/>
                </a:solidFill>
                <a:effectLst/>
                <a:uLnTx/>
                <a:uFillTx/>
                <a:latin typeface="Calibri" panose="020F0502020204030204"/>
                <a:ea typeface="+mn-ea"/>
                <a:cs typeface="+mn-cs"/>
              </a:rPr>
              <a:t>ется</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(как)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Назва</a:t>
            </a:r>
            <a:r>
              <a:rPr kumimoji="0" lang="ru-RU" sz="24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a:t>
            </a:r>
            <a:r>
              <a:rPr kumimoji="0" lang="ru-RU" sz="2400" b="0" i="0" u="none" strike="noStrike" kern="1200" cap="none" spc="0" normalizeH="0" baseline="0" noProof="0" dirty="0" err="1">
                <a:ln>
                  <a:noFill/>
                </a:ln>
                <a:solidFill>
                  <a:srgbClr val="7030A0"/>
                </a:solidFill>
                <a:effectLst/>
                <a:uLnTx/>
                <a:uFillTx/>
                <a:latin typeface="Calibri" panose="020F0502020204030204"/>
                <a:ea typeface="+mn-ea"/>
                <a:cs typeface="+mn-cs"/>
              </a:rPr>
              <a:t>ть</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 дать имя или название</a:t>
            </a:r>
          </a:p>
        </p:txBody>
      </p:sp>
      <p:sp>
        <p:nvSpPr>
          <p:cNvPr id="4" name="TextBox 3">
            <a:extLst>
              <a:ext uri="{FF2B5EF4-FFF2-40B4-BE49-F238E27FC236}">
                <a16:creationId xmlns:a16="http://schemas.microsoft.com/office/drawing/2014/main" id="{4A1C5C22-3F2F-42FB-AFE8-B1A7B5C76518}"/>
              </a:ext>
            </a:extLst>
          </p:cNvPr>
          <p:cNvSpPr txBox="1"/>
          <p:nvPr/>
        </p:nvSpPr>
        <p:spPr>
          <a:xfrm>
            <a:off x="7665868" y="830997"/>
            <a:ext cx="375525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Моего брата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зовут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Александр.</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дедушки.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C00000"/>
                </a:solidFill>
                <a:effectLst/>
                <a:uLnTx/>
                <a:uFillTx/>
                <a:latin typeface="Calibri" panose="020F0502020204030204"/>
                <a:ea typeface="+mn-ea"/>
                <a:cs typeface="+mn-cs"/>
              </a:rPr>
              <a:t>Имя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моего брата — Александр.</a:t>
            </a:r>
          </a:p>
        </p:txBody>
      </p:sp>
      <p:sp>
        <p:nvSpPr>
          <p:cNvPr id="13" name="TextBox 12">
            <a:extLst>
              <a:ext uri="{FF2B5EF4-FFF2-40B4-BE49-F238E27FC236}">
                <a16:creationId xmlns:a16="http://schemas.microsoft.com/office/drawing/2014/main" id="{FF5FBBE1-2F98-45D8-8498-50E9519DA7F8}"/>
              </a:ext>
            </a:extLst>
          </p:cNvPr>
          <p:cNvSpPr txBox="1"/>
          <p:nvPr/>
        </p:nvSpPr>
        <p:spPr>
          <a:xfrm>
            <a:off x="5690586" y="3942693"/>
            <a:ext cx="4447712" cy="267765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спектакля,</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товарища,</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подруги,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имя собаки,</a:t>
            </a:r>
            <a:b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br>
            <a:r>
              <a:rPr kumimoji="0" lang="ru-RU" sz="2800" b="0" i="0" u="none" strike="noStrike" kern="1200" cap="none" spc="0" normalizeH="0" baseline="0" noProof="0" dirty="0">
                <a:ln>
                  <a:noFill/>
                </a:ln>
                <a:solidFill>
                  <a:srgbClr val="434F5F"/>
                </a:solidFill>
                <a:effectLst/>
                <a:uLnTx/>
                <a:uFillTx/>
                <a:latin typeface="Open Sans" panose="020B0606030504020204" pitchFamily="34" charset="0"/>
                <a:ea typeface="+mn-ea"/>
                <a:cs typeface="+mn-cs"/>
              </a:rPr>
              <a:t>название журнала.</a:t>
            </a: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40203644-255A-4AA7-A80B-F869646FC449}"/>
              </a:ext>
            </a:extLst>
          </p:cNvPr>
          <p:cNvSpPr txBox="1"/>
          <p:nvPr/>
        </p:nvSpPr>
        <p:spPr>
          <a:xfrm>
            <a:off x="7665868" y="2737366"/>
            <a:ext cx="407484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Этот город </a:t>
            </a: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называется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Ярославль.</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Его </a:t>
            </a:r>
            <a:r>
              <a:rPr kumimoji="0" lang="ru-RU" sz="1800" b="0" i="0" u="sng" strike="noStrike" kern="1200" cap="none" spc="0" normalizeH="0" baseline="0" noProof="0" dirty="0">
                <a:ln>
                  <a:noFill/>
                </a:ln>
                <a:solidFill>
                  <a:srgbClr val="7030A0"/>
                </a:solidFill>
                <a:effectLst/>
                <a:uLnTx/>
                <a:uFillTx/>
                <a:latin typeface="Calibri" panose="020F0502020204030204"/>
                <a:ea typeface="+mn-ea"/>
                <a:cs typeface="+mn-cs"/>
              </a:rPr>
              <a:t>назвали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так в честь основателя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князя Ярослава Мудрого.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srgbClr val="0070C0"/>
                </a:solidFill>
                <a:effectLst/>
                <a:uLnTx/>
                <a:uFillTx/>
                <a:latin typeface="Calibri" panose="020F0502020204030204"/>
                <a:ea typeface="+mn-ea"/>
                <a:cs typeface="+mn-cs"/>
              </a:rPr>
              <a:t>Название</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этого города — Ярославль.</a:t>
            </a:r>
          </a:p>
        </p:txBody>
      </p:sp>
    </p:spTree>
    <p:extLst>
      <p:ext uri="{BB962C8B-B14F-4D97-AF65-F5344CB8AC3E}">
        <p14:creationId xmlns:p14="http://schemas.microsoft.com/office/powerpoint/2010/main" val="1809839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9"/>
            <a:ext cx="10515600" cy="4775398"/>
          </a:xfrm>
        </p:spPr>
        <p:txBody>
          <a:bodyPr>
            <a:normAutofit lnSpcReduction="10000"/>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dirty="0" err="1">
                <a:solidFill>
                  <a:schemeClr val="tx1"/>
                </a:solidFill>
                <a:effectLst/>
                <a:latin typeface="Times New Roman" panose="02020603050405020304" pitchFamily="18" charset="0"/>
                <a:ea typeface="Times New Roman" panose="02020603050405020304" pitchFamily="18" charset="0"/>
              </a:rPr>
              <a:t>Чле</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ны</a:t>
            </a:r>
            <a:r>
              <a:rPr lang="ru-RU" sz="5400" dirty="0">
                <a:solidFill>
                  <a:schemeClr val="tx1"/>
                </a:solidFill>
                <a:effectLst/>
                <a:latin typeface="Times New Roman" panose="02020603050405020304" pitchFamily="18" charset="0"/>
                <a:ea typeface="Times New Roman" panose="02020603050405020304" pitchFamily="18" charset="0"/>
              </a:rPr>
              <a:t> семьи</a:t>
            </a:r>
            <a:r>
              <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p>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ndParaRPr>
          </a:p>
        </p:txBody>
      </p:sp>
    </p:spTree>
    <p:extLst>
      <p:ext uri="{BB962C8B-B14F-4D97-AF65-F5344CB8AC3E}">
        <p14:creationId xmlns:p14="http://schemas.microsoft.com/office/powerpoint/2010/main" val="19265778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9"/>
            <a:ext cx="11363418"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effectLst/>
                <a:latin typeface="Times New Roman" panose="02020603050405020304" pitchFamily="18" charset="0"/>
                <a:ea typeface="Times New Roman" panose="02020603050405020304" pitchFamily="18" charset="0"/>
              </a:rPr>
              <a:t>Меня зовут Елизавета Викторовна Гусева. Елизавета — это моё имя, Викторовна — это моё отчество, а Гусева — это моя фамилия.</a:t>
            </a:r>
          </a:p>
          <a:p>
            <a:endParaRPr lang="ru-RU" sz="5400" i="1"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937505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9"/>
            <a:ext cx="11363418"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effectLst/>
                <a:latin typeface="Times New Roman" panose="02020603050405020304" pitchFamily="18" charset="0"/>
                <a:ea typeface="Times New Roman" panose="02020603050405020304" pitchFamily="18" charset="0"/>
              </a:rPr>
              <a:t>Близкие люди: родители, брат, его жена, мои тёти и друзья — обращаются ко мне по краткому имени: Лиза. Они зовут меня Лизой.</a:t>
            </a:r>
          </a:p>
          <a:p>
            <a:endParaRPr lang="ru-RU" sz="5400" i="1"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675977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9"/>
            <a:ext cx="11363418"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effectLst/>
                <a:latin typeface="Times New Roman" panose="02020603050405020304" pitchFamily="18" charset="0"/>
                <a:ea typeface="Times New Roman" panose="02020603050405020304" pitchFamily="18" charset="0"/>
              </a:rPr>
              <a:t>Мои студенты обращаются ко мне по имени и отчеству: Елизавета Викторовна.</a:t>
            </a:r>
          </a:p>
          <a:p>
            <a:endParaRPr lang="ru-RU" sz="5400" i="1"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831264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9"/>
            <a:ext cx="11363418"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effectLst/>
                <a:latin typeface="Times New Roman" panose="02020603050405020304" pitchFamily="18" charset="0"/>
                <a:ea typeface="Times New Roman" panose="02020603050405020304" pitchFamily="18" charset="0"/>
              </a:rPr>
              <a:t>В официальных организациях и официальных списках используется моя фамилия и полное имя с отчеством: Гусева Елизавета Викторовна.</a:t>
            </a:r>
          </a:p>
          <a:p>
            <a:endParaRPr lang="ru-RU" sz="5400" i="1"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58393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9"/>
            <a:ext cx="11363418"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ea typeface="Times New Roman" panose="02020603050405020304" pitchFamily="18" charset="0"/>
              </a:rPr>
              <a:t>Как вас зовут? Как тебя зовут?</a:t>
            </a:r>
            <a:endParaRPr lang="ru-RU" sz="5400" i="1" dirty="0">
              <a:solidFill>
                <a:srgbClr val="0070C0"/>
              </a:solidFill>
              <a:effectLst/>
              <a:latin typeface="Times New Roman" panose="02020603050405020304" pitchFamily="18" charset="0"/>
              <a:ea typeface="Times New Roman" panose="02020603050405020304" pitchFamily="18" charset="0"/>
            </a:endParaRPr>
          </a:p>
          <a:p>
            <a:endParaRPr lang="ru-RU" sz="5400" i="1"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484542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8"/>
            <a:ext cx="11363418" cy="5149697"/>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ea typeface="Times New Roman" panose="02020603050405020304" pitchFamily="18" charset="0"/>
              </a:rPr>
              <a:t>Как вас зовут? Как тебя зовут?</a:t>
            </a:r>
            <a:endParaRPr lang="ru-RU" sz="5400" i="1" dirty="0">
              <a:solidFill>
                <a:srgbClr val="0070C0"/>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ea typeface="Times New Roman" panose="02020603050405020304" pitchFamily="18" charset="0"/>
              </a:rPr>
              <a:t>В вашей культуре используется отчество?</a:t>
            </a:r>
          </a:p>
        </p:txBody>
      </p:sp>
    </p:spTree>
    <p:extLst>
      <p:ext uri="{BB962C8B-B14F-4D97-AF65-F5344CB8AC3E}">
        <p14:creationId xmlns:p14="http://schemas.microsoft.com/office/powerpoint/2010/main" val="21704024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310718" y="1642368"/>
            <a:ext cx="11363418" cy="5149697"/>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мя</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тчество</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фами</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лия</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ea typeface="Times New Roman" panose="02020603050405020304" pitchFamily="18" charset="0"/>
              </a:rPr>
              <a:t>Как вас зовут? Как тебя зовут?</a:t>
            </a:r>
            <a:endParaRPr lang="ru-RU" sz="5400" i="1" dirty="0">
              <a:solidFill>
                <a:srgbClr val="0070C0"/>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ea typeface="Times New Roman" panose="02020603050405020304" pitchFamily="18" charset="0"/>
              </a:rPr>
              <a:t>В вашей культуре используется отчество?</a:t>
            </a:r>
          </a:p>
          <a:p>
            <a:r>
              <a:rPr lang="ru-RU" sz="5400" i="1" dirty="0">
                <a:solidFill>
                  <a:srgbClr val="0070C0"/>
                </a:solidFill>
                <a:effectLst/>
                <a:latin typeface="Times New Roman" panose="02020603050405020304" pitchFamily="18" charset="0"/>
                <a:ea typeface="Times New Roman" panose="02020603050405020304" pitchFamily="18" charset="0"/>
              </a:rPr>
              <a:t>Из каких частей состоит имя в вашей культуре?</a:t>
            </a:r>
          </a:p>
        </p:txBody>
      </p:sp>
    </p:spTree>
    <p:extLst>
      <p:ext uri="{BB962C8B-B14F-4D97-AF65-F5344CB8AC3E}">
        <p14:creationId xmlns:p14="http://schemas.microsoft.com/office/powerpoint/2010/main" val="33729381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9"/>
            <a:ext cx="10515600" cy="4775398"/>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Чле</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ны</a:t>
            </a:r>
            <a:r>
              <a:rPr lang="ru-RU" sz="5400" dirty="0">
                <a:solidFill>
                  <a:schemeClr val="tx1"/>
                </a:solidFill>
                <a:effectLst/>
                <a:latin typeface="Times New Roman" panose="02020603050405020304" pitchFamily="18" charset="0"/>
                <a:ea typeface="Times New Roman" panose="02020603050405020304" pitchFamily="18" charset="0"/>
              </a:rPr>
              <a:t> семьи</a:t>
            </a:r>
            <a:r>
              <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p>
            <a:r>
              <a:rPr lang="ru-RU" sz="5400" i="1" dirty="0">
                <a:solidFill>
                  <a:srgbClr val="00B050"/>
                </a:solidFill>
                <a:effectLst/>
                <a:latin typeface="Times New Roman" panose="02020603050405020304" pitchFamily="18" charset="0"/>
                <a:ea typeface="Times New Roman" panose="02020603050405020304" pitchFamily="18" charset="0"/>
              </a:rPr>
              <a:t>Моя семья состоит из трёх человек: мамы, папы и меня.</a:t>
            </a:r>
            <a:endPar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872817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515600" cy="5149697"/>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Чле</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ны</a:t>
            </a:r>
            <a:r>
              <a:rPr lang="ru-RU" sz="5400" dirty="0">
                <a:solidFill>
                  <a:schemeClr val="tx1"/>
                </a:solidFill>
                <a:effectLst/>
                <a:latin typeface="Times New Roman" panose="02020603050405020304" pitchFamily="18" charset="0"/>
                <a:ea typeface="Times New Roman" panose="02020603050405020304" pitchFamily="18" charset="0"/>
              </a:rPr>
              <a:t> семьи</a:t>
            </a:r>
            <a:r>
              <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p>
            <a:r>
              <a:rPr lang="ru-RU" sz="5400" i="1" dirty="0">
                <a:solidFill>
                  <a:srgbClr val="00B050"/>
                </a:solidFill>
                <a:effectLst/>
                <a:latin typeface="Times New Roman" panose="02020603050405020304" pitchFamily="18" charset="0"/>
                <a:ea typeface="Times New Roman" panose="02020603050405020304" pitchFamily="18" charset="0"/>
              </a:rPr>
              <a:t>Моя семья состоит из трёх человек: мамы, папы и меня.</a:t>
            </a:r>
          </a:p>
          <a:p>
            <a:r>
              <a:rPr lang="ru-RU" sz="5400" i="1" dirty="0">
                <a:solidFill>
                  <a:srgbClr val="00B050"/>
                </a:solidFill>
                <a:latin typeface="Times New Roman" panose="02020603050405020304" pitchFamily="18" charset="0"/>
                <a:ea typeface="Times New Roman" panose="02020603050405020304" pitchFamily="18" charset="0"/>
                <a:cs typeface="Arial" panose="020B0604020202020204" pitchFamily="34" charset="0"/>
              </a:rPr>
              <a:t>Еще мы считаем членами нашей семьи наших животных: собаку и 4-х кошек.</a:t>
            </a:r>
            <a:endPar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232788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515600" cy="5149697"/>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Чле</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ны</a:t>
            </a:r>
            <a:r>
              <a:rPr lang="ru-RU" sz="5400" dirty="0">
                <a:solidFill>
                  <a:schemeClr val="tx1"/>
                </a:solidFill>
                <a:effectLst/>
                <a:latin typeface="Times New Roman" panose="02020603050405020304" pitchFamily="18" charset="0"/>
                <a:ea typeface="Times New Roman" panose="02020603050405020304" pitchFamily="18" charset="0"/>
              </a:rPr>
              <a:t> семьи</a:t>
            </a:r>
            <a:r>
              <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p>
            <a:r>
              <a:rPr lang="ru-RU" sz="5400" i="1" dirty="0">
                <a:solidFill>
                  <a:srgbClr val="0070C0"/>
                </a:solidFill>
                <a:latin typeface="Times New Roman" panose="02020603050405020304" pitchFamily="18" charset="0"/>
                <a:ea typeface="Times New Roman" panose="02020603050405020304" pitchFamily="18" charset="0"/>
              </a:rPr>
              <a:t>Сколько человек в вашей семье</a:t>
            </a:r>
            <a:r>
              <a:rPr lang="ru-RU" sz="5400" i="1" dirty="0">
                <a:solidFill>
                  <a:srgbClr val="0070C0"/>
                </a:solidFill>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5173906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515600" cy="5149697"/>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Чле</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ны</a:t>
            </a:r>
            <a:r>
              <a:rPr lang="ru-RU" sz="5400" dirty="0">
                <a:solidFill>
                  <a:schemeClr val="tx1"/>
                </a:solidFill>
                <a:effectLst/>
                <a:latin typeface="Times New Roman" panose="02020603050405020304" pitchFamily="18" charset="0"/>
                <a:ea typeface="Times New Roman" panose="02020603050405020304" pitchFamily="18" charset="0"/>
              </a:rPr>
              <a:t> семьи</a:t>
            </a:r>
            <a:r>
              <a:rPr lang="ru-RU" sz="5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p>
            <a:r>
              <a:rPr lang="ru-RU" sz="5400" i="1" dirty="0">
                <a:solidFill>
                  <a:srgbClr val="0070C0"/>
                </a:solidFill>
                <a:latin typeface="Times New Roman" panose="02020603050405020304" pitchFamily="18" charset="0"/>
                <a:ea typeface="Times New Roman" panose="02020603050405020304" pitchFamily="18" charset="0"/>
              </a:rPr>
              <a:t>Сколько человек в вашей семье</a:t>
            </a:r>
            <a:r>
              <a:rPr lang="ru-RU" sz="5400" i="1" dirty="0">
                <a:solidFill>
                  <a:srgbClr val="0070C0"/>
                </a:solidFill>
                <a:effectLst/>
                <a:latin typeface="Times New Roman" panose="02020603050405020304" pitchFamily="18" charset="0"/>
                <a:ea typeface="Times New Roman" panose="02020603050405020304" pitchFamily="18" charset="0"/>
              </a:rPr>
              <a:t>?</a:t>
            </a:r>
          </a:p>
          <a:p>
            <a:r>
              <a:rPr lang="ru-RU" sz="5400" i="1" dirty="0">
                <a:solidFill>
                  <a:srgbClr val="0070C0"/>
                </a:solidFill>
                <a:latin typeface="Times New Roman" panose="02020603050405020304" pitchFamily="18" charset="0"/>
                <a:ea typeface="Times New Roman" panose="02020603050405020304" pitchFamily="18" charset="0"/>
              </a:rPr>
              <a:t>Перечислите членов вашей семьи.</a:t>
            </a:r>
            <a:endParaRPr lang="ru-RU" sz="5400" i="1" dirty="0">
              <a:solidFill>
                <a:srgbClr val="0070C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693371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У меня очень много родственников.</a:t>
            </a:r>
          </a:p>
        </p:txBody>
      </p:sp>
    </p:spTree>
    <p:extLst>
      <p:ext uri="{BB962C8B-B14F-4D97-AF65-F5344CB8AC3E}">
        <p14:creationId xmlns:p14="http://schemas.microsoft.com/office/powerpoint/2010/main" val="21292304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У меня очень много родственников.</a:t>
            </a:r>
          </a:p>
          <a:p>
            <a:r>
              <a:rPr lang="ru-RU" sz="5400" i="1" dirty="0">
                <a:solidFill>
                  <a:srgbClr val="00B050"/>
                </a:solidFill>
                <a:latin typeface="Times New Roman" panose="02020603050405020304" pitchFamily="18" charset="0"/>
              </a:rPr>
              <a:t>Во-первых, у меня есть старший брат.</a:t>
            </a:r>
          </a:p>
        </p:txBody>
      </p:sp>
    </p:spTree>
    <p:extLst>
      <p:ext uri="{BB962C8B-B14F-4D97-AF65-F5344CB8AC3E}">
        <p14:creationId xmlns:p14="http://schemas.microsoft.com/office/powerpoint/2010/main" val="33195813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У меня очень много родственников.</a:t>
            </a:r>
          </a:p>
          <a:p>
            <a:r>
              <a:rPr lang="ru-RU" sz="5400" i="1" dirty="0">
                <a:solidFill>
                  <a:srgbClr val="00B050"/>
                </a:solidFill>
                <a:latin typeface="Times New Roman" panose="02020603050405020304" pitchFamily="18" charset="0"/>
              </a:rPr>
              <a:t>Во-первых, у меня есть старший брат. У него есть жена и двое детей — это мои племянники. </a:t>
            </a:r>
          </a:p>
        </p:txBody>
      </p:sp>
    </p:spTree>
    <p:extLst>
      <p:ext uri="{BB962C8B-B14F-4D97-AF65-F5344CB8AC3E}">
        <p14:creationId xmlns:p14="http://schemas.microsoft.com/office/powerpoint/2010/main" val="8233654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Во-вторых, и у моей мамы, и у моего папы есть сёстры. Это мои тёти.</a:t>
            </a:r>
          </a:p>
        </p:txBody>
      </p:sp>
    </p:spTree>
    <p:extLst>
      <p:ext uri="{BB962C8B-B14F-4D97-AF65-F5344CB8AC3E}">
        <p14:creationId xmlns:p14="http://schemas.microsoft.com/office/powerpoint/2010/main" val="7540007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fontScale="92500" lnSpcReduction="10000"/>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Во-вторых, и у моей мамы, и у моего папы есть сёстры. Это мои тёти.</a:t>
            </a:r>
          </a:p>
          <a:p>
            <a:r>
              <a:rPr lang="ru-RU" sz="5400" i="1" dirty="0">
                <a:solidFill>
                  <a:srgbClr val="00B050"/>
                </a:solidFill>
                <a:latin typeface="Times New Roman" panose="02020603050405020304" pitchFamily="18" charset="0"/>
              </a:rPr>
              <a:t>У одной тёти двое детей: сын и дочь — это мои двоюродный брат и двоюродная сестра.</a:t>
            </a:r>
          </a:p>
        </p:txBody>
      </p:sp>
    </p:spTree>
    <p:extLst>
      <p:ext uri="{BB962C8B-B14F-4D97-AF65-F5344CB8AC3E}">
        <p14:creationId xmlns:p14="http://schemas.microsoft.com/office/powerpoint/2010/main" val="21064265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lnSpcReduction="10000"/>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B050"/>
                </a:solidFill>
                <a:latin typeface="Times New Roman" panose="02020603050405020304" pitchFamily="18" charset="0"/>
              </a:rPr>
              <a:t>У них тоже есть семьи и дети. Их дети — мои племянники. А дети моих племянников, внуки моих двоюродных брата и сестры, — мои внучатые племянники.</a:t>
            </a:r>
          </a:p>
        </p:txBody>
      </p:sp>
    </p:spTree>
    <p:extLst>
      <p:ext uri="{BB962C8B-B14F-4D97-AF65-F5344CB8AC3E}">
        <p14:creationId xmlns:p14="http://schemas.microsoft.com/office/powerpoint/2010/main" val="2289824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831850" y="1642368"/>
            <a:ext cx="10797898" cy="4909351"/>
          </a:xfrm>
        </p:spPr>
        <p:txBody>
          <a:bodyPr>
            <a:normAutofit/>
          </a:bodyPr>
          <a:lstStyle/>
          <a:p>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дственница</a:t>
            </a:r>
            <a:r>
              <a:rPr lang="ru-RU" sz="5400" dirty="0">
                <a:solidFill>
                  <a:schemeClr val="tx1"/>
                </a:solidFill>
                <a:effectLst/>
                <a:latin typeface="Times New Roman" panose="02020603050405020304" pitchFamily="18" charset="0"/>
                <a:ea typeface="Times New Roman" panose="02020603050405020304" pitchFamily="18" charset="0"/>
              </a:rPr>
              <a:t>, </a:t>
            </a:r>
            <a:r>
              <a:rPr lang="ru-RU" sz="5400" dirty="0" err="1">
                <a:solidFill>
                  <a:schemeClr val="tx1"/>
                </a:solidFill>
                <a:effectLst/>
                <a:latin typeface="Times New Roman" panose="02020603050405020304" pitchFamily="18" charset="0"/>
                <a:ea typeface="Times New Roman" panose="02020603050405020304" pitchFamily="18" charset="0"/>
              </a:rPr>
              <a:t>ро</a:t>
            </a:r>
            <a:r>
              <a:rPr lang="ru-RU" sz="5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5400" dirty="0" err="1">
                <a:solidFill>
                  <a:schemeClr val="tx1"/>
                </a:solidFill>
                <a:effectLst/>
                <a:latin typeface="Times New Roman" panose="02020603050405020304" pitchFamily="18" charset="0"/>
                <a:ea typeface="Times New Roman" panose="02020603050405020304" pitchFamily="18" charset="0"/>
              </a:rPr>
              <a:t>дственники</a:t>
            </a:r>
            <a:endParaRPr lang="ru-RU" sz="5400" dirty="0">
              <a:solidFill>
                <a:schemeClr val="tx1"/>
              </a:solidFill>
              <a:effectLst/>
              <a:latin typeface="Times New Roman" panose="02020603050405020304" pitchFamily="18" charset="0"/>
              <a:ea typeface="Times New Roman" panose="02020603050405020304" pitchFamily="18" charset="0"/>
            </a:endParaRPr>
          </a:p>
          <a:p>
            <a:r>
              <a:rPr lang="ru-RU" sz="5400" i="1" dirty="0">
                <a:solidFill>
                  <a:srgbClr val="0070C0"/>
                </a:solidFill>
                <a:latin typeface="Times New Roman" panose="02020603050405020304" pitchFamily="18" charset="0"/>
              </a:rPr>
              <a:t>У вас много родственников?</a:t>
            </a:r>
          </a:p>
        </p:txBody>
      </p:sp>
    </p:spTree>
    <p:extLst>
      <p:ext uri="{BB962C8B-B14F-4D97-AF65-F5344CB8AC3E}">
        <p14:creationId xmlns:p14="http://schemas.microsoft.com/office/powerpoint/2010/main" val="15814852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FAB3E715-E26A-4795-8385-66FB90B9654C}"/>
              </a:ext>
            </a:extLst>
          </p:cNvPr>
          <p:cNvSpPr>
            <a:spLocks noGrp="1"/>
          </p:cNvSpPr>
          <p:nvPr>
            <p:ph type="body" idx="1"/>
          </p:nvPr>
        </p:nvSpPr>
        <p:spPr>
          <a:xfrm>
            <a:off x="654296" y="1562471"/>
            <a:ext cx="10515600" cy="4873409"/>
          </a:xfrm>
        </p:spPr>
        <p:txBody>
          <a:bodyPr>
            <a:normAutofit/>
          </a:bodyPr>
          <a:lstStyle/>
          <a:p>
            <a:pPr>
              <a:lnSpc>
                <a:spcPct val="100000"/>
              </a:lnSpc>
            </a:pPr>
            <a:r>
              <a:rPr lang="ru-RU" sz="4400" dirty="0" err="1">
                <a:solidFill>
                  <a:schemeClr val="tx1"/>
                </a:solidFill>
                <a:effectLst/>
                <a:latin typeface="Times New Roman" panose="02020603050405020304" pitchFamily="18" charset="0"/>
                <a:ea typeface="Times New Roman" panose="02020603050405020304" pitchFamily="18" charset="0"/>
              </a:rPr>
              <a:t>Ма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льчик</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ю</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ноша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молодо</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й</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челове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к</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па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рень</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мужчи</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пожило</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й</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мужчи</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ста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рый</a:t>
            </a:r>
            <a:r>
              <a:rPr lang="ru-RU" sz="4400" dirty="0">
                <a:solidFill>
                  <a:schemeClr val="tx1"/>
                </a:solidFill>
                <a:effectLst/>
                <a:latin typeface="Times New Roman" panose="02020603050405020304" pitchFamily="18" charset="0"/>
                <a:ea typeface="Times New Roman" panose="02020603050405020304" pitchFamily="18" charset="0"/>
              </a:rPr>
              <a:t> мужчина, </a:t>
            </a:r>
            <a:r>
              <a:rPr lang="ru-RU" sz="4400" dirty="0" err="1">
                <a:solidFill>
                  <a:schemeClr val="tx1"/>
                </a:solidFill>
                <a:effectLst/>
                <a:latin typeface="Times New Roman" panose="02020603050405020304" pitchFamily="18" charset="0"/>
                <a:ea typeface="Times New Roman" panose="02020603050405020304" pitchFamily="18" charset="0"/>
              </a:rPr>
              <a:t>стари</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к</a:t>
            </a:r>
            <a:r>
              <a:rPr lang="ru-RU" sz="4400" dirty="0">
                <a:solidFill>
                  <a:schemeClr val="tx1"/>
                </a:solidFill>
                <a:effectLst/>
                <a:latin typeface="Times New Roman" panose="02020603050405020304" pitchFamily="18" charset="0"/>
                <a:ea typeface="Times New Roman" panose="02020603050405020304" pitchFamily="18" charset="0"/>
              </a:rPr>
              <a:t>;</a:t>
            </a:r>
          </a:p>
          <a:p>
            <a:endParaRPr lang="ru-RU" sz="2000" dirty="0">
              <a:solidFill>
                <a:schemeClr val="tx1"/>
              </a:solidFill>
              <a:effectLst/>
              <a:latin typeface="Times New Roman" panose="02020603050405020304" pitchFamily="18" charset="0"/>
              <a:ea typeface="Times New Roman" panose="02020603050405020304" pitchFamily="18" charset="0"/>
            </a:endParaRPr>
          </a:p>
          <a:p>
            <a:pPr>
              <a:lnSpc>
                <a:spcPct val="100000"/>
              </a:lnSpc>
            </a:pPr>
            <a:r>
              <a:rPr lang="ru-RU" sz="4400" dirty="0" err="1">
                <a:solidFill>
                  <a:schemeClr val="tx1"/>
                </a:solidFill>
                <a:latin typeface="Times New Roman" panose="02020603050405020304" pitchFamily="18" charset="0"/>
              </a:rPr>
              <a:t>па́па</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оте́ц</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му́ж</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дя́дя</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де́душка</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сы́н</a:t>
            </a:r>
            <a:r>
              <a:rPr lang="ru-RU" sz="4400" dirty="0">
                <a:solidFill>
                  <a:schemeClr val="tx1"/>
                </a:solidFill>
                <a:latin typeface="Times New Roman" panose="02020603050405020304" pitchFamily="18" charset="0"/>
              </a:rPr>
              <a:t>,</a:t>
            </a:r>
            <a:br>
              <a:rPr lang="ru-RU" sz="4400" dirty="0">
                <a:solidFill>
                  <a:schemeClr val="tx1"/>
                </a:solidFill>
                <a:latin typeface="Times New Roman" panose="02020603050405020304" pitchFamily="18" charset="0"/>
              </a:rPr>
            </a:br>
            <a:r>
              <a:rPr lang="ru-RU" sz="4400" dirty="0" err="1">
                <a:solidFill>
                  <a:schemeClr val="tx1"/>
                </a:solidFill>
                <a:latin typeface="Times New Roman" panose="02020603050405020304" pitchFamily="18" charset="0"/>
              </a:rPr>
              <a:t>бра́т</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родно́й</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бра́т</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двою́родный</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бра́т</a:t>
            </a:r>
            <a:r>
              <a:rPr lang="ru-RU" sz="4400" dirty="0">
                <a:solidFill>
                  <a:schemeClr val="tx1"/>
                </a:solidFill>
                <a:latin typeface="Times New Roman" panose="02020603050405020304" pitchFamily="18" charset="0"/>
              </a:rPr>
              <a:t>,</a:t>
            </a:r>
            <a:br>
              <a:rPr lang="ru-RU" sz="4400" dirty="0">
                <a:solidFill>
                  <a:schemeClr val="tx1"/>
                </a:solidFill>
                <a:latin typeface="Times New Roman" panose="02020603050405020304" pitchFamily="18" charset="0"/>
              </a:rPr>
            </a:br>
            <a:r>
              <a:rPr lang="ru-RU" sz="4400" dirty="0" err="1">
                <a:solidFill>
                  <a:schemeClr val="tx1"/>
                </a:solidFill>
                <a:latin typeface="Times New Roman" panose="02020603050405020304" pitchFamily="18" charset="0"/>
              </a:rPr>
              <a:t>вну́к</a:t>
            </a:r>
            <a:r>
              <a:rPr lang="ru-RU" sz="4400" dirty="0">
                <a:solidFill>
                  <a:schemeClr val="tx1"/>
                </a:solidFill>
                <a:latin typeface="Times New Roman" panose="02020603050405020304" pitchFamily="18" charset="0"/>
              </a:rPr>
              <a:t>, </a:t>
            </a:r>
            <a:r>
              <a:rPr lang="ru-RU" sz="4400" dirty="0" err="1">
                <a:solidFill>
                  <a:schemeClr val="tx1"/>
                </a:solidFill>
                <a:latin typeface="Times New Roman" panose="02020603050405020304" pitchFamily="18" charset="0"/>
              </a:rPr>
              <a:t>племя́нник</a:t>
            </a:r>
            <a:r>
              <a:rPr lang="ru-RU" sz="4400" dirty="0">
                <a:solidFill>
                  <a:schemeClr val="tx1"/>
                </a:solidFill>
                <a:latin typeface="Times New Roman" panose="02020603050405020304" pitchFamily="18" charset="0"/>
              </a:rPr>
              <a:t>.</a:t>
            </a:r>
          </a:p>
        </p:txBody>
      </p:sp>
    </p:spTree>
    <p:extLst>
      <p:ext uri="{BB962C8B-B14F-4D97-AF65-F5344CB8AC3E}">
        <p14:creationId xmlns:p14="http://schemas.microsoft.com/office/powerpoint/2010/main" val="26283989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FAB3E715-E26A-4795-8385-66FB90B9654C}"/>
              </a:ext>
            </a:extLst>
          </p:cNvPr>
          <p:cNvSpPr>
            <a:spLocks noGrp="1"/>
          </p:cNvSpPr>
          <p:nvPr>
            <p:ph type="body" idx="1"/>
          </p:nvPr>
        </p:nvSpPr>
        <p:spPr>
          <a:xfrm>
            <a:off x="698685" y="1207364"/>
            <a:ext cx="11055350" cy="5584702"/>
          </a:xfrm>
        </p:spPr>
        <p:txBody>
          <a:bodyPr>
            <a:normAutofit/>
          </a:bodyPr>
          <a:lstStyle/>
          <a:p>
            <a:pPr>
              <a:lnSpc>
                <a:spcPct val="120000"/>
              </a:lnSpc>
            </a:pPr>
            <a:r>
              <a:rPr lang="ru-RU" sz="4400" dirty="0" err="1">
                <a:solidFill>
                  <a:schemeClr val="tx1"/>
                </a:solidFill>
                <a:effectLst/>
                <a:latin typeface="Times New Roman" panose="02020603050405020304" pitchFamily="18" charset="0"/>
                <a:ea typeface="Times New Roman" panose="02020603050405020304" pitchFamily="18" charset="0"/>
              </a:rPr>
              <a:t>Де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вочка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де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вушка</a:t>
            </a:r>
            <a:r>
              <a:rPr lang="ru-RU" sz="4400" dirty="0">
                <a:solidFill>
                  <a:schemeClr val="tx1"/>
                </a:solidFill>
                <a:effectLst/>
                <a:latin typeface="Times New Roman" panose="02020603050405020304" pitchFamily="18" charset="0"/>
                <a:ea typeface="Times New Roman" panose="02020603050405020304" pitchFamily="18" charset="0"/>
              </a:rPr>
              <a:t>,</a:t>
            </a:r>
            <a:br>
              <a:rPr lang="ru-RU" sz="4400" dirty="0">
                <a:solidFill>
                  <a:schemeClr val="tx1"/>
                </a:solidFill>
                <a:effectLst/>
                <a:latin typeface="Times New Roman" panose="02020603050405020304" pitchFamily="18" charset="0"/>
                <a:ea typeface="Times New Roman" panose="02020603050405020304" pitchFamily="18" charset="0"/>
              </a:rPr>
            </a:br>
            <a:r>
              <a:rPr lang="ru-RU" sz="4400" dirty="0" err="1">
                <a:solidFill>
                  <a:schemeClr val="tx1"/>
                </a:solidFill>
                <a:effectLst/>
                <a:latin typeface="Times New Roman" panose="02020603050405020304" pitchFamily="18" charset="0"/>
                <a:ea typeface="Times New Roman" panose="02020603050405020304" pitchFamily="18" charset="0"/>
              </a:rPr>
              <a:t>же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нщина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пожила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я</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же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нщина</a:t>
            </a:r>
            <a:r>
              <a:rPr lang="ru-RU" sz="4400" dirty="0">
                <a:solidFill>
                  <a:schemeClr val="tx1"/>
                </a:solidFill>
                <a:effectLst/>
                <a:latin typeface="Times New Roman" panose="02020603050405020304" pitchFamily="18" charset="0"/>
                <a:ea typeface="Times New Roman" panose="02020603050405020304" pitchFamily="18" charset="0"/>
              </a:rPr>
              <a:t>,</a:t>
            </a:r>
            <a:br>
              <a:rPr lang="ru-RU" sz="4400" dirty="0">
                <a:solidFill>
                  <a:schemeClr val="tx1"/>
                </a:solidFill>
                <a:effectLst/>
                <a:latin typeface="Times New Roman" panose="02020603050405020304" pitchFamily="18" charset="0"/>
                <a:ea typeface="Times New Roman" panose="02020603050405020304" pitchFamily="18" charset="0"/>
              </a:rPr>
            </a:br>
            <a:r>
              <a:rPr lang="ru-RU" sz="4400" dirty="0" err="1">
                <a:solidFill>
                  <a:schemeClr val="tx1"/>
                </a:solidFill>
                <a:effectLst/>
                <a:latin typeface="Times New Roman" panose="02020603050405020304" pitchFamily="18" charset="0"/>
                <a:ea typeface="Times New Roman" panose="02020603050405020304" pitchFamily="18" charset="0"/>
              </a:rPr>
              <a:t>ста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рая</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же</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нщина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стару</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ха</a:t>
            </a:r>
            <a:r>
              <a:rPr lang="ru-RU" sz="4400" dirty="0">
                <a:solidFill>
                  <a:schemeClr val="tx1"/>
                </a:solidFill>
                <a:effectLst/>
                <a:latin typeface="Times New Roman" panose="02020603050405020304" pitchFamily="18" charset="0"/>
                <a:ea typeface="Times New Roman" panose="02020603050405020304" pitchFamily="18" charset="0"/>
              </a:rPr>
              <a:t>; </a:t>
            </a:r>
          </a:p>
          <a:p>
            <a:pPr>
              <a:lnSpc>
                <a:spcPct val="120000"/>
              </a:lnSpc>
            </a:pPr>
            <a:endParaRPr lang="ru-RU" sz="1000" dirty="0">
              <a:solidFill>
                <a:schemeClr val="tx1"/>
              </a:solidFill>
              <a:effectLst/>
              <a:latin typeface="Times New Roman" panose="02020603050405020304" pitchFamily="18" charset="0"/>
              <a:ea typeface="Times New Roman" panose="02020603050405020304" pitchFamily="18" charset="0"/>
            </a:endParaRPr>
          </a:p>
          <a:p>
            <a:pPr>
              <a:lnSpc>
                <a:spcPct val="120000"/>
              </a:lnSpc>
            </a:pPr>
            <a:r>
              <a:rPr lang="ru-RU" sz="4400" dirty="0" err="1">
                <a:solidFill>
                  <a:schemeClr val="tx1"/>
                </a:solidFill>
                <a:effectLst/>
                <a:latin typeface="Times New Roman" panose="02020603050405020304" pitchFamily="18" charset="0"/>
                <a:ea typeface="Times New Roman" panose="02020603050405020304" pitchFamily="18" charset="0"/>
              </a:rPr>
              <a:t>ма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ма</a:t>
            </a:r>
            <a:r>
              <a:rPr lang="ru-RU" sz="4400" dirty="0">
                <a:solidFill>
                  <a:schemeClr val="tx1"/>
                </a:solidFill>
                <a:effectLst/>
                <a:latin typeface="Times New Roman" panose="02020603050405020304" pitchFamily="18" charset="0"/>
                <a:ea typeface="Times New Roman" panose="02020603050405020304" pitchFamily="18" charset="0"/>
              </a:rPr>
              <a:t>, мать, жена</a:t>
            </a:r>
            <a:r>
              <a:rPr lang="ru-RU" sz="4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a:solidFill>
                  <a:schemeClr val="tx1"/>
                </a:solidFill>
                <a:effectLst/>
                <a:latin typeface="Times New Roman" panose="02020603050405020304" pitchFamily="18" charset="0"/>
                <a:ea typeface="Times New Roman" panose="02020603050405020304" pitchFamily="18" charset="0"/>
              </a:rPr>
              <a:t>, тётя, </a:t>
            </a:r>
            <a:r>
              <a:rPr lang="ru-RU" sz="4400" dirty="0" err="1">
                <a:solidFill>
                  <a:schemeClr val="tx1"/>
                </a:solidFill>
                <a:effectLst/>
                <a:latin typeface="Times New Roman" panose="02020603050405020304" pitchFamily="18" charset="0"/>
                <a:ea typeface="Times New Roman" panose="02020603050405020304" pitchFamily="18" charset="0"/>
              </a:rPr>
              <a:t>ба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бушка</a:t>
            </a:r>
            <a:r>
              <a:rPr lang="ru-RU" sz="4400" dirty="0">
                <a:solidFill>
                  <a:schemeClr val="tx1"/>
                </a:solidFill>
                <a:effectLst/>
                <a:latin typeface="Times New Roman" panose="02020603050405020304" pitchFamily="18" charset="0"/>
                <a:ea typeface="Times New Roman" panose="02020603050405020304" pitchFamily="18" charset="0"/>
              </a:rPr>
              <a:t>, дочь, сестра</a:t>
            </a:r>
            <a:r>
              <a:rPr lang="ru-RU" sz="4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родна</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я</a:t>
            </a:r>
            <a:r>
              <a:rPr lang="ru-RU" sz="4400" dirty="0">
                <a:solidFill>
                  <a:schemeClr val="tx1"/>
                </a:solidFill>
                <a:effectLst/>
                <a:latin typeface="Times New Roman" panose="02020603050405020304" pitchFamily="18" charset="0"/>
                <a:ea typeface="Times New Roman" panose="02020603050405020304" pitchFamily="18" charset="0"/>
              </a:rPr>
              <a:t> сестра</a:t>
            </a:r>
            <a:r>
              <a:rPr lang="ru-RU" sz="4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двою</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родная</a:t>
            </a:r>
            <a:r>
              <a:rPr lang="ru-RU" sz="4400" dirty="0">
                <a:solidFill>
                  <a:schemeClr val="tx1"/>
                </a:solidFill>
                <a:effectLst/>
                <a:latin typeface="Times New Roman" panose="02020603050405020304" pitchFamily="18" charset="0"/>
                <a:ea typeface="Times New Roman" panose="02020603050405020304" pitchFamily="18" charset="0"/>
              </a:rPr>
              <a:t> сестра</a:t>
            </a:r>
            <a:r>
              <a:rPr lang="ru-RU" sz="4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вну</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чка</a:t>
            </a:r>
            <a:r>
              <a:rPr lang="ru-RU" sz="4400" dirty="0">
                <a:solidFill>
                  <a:schemeClr val="tx1"/>
                </a:solidFill>
                <a:effectLst/>
                <a:latin typeface="Times New Roman" panose="02020603050405020304" pitchFamily="18" charset="0"/>
                <a:ea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rPr>
              <a:t>племя</a:t>
            </a:r>
            <a:r>
              <a:rPr lang="ru-RU" sz="44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ru-RU" sz="4400" dirty="0" err="1">
                <a:solidFill>
                  <a:schemeClr val="tx1"/>
                </a:solidFill>
                <a:effectLst/>
                <a:latin typeface="Times New Roman" panose="02020603050405020304" pitchFamily="18" charset="0"/>
                <a:ea typeface="Times New Roman" panose="02020603050405020304" pitchFamily="18" charset="0"/>
              </a:rPr>
              <a:t>нница</a:t>
            </a:r>
            <a:r>
              <a:rPr lang="ru-RU" sz="4400" dirty="0">
                <a:solidFill>
                  <a:schemeClr val="tx1"/>
                </a:solidFill>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5656003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831850" y="1420427"/>
            <a:ext cx="10515600" cy="4669223"/>
          </a:xfrm>
        </p:spPr>
        <p:txBody>
          <a:bodyPr>
            <a:normAutofit fontScale="92500"/>
          </a:bodyPr>
          <a:lstStyle/>
          <a:p>
            <a:r>
              <a:rPr lang="ru-RU" sz="4800" dirty="0">
                <a:solidFill>
                  <a:schemeClr val="tx1"/>
                </a:solidFill>
                <a:latin typeface="Times New Roman" panose="02020603050405020304" pitchFamily="18" charset="0"/>
                <a:ea typeface="Times New Roman" panose="02020603050405020304" pitchFamily="18" charset="0"/>
              </a:rPr>
              <a:t>Люди: молодые люди (молодёжь), пожилые люди, старые люди (старики). </a:t>
            </a:r>
          </a:p>
          <a:p>
            <a:endParaRPr lang="ru-RU" sz="4800" dirty="0">
              <a:solidFill>
                <a:schemeClr val="tx1"/>
              </a:solidFill>
              <a:latin typeface="Times New Roman" panose="02020603050405020304" pitchFamily="18" charset="0"/>
              <a:ea typeface="Times New Roman" panose="02020603050405020304" pitchFamily="18" charset="0"/>
            </a:endParaRPr>
          </a:p>
          <a:p>
            <a:r>
              <a:rPr lang="ru-RU" sz="4800" dirty="0">
                <a:solidFill>
                  <a:schemeClr val="tx1"/>
                </a:solidFill>
                <a:latin typeface="Times New Roman" panose="02020603050405020304" pitchFamily="18" charset="0"/>
                <a:ea typeface="Times New Roman" panose="02020603050405020304" pitchFamily="18" charset="0"/>
              </a:rPr>
              <a:t>Дети (ребёнок — </a:t>
            </a:r>
            <a:r>
              <a:rPr lang="ru-RU" sz="4800" dirty="0">
                <a:solidFill>
                  <a:schemeClr val="tx1"/>
                </a:solidFill>
                <a:effectLst/>
                <a:latin typeface="Times New Roman" panose="02020603050405020304" pitchFamily="18" charset="0"/>
                <a:ea typeface="Times New Roman" panose="02020603050405020304" pitchFamily="18" charset="0"/>
              </a:rPr>
              <a:t>сын, дочь/</a:t>
            </a:r>
            <a:r>
              <a:rPr lang="ru-RU" sz="4800" dirty="0">
                <a:solidFill>
                  <a:schemeClr val="tx1"/>
                </a:solidFill>
                <a:latin typeface="Times New Roman" panose="02020603050405020304" pitchFamily="18" charset="0"/>
                <a:ea typeface="Times New Roman" panose="02020603050405020304" pitchFamily="18" charset="0"/>
              </a:rPr>
              <a:t>дочка),</a:t>
            </a:r>
            <a:br>
              <a:rPr lang="ru-RU" sz="4800" dirty="0">
                <a:solidFill>
                  <a:schemeClr val="tx1"/>
                </a:solidFill>
                <a:latin typeface="Times New Roman" panose="02020603050405020304" pitchFamily="18" charset="0"/>
                <a:ea typeface="Times New Roman" panose="02020603050405020304" pitchFamily="18" charset="0"/>
              </a:rPr>
            </a:br>
            <a:r>
              <a:rPr lang="ru-RU" sz="4800" dirty="0">
                <a:solidFill>
                  <a:schemeClr val="tx1"/>
                </a:solidFill>
                <a:effectLst/>
                <a:latin typeface="Times New Roman" panose="02020603050405020304" pitchFamily="18" charset="0"/>
                <a:ea typeface="Times New Roman" panose="02020603050405020304" pitchFamily="18" charset="0"/>
              </a:rPr>
              <a:t>родители (отец/папа, мать/мама),</a:t>
            </a:r>
            <a:br>
              <a:rPr lang="ru-RU" sz="4800" dirty="0">
                <a:solidFill>
                  <a:schemeClr val="tx1"/>
                </a:solidFill>
                <a:effectLst/>
                <a:latin typeface="Times New Roman" panose="02020603050405020304" pitchFamily="18" charset="0"/>
                <a:ea typeface="Times New Roman" panose="02020603050405020304" pitchFamily="18" charset="0"/>
              </a:rPr>
            </a:br>
            <a:r>
              <a:rPr lang="ru-RU" sz="4800" dirty="0">
                <a:solidFill>
                  <a:schemeClr val="tx1"/>
                </a:solidFill>
                <a:effectLst/>
                <a:latin typeface="Times New Roman" panose="02020603050405020304" pitchFamily="18" charset="0"/>
                <a:ea typeface="Times New Roman" panose="02020603050405020304" pitchFamily="18" charset="0"/>
              </a:rPr>
              <a:t>внуки (внук, внучка),</a:t>
            </a:r>
            <a:br>
              <a:rPr lang="ru-RU" sz="4800" dirty="0">
                <a:solidFill>
                  <a:schemeClr val="tx1"/>
                </a:solidFill>
                <a:effectLst/>
                <a:latin typeface="Times New Roman" panose="02020603050405020304" pitchFamily="18" charset="0"/>
                <a:ea typeface="Times New Roman" panose="02020603050405020304" pitchFamily="18" charset="0"/>
              </a:rPr>
            </a:br>
            <a:r>
              <a:rPr lang="ru-RU" sz="4800" dirty="0">
                <a:solidFill>
                  <a:schemeClr val="tx1"/>
                </a:solidFill>
                <a:effectLst/>
                <a:latin typeface="Times New Roman" panose="02020603050405020304" pitchFamily="18" charset="0"/>
                <a:ea typeface="Times New Roman" panose="02020603050405020304" pitchFamily="18" charset="0"/>
              </a:rPr>
              <a:t>племянники (племянник, племянница). </a:t>
            </a:r>
            <a:endParaRPr lang="ru-RU" sz="4800" dirty="0">
              <a:solidFill>
                <a:schemeClr val="tx1"/>
              </a:solidFill>
            </a:endParaRPr>
          </a:p>
        </p:txBody>
      </p:sp>
    </p:spTree>
    <p:extLst>
      <p:ext uri="{BB962C8B-B14F-4D97-AF65-F5344CB8AC3E}">
        <p14:creationId xmlns:p14="http://schemas.microsoft.com/office/powerpoint/2010/main" val="18846084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831850" y="1420427"/>
            <a:ext cx="10515600" cy="4669223"/>
          </a:xfrm>
        </p:spPr>
        <p:txBody>
          <a:bodyPr>
            <a:normAutofit/>
          </a:bodyPr>
          <a:lstStyle/>
          <a:p>
            <a:r>
              <a:rPr lang="ru-RU" sz="4800" dirty="0" err="1">
                <a:solidFill>
                  <a:schemeClr val="tx1"/>
                </a:solidFill>
                <a:latin typeface="Times New Roman" panose="02020603050405020304" pitchFamily="18" charset="0"/>
                <a:ea typeface="Times New Roman" panose="02020603050405020304" pitchFamily="18" charset="0"/>
              </a:rPr>
              <a:t>Дошко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льник</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дошко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льница</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дошко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льники</a:t>
            </a:r>
            <a:r>
              <a:rPr lang="ru-RU" sz="4800" dirty="0">
                <a:solidFill>
                  <a:schemeClr val="tx1"/>
                </a:solidFill>
                <a:latin typeface="Times New Roman" panose="02020603050405020304" pitchFamily="18" charset="0"/>
                <a:ea typeface="Times New Roman" panose="02020603050405020304" pitchFamily="18" charset="0"/>
              </a:rPr>
              <a:t>.</a:t>
            </a:r>
          </a:p>
          <a:p>
            <a:r>
              <a:rPr lang="ru-RU" sz="4800" dirty="0" err="1">
                <a:solidFill>
                  <a:schemeClr val="tx1"/>
                </a:solidFill>
                <a:latin typeface="Times New Roman" panose="02020603050405020304" pitchFamily="18" charset="0"/>
                <a:ea typeface="Times New Roman" panose="02020603050405020304" pitchFamily="18" charset="0"/>
              </a:rPr>
              <a:t>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льник</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льница</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шко</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льники</a:t>
            </a:r>
            <a:r>
              <a:rPr lang="ru-RU" sz="4800" dirty="0">
                <a:solidFill>
                  <a:schemeClr val="tx1"/>
                </a:solidFill>
                <a:latin typeface="Times New Roman" panose="02020603050405020304" pitchFamily="18" charset="0"/>
                <a:ea typeface="Times New Roman" panose="02020603050405020304" pitchFamily="18" charset="0"/>
              </a:rPr>
              <a:t>.</a:t>
            </a:r>
          </a:p>
          <a:p>
            <a:r>
              <a:rPr lang="ru-RU" sz="4800" dirty="0" err="1">
                <a:solidFill>
                  <a:schemeClr val="tx1"/>
                </a:solidFill>
                <a:latin typeface="Times New Roman" panose="02020603050405020304" pitchFamily="18" charset="0"/>
                <a:ea typeface="Times New Roman" panose="02020603050405020304" pitchFamily="18" charset="0"/>
              </a:rPr>
              <a:t>Домохозя</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йка</a:t>
            </a:r>
            <a:r>
              <a:rPr lang="ru-RU" sz="4800" dirty="0">
                <a:solidFill>
                  <a:schemeClr val="tx1"/>
                </a:solidFill>
                <a:latin typeface="Times New Roman" panose="02020603050405020304" pitchFamily="18" charset="0"/>
                <a:ea typeface="Times New Roman" panose="02020603050405020304" pitchFamily="18" charset="0"/>
              </a:rPr>
              <a:t>.</a:t>
            </a:r>
          </a:p>
          <a:p>
            <a:r>
              <a:rPr lang="ru-RU" sz="4800" dirty="0" err="1">
                <a:solidFill>
                  <a:schemeClr val="tx1"/>
                </a:solidFill>
                <a:latin typeface="Times New Roman" panose="02020603050405020304" pitchFamily="18" charset="0"/>
                <a:ea typeface="Times New Roman" panose="02020603050405020304" pitchFamily="18" charset="0"/>
              </a:rPr>
              <a:t>Пенсионе</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р</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пенсионе</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рка</a:t>
            </a:r>
            <a:r>
              <a:rPr lang="ru-RU" sz="4800" dirty="0">
                <a:solidFill>
                  <a:schemeClr val="tx1"/>
                </a:solidFill>
                <a:latin typeface="Times New Roman" panose="02020603050405020304" pitchFamily="18" charset="0"/>
                <a:ea typeface="Times New Roman" panose="02020603050405020304" pitchFamily="18" charset="0"/>
              </a:rPr>
              <a:t>, </a:t>
            </a:r>
            <a:r>
              <a:rPr lang="ru-RU" sz="4800" dirty="0" err="1">
                <a:solidFill>
                  <a:schemeClr val="tx1"/>
                </a:solidFill>
                <a:latin typeface="Times New Roman" panose="02020603050405020304" pitchFamily="18" charset="0"/>
                <a:ea typeface="Times New Roman" panose="02020603050405020304" pitchFamily="18" charset="0"/>
              </a:rPr>
              <a:t>пенсионе</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ры</a:t>
            </a:r>
            <a:r>
              <a:rPr lang="ru-RU" sz="4800" dirty="0">
                <a:solidFill>
                  <a:schemeClr val="tx1"/>
                </a:solidFill>
                <a:latin typeface="Times New Roman" panose="02020603050405020304" pitchFamily="18" charset="0"/>
                <a:ea typeface="Times New Roman" panose="02020603050405020304" pitchFamily="18" charset="0"/>
              </a:rPr>
              <a:t> (на </a:t>
            </a:r>
            <a:r>
              <a:rPr lang="ru-RU" sz="4800" dirty="0" err="1">
                <a:solidFill>
                  <a:schemeClr val="tx1"/>
                </a:solidFill>
                <a:latin typeface="Times New Roman" panose="02020603050405020304" pitchFamily="18" charset="0"/>
                <a:ea typeface="Times New Roman" panose="02020603050405020304" pitchFamily="18" charset="0"/>
              </a:rPr>
              <a:t>пе</a:t>
            </a:r>
            <a:r>
              <a:rPr lang="ru-RU" sz="4800" dirty="0" err="1">
                <a:solidFill>
                  <a:schemeClr val="tx1"/>
                </a:solidFill>
                <a:latin typeface="Arial" panose="020B0604020202020204" pitchFamily="34" charset="0"/>
                <a:ea typeface="Times New Roman" panose="02020603050405020304" pitchFamily="18" charset="0"/>
                <a:cs typeface="Arial" panose="020B0604020202020204" pitchFamily="34" charset="0"/>
              </a:rPr>
              <a:t>́</a:t>
            </a:r>
            <a:r>
              <a:rPr lang="ru-RU" sz="4800" dirty="0" err="1">
                <a:solidFill>
                  <a:schemeClr val="tx1"/>
                </a:solidFill>
                <a:latin typeface="Times New Roman" panose="02020603050405020304" pitchFamily="18" charset="0"/>
                <a:ea typeface="Times New Roman" panose="02020603050405020304" pitchFamily="18" charset="0"/>
              </a:rPr>
              <a:t>нсии</a:t>
            </a:r>
            <a:r>
              <a:rPr lang="ru-RU" sz="4800" dirty="0">
                <a:solidFill>
                  <a:schemeClr val="tx1"/>
                </a:solidFill>
                <a:latin typeface="Times New Roman" panose="02020603050405020304" pitchFamily="18" charset="0"/>
                <a:ea typeface="Times New Roman" panose="02020603050405020304" pitchFamily="18" charset="0"/>
              </a:rPr>
              <a:t>).</a:t>
            </a:r>
            <a:r>
              <a:rPr lang="ru-RU" sz="4800" dirty="0">
                <a:solidFill>
                  <a:schemeClr val="tx1"/>
                </a:solidFill>
                <a:effectLst/>
                <a:latin typeface="Times New Roman" panose="02020603050405020304" pitchFamily="18" charset="0"/>
                <a:ea typeface="Times New Roman" panose="02020603050405020304" pitchFamily="18" charset="0"/>
              </a:rPr>
              <a:t> </a:t>
            </a:r>
            <a:endParaRPr lang="ru-RU" sz="4800" dirty="0">
              <a:solidFill>
                <a:schemeClr val="tx1"/>
              </a:solidFill>
            </a:endParaRPr>
          </a:p>
        </p:txBody>
      </p:sp>
    </p:spTree>
    <p:extLst>
      <p:ext uri="{BB962C8B-B14F-4D97-AF65-F5344CB8AC3E}">
        <p14:creationId xmlns:p14="http://schemas.microsoft.com/office/powerpoint/2010/main" val="14601573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831850" y="1171852"/>
            <a:ext cx="10515600" cy="5299969"/>
          </a:xfrm>
        </p:spPr>
        <p:txBody>
          <a:bodyPr>
            <a:normAutofit fontScale="77500" lnSpcReduction="20000"/>
          </a:bodyPr>
          <a:lstStyle/>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Сва́дьба</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сва́дебное</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путеше́ствие</a:t>
            </a:r>
            <a:r>
              <a:rPr lang="ru-RU" sz="4800" dirty="0">
                <a:solidFill>
                  <a:schemeClr val="tx1"/>
                </a:solidFill>
                <a:latin typeface="Times New Roman" panose="02020603050405020304" pitchFamily="18" charset="0"/>
                <a:cs typeface="Times New Roman" panose="02020603050405020304" pitchFamily="18" charset="0"/>
              </a:rPr>
              <a:t>.</a:t>
            </a:r>
          </a:p>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Помо́лвка</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венча́ние</a:t>
            </a:r>
            <a:r>
              <a:rPr lang="ru-RU" sz="4800" dirty="0">
                <a:solidFill>
                  <a:schemeClr val="tx1"/>
                </a:solidFill>
                <a:latin typeface="Times New Roman" panose="02020603050405020304" pitchFamily="18" charset="0"/>
                <a:cs typeface="Times New Roman" panose="02020603050405020304" pitchFamily="18" charset="0"/>
              </a:rPr>
              <a:t> (в </a:t>
            </a:r>
            <a:r>
              <a:rPr lang="ru-RU" sz="4800" dirty="0" err="1">
                <a:solidFill>
                  <a:schemeClr val="tx1"/>
                </a:solidFill>
                <a:latin typeface="Times New Roman" panose="02020603050405020304" pitchFamily="18" charset="0"/>
                <a:cs typeface="Times New Roman" panose="02020603050405020304" pitchFamily="18" charset="0"/>
              </a:rPr>
              <a:t>це́ркви</a:t>
            </a:r>
            <a:r>
              <a:rPr lang="ru-RU" sz="4800" dirty="0">
                <a:solidFill>
                  <a:schemeClr val="tx1"/>
                </a:solidFill>
                <a:latin typeface="Times New Roman" panose="02020603050405020304" pitchFamily="18" charset="0"/>
                <a:cs typeface="Times New Roman" panose="02020603050405020304" pitchFamily="18" charset="0"/>
              </a:rPr>
              <a:t>).</a:t>
            </a:r>
          </a:p>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Жени́х</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неве́ста</a:t>
            </a:r>
            <a:r>
              <a:rPr lang="ru-RU" sz="4800" dirty="0">
                <a:solidFill>
                  <a:schemeClr val="tx1"/>
                </a:solidFill>
                <a:latin typeface="Times New Roman" panose="02020603050405020304" pitchFamily="18" charset="0"/>
                <a:cs typeface="Times New Roman" panose="02020603050405020304" pitchFamily="18" charset="0"/>
              </a:rPr>
              <a:t>;</a:t>
            </a:r>
            <a:br>
              <a:rPr lang="ru-RU" sz="4800" dirty="0">
                <a:solidFill>
                  <a:schemeClr val="tx1"/>
                </a:solidFill>
                <a:latin typeface="Times New Roman" panose="02020603050405020304" pitchFamily="18" charset="0"/>
                <a:cs typeface="Times New Roman" panose="02020603050405020304" pitchFamily="18" charset="0"/>
              </a:rPr>
            </a:br>
            <a:r>
              <a:rPr lang="ru-RU" sz="4800" dirty="0" err="1">
                <a:solidFill>
                  <a:schemeClr val="tx1"/>
                </a:solidFill>
                <a:latin typeface="Times New Roman" panose="02020603050405020304" pitchFamily="18" charset="0"/>
                <a:cs typeface="Times New Roman" panose="02020603050405020304" pitchFamily="18" charset="0"/>
              </a:rPr>
              <a:t>му́ж</a:t>
            </a:r>
            <a:r>
              <a:rPr lang="ru-RU" sz="4800" dirty="0">
                <a:solidFill>
                  <a:schemeClr val="tx1"/>
                </a:solidFill>
                <a:latin typeface="Times New Roman" panose="02020603050405020304" pitchFamily="18" charset="0"/>
                <a:cs typeface="Times New Roman" panose="02020603050405020304" pitchFamily="18" charset="0"/>
              </a:rPr>
              <a:t>, жена́.</a:t>
            </a:r>
            <a:r>
              <a:rPr lang="ru-RU" sz="4800" i="1" dirty="0">
                <a:solidFill>
                  <a:srgbClr val="002060"/>
                </a:solidFill>
                <a:latin typeface="Times New Roman" panose="02020603050405020304" pitchFamily="18" charset="0"/>
                <a:cs typeface="Times New Roman" panose="02020603050405020304" pitchFamily="18" charset="0"/>
              </a:rPr>
              <a:t> </a:t>
            </a:r>
            <a:r>
              <a:rPr lang="ru-RU" sz="4800" i="1" dirty="0" err="1">
                <a:solidFill>
                  <a:srgbClr val="002060"/>
                </a:solidFill>
                <a:latin typeface="Times New Roman" panose="02020603050405020304" pitchFamily="18" charset="0"/>
                <a:cs typeface="Times New Roman" panose="02020603050405020304" pitchFamily="18" charset="0"/>
              </a:rPr>
              <a:t>Му́ж</a:t>
            </a:r>
            <a:r>
              <a:rPr lang="ru-RU" sz="4800" i="1" dirty="0">
                <a:solidFill>
                  <a:srgbClr val="002060"/>
                </a:solidFill>
                <a:latin typeface="Times New Roman" panose="02020603050405020304" pitchFamily="18" charset="0"/>
                <a:cs typeface="Times New Roman" panose="02020603050405020304" pitchFamily="18" charset="0"/>
              </a:rPr>
              <a:t> и жена́ — одна́ сатана́.</a:t>
            </a:r>
          </a:p>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Супру́ги</a:t>
            </a:r>
            <a:r>
              <a:rPr lang="ru-RU" sz="4800" dirty="0">
                <a:solidFill>
                  <a:schemeClr val="tx1"/>
                </a:solidFill>
                <a:latin typeface="Times New Roman" panose="02020603050405020304" pitchFamily="18" charset="0"/>
                <a:cs typeface="Times New Roman" panose="02020603050405020304" pitchFamily="18" charset="0"/>
              </a:rPr>
              <a:t>: жена́ — </a:t>
            </a:r>
            <a:r>
              <a:rPr lang="ru-RU" sz="4800" dirty="0" err="1">
                <a:solidFill>
                  <a:schemeClr val="tx1"/>
                </a:solidFill>
                <a:latin typeface="Times New Roman" panose="02020603050405020304" pitchFamily="18" charset="0"/>
                <a:cs typeface="Times New Roman" panose="02020603050405020304" pitchFamily="18" charset="0"/>
              </a:rPr>
              <a:t>супру́га</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му́ж</a:t>
            </a:r>
            <a:r>
              <a:rPr lang="ru-RU" sz="4800" dirty="0">
                <a:solidFill>
                  <a:schemeClr val="tx1"/>
                </a:solidFill>
                <a:latin typeface="Times New Roman" panose="02020603050405020304" pitchFamily="18" charset="0"/>
                <a:cs typeface="Times New Roman" panose="02020603050405020304" pitchFamily="18" charset="0"/>
              </a:rPr>
              <a:t> — </a:t>
            </a:r>
            <a:r>
              <a:rPr lang="ru-RU" sz="4800" dirty="0" err="1">
                <a:solidFill>
                  <a:schemeClr val="tx1"/>
                </a:solidFill>
                <a:latin typeface="Times New Roman" panose="02020603050405020304" pitchFamily="18" charset="0"/>
                <a:cs typeface="Times New Roman" panose="02020603050405020304" pitchFamily="18" charset="0"/>
              </a:rPr>
              <a:t>супру́г</a:t>
            </a:r>
            <a:r>
              <a:rPr lang="ru-RU" sz="4800" dirty="0">
                <a:solidFill>
                  <a:schemeClr val="tx1"/>
                </a:solidFill>
                <a:latin typeface="Times New Roman" panose="02020603050405020304" pitchFamily="18" charset="0"/>
                <a:cs typeface="Times New Roman" panose="02020603050405020304" pitchFamily="18" charset="0"/>
              </a:rPr>
              <a:t>.</a:t>
            </a:r>
          </a:p>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Разво́д</a:t>
            </a:r>
            <a:r>
              <a:rPr lang="ru-RU" sz="4800" dirty="0">
                <a:solidFill>
                  <a:schemeClr val="tx1"/>
                </a:solidFill>
                <a:latin typeface="Times New Roman" panose="02020603050405020304" pitchFamily="18" charset="0"/>
                <a:cs typeface="Times New Roman" panose="02020603050405020304" pitchFamily="18" charset="0"/>
              </a:rPr>
              <a:t>, разведены́ (он разведён, она разведена́), в </a:t>
            </a:r>
            <a:r>
              <a:rPr lang="ru-RU" sz="4800" dirty="0" err="1">
                <a:solidFill>
                  <a:schemeClr val="tx1"/>
                </a:solidFill>
                <a:latin typeface="Times New Roman" panose="02020603050405020304" pitchFamily="18" charset="0"/>
                <a:cs typeface="Times New Roman" panose="02020603050405020304" pitchFamily="18" charset="0"/>
              </a:rPr>
              <a:t>разво́де</a:t>
            </a:r>
            <a:r>
              <a:rPr lang="ru-RU" sz="4800" dirty="0">
                <a:solidFill>
                  <a:schemeClr val="tx1"/>
                </a:solidFill>
                <a:latin typeface="Times New Roman" panose="02020603050405020304" pitchFamily="18" charset="0"/>
                <a:cs typeface="Times New Roman" panose="02020603050405020304" pitchFamily="18" charset="0"/>
              </a:rPr>
              <a:t>, </a:t>
            </a:r>
            <a:r>
              <a:rPr lang="ru-RU" sz="4800" dirty="0" err="1">
                <a:solidFill>
                  <a:schemeClr val="tx1"/>
                </a:solidFill>
                <a:latin typeface="Times New Roman" panose="02020603050405020304" pitchFamily="18" charset="0"/>
                <a:cs typeface="Times New Roman" panose="02020603050405020304" pitchFamily="18" charset="0"/>
              </a:rPr>
              <a:t>разводи́ться</a:t>
            </a:r>
            <a:r>
              <a:rPr lang="ru-RU" sz="4800" dirty="0">
                <a:solidFill>
                  <a:schemeClr val="tx1"/>
                </a:solidFill>
                <a:latin typeface="Times New Roman" panose="02020603050405020304" pitchFamily="18" charset="0"/>
                <a:cs typeface="Times New Roman" panose="02020603050405020304" pitchFamily="18" charset="0"/>
              </a:rPr>
              <a:t>/</a:t>
            </a:r>
            <a:r>
              <a:rPr lang="ru-RU" sz="4800" dirty="0" err="1">
                <a:solidFill>
                  <a:schemeClr val="tx1"/>
                </a:solidFill>
                <a:latin typeface="Times New Roman" panose="02020603050405020304" pitchFamily="18" charset="0"/>
                <a:cs typeface="Times New Roman" panose="02020603050405020304" pitchFamily="18" charset="0"/>
              </a:rPr>
              <a:t>развести́сь</a:t>
            </a:r>
            <a:r>
              <a:rPr lang="ru-RU" sz="4800" dirty="0">
                <a:solidFill>
                  <a:schemeClr val="tx1"/>
                </a:solidFill>
                <a:latin typeface="Times New Roman" panose="02020603050405020304" pitchFamily="18" charset="0"/>
                <a:cs typeface="Times New Roman" panose="02020603050405020304" pitchFamily="18" charset="0"/>
              </a:rPr>
              <a:t>.</a:t>
            </a:r>
          </a:p>
          <a:p>
            <a:pPr>
              <a:lnSpc>
                <a:spcPct val="120000"/>
              </a:lnSpc>
            </a:pPr>
            <a:r>
              <a:rPr lang="ru-RU" sz="4800" dirty="0" err="1">
                <a:solidFill>
                  <a:schemeClr val="tx1"/>
                </a:solidFill>
                <a:latin typeface="Times New Roman" panose="02020603050405020304" pitchFamily="18" charset="0"/>
                <a:cs typeface="Times New Roman" panose="02020603050405020304" pitchFamily="18" charset="0"/>
              </a:rPr>
              <a:t>Бы́вшая</a:t>
            </a:r>
            <a:r>
              <a:rPr lang="ru-RU" sz="4800" dirty="0">
                <a:solidFill>
                  <a:schemeClr val="tx1"/>
                </a:solidFill>
                <a:latin typeface="Times New Roman" panose="02020603050405020304" pitchFamily="18" charset="0"/>
                <a:cs typeface="Times New Roman" panose="02020603050405020304" pitchFamily="18" charset="0"/>
              </a:rPr>
              <a:t> жена, </a:t>
            </a:r>
            <a:r>
              <a:rPr lang="ru-RU" sz="4800" dirty="0" err="1">
                <a:solidFill>
                  <a:schemeClr val="tx1"/>
                </a:solidFill>
                <a:latin typeface="Times New Roman" panose="02020603050405020304" pitchFamily="18" charset="0"/>
                <a:cs typeface="Times New Roman" panose="02020603050405020304" pitchFamily="18" charset="0"/>
              </a:rPr>
              <a:t>бы́вший</a:t>
            </a:r>
            <a:r>
              <a:rPr lang="ru-RU" sz="4800" dirty="0">
                <a:solidFill>
                  <a:schemeClr val="tx1"/>
                </a:solidFill>
                <a:latin typeface="Times New Roman" panose="02020603050405020304" pitchFamily="18" charset="0"/>
                <a:cs typeface="Times New Roman" panose="02020603050405020304" pitchFamily="18" charset="0"/>
              </a:rPr>
              <a:t> муж, </a:t>
            </a:r>
            <a:r>
              <a:rPr lang="ru-RU" sz="4800" dirty="0" err="1">
                <a:solidFill>
                  <a:schemeClr val="tx1"/>
                </a:solidFill>
                <a:latin typeface="Times New Roman" panose="02020603050405020304" pitchFamily="18" charset="0"/>
                <a:cs typeface="Times New Roman" panose="02020603050405020304" pitchFamily="18" charset="0"/>
              </a:rPr>
              <a:t>бы́вшие</a:t>
            </a:r>
            <a:r>
              <a:rPr lang="ru-RU" sz="4800" dirty="0">
                <a:solidFill>
                  <a:schemeClr val="tx1"/>
                </a:solidFill>
                <a:latin typeface="Times New Roman" panose="02020603050405020304" pitchFamily="18" charset="0"/>
                <a:cs typeface="Times New Roman" panose="02020603050405020304" pitchFamily="18" charset="0"/>
              </a:rPr>
              <a:t> супруги.</a:t>
            </a:r>
          </a:p>
        </p:txBody>
      </p:sp>
    </p:spTree>
    <p:extLst>
      <p:ext uri="{BB962C8B-B14F-4D97-AF65-F5344CB8AC3E}">
        <p14:creationId xmlns:p14="http://schemas.microsoft.com/office/powerpoint/2010/main" val="41079779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1979720" y="2343705"/>
            <a:ext cx="9367730" cy="3745945"/>
          </a:xfrm>
        </p:spPr>
        <p:txBody>
          <a:bodyPr>
            <a:normAutofit/>
          </a:bodyPr>
          <a:lstStyle/>
          <a:p>
            <a:pPr>
              <a:lnSpc>
                <a:spcPct val="150000"/>
              </a:lnSpc>
            </a:pPr>
            <a:r>
              <a:rPr lang="ru-RU" sz="4800" dirty="0" err="1">
                <a:solidFill>
                  <a:schemeClr val="tx1"/>
                </a:solidFill>
                <a:latin typeface="Times New Roman" panose="02020603050405020304" pitchFamily="18" charset="0"/>
              </a:rPr>
              <a:t>Взро</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слый</a:t>
            </a:r>
            <a:r>
              <a:rPr lang="ru-RU" sz="4800" dirty="0">
                <a:solidFill>
                  <a:schemeClr val="tx1"/>
                </a:solidFill>
                <a:latin typeface="Times New Roman" panose="02020603050405020304" pitchFamily="18" charset="0"/>
              </a:rPr>
              <a:t>, </a:t>
            </a:r>
            <a:r>
              <a:rPr lang="ru-RU" sz="4800" dirty="0" err="1">
                <a:solidFill>
                  <a:schemeClr val="tx1"/>
                </a:solidFill>
                <a:latin typeface="Times New Roman" panose="02020603050405020304" pitchFamily="18" charset="0"/>
              </a:rPr>
              <a:t>счастли</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вый</a:t>
            </a:r>
            <a:r>
              <a:rPr lang="ru-RU" sz="4800" dirty="0">
                <a:solidFill>
                  <a:schemeClr val="tx1"/>
                </a:solidFill>
                <a:latin typeface="Times New Roman" panose="02020603050405020304" pitchFamily="18" charset="0"/>
              </a:rPr>
              <a:t>, </a:t>
            </a:r>
            <a:r>
              <a:rPr lang="ru-RU" sz="4800" dirty="0" err="1">
                <a:solidFill>
                  <a:schemeClr val="tx1"/>
                </a:solidFill>
                <a:latin typeface="Times New Roman" panose="02020603050405020304" pitchFamily="18" charset="0"/>
              </a:rPr>
              <a:t>дру</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жный</a:t>
            </a:r>
            <a:r>
              <a:rPr lang="ru-RU" sz="4800" dirty="0">
                <a:solidFill>
                  <a:schemeClr val="tx1"/>
                </a:solidFill>
                <a:latin typeface="Times New Roman" panose="02020603050405020304" pitchFamily="18" charset="0"/>
              </a:rPr>
              <a:t>, </a:t>
            </a:r>
            <a:r>
              <a:rPr lang="ru-RU" sz="4800" dirty="0" err="1">
                <a:solidFill>
                  <a:schemeClr val="tx1"/>
                </a:solidFill>
                <a:latin typeface="Times New Roman" panose="02020603050405020304" pitchFamily="18" charset="0"/>
              </a:rPr>
              <a:t>самостоя</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тельный</a:t>
            </a:r>
            <a:r>
              <a:rPr lang="ru-RU" sz="4800" dirty="0">
                <a:solidFill>
                  <a:schemeClr val="tx1"/>
                </a:solidFill>
                <a:latin typeface="Times New Roman" panose="02020603050405020304" pitchFamily="18" charset="0"/>
              </a:rPr>
              <a:t>, </a:t>
            </a:r>
            <a:r>
              <a:rPr lang="ru-RU" sz="4800" dirty="0" err="1">
                <a:solidFill>
                  <a:schemeClr val="tx1"/>
                </a:solidFill>
                <a:latin typeface="Times New Roman" panose="02020603050405020304" pitchFamily="18" charset="0"/>
              </a:rPr>
              <a:t>замеча</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тельный</a:t>
            </a:r>
            <a:r>
              <a:rPr lang="ru-RU" sz="4800" dirty="0">
                <a:solidFill>
                  <a:schemeClr val="tx1"/>
                </a:solidFill>
                <a:latin typeface="Times New Roman" panose="02020603050405020304" pitchFamily="18" charset="0"/>
              </a:rPr>
              <a:t>, </a:t>
            </a:r>
            <a:r>
              <a:rPr lang="ru-RU" sz="4800" dirty="0" err="1">
                <a:solidFill>
                  <a:schemeClr val="tx1"/>
                </a:solidFill>
                <a:latin typeface="Times New Roman" panose="02020603050405020304" pitchFamily="18" charset="0"/>
              </a:rPr>
              <a:t>чуде</a:t>
            </a:r>
            <a:r>
              <a:rPr lang="ru-RU" sz="4800" dirty="0" err="1">
                <a:solidFill>
                  <a:schemeClr val="tx1"/>
                </a:solidFill>
                <a:latin typeface="Arial" panose="020B0604020202020204" pitchFamily="34" charset="0"/>
                <a:cs typeface="Arial" panose="020B0604020202020204" pitchFamily="34" charset="0"/>
              </a:rPr>
              <a:t>́</a:t>
            </a:r>
            <a:r>
              <a:rPr lang="ru-RU" sz="4800" dirty="0" err="1">
                <a:solidFill>
                  <a:schemeClr val="tx1"/>
                </a:solidFill>
                <a:latin typeface="Times New Roman" panose="02020603050405020304" pitchFamily="18" charset="0"/>
              </a:rPr>
              <a:t>сный</a:t>
            </a:r>
            <a:r>
              <a:rPr lang="ru-RU" sz="4800" dirty="0">
                <a:solidFill>
                  <a:schemeClr val="tx1"/>
                </a:solidFill>
                <a:latin typeface="Times New Roman" panose="02020603050405020304" pitchFamily="18" charset="0"/>
              </a:rPr>
              <a:t>...</a:t>
            </a:r>
            <a:endParaRPr lang="ru-RU" sz="4800" dirty="0">
              <a:solidFill>
                <a:schemeClr val="tx1"/>
              </a:solidFill>
            </a:endParaRPr>
          </a:p>
        </p:txBody>
      </p:sp>
    </p:spTree>
    <p:extLst>
      <p:ext uri="{BB962C8B-B14F-4D97-AF65-F5344CB8AC3E}">
        <p14:creationId xmlns:p14="http://schemas.microsoft.com/office/powerpoint/2010/main" val="30270778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831850" y="1420427"/>
            <a:ext cx="10515600" cy="4953740"/>
          </a:xfrm>
        </p:spPr>
        <p:txBody>
          <a:bodyPr>
            <a:normAutofit/>
          </a:bodyPr>
          <a:lstStyle/>
          <a:p>
            <a:pPr indent="-457200">
              <a:lnSpc>
                <a:spcPct val="100000"/>
              </a:lnSpc>
            </a:pPr>
            <a:r>
              <a:rPr lang="ru-RU" sz="3600" dirty="0">
                <a:solidFill>
                  <a:schemeClr val="tx1"/>
                </a:solidFill>
                <a:latin typeface="Times New Roman" panose="02020603050405020304" pitchFamily="18" charset="0"/>
              </a:rPr>
              <a:t>Рождаться, родиться</a:t>
            </a:r>
          </a:p>
          <a:p>
            <a:pPr indent="-457200">
              <a:lnSpc>
                <a:spcPct val="100000"/>
              </a:lnSpc>
            </a:pPr>
            <a:r>
              <a:rPr lang="ru-RU" sz="3600" dirty="0">
                <a:solidFill>
                  <a:schemeClr val="tx1"/>
                </a:solidFill>
                <a:latin typeface="Times New Roman" panose="02020603050405020304" pitchFamily="18" charset="0"/>
              </a:rPr>
              <a:t>Умирать, умереть</a:t>
            </a:r>
          </a:p>
          <a:p>
            <a:pPr indent="-457200">
              <a:lnSpc>
                <a:spcPct val="100000"/>
              </a:lnSpc>
            </a:pPr>
            <a:r>
              <a:rPr lang="ru-RU" sz="3600" dirty="0">
                <a:solidFill>
                  <a:schemeClr val="tx1"/>
                </a:solidFill>
                <a:latin typeface="Times New Roman" panose="02020603050405020304" pitchFamily="18" charset="0"/>
              </a:rPr>
              <a:t>Жив (-а, -ы) — </a:t>
            </a:r>
            <a:r>
              <a:rPr lang="ru-RU" sz="3600" i="1" dirty="0">
                <a:solidFill>
                  <a:schemeClr val="tx1"/>
                </a:solidFill>
                <a:latin typeface="Times New Roman" panose="02020603050405020304" pitchFamily="18" charset="0"/>
              </a:rPr>
              <a:t>Моя бабушка жива.</a:t>
            </a:r>
          </a:p>
          <a:p>
            <a:pPr indent="-457200">
              <a:lnSpc>
                <a:spcPct val="100000"/>
              </a:lnSpc>
            </a:pPr>
            <a:r>
              <a:rPr lang="ru-RU" sz="3600" dirty="0">
                <a:solidFill>
                  <a:schemeClr val="tx1"/>
                </a:solidFill>
                <a:latin typeface="Times New Roman" panose="02020603050405020304" pitchFamily="18" charset="0"/>
              </a:rPr>
              <a:t>Называть, назвать (кого? как?)</a:t>
            </a:r>
          </a:p>
          <a:p>
            <a:pPr indent="-457200" algn="r">
              <a:lnSpc>
                <a:spcPct val="100000"/>
              </a:lnSpc>
            </a:pPr>
            <a:r>
              <a:rPr lang="ru-RU" sz="3600" dirty="0">
                <a:solidFill>
                  <a:schemeClr val="tx1"/>
                </a:solidFill>
                <a:latin typeface="Times New Roman" panose="02020603050405020304" pitchFamily="18" charset="0"/>
              </a:rPr>
              <a:t>— </a:t>
            </a:r>
            <a:r>
              <a:rPr lang="ru-RU" sz="3600" i="1" dirty="0">
                <a:solidFill>
                  <a:schemeClr val="tx1"/>
                </a:solidFill>
                <a:latin typeface="Times New Roman" panose="02020603050405020304" pitchFamily="18" charset="0"/>
              </a:rPr>
              <a:t>Его назвали Андреем</a:t>
            </a:r>
            <a:r>
              <a:rPr lang="ru-RU" sz="3600" dirty="0">
                <a:solidFill>
                  <a:schemeClr val="tx1"/>
                </a:solidFill>
                <a:latin typeface="Times New Roman" panose="02020603050405020304" pitchFamily="18" charset="0"/>
              </a:rPr>
              <a:t>.</a:t>
            </a:r>
          </a:p>
          <a:p>
            <a:pPr indent="-457200">
              <a:lnSpc>
                <a:spcPct val="100000"/>
              </a:lnSpc>
            </a:pPr>
            <a:r>
              <a:rPr lang="ru-RU" sz="3600" dirty="0">
                <a:solidFill>
                  <a:schemeClr val="tx1"/>
                </a:solidFill>
                <a:latin typeface="Times New Roman" panose="02020603050405020304" pitchFamily="18" charset="0"/>
              </a:rPr>
              <a:t>Обращаться, обратиться (к кому? как?)</a:t>
            </a:r>
          </a:p>
          <a:p>
            <a:pPr indent="-457200" algn="r">
              <a:lnSpc>
                <a:spcPct val="100000"/>
              </a:lnSpc>
            </a:pPr>
            <a:r>
              <a:rPr lang="ru-RU" sz="3600" dirty="0">
                <a:solidFill>
                  <a:schemeClr val="tx1"/>
                </a:solidFill>
                <a:latin typeface="Times New Roman" panose="02020603050405020304" pitchFamily="18" charset="0"/>
              </a:rPr>
              <a:t> — </a:t>
            </a:r>
            <a:r>
              <a:rPr lang="ru-RU" sz="3600" i="1" dirty="0">
                <a:solidFill>
                  <a:schemeClr val="tx1"/>
                </a:solidFill>
                <a:latin typeface="Times New Roman" panose="02020603050405020304" pitchFamily="18" charset="0"/>
              </a:rPr>
              <a:t>Он обращается к ней по имени-отчеству</a:t>
            </a:r>
            <a:r>
              <a:rPr lang="ru-RU" sz="3600" dirty="0">
                <a:solidFill>
                  <a:schemeClr val="tx1"/>
                </a:solidFill>
                <a:latin typeface="Times New Roman" panose="02020603050405020304" pitchFamily="18" charset="0"/>
              </a:rPr>
              <a:t>.</a:t>
            </a:r>
          </a:p>
          <a:p>
            <a:endParaRPr lang="ru-RU" sz="3600" dirty="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969774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831850" y="1420426"/>
            <a:ext cx="10515600" cy="5308847"/>
          </a:xfrm>
        </p:spPr>
        <p:txBody>
          <a:bodyPr>
            <a:normAutofit fontScale="92500"/>
          </a:bodyPr>
          <a:lstStyle/>
          <a:p>
            <a:pPr>
              <a:lnSpc>
                <a:spcPct val="110000"/>
              </a:lnSpc>
            </a:pPr>
            <a:r>
              <a:rPr lang="ru-RU" sz="3200" dirty="0">
                <a:solidFill>
                  <a:schemeClr val="tx1"/>
                </a:solidFill>
                <a:latin typeface="Times New Roman" panose="02020603050405020304" pitchFamily="18" charset="0"/>
              </a:rPr>
              <a:t>Влюбляться, влюбиться (в кого?) — </a:t>
            </a:r>
            <a:r>
              <a:rPr lang="ru-RU" sz="3200" i="1" dirty="0">
                <a:solidFill>
                  <a:schemeClr val="tx1"/>
                </a:solidFill>
                <a:latin typeface="Times New Roman" panose="02020603050405020304" pitchFamily="18" charset="0"/>
              </a:rPr>
              <a:t>Катя влюбилась в Сергея</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Выходить замуж, выйти замуж (за кого?)</a:t>
            </a:r>
          </a:p>
          <a:p>
            <a:pPr algn="r">
              <a:lnSpc>
                <a:spcPct val="100000"/>
              </a:lnSpc>
              <a:spcBef>
                <a:spcPts val="0"/>
              </a:spcBef>
            </a:pPr>
            <a:r>
              <a:rPr lang="ru-RU" sz="3200" dirty="0">
                <a:solidFill>
                  <a:schemeClr val="tx1"/>
                </a:solidFill>
                <a:latin typeface="Times New Roman" panose="02020603050405020304" pitchFamily="18" charset="0"/>
              </a:rPr>
              <a:t> — </a:t>
            </a:r>
            <a:r>
              <a:rPr lang="ru-RU" sz="3200" i="1" dirty="0">
                <a:solidFill>
                  <a:schemeClr val="tx1"/>
                </a:solidFill>
                <a:latin typeface="Times New Roman" panose="02020603050405020304" pitchFamily="18" charset="0"/>
              </a:rPr>
              <a:t>Анна вышла замуж за Олега</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Быть замужем (за кем?) — </a:t>
            </a:r>
            <a:r>
              <a:rPr lang="ru-RU" sz="3200" i="1" dirty="0">
                <a:solidFill>
                  <a:schemeClr val="tx1"/>
                </a:solidFill>
                <a:latin typeface="Times New Roman" panose="02020603050405020304" pitchFamily="18" charset="0"/>
              </a:rPr>
              <a:t>Вера замужем за Петром два года</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Жениться (на ком?) — </a:t>
            </a:r>
            <a:r>
              <a:rPr lang="ru-RU" sz="3200" i="1" dirty="0">
                <a:solidFill>
                  <a:schemeClr val="tx1"/>
                </a:solidFill>
                <a:latin typeface="Times New Roman" panose="02020603050405020304" pitchFamily="18" charset="0"/>
              </a:rPr>
              <a:t>Олег вчера женился на Анне</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Женат — </a:t>
            </a:r>
            <a:r>
              <a:rPr lang="ru-RU" sz="3200" i="1" dirty="0">
                <a:solidFill>
                  <a:schemeClr val="tx1"/>
                </a:solidFill>
                <a:latin typeface="Times New Roman" panose="02020603050405020304" pitchFamily="18" charset="0"/>
              </a:rPr>
              <a:t>Пётр женат на Вере два года</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Женаты — </a:t>
            </a:r>
            <a:r>
              <a:rPr lang="ru-RU" sz="3200" i="1" dirty="0">
                <a:solidFill>
                  <a:schemeClr val="tx1"/>
                </a:solidFill>
                <a:latin typeface="Times New Roman" panose="02020603050405020304" pitchFamily="18" charset="0"/>
              </a:rPr>
              <a:t>Пётр и Вера женаты два года</a:t>
            </a:r>
            <a:r>
              <a:rPr lang="ru-RU" sz="3200" dirty="0">
                <a:solidFill>
                  <a:schemeClr val="tx1"/>
                </a:solidFill>
                <a:latin typeface="Times New Roman" panose="02020603050405020304" pitchFamily="18" charset="0"/>
              </a:rPr>
              <a:t>.</a:t>
            </a:r>
          </a:p>
          <a:p>
            <a:pPr>
              <a:lnSpc>
                <a:spcPct val="110000"/>
              </a:lnSpc>
            </a:pPr>
            <a:r>
              <a:rPr lang="ru-RU" sz="3200" dirty="0">
                <a:solidFill>
                  <a:schemeClr val="tx1"/>
                </a:solidFill>
                <a:latin typeface="Times New Roman" panose="02020603050405020304" pitchFamily="18" charset="0"/>
              </a:rPr>
              <a:t>Пожениться — </a:t>
            </a:r>
            <a:r>
              <a:rPr lang="ru-RU" sz="3200" i="1" dirty="0">
                <a:solidFill>
                  <a:schemeClr val="tx1"/>
                </a:solidFill>
                <a:latin typeface="Times New Roman" panose="02020603050405020304" pitchFamily="18" charset="0"/>
              </a:rPr>
              <a:t>Олег и Анна вчера поженились</a:t>
            </a:r>
            <a:r>
              <a:rPr lang="ru-RU" sz="3200" dirty="0">
                <a:solidFill>
                  <a:schemeClr val="tx1"/>
                </a:solidFill>
                <a:latin typeface="Times New Roman" panose="02020603050405020304" pitchFamily="18" charset="0"/>
              </a:rPr>
              <a:t>.</a:t>
            </a:r>
          </a:p>
        </p:txBody>
      </p:sp>
    </p:spTree>
    <p:extLst>
      <p:ext uri="{BB962C8B-B14F-4D97-AF65-F5344CB8AC3E}">
        <p14:creationId xmlns:p14="http://schemas.microsoft.com/office/powerpoint/2010/main" val="42695050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784A92EE-1F6B-4E05-BD3A-7AE5C6A3F60A}"/>
              </a:ext>
            </a:extLst>
          </p:cNvPr>
          <p:cNvSpPr>
            <a:spLocks noGrp="1"/>
          </p:cNvSpPr>
          <p:nvPr>
            <p:ph type="body" idx="1"/>
          </p:nvPr>
        </p:nvSpPr>
        <p:spPr>
          <a:xfrm>
            <a:off x="363984" y="1242874"/>
            <a:ext cx="11461072" cy="5406501"/>
          </a:xfrm>
        </p:spPr>
        <p:txBody>
          <a:bodyPr>
            <a:normAutofit fontScale="92500"/>
          </a:bodyPr>
          <a:lstStyle/>
          <a:p>
            <a:r>
              <a:rPr lang="ru-RU" sz="3200" dirty="0">
                <a:solidFill>
                  <a:schemeClr val="tx1"/>
                </a:solidFill>
                <a:latin typeface="Times New Roman" panose="02020603050405020304" pitchFamily="18" charset="0"/>
              </a:rPr>
              <a:t>Разводиться, развестись (с кем?) — </a:t>
            </a:r>
            <a:r>
              <a:rPr lang="ru-RU" sz="3200" i="1" dirty="0">
                <a:solidFill>
                  <a:schemeClr val="tx1"/>
                </a:solidFill>
                <a:latin typeface="Times New Roman" panose="02020603050405020304" pitchFamily="18" charset="0"/>
              </a:rPr>
              <a:t>Ольга вчера развелась с Сашей</a:t>
            </a:r>
            <a:r>
              <a:rPr lang="ru-RU" sz="3200" dirty="0">
                <a:solidFill>
                  <a:schemeClr val="tx1"/>
                </a:solidFill>
                <a:latin typeface="Times New Roman" panose="02020603050405020304" pitchFamily="18" charset="0"/>
              </a:rPr>
              <a:t>.</a:t>
            </a:r>
          </a:p>
          <a:p>
            <a:r>
              <a:rPr lang="ru-RU" sz="3200" dirty="0">
                <a:solidFill>
                  <a:schemeClr val="tx1"/>
                </a:solidFill>
                <a:latin typeface="Times New Roman" panose="02020603050405020304" pitchFamily="18" charset="0"/>
              </a:rPr>
              <a:t>Разведён (-а, -ы) (с кем?) — </a:t>
            </a:r>
            <a:r>
              <a:rPr lang="ru-RU" sz="3200" i="1" dirty="0">
                <a:solidFill>
                  <a:schemeClr val="tx1"/>
                </a:solidFill>
                <a:latin typeface="Times New Roman" panose="02020603050405020304" pitchFamily="18" charset="0"/>
              </a:rPr>
              <a:t>Надя давно разведена с Иваном</a:t>
            </a:r>
            <a:r>
              <a:rPr lang="ru-RU" sz="3200" dirty="0">
                <a:solidFill>
                  <a:schemeClr val="tx1"/>
                </a:solidFill>
                <a:latin typeface="Times New Roman" panose="02020603050405020304" pitchFamily="18" charset="0"/>
              </a:rPr>
              <a:t>.</a:t>
            </a:r>
          </a:p>
          <a:p>
            <a:endParaRPr lang="ru-RU" sz="3200" dirty="0">
              <a:solidFill>
                <a:schemeClr val="tx1"/>
              </a:solidFill>
              <a:latin typeface="Times New Roman" panose="02020603050405020304" pitchFamily="18" charset="0"/>
            </a:endParaRPr>
          </a:p>
          <a:p>
            <a:r>
              <a:rPr lang="ru-RU" sz="3200" dirty="0">
                <a:solidFill>
                  <a:schemeClr val="tx1"/>
                </a:solidFill>
                <a:latin typeface="Times New Roman" panose="02020603050405020304" pitchFamily="18" charset="0"/>
              </a:rPr>
              <a:t>Выходить на пенсию, выйти на пенсию</a:t>
            </a:r>
          </a:p>
          <a:p>
            <a:pPr algn="r">
              <a:spcBef>
                <a:spcPts val="0"/>
              </a:spcBef>
            </a:pPr>
            <a:r>
              <a:rPr lang="ru-RU" sz="3200" dirty="0">
                <a:solidFill>
                  <a:schemeClr val="tx1"/>
                </a:solidFill>
                <a:latin typeface="Times New Roman" panose="02020603050405020304" pitchFamily="18" charset="0"/>
              </a:rPr>
              <a:t>— </a:t>
            </a:r>
            <a:r>
              <a:rPr lang="ru-RU" sz="3200" i="1" dirty="0">
                <a:solidFill>
                  <a:schemeClr val="tx1"/>
                </a:solidFill>
                <a:latin typeface="Times New Roman" panose="02020603050405020304" pitchFamily="18" charset="0"/>
              </a:rPr>
              <a:t>Моя тётя вышла на пенсию</a:t>
            </a:r>
            <a:r>
              <a:rPr lang="ru-RU" sz="3200" dirty="0">
                <a:solidFill>
                  <a:schemeClr val="tx1"/>
                </a:solidFill>
                <a:latin typeface="Times New Roman" panose="02020603050405020304" pitchFamily="18" charset="0"/>
              </a:rPr>
              <a:t>.</a:t>
            </a:r>
          </a:p>
          <a:p>
            <a:r>
              <a:rPr lang="ru-RU" sz="3200" dirty="0">
                <a:solidFill>
                  <a:schemeClr val="tx1"/>
                </a:solidFill>
                <a:latin typeface="Times New Roman" panose="02020603050405020304" pitchFamily="18" charset="0"/>
              </a:rPr>
              <a:t>Быть на пенсии  — </a:t>
            </a:r>
            <a:r>
              <a:rPr lang="ru-RU" sz="3200" i="1" dirty="0">
                <a:solidFill>
                  <a:schemeClr val="tx1"/>
                </a:solidFill>
                <a:latin typeface="Times New Roman" panose="02020603050405020304" pitchFamily="18" charset="0"/>
              </a:rPr>
              <a:t>Моя тётя два года на пенсии</a:t>
            </a:r>
            <a:r>
              <a:rPr lang="ru-RU" sz="3200" dirty="0">
                <a:solidFill>
                  <a:schemeClr val="tx1"/>
                </a:solidFill>
                <a:latin typeface="Times New Roman" panose="02020603050405020304" pitchFamily="18" charset="0"/>
              </a:rPr>
              <a:t>.</a:t>
            </a:r>
          </a:p>
          <a:p>
            <a:endParaRPr lang="ru-RU" sz="3200" dirty="0">
              <a:solidFill>
                <a:schemeClr val="tx1"/>
              </a:solidFill>
              <a:latin typeface="Times New Roman" panose="02020603050405020304" pitchFamily="18" charset="0"/>
            </a:endParaRPr>
          </a:p>
          <a:p>
            <a:r>
              <a:rPr lang="ru-RU" sz="3200" dirty="0">
                <a:solidFill>
                  <a:schemeClr val="tx1"/>
                </a:solidFill>
                <a:latin typeface="Times New Roman" panose="02020603050405020304" pitchFamily="18" charset="0"/>
              </a:rPr>
              <a:t>Воспитывать, воспитать (кого?) — </a:t>
            </a:r>
            <a:r>
              <a:rPr lang="ru-RU" sz="3200" i="1" dirty="0">
                <a:solidFill>
                  <a:schemeClr val="tx1"/>
                </a:solidFill>
                <a:latin typeface="Times New Roman" panose="02020603050405020304" pitchFamily="18" charset="0"/>
              </a:rPr>
              <a:t>Меня воспитывала бабушка</a:t>
            </a:r>
            <a:r>
              <a:rPr lang="ru-RU" sz="3200" dirty="0">
                <a:solidFill>
                  <a:schemeClr val="tx1"/>
                </a:solidFill>
                <a:latin typeface="Times New Roman" panose="02020603050405020304" pitchFamily="18" charset="0"/>
              </a:rPr>
              <a:t>.</a:t>
            </a:r>
          </a:p>
          <a:p>
            <a:endParaRPr lang="ru-RU" sz="3200" dirty="0">
              <a:solidFill>
                <a:schemeClr val="tx1"/>
              </a:solidFill>
              <a:latin typeface="Times New Roman" panose="02020603050405020304" pitchFamily="18" charset="0"/>
            </a:endParaRPr>
          </a:p>
          <a:p>
            <a:r>
              <a:rPr lang="ru-RU" sz="3200" dirty="0">
                <a:solidFill>
                  <a:schemeClr val="tx1"/>
                </a:solidFill>
                <a:latin typeface="Times New Roman" panose="02020603050405020304" pitchFamily="18" charset="0"/>
              </a:rPr>
              <a:t>Зарабатывать, заработать (как?) — </a:t>
            </a:r>
            <a:r>
              <a:rPr lang="ru-RU" sz="3200" i="1" dirty="0">
                <a:solidFill>
                  <a:schemeClr val="tx1"/>
                </a:solidFill>
                <a:latin typeface="Times New Roman" panose="02020603050405020304" pitchFamily="18" charset="0"/>
              </a:rPr>
              <a:t>Мой папа хорошо зарабатывает</a:t>
            </a:r>
            <a:r>
              <a:rPr lang="ru-RU" sz="3200" dirty="0">
                <a:solidFill>
                  <a:schemeClr val="tx1"/>
                </a:solidFill>
                <a:latin typeface="Times New Roman" panose="02020603050405020304" pitchFamily="18" charset="0"/>
              </a:rPr>
              <a:t>.</a:t>
            </a:r>
          </a:p>
        </p:txBody>
      </p:sp>
    </p:spTree>
    <p:extLst>
      <p:ext uri="{BB962C8B-B14F-4D97-AF65-F5344CB8AC3E}">
        <p14:creationId xmlns:p14="http://schemas.microsoft.com/office/powerpoint/2010/main" val="10525840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838200" y="65934"/>
            <a:ext cx="10515600"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913D6DF2-AC54-4BD8-8087-DA06E77A5787}"/>
              </a:ext>
            </a:extLst>
          </p:cNvPr>
          <p:cNvSpPr>
            <a:spLocks noGrp="1"/>
          </p:cNvSpPr>
          <p:nvPr>
            <p:ph type="body" idx="1"/>
          </p:nvPr>
        </p:nvSpPr>
        <p:spPr>
          <a:xfrm>
            <a:off x="831850" y="1340528"/>
            <a:ext cx="10515600" cy="5175681"/>
          </a:xfrm>
        </p:spPr>
        <p:txBody>
          <a:bodyPr>
            <a:normAutofit/>
          </a:bodyPr>
          <a:lstStyle/>
          <a:p>
            <a:r>
              <a:rPr lang="ru-RU" sz="2800" i="1" dirty="0">
                <a:solidFill>
                  <a:schemeClr val="tx1"/>
                </a:solidFill>
                <a:effectLst/>
                <a:latin typeface="Times New Roman" panose="02020603050405020304" pitchFamily="18" charset="0"/>
                <a:ea typeface="Times New Roman" panose="02020603050405020304" pitchFamily="18" charset="0"/>
              </a:rPr>
              <a:t>Кого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b="1" dirty="0">
                <a:solidFill>
                  <a:schemeClr val="tx1"/>
                </a:solidFill>
                <a:effectLst/>
                <a:latin typeface="Times New Roman" panose="02020603050405020304" pitchFamily="18" charset="0"/>
                <a:ea typeface="Times New Roman" panose="02020603050405020304" pitchFamily="18" charset="0"/>
              </a:rPr>
              <a:t>звать</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как</a:t>
            </a:r>
            <a:r>
              <a:rPr lang="ru-RU" sz="2800" dirty="0">
                <a:solidFill>
                  <a:schemeClr val="tx1"/>
                </a:solidFill>
                <a:effectLst/>
                <a:latin typeface="Times New Roman" panose="02020603050405020304" pitchFamily="18" charset="0"/>
                <a:ea typeface="Times New Roman" panose="02020603050405020304" pitchFamily="18" charset="0"/>
              </a:rPr>
              <a:t>? — </a:t>
            </a:r>
            <a:r>
              <a:rPr lang="ru-RU" sz="2800" i="1" dirty="0">
                <a:solidFill>
                  <a:schemeClr val="tx1"/>
                </a:solidFill>
                <a:effectLst/>
                <a:latin typeface="Times New Roman" panose="02020603050405020304" pitchFamily="18" charset="0"/>
                <a:ea typeface="Times New Roman" panose="02020603050405020304" pitchFamily="18" charset="0"/>
              </a:rPr>
              <a:t>Меня зовут Наташа</a:t>
            </a:r>
            <a:r>
              <a:rPr lang="ru-RU" sz="2800" dirty="0">
                <a:solidFill>
                  <a:schemeClr val="tx1"/>
                </a:solidFill>
                <a:effectLst/>
                <a:latin typeface="Times New Roman" panose="02020603050405020304" pitchFamily="18" charset="0"/>
                <a:ea typeface="Times New Roman" panose="02020603050405020304" pitchFamily="18" charset="0"/>
              </a:rPr>
              <a:t>.</a:t>
            </a:r>
          </a:p>
          <a:p>
            <a:r>
              <a:rPr lang="ru-RU" sz="2800" b="1" dirty="0">
                <a:solidFill>
                  <a:schemeClr val="tx1"/>
                </a:solidFill>
                <a:effectLst/>
                <a:latin typeface="Times New Roman" panose="02020603050405020304" pitchFamily="18" charset="0"/>
                <a:ea typeface="Times New Roman" panose="02020603050405020304" pitchFamily="18" charset="0"/>
              </a:rPr>
              <a:t>Называть</a:t>
            </a:r>
            <a:r>
              <a:rPr lang="ru-RU" sz="2800" dirty="0">
                <a:solidFill>
                  <a:schemeClr val="tx1"/>
                </a:solidFill>
                <a:effectLst/>
                <a:latin typeface="Times New Roman" panose="02020603050405020304" pitchFamily="18" charset="0"/>
                <a:ea typeface="Times New Roman" panose="02020603050405020304" pitchFamily="18" charset="0"/>
              </a:rPr>
              <a:t>/</a:t>
            </a:r>
            <a:r>
              <a:rPr lang="ru-RU" sz="2800" b="1" dirty="0">
                <a:solidFill>
                  <a:schemeClr val="tx1"/>
                </a:solidFill>
                <a:effectLst/>
                <a:latin typeface="Times New Roman" panose="02020603050405020304" pitchFamily="18" charset="0"/>
                <a:ea typeface="Times New Roman" panose="02020603050405020304" pitchFamily="18" charset="0"/>
              </a:rPr>
              <a:t>назвать</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кого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b="1" dirty="0">
                <a:solidFill>
                  <a:schemeClr val="tx1"/>
                </a:solidFill>
                <a:effectLst/>
                <a:latin typeface="Times New Roman" panose="02020603050405020304" pitchFamily="18" charset="0"/>
                <a:ea typeface="Times New Roman" panose="02020603050405020304" pitchFamily="18" charset="0"/>
              </a:rPr>
              <a:t>в честь</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кого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как</a:t>
            </a:r>
            <a:r>
              <a:rPr lang="ru-RU" sz="2800" dirty="0">
                <a:solidFill>
                  <a:schemeClr val="tx1"/>
                </a:solidFill>
                <a:effectLst/>
                <a:latin typeface="Times New Roman" panose="02020603050405020304" pitchFamily="18" charset="0"/>
                <a:ea typeface="Times New Roman" panose="02020603050405020304" pitchFamily="18" charset="0"/>
              </a:rPr>
              <a:t>?</a:t>
            </a:r>
          </a:p>
          <a:p>
            <a:pPr algn="r">
              <a:spcBef>
                <a:spcPts val="0"/>
              </a:spcBef>
            </a:pP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Его назвали Андреем в честь дедушки</a:t>
            </a:r>
            <a:r>
              <a:rPr lang="ru-RU" sz="2800" dirty="0">
                <a:solidFill>
                  <a:schemeClr val="tx1"/>
                </a:solidFill>
                <a:effectLst/>
                <a:latin typeface="Times New Roman" panose="02020603050405020304" pitchFamily="18" charset="0"/>
                <a:ea typeface="Times New Roman" panose="02020603050405020304" pitchFamily="18" charset="0"/>
              </a:rPr>
              <a:t>.</a:t>
            </a:r>
          </a:p>
          <a:p>
            <a:r>
              <a:rPr lang="ru-RU" sz="2800" i="1" dirty="0">
                <a:solidFill>
                  <a:schemeClr val="tx1"/>
                </a:solidFill>
                <a:effectLst/>
                <a:latin typeface="Times New Roman" panose="02020603050405020304" pitchFamily="18" charset="0"/>
                <a:ea typeface="Times New Roman" panose="02020603050405020304" pitchFamily="18" charset="0"/>
              </a:rPr>
              <a:t>Кому</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сколько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b="1" dirty="0">
                <a:solidFill>
                  <a:schemeClr val="tx1"/>
                </a:solidFill>
                <a:effectLst/>
                <a:latin typeface="Times New Roman" panose="02020603050405020304" pitchFamily="18" charset="0"/>
                <a:ea typeface="Times New Roman" panose="02020603050405020304" pitchFamily="18" charset="0"/>
              </a:rPr>
              <a:t>лет</a:t>
            </a:r>
            <a:r>
              <a:rPr lang="ru-RU" sz="2800" dirty="0">
                <a:solidFill>
                  <a:schemeClr val="tx1"/>
                </a:solidFill>
                <a:effectLst/>
                <a:latin typeface="Times New Roman" panose="02020603050405020304" pitchFamily="18" charset="0"/>
                <a:ea typeface="Times New Roman" panose="02020603050405020304" pitchFamily="18" charset="0"/>
              </a:rPr>
              <a:t>? — </a:t>
            </a:r>
            <a:r>
              <a:rPr lang="ru-RU" sz="2800" i="1" dirty="0">
                <a:solidFill>
                  <a:schemeClr val="tx1"/>
                </a:solidFill>
                <a:effectLst/>
                <a:latin typeface="Times New Roman" panose="02020603050405020304" pitchFamily="18" charset="0"/>
                <a:ea typeface="Times New Roman" panose="02020603050405020304" pitchFamily="18" charset="0"/>
              </a:rPr>
              <a:t>Мне двадцать лет</a:t>
            </a:r>
            <a:r>
              <a:rPr lang="ru-RU" sz="2800" dirty="0">
                <a:solidFill>
                  <a:schemeClr val="tx1"/>
                </a:solidFill>
                <a:effectLst/>
                <a:latin typeface="Times New Roman" panose="02020603050405020304" pitchFamily="18" charset="0"/>
                <a:ea typeface="Times New Roman" panose="02020603050405020304" pitchFamily="18" charset="0"/>
              </a:rPr>
              <a:t>.</a:t>
            </a:r>
          </a:p>
          <a:p>
            <a:r>
              <a:rPr lang="ru-RU" sz="2800" b="1" dirty="0">
                <a:solidFill>
                  <a:schemeClr val="tx1"/>
                </a:solidFill>
                <a:effectLst/>
                <a:latin typeface="Times New Roman" panose="02020603050405020304" pitchFamily="18" charset="0"/>
                <a:ea typeface="Times New Roman" panose="02020603050405020304" pitchFamily="18" charset="0"/>
              </a:rPr>
              <a:t>Похож</a:t>
            </a:r>
            <a:r>
              <a:rPr lang="ru-RU" sz="2800" dirty="0">
                <a:solidFill>
                  <a:schemeClr val="tx1"/>
                </a:solidFill>
                <a:effectLst/>
                <a:latin typeface="Times New Roman" panose="02020603050405020304" pitchFamily="18" charset="0"/>
                <a:ea typeface="Times New Roman" panose="02020603050405020304" pitchFamily="18" charset="0"/>
              </a:rPr>
              <a:t> (-а, -и) </a:t>
            </a:r>
            <a:r>
              <a:rPr lang="ru-RU" sz="2800" i="1" dirty="0">
                <a:solidFill>
                  <a:schemeClr val="tx1"/>
                </a:solidFill>
                <a:effectLst/>
                <a:latin typeface="Times New Roman" panose="02020603050405020304" pitchFamily="18" charset="0"/>
                <a:ea typeface="Times New Roman" panose="02020603050405020304" pitchFamily="18" charset="0"/>
              </a:rPr>
              <a:t>на кого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чем</a:t>
            </a:r>
            <a:r>
              <a:rPr lang="ru-RU" sz="2800" dirty="0">
                <a:solidFill>
                  <a:schemeClr val="tx1"/>
                </a:solidFill>
                <a:effectLst/>
                <a:latin typeface="Times New Roman" panose="02020603050405020304" pitchFamily="18" charset="0"/>
                <a:ea typeface="Times New Roman" panose="02020603050405020304" pitchFamily="18" charset="0"/>
              </a:rPr>
              <a:t>? — </a:t>
            </a:r>
            <a:r>
              <a:rPr lang="ru-RU" sz="2800" i="1" dirty="0">
                <a:solidFill>
                  <a:schemeClr val="tx1"/>
                </a:solidFill>
                <a:effectLst/>
                <a:latin typeface="Times New Roman" panose="02020603050405020304" pitchFamily="18" charset="0"/>
                <a:ea typeface="Times New Roman" panose="02020603050405020304" pitchFamily="18" charset="0"/>
              </a:rPr>
              <a:t>Мой брат похож на папу глазами</a:t>
            </a:r>
            <a:r>
              <a:rPr lang="ru-RU" sz="2800" dirty="0">
                <a:solidFill>
                  <a:schemeClr val="tx1"/>
                </a:solidFill>
                <a:effectLst/>
                <a:latin typeface="Times New Roman" panose="02020603050405020304" pitchFamily="18" charset="0"/>
                <a:ea typeface="Times New Roman" panose="02020603050405020304" pitchFamily="18" charset="0"/>
              </a:rPr>
              <a:t>.</a:t>
            </a:r>
          </a:p>
          <a:p>
            <a:r>
              <a:rPr lang="ru-RU" sz="2800" b="1" dirty="0">
                <a:solidFill>
                  <a:schemeClr val="tx1"/>
                </a:solidFill>
                <a:effectLst/>
                <a:latin typeface="Times New Roman" panose="02020603050405020304" pitchFamily="18" charset="0"/>
                <a:ea typeface="Times New Roman" panose="02020603050405020304" pitchFamily="18" charset="0"/>
              </a:rPr>
              <a:t>Похож</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на кого</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b="1" dirty="0">
                <a:solidFill>
                  <a:schemeClr val="tx1"/>
                </a:solidFill>
                <a:effectLst/>
                <a:latin typeface="Times New Roman" panose="02020603050405020304" pitchFamily="18" charset="0"/>
                <a:ea typeface="Times New Roman" panose="02020603050405020304" pitchFamily="18" charset="0"/>
              </a:rPr>
              <a:t>как две капли воды</a:t>
            </a:r>
            <a:r>
              <a:rPr lang="ru-RU" sz="2800" dirty="0">
                <a:solidFill>
                  <a:schemeClr val="tx1"/>
                </a:solidFill>
                <a:effectLst/>
                <a:latin typeface="Times New Roman" panose="02020603050405020304" pitchFamily="18" charset="0"/>
                <a:ea typeface="Times New Roman" panose="02020603050405020304" pitchFamily="18" charset="0"/>
              </a:rPr>
              <a:t>.</a:t>
            </a:r>
          </a:p>
          <a:p>
            <a:r>
              <a:rPr lang="ru-RU" sz="2800" b="1" dirty="0">
                <a:solidFill>
                  <a:schemeClr val="tx1"/>
                </a:solidFill>
                <a:effectLst/>
                <a:latin typeface="Times New Roman" panose="02020603050405020304" pitchFamily="18" charset="0"/>
                <a:ea typeface="Times New Roman" panose="02020603050405020304" pitchFamily="18" charset="0"/>
              </a:rPr>
              <a:t>Весь</a:t>
            </a:r>
            <a:r>
              <a:rPr lang="ru-RU" sz="2800" dirty="0">
                <a:solidFill>
                  <a:schemeClr val="tx1"/>
                </a:solidFill>
                <a:effectLst/>
                <a:latin typeface="Times New Roman" panose="02020603050405020304" pitchFamily="18" charset="0"/>
                <a:ea typeface="Times New Roman" panose="02020603050405020304" pitchFamily="18" charset="0"/>
              </a:rPr>
              <a:t> (вся) </a:t>
            </a:r>
            <a:r>
              <a:rPr lang="ru-RU" sz="2800" b="1" dirty="0">
                <a:solidFill>
                  <a:schemeClr val="tx1"/>
                </a:solidFill>
                <a:effectLst/>
                <a:latin typeface="Times New Roman" panose="02020603050405020304" pitchFamily="18" charset="0"/>
                <a:ea typeface="Times New Roman" panose="02020603050405020304" pitchFamily="18" charset="0"/>
              </a:rPr>
              <a:t>в отца.</a:t>
            </a:r>
            <a:endParaRPr lang="ru-RU" sz="2800" dirty="0">
              <a:solidFill>
                <a:schemeClr val="tx1"/>
              </a:solidFill>
              <a:effectLst/>
              <a:latin typeface="Times New Roman" panose="02020603050405020304" pitchFamily="18" charset="0"/>
              <a:ea typeface="Times New Roman" panose="02020603050405020304" pitchFamily="18" charset="0"/>
            </a:endParaRPr>
          </a:p>
          <a:p>
            <a:r>
              <a:rPr lang="ru-RU" sz="2800" b="1" dirty="0">
                <a:solidFill>
                  <a:schemeClr val="tx1"/>
                </a:solidFill>
                <a:effectLst/>
                <a:latin typeface="Times New Roman" panose="02020603050405020304" pitchFamily="18" charset="0"/>
                <a:ea typeface="Times New Roman" panose="02020603050405020304" pitchFamily="18" charset="0"/>
              </a:rPr>
              <a:t>Потерять голову.</a:t>
            </a:r>
            <a:endParaRPr lang="ru-RU" sz="2800" dirty="0">
              <a:solidFill>
                <a:schemeClr val="tx1"/>
              </a:solidFill>
              <a:effectLst/>
              <a:latin typeface="Times New Roman" panose="02020603050405020304" pitchFamily="18" charset="0"/>
              <a:ea typeface="Times New Roman" panose="02020603050405020304" pitchFamily="18" charset="0"/>
            </a:endParaRPr>
          </a:p>
          <a:p>
            <a:r>
              <a:rPr lang="ru-RU" sz="2800" b="1" dirty="0">
                <a:solidFill>
                  <a:schemeClr val="tx1"/>
                </a:solidFill>
                <a:effectLst/>
                <a:latin typeface="Times New Roman" panose="02020603050405020304" pitchFamily="18" charset="0"/>
                <a:ea typeface="Times New Roman" panose="02020603050405020304" pitchFamily="18" charset="0"/>
              </a:rPr>
              <a:t>Влюбиться с первого взгляда.</a:t>
            </a:r>
            <a:endParaRPr lang="ru-RU" sz="2800" dirty="0">
              <a:solidFill>
                <a:schemeClr val="tx1"/>
              </a:solidFill>
              <a:effectLst/>
              <a:latin typeface="Times New Roman" panose="02020603050405020304" pitchFamily="18" charset="0"/>
              <a:ea typeface="Times New Roman" panose="02020603050405020304" pitchFamily="18" charset="0"/>
            </a:endParaRPr>
          </a:p>
          <a:p>
            <a:r>
              <a:rPr lang="ru-RU" sz="2800" b="1" dirty="0">
                <a:solidFill>
                  <a:schemeClr val="tx1"/>
                </a:solidFill>
                <a:effectLst/>
                <a:latin typeface="Times New Roman" panose="02020603050405020304" pitchFamily="18" charset="0"/>
                <a:ea typeface="Times New Roman" panose="02020603050405020304" pitchFamily="18" charset="0"/>
              </a:rPr>
              <a:t>Жить</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i="1" dirty="0">
                <a:solidFill>
                  <a:schemeClr val="tx1"/>
                </a:solidFill>
                <a:effectLst/>
                <a:latin typeface="Times New Roman" panose="02020603050405020304" pitchFamily="18" charset="0"/>
                <a:ea typeface="Times New Roman" panose="02020603050405020304" pitchFamily="18" charset="0"/>
              </a:rPr>
              <a:t>за кем</a:t>
            </a:r>
            <a:r>
              <a:rPr lang="ru-RU" sz="2800" dirty="0">
                <a:solidFill>
                  <a:schemeClr val="tx1"/>
                </a:solidFill>
                <a:effectLst/>
                <a:latin typeface="Times New Roman" panose="02020603050405020304" pitchFamily="18" charset="0"/>
                <a:ea typeface="Times New Roman" panose="02020603050405020304" pitchFamily="18" charset="0"/>
              </a:rPr>
              <a:t>? </a:t>
            </a:r>
            <a:r>
              <a:rPr lang="ru-RU" sz="2800" b="1" dirty="0">
                <a:solidFill>
                  <a:schemeClr val="tx1"/>
                </a:solidFill>
                <a:effectLst/>
                <a:latin typeface="Times New Roman" panose="02020603050405020304" pitchFamily="18" charset="0"/>
                <a:ea typeface="Times New Roman" panose="02020603050405020304" pitchFamily="18" charset="0"/>
              </a:rPr>
              <a:t>как за каменной стеной.</a:t>
            </a:r>
            <a:endParaRPr lang="ru-RU" sz="3600" dirty="0">
              <a:solidFill>
                <a:schemeClr val="tx1"/>
              </a:solidFill>
            </a:endParaRPr>
          </a:p>
        </p:txBody>
      </p:sp>
    </p:spTree>
    <p:extLst>
      <p:ext uri="{BB962C8B-B14F-4D97-AF65-F5344CB8AC3E}">
        <p14:creationId xmlns:p14="http://schemas.microsoft.com/office/powerpoint/2010/main" val="37684130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48011A63-C7EE-878A-73E2-4CBB60175FBC}"/>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9F3F86A4-0383-EABA-DCB8-C6905EF11A87}"/>
              </a:ext>
            </a:extLst>
          </p:cNvPr>
          <p:cNvSpPr txBox="1">
            <a:spLocks/>
          </p:cNvSpPr>
          <p:nvPr/>
        </p:nvSpPr>
        <p:spPr>
          <a:xfrm>
            <a:off x="587804" y="1127462"/>
            <a:ext cx="7448756" cy="2547894"/>
          </a:xfrm>
          <a:prstGeom prst="rect">
            <a:avLst/>
          </a:prstGeom>
          <a:gradFill flip="none" rotWithShape="1">
            <a:gsLst>
              <a:gs pos="79000">
                <a:srgbClr val="F0F6C1"/>
              </a:gs>
              <a:gs pos="14000">
                <a:srgbClr val="B9D79F"/>
              </a:gs>
              <a:gs pos="56000">
                <a:srgbClr val="FFFFE5"/>
              </a:gs>
              <a:gs pos="100000">
                <a:schemeClr val="accent4">
                  <a:lumMod val="20000"/>
                  <a:lumOff val="80000"/>
                </a:schemeClr>
              </a:gs>
            </a:gsLst>
            <a:lin ang="18900000" scaled="1"/>
            <a:tileRect/>
          </a:grad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50000"/>
              </a:lnSpc>
              <a:spcBef>
                <a:spcPts val="1200"/>
              </a:spcBef>
              <a:spcAft>
                <a:spcPts val="0"/>
              </a:spcAft>
              <a:buClrTx/>
              <a:buSzTx/>
              <a:buFont typeface="Arial" panose="020B0604020202020204" pitchFamily="34" charset="0"/>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Тексты по теме "</a:t>
            </a:r>
            <a:r>
              <a:rPr kumimoji="0" lang="ru-RU" sz="4800" b="0" i="0" u="none" strike="noStrike" kern="1200" cap="none" spc="0" normalizeH="0" baseline="0" noProof="0" dirty="0">
                <a:ln>
                  <a:noFill/>
                </a:ln>
                <a:solidFill>
                  <a:srgbClr val="0033CC"/>
                </a:solidFill>
                <a:effectLst/>
                <a:uLnTx/>
                <a:uFillTx/>
                <a:latin typeface="Calibri" panose="020F0502020204030204"/>
                <a:ea typeface="+mn-ea"/>
                <a:cs typeface="+mn-cs"/>
              </a:rPr>
              <a:t>Семья</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на странице </a:t>
            </a:r>
            <a:r>
              <a:rPr kumimoji="0" lang="ru-RU" sz="4800" b="0" i="0" u="none" strike="noStrike" kern="1200" cap="none" spc="0" normalizeH="0" baseline="0" noProof="0" dirty="0">
                <a:ln>
                  <a:noFill/>
                </a:ln>
                <a:solidFill>
                  <a:srgbClr val="FF3399"/>
                </a:solidFill>
                <a:effectLst/>
                <a:uLnTx/>
                <a:uFillTx/>
                <a:latin typeface="Calibri" panose="020F0502020204030204"/>
                <a:ea typeface="+mn-ea"/>
                <a:cs typeface="+mn-cs"/>
              </a:rPr>
              <a:t>Темы и тексты</a:t>
            </a:r>
            <a:endPar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50000"/>
              </a:lnSpc>
              <a:spcBef>
                <a:spcPts val="1200"/>
              </a:spcBef>
              <a:spcAft>
                <a:spcPts val="0"/>
              </a:spcAft>
              <a:buClrTx/>
              <a:buSzTx/>
              <a:buFont typeface="Arial" panose="020B0604020202020204" pitchFamily="34" charset="0"/>
              <a:buNone/>
              <a:tabLst/>
              <a:defRPr/>
            </a:pPr>
            <a:endParaRPr kumimoji="0" lang="ru-RU" sz="4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Заголовок 1">
            <a:extLst>
              <a:ext uri="{FF2B5EF4-FFF2-40B4-BE49-F238E27FC236}">
                <a16:creationId xmlns:a16="http://schemas.microsoft.com/office/drawing/2014/main" id="{F1151056-B5AE-F6F9-3269-F1BB90158E59}"/>
              </a:ext>
            </a:extLst>
          </p:cNvPr>
          <p:cNvSpPr>
            <a:spLocks noGrp="1"/>
          </p:cNvSpPr>
          <p:nvPr>
            <p:ph type="title"/>
          </p:nvPr>
        </p:nvSpPr>
        <p:spPr>
          <a:xfrm>
            <a:off x="707562" y="186432"/>
            <a:ext cx="10515600" cy="941030"/>
          </a:xfrm>
        </p:spPr>
        <p:txBody>
          <a:bodyPr>
            <a:normAutofit/>
          </a:bodyPr>
          <a:lstStyle/>
          <a:p>
            <a:pPr algn="ctr"/>
            <a:r>
              <a:rPr lang="ru-RU" dirty="0">
                <a:solidFill>
                  <a:srgbClr val="002060"/>
                </a:solidFill>
                <a:effectLst>
                  <a:outerShdw blurRad="38100" dist="38100" dir="2700000" algn="tl">
                    <a:srgbClr val="000000">
                      <a:alpha val="43137"/>
                    </a:srgbClr>
                  </a:outerShdw>
                </a:effectLst>
              </a:rPr>
              <a:t>Тема «Семья»</a:t>
            </a:r>
          </a:p>
        </p:txBody>
      </p:sp>
      <p:pic>
        <p:nvPicPr>
          <p:cNvPr id="5" name="Рисунок 4">
            <a:extLst>
              <a:ext uri="{FF2B5EF4-FFF2-40B4-BE49-F238E27FC236}">
                <a16:creationId xmlns:a16="http://schemas.microsoft.com/office/drawing/2014/main" id="{B235E1C1-357E-978A-C186-857D274BAD33}"/>
              </a:ext>
            </a:extLst>
          </p:cNvPr>
          <p:cNvPicPr>
            <a:picLocks noChangeAspect="1"/>
          </p:cNvPicPr>
          <p:nvPr/>
        </p:nvPicPr>
        <p:blipFill>
          <a:blip r:embed="rId2"/>
          <a:stretch>
            <a:fillRect/>
          </a:stretch>
        </p:blipFill>
        <p:spPr>
          <a:xfrm>
            <a:off x="6014720" y="3609982"/>
            <a:ext cx="6177280" cy="3248018"/>
          </a:xfrm>
          <a:prstGeom prst="rect">
            <a:avLst/>
          </a:prstGeom>
        </p:spPr>
      </p:pic>
      <p:cxnSp>
        <p:nvCxnSpPr>
          <p:cNvPr id="7" name="Прямая со стрелкой 6">
            <a:extLst>
              <a:ext uri="{FF2B5EF4-FFF2-40B4-BE49-F238E27FC236}">
                <a16:creationId xmlns:a16="http://schemas.microsoft.com/office/drawing/2014/main" id="{558E8FF5-974F-3A19-58C1-6BCD7872D46B}"/>
              </a:ext>
            </a:extLst>
          </p:cNvPr>
          <p:cNvCxnSpPr>
            <a:cxnSpLocks/>
          </p:cNvCxnSpPr>
          <p:nvPr/>
        </p:nvCxnSpPr>
        <p:spPr>
          <a:xfrm>
            <a:off x="4785360" y="3429000"/>
            <a:ext cx="1180002" cy="858520"/>
          </a:xfrm>
          <a:prstGeom prst="straightConnector1">
            <a:avLst/>
          </a:prstGeom>
          <a:ln w="762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0" name="Прямая со стрелкой 9">
            <a:extLst>
              <a:ext uri="{FF2B5EF4-FFF2-40B4-BE49-F238E27FC236}">
                <a16:creationId xmlns:a16="http://schemas.microsoft.com/office/drawing/2014/main" id="{3E643CAB-6342-CE35-7046-0D35428D85B2}"/>
              </a:ext>
            </a:extLst>
          </p:cNvPr>
          <p:cNvCxnSpPr>
            <a:cxnSpLocks/>
          </p:cNvCxnSpPr>
          <p:nvPr/>
        </p:nvCxnSpPr>
        <p:spPr>
          <a:xfrm>
            <a:off x="6045786" y="2157272"/>
            <a:ext cx="4998134" cy="2968373"/>
          </a:xfrm>
          <a:prstGeom prst="straightConnector1">
            <a:avLst/>
          </a:prstGeom>
          <a:ln w="76200">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251464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B12476E-FEF7-B87F-6E99-48294F2C1A3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B9824AB-DA58-E5E3-FA4F-70F35DBD1CC6}"/>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«Семья»)</a:t>
            </a:r>
            <a:endPar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9EBF197-5B15-1915-97DD-F3607666FC18}"/>
              </a:ext>
            </a:extLst>
          </p:cNvPr>
          <p:cNvSpPr txBox="1"/>
          <p:nvPr/>
        </p:nvSpPr>
        <p:spPr>
          <a:xfrm>
            <a:off x="1079231" y="2729129"/>
            <a:ext cx="10033538" cy="1825756"/>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О чём этот текст, какова его основная тема, проблема?</a:t>
            </a:r>
            <a:b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b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Будьте готовы обсудить текст, ответить на вопросы, высказать мнение о нем.</a:t>
            </a:r>
          </a:p>
        </p:txBody>
      </p:sp>
    </p:spTree>
    <p:extLst>
      <p:ext uri="{BB962C8B-B14F-4D97-AF65-F5344CB8AC3E}">
        <p14:creationId xmlns:p14="http://schemas.microsoft.com/office/powerpoint/2010/main" val="41085417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6D0B02F8-D54E-357B-8110-676AFCAEEA3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F735063-C498-E18A-7BEC-BC0BD02A157F}"/>
              </a:ext>
            </a:extLst>
          </p:cNvPr>
          <p:cNvSpPr txBox="1"/>
          <p:nvPr/>
        </p:nvSpPr>
        <p:spPr>
          <a:xfrm>
            <a:off x="760829" y="2138558"/>
            <a:ext cx="10515600"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Тема нынешней беседы дипломированного психолога Татьяны Розиной (тел. 022 03 \ 924 2010) с читателями стара, как мир, но, как известно, проблема отцов и детей никогда не потеряет свою актуальность. Особенно важно сохранить добрые родственные отношения родителей с детьми в нашей нынешней жизни. Ведь дети адаптируются быстрее, чем их папы и мамы. О том, как  построить отношения родителей и детей, чтобы избежать конфликтов, рассказывает г-жа Розина.</a:t>
            </a:r>
          </a:p>
        </p:txBody>
      </p:sp>
      <p:sp>
        <p:nvSpPr>
          <p:cNvPr id="3" name="TextBox 2">
            <a:extLst>
              <a:ext uri="{FF2B5EF4-FFF2-40B4-BE49-F238E27FC236}">
                <a16:creationId xmlns:a16="http://schemas.microsoft.com/office/drawing/2014/main" id="{1714C11B-F08C-7E5A-936B-6FBA0ECD96D1}"/>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«Семья»)</a:t>
            </a:r>
            <a:endPar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05560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C24DAB69-C05A-60ED-24F8-59CF04A43F3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B4BAB20-ECFB-E4CB-4BFE-BD455BC156B8}"/>
              </a:ext>
            </a:extLst>
          </p:cNvPr>
          <p:cNvSpPr txBox="1"/>
          <p:nvPr/>
        </p:nvSpPr>
        <p:spPr>
          <a:xfrm>
            <a:off x="532660" y="1482573"/>
            <a:ext cx="10990556"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Мы все любим наших детей! Из всех проявлений любви я выбрала сегодня лишь одно — любовь к нашим детям. Казалось бы, о чём тут говорить — мы все любим своих детей. Да и как может быть иначе?! Но почему же тогда во многих наших семьях слышишь крики, ругань, а порой и плачь детей? Как такое может случиться? Почему, при всей нашей любви к детям, мы так часто ссоримся с ними? Почему мы так часто жалуемся на непонимание между нами и нашими детьми? Почему нередко дети раздражают и даже мешают нам? С каждым конфликтом, с каждой ссорой наши дети, хоть и на немного, отдаляются от нас. И вдруг мы спохватываемся — сын давно не навещал, дочь звонит только по праздникам...</a:t>
            </a:r>
          </a:p>
        </p:txBody>
      </p:sp>
      <p:sp>
        <p:nvSpPr>
          <p:cNvPr id="5" name="TextBox 4">
            <a:extLst>
              <a:ext uri="{FF2B5EF4-FFF2-40B4-BE49-F238E27FC236}">
                <a16:creationId xmlns:a16="http://schemas.microsoft.com/office/drawing/2014/main" id="{5A81C75B-69E9-3099-39F5-F08864F01C04}"/>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4980944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E5A41-8786-0E0B-1447-FF752A7BBB5C}"/>
            </a:ext>
          </a:extLst>
        </p:cNvPr>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D7CF2ED0-BC63-CF76-327B-74EF1F626031}"/>
              </a:ext>
            </a:extLst>
          </p:cNvPr>
          <p:cNvSpPr>
            <a:spLocks noGrp="1"/>
          </p:cNvSpPr>
          <p:nvPr>
            <p:ph type="subTitle" idx="1"/>
          </p:nvPr>
        </p:nvSpPr>
        <p:spPr>
          <a:xfrm>
            <a:off x="1524000" y="1148080"/>
            <a:ext cx="9144000" cy="4109720"/>
          </a:xfrm>
        </p:spPr>
        <p:txBody>
          <a:bodyPr/>
          <a:lstStyle/>
          <a:p>
            <a:r>
              <a:rPr lang="ru-RU" b="1" dirty="0">
                <a:solidFill>
                  <a:srgbClr val="FF0000"/>
                </a:solidFill>
              </a:rPr>
              <a:t>ЧТО? </a:t>
            </a:r>
            <a:r>
              <a:rPr lang="ru-RU" dirty="0"/>
              <a:t>любовь </a:t>
            </a:r>
            <a:r>
              <a:rPr lang="en-US" dirty="0">
                <a:sym typeface="Wingdings" panose="05000000000000000000" pitchFamily="2" charset="2"/>
              </a:rPr>
              <a:t> </a:t>
            </a:r>
            <a:r>
              <a:rPr lang="ru-RU" dirty="0"/>
              <a:t>любить </a:t>
            </a:r>
            <a:r>
              <a:rPr lang="ru-RU" b="1" dirty="0">
                <a:solidFill>
                  <a:srgbClr val="006600"/>
                </a:solidFill>
              </a:rPr>
              <a:t>ЧТО ДЕЛАТЬ?</a:t>
            </a:r>
          </a:p>
          <a:p>
            <a:r>
              <a:rPr lang="ru-RU" dirty="0"/>
              <a:t>крики </a:t>
            </a:r>
            <a:r>
              <a:rPr lang="en-US" dirty="0">
                <a:sym typeface="Wingdings" panose="05000000000000000000" pitchFamily="2" charset="2"/>
              </a:rPr>
              <a:t> </a:t>
            </a:r>
            <a:r>
              <a:rPr lang="ru-RU" dirty="0"/>
              <a:t>кричать</a:t>
            </a:r>
          </a:p>
          <a:p>
            <a:r>
              <a:rPr lang="ru-RU" dirty="0"/>
              <a:t>ругань </a:t>
            </a:r>
            <a:r>
              <a:rPr lang="en-US" dirty="0">
                <a:sym typeface="Wingdings" panose="05000000000000000000" pitchFamily="2" charset="2"/>
              </a:rPr>
              <a:t> </a:t>
            </a:r>
            <a:r>
              <a:rPr lang="ru-RU" dirty="0"/>
              <a:t>ругать(</a:t>
            </a:r>
            <a:r>
              <a:rPr lang="ru-RU" dirty="0" err="1"/>
              <a:t>ся</a:t>
            </a:r>
            <a:r>
              <a:rPr lang="ru-RU" dirty="0"/>
              <a:t>)</a:t>
            </a:r>
          </a:p>
          <a:p>
            <a:r>
              <a:rPr lang="ru-RU" dirty="0"/>
              <a:t>плачь </a:t>
            </a:r>
            <a:r>
              <a:rPr lang="en-US" dirty="0">
                <a:sym typeface="Wingdings" panose="05000000000000000000" pitchFamily="2" charset="2"/>
              </a:rPr>
              <a:t> </a:t>
            </a:r>
            <a:r>
              <a:rPr lang="ru-RU" dirty="0"/>
              <a:t>плакать</a:t>
            </a:r>
          </a:p>
          <a:p>
            <a:r>
              <a:rPr lang="ru-RU" dirty="0"/>
              <a:t>ссора </a:t>
            </a:r>
            <a:r>
              <a:rPr lang="en-US" dirty="0">
                <a:sym typeface="Wingdings" panose="05000000000000000000" pitchFamily="2" charset="2"/>
              </a:rPr>
              <a:t> </a:t>
            </a:r>
            <a:r>
              <a:rPr lang="ru-RU" dirty="0"/>
              <a:t>ссориться</a:t>
            </a:r>
          </a:p>
          <a:p>
            <a:r>
              <a:rPr lang="ru-RU" dirty="0"/>
              <a:t>жалоба </a:t>
            </a:r>
            <a:r>
              <a:rPr lang="en-US" dirty="0">
                <a:sym typeface="Wingdings" panose="05000000000000000000" pitchFamily="2" charset="2"/>
              </a:rPr>
              <a:t> </a:t>
            </a:r>
            <a:r>
              <a:rPr lang="ru-RU" dirty="0"/>
              <a:t>жаловаться</a:t>
            </a:r>
          </a:p>
          <a:p>
            <a:r>
              <a:rPr lang="ru-RU" dirty="0"/>
              <a:t>непонимание </a:t>
            </a:r>
            <a:r>
              <a:rPr lang="en-US" dirty="0">
                <a:sym typeface="Wingdings" panose="05000000000000000000" pitchFamily="2" charset="2"/>
              </a:rPr>
              <a:t></a:t>
            </a:r>
            <a:r>
              <a:rPr lang="ru-RU" dirty="0">
                <a:sym typeface="Wingdings" panose="05000000000000000000" pitchFamily="2" charset="2"/>
              </a:rPr>
              <a:t> не понимать</a:t>
            </a:r>
          </a:p>
          <a:p>
            <a:r>
              <a:rPr lang="ru-RU" dirty="0">
                <a:sym typeface="Wingdings" panose="05000000000000000000" pitchFamily="2" charset="2"/>
              </a:rPr>
              <a:t>раздражение </a:t>
            </a:r>
            <a:r>
              <a:rPr lang="en-US" dirty="0">
                <a:sym typeface="Wingdings" panose="05000000000000000000" pitchFamily="2" charset="2"/>
              </a:rPr>
              <a:t> </a:t>
            </a:r>
            <a:r>
              <a:rPr lang="ru-RU" dirty="0">
                <a:sym typeface="Wingdings" panose="05000000000000000000" pitchFamily="2" charset="2"/>
              </a:rPr>
              <a:t>раздражать</a:t>
            </a:r>
          </a:p>
          <a:p>
            <a:r>
              <a:rPr lang="ru-RU" dirty="0">
                <a:sym typeface="Wingdings" panose="05000000000000000000" pitchFamily="2" charset="2"/>
              </a:rPr>
              <a:t>отдаление </a:t>
            </a:r>
            <a:r>
              <a:rPr lang="en-US" dirty="0">
                <a:sym typeface="Wingdings" panose="05000000000000000000" pitchFamily="2" charset="2"/>
              </a:rPr>
              <a:t> </a:t>
            </a:r>
            <a:r>
              <a:rPr lang="ru-RU" dirty="0">
                <a:sym typeface="Wingdings" panose="05000000000000000000" pitchFamily="2" charset="2"/>
              </a:rPr>
              <a:t>отдаляться</a:t>
            </a:r>
            <a:endParaRPr lang="ru-RU" dirty="0"/>
          </a:p>
          <a:p>
            <a:endParaRPr lang="ru-RU" dirty="0"/>
          </a:p>
        </p:txBody>
      </p:sp>
    </p:spTree>
    <p:extLst>
      <p:ext uri="{BB962C8B-B14F-4D97-AF65-F5344CB8AC3E}">
        <p14:creationId xmlns:p14="http://schemas.microsoft.com/office/powerpoint/2010/main" val="1874860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0BF0198F-28E7-3B4B-4183-26DD2B408E5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BAF3F95-3A6A-E71F-8B1E-2E5F0BB1D6F5}"/>
              </a:ext>
            </a:extLst>
          </p:cNvPr>
          <p:cNvSpPr txBox="1"/>
          <p:nvPr/>
        </p:nvSpPr>
        <p:spPr>
          <a:xfrm>
            <a:off x="532660" y="1482573"/>
            <a:ext cx="10990556" cy="44012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Виновником конфликта "отцы и дети" являются родители. Возьмусь утверждать, хотя знаю, что многие со мною не согласятся, но в том, что так происходит, можно винить только себя самих. Только родители виноваты в том, что ребёнок их не уважает, не слушается, дерзит; в том, что старается оторваться от своих "предков".</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Чтобы аргументировать свою позицию, предлагаю вспомнить об отношении к родителям маленьких детей, т. е. тех, кто не достиг ещё десяти, даже двенадцати лет. В этом возрасте практически все дети не просто любят, они обожают своих родителей, причём независимо от того, как родители себя ведут по отношению к ним.</a:t>
            </a:r>
          </a:p>
        </p:txBody>
      </p:sp>
      <p:sp>
        <p:nvSpPr>
          <p:cNvPr id="5" name="TextBox 4">
            <a:extLst>
              <a:ext uri="{FF2B5EF4-FFF2-40B4-BE49-F238E27FC236}">
                <a16:creationId xmlns:a16="http://schemas.microsoft.com/office/drawing/2014/main" id="{AA8D52A9-E7A0-3AE7-B68C-CB05AD87AAB1}"/>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7986300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BA0D2FD-3EF5-9F0A-EBE8-F9517FC3FFF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AFD2BA2-F00D-1A57-30F2-113504BEBBAC}"/>
              </a:ext>
            </a:extLst>
          </p:cNvPr>
          <p:cNvSpPr txBox="1"/>
          <p:nvPr/>
        </p:nvSpPr>
        <p:spPr>
          <a:xfrm>
            <a:off x="523351" y="1970845"/>
            <a:ext cx="10990556"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Не будем отрицать, что порой мы бываем несправедливы к нашим детям. Они некстати пристают с вопросами, а у нас болит голова. Они капризничают и требуют внимания, а мы спешим на работу. Они бывают непоседливы и шумны, когда мы отдыхаем. У нас не хватает времени, сил или терпения. Порой нам проще крикнуть или наказать ребёнка, чем терпеливо ему что-то объяснить. Ребёнок плачет, расстраивается, но, успокоившись, тут же забывает о своей обиде. Он снова любит и верит нам.     </a:t>
            </a:r>
          </a:p>
        </p:txBody>
      </p:sp>
      <p:sp>
        <p:nvSpPr>
          <p:cNvPr id="5" name="TextBox 4">
            <a:extLst>
              <a:ext uri="{FF2B5EF4-FFF2-40B4-BE49-F238E27FC236}">
                <a16:creationId xmlns:a16="http://schemas.microsoft.com/office/drawing/2014/main" id="{2017034E-4A08-A36A-1CF4-54CA93A691EE}"/>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31908694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BA51193C-97E6-BE38-1523-71B0281388D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8C9FC89-1984-28BB-9F78-54FB11C929B4}"/>
              </a:ext>
            </a:extLst>
          </p:cNvPr>
          <p:cNvSpPr txBox="1"/>
          <p:nvPr/>
        </p:nvSpPr>
        <p:spPr>
          <a:xfrm>
            <a:off x="600722" y="2059621"/>
            <a:ext cx="10990556" cy="31085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Известны куда более ужасные случаи, когда мать-алкоголичка не заботится о своём ребёнке, бьёт его, не кормит, а он рыдает, когда его пытаются забрать у матери и отдать в детский дом. Ребёнку нужна любая мама. Она кажется ему самой лучшей и любимой. Вспомните горячие споры между детьми, стоит задеть тему, чья мама лучше. Маленькие дети любят нас. Любят просто так. Любят потому, что мы их родители.</a:t>
            </a:r>
          </a:p>
        </p:txBody>
      </p:sp>
      <p:sp>
        <p:nvSpPr>
          <p:cNvPr id="3" name="TextBox 2">
            <a:extLst>
              <a:ext uri="{FF2B5EF4-FFF2-40B4-BE49-F238E27FC236}">
                <a16:creationId xmlns:a16="http://schemas.microsoft.com/office/drawing/2014/main" id="{6E2602E4-86B8-8E88-5E2B-56ABD884235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2597383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2BC90BFF-0C01-73B2-BA54-692C3C4CF6E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D0B87C9-B102-A952-7B54-0CD73D2F489D}"/>
              </a:ext>
            </a:extLst>
          </p:cNvPr>
          <p:cNvSpPr txBox="1"/>
          <p:nvPr/>
        </p:nvSpPr>
        <p:spPr>
          <a:xfrm>
            <a:off x="665825" y="2512383"/>
            <a:ext cx="10990556"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Почему так происходит? Да потому, что маленькие дети ещё не видят той несправедливости, которая совершается в момент наших срывов. В этом возрасте их любовь к нам непоколебима. Но наступает время, когда ребёнок начинает задумываться над тем, что родители поступили с ним несправедливо. В этот период и наступает первый стресс, первая трещина в отношениях между родителями и детьми.</a:t>
            </a:r>
          </a:p>
        </p:txBody>
      </p:sp>
      <p:sp>
        <p:nvSpPr>
          <p:cNvPr id="3" name="TextBox 2">
            <a:extLst>
              <a:ext uri="{FF2B5EF4-FFF2-40B4-BE49-F238E27FC236}">
                <a16:creationId xmlns:a16="http://schemas.microsoft.com/office/drawing/2014/main" id="{FD91D1C1-C613-140C-FAC4-AF5E57DBD64B}"/>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5273858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67C0C92-86CB-96D8-7898-706B9BC348D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9303329-40C4-3B49-C627-3DF8E3CE1465}"/>
              </a:ext>
            </a:extLst>
          </p:cNvPr>
          <p:cNvSpPr txBox="1"/>
          <p:nvPr/>
        </p:nvSpPr>
        <p:spPr>
          <a:xfrm>
            <a:off x="600721" y="1482573"/>
            <a:ext cx="11215457" cy="44935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Следует обратить внимание на два момента в отношениях родителей и детей, из-за которых мы становимся уже не самыми лучшими и самыми необходимыми для них. Первый — это наше повседневное неуважительное отношение к детям. Мы привыкли к тому, что они обязаны нас слушаться. Для этого достаточно сделать им замечание, а если это не поможет, то повысить голос или наказать. Когда ребёнок был маленьким, этого было достаточно — мы прикрикнули на малыша, мешавшего смотреть интересную передачу, он всплакнул, а потом успокоился и тут же забыл об обиде. Сейчас, когда ему четырнадцать, всё не так просто. Он не понимает, почему к нему не могут сейчас прийти друзья. Или почему он не может сидеть за компьютером до часу ночи. Конечно, в этой ситуации окрик уже не действует. </a:t>
            </a:r>
          </a:p>
        </p:txBody>
      </p:sp>
      <p:sp>
        <p:nvSpPr>
          <p:cNvPr id="5" name="TextBox 4">
            <a:extLst>
              <a:ext uri="{FF2B5EF4-FFF2-40B4-BE49-F238E27FC236}">
                <a16:creationId xmlns:a16="http://schemas.microsoft.com/office/drawing/2014/main" id="{9A10EA3C-F8B1-AA8B-005A-487489278A0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4176147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6E945FB0-49CE-9D67-23AE-86CA6E3BC6D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C7081A6-1A09-2DF2-FCFB-D9B8DAB3D68D}"/>
              </a:ext>
            </a:extLst>
          </p:cNvPr>
          <p:cNvSpPr txBox="1"/>
          <p:nvPr/>
        </p:nvSpPr>
        <p:spPr>
          <a:xfrm>
            <a:off x="600722" y="1603432"/>
            <a:ext cx="10990556"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Но мы продолжаем вести себя так же, как и раньше — он же ребёнок! И вообще, я устал(а) на работе, кручусь как белка в колесе и всё ради него же! Пусть сидит тихо в своей комнате и радуется, что у него есть и отдельная комната, и компьютер. А он неблагодарный чего-то требует, да ещё дуется... Такие мелкие и крупные происшествия происходят в семье ежедневно. Мы их практически не замечаем. У детей же они накапливаются в подсознании, словно снежный ком. Конфликт разрастается и может привести к очень тяжёлым последствиям. А мы даже не задумываемся об этом. Мы же любим своего ребёнка! Он накормлен, одет, получает всё, что нужно для жизни.</a:t>
            </a:r>
          </a:p>
        </p:txBody>
      </p:sp>
      <p:sp>
        <p:nvSpPr>
          <p:cNvPr id="5" name="TextBox 4">
            <a:extLst>
              <a:ext uri="{FF2B5EF4-FFF2-40B4-BE49-F238E27FC236}">
                <a16:creationId xmlns:a16="http://schemas.microsoft.com/office/drawing/2014/main" id="{9D881169-2C9D-58ED-313E-C5190324ED4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0952616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6E473688-5CB2-E980-FF96-CA91D618499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3958A1-33FF-3FF5-E5E6-7A5D45344456}"/>
              </a:ext>
            </a:extLst>
          </p:cNvPr>
          <p:cNvSpPr txBox="1"/>
          <p:nvPr/>
        </p:nvSpPr>
        <p:spPr>
          <a:xfrm>
            <a:off x="600722" y="1603432"/>
            <a:ext cx="10990556"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 этим же ежедневным «непониманиям» относятся всяческие запреты. Как часто мы запрещаем — не пойдёшь в гости так поздно, нельзя на концерт, потому что там опасно, не поедешь в горы, можешь разбиться и т. д. С одной стороны, мы оберегаем своего ребёнка, желая ему добра. Но, с другой стороны</a:t>
            </a:r>
            <a:r>
              <a:rPr kumimoji="0" lang="ru-RU" sz="2400" b="0" i="0" u="none" strike="noStrike" kern="1200" cap="none" spc="0" normalizeH="0" baseline="0" noProof="0">
                <a:ln>
                  <a:noFill/>
                </a:ln>
                <a:solidFill>
                  <a:prstClr val="black"/>
                </a:solidFill>
                <a:effectLst/>
                <a:uLnTx/>
                <a:uFillTx/>
                <a:latin typeface="Calibri" panose="020F0502020204030204"/>
                <a:ea typeface="+mn-ea"/>
                <a:cs typeface="+mn-cs"/>
              </a:rPr>
              <a:t>, заботимся-то </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мы прежде всего о себе, о своём спокойствии. Вспомните себя, как вам в пятнадцать лет хотелось потанцевать! Как вам хотелось пойти в поход! Сколько приносит всё это радости! Когда всё это делать, если не сейчас?! Да, безопаснее сидеть дома. Только выход ли это?! Ребёнок страдает от того, что его во всём ограничивают. Увы, взаимопонимания в ваши отношения с ребёнком такая методика не прибавит. Более того, нередки случаи, когда дети, которых держали в строгости, стараются как можно скорее вырваться из-под родительского крыла на волю. А при этом, как известно, они могут натворить немало бед...</a:t>
            </a:r>
          </a:p>
        </p:txBody>
      </p:sp>
      <p:sp>
        <p:nvSpPr>
          <p:cNvPr id="5" name="TextBox 4">
            <a:extLst>
              <a:ext uri="{FF2B5EF4-FFF2-40B4-BE49-F238E27FC236}">
                <a16:creationId xmlns:a16="http://schemas.microsoft.com/office/drawing/2014/main" id="{602319A1-03B6-A0ED-3AD5-1C5695C63572}"/>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4669762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D28A7E0-818F-AEE5-5841-569045D537D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BA03370-BAA5-0552-1DC4-E67F4A969D76}"/>
              </a:ext>
            </a:extLst>
          </p:cNvPr>
          <p:cNvSpPr txBox="1"/>
          <p:nvPr/>
        </p:nvSpPr>
        <p:spPr>
          <a:xfrm>
            <a:off x="600722" y="1603432"/>
            <a:ext cx="10990556" cy="489364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Ни один запрет не привёл ещё к нужному результату. Если мать категорически запрещает курить и грозит побоями за найденные сигареты, то можете быть уверены, что ребёнок наверняка будет курить.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А теперь хочу обратить ваше внимание ещё на один важный момент. Как часто мы ругаем своего ребёнка вместо того, чтобы пожалеть или заступиться за него. Ну, например, ваш маленький сын увлечён футболом. Он приходит после тренировок в грязной, а то и порванной майке. Естественно, что вы этим недовольны, а однажды, когда нервы уже не выдерживают, устраиваете скандал. Как часто подобная ситуация разыгрывается в наших семьях. А ведь тут нужно проявить любовь к сыну и похвалить его — какой он молодец, сумел забить сопернику гол или же спас свои ворота! Ведь для сына важно именно это, а не какая-то майка. Вспомните, что перед вами ваш любимый сын, а не уличный хулиган.</a:t>
            </a:r>
          </a:p>
        </p:txBody>
      </p:sp>
      <p:sp>
        <p:nvSpPr>
          <p:cNvPr id="5" name="TextBox 4">
            <a:extLst>
              <a:ext uri="{FF2B5EF4-FFF2-40B4-BE49-F238E27FC236}">
                <a16:creationId xmlns:a16="http://schemas.microsoft.com/office/drawing/2014/main" id="{E87B223A-952B-718E-54A2-7A509CDD52E7}"/>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6067750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49679AB5-7D1D-DC23-D3B4-18F3CDEF774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1B6ADFD-8731-E296-1A9C-1072113D2321}"/>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Как часто мы вместо того, чтобы пожалеть ребёнка, упавшего с качелей, ругаем его: «Сколько раз я тебе говорила, не катайся на этих лодочках, они опасны. Не слушался, получай по заслугам!» Да как же так можно — ему же больно, он и сам уже понял, что зря ослушался вас.</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Вот случай, о котором совсем недавно рассказала мне одна девочка. Она была в лагере вместе с другими подростками. Жили они в молодёжном общежитии, комнаты в котором не запирались. Так вот, кто-то украл во всех комнатах всё, что лежало на столах и тумбочках. </a:t>
            </a:r>
          </a:p>
        </p:txBody>
      </p:sp>
      <p:sp>
        <p:nvSpPr>
          <p:cNvPr id="5" name="TextBox 4">
            <a:extLst>
              <a:ext uri="{FF2B5EF4-FFF2-40B4-BE49-F238E27FC236}">
                <a16:creationId xmlns:a16="http://schemas.microsoft.com/office/drawing/2014/main" id="{E9CD6BA1-FAD4-5FD2-416A-75B42EE85519}"/>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850508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98472426-88AB-E0E2-A514-4313B9C588B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3EC18C5-7076-2F45-B360-DA95F120905E}"/>
              </a:ext>
            </a:extLst>
          </p:cNvPr>
          <p:cNvSpPr txBox="1"/>
          <p:nvPr/>
        </p:nvSpPr>
        <p:spPr>
          <a:xfrm>
            <a:off x="600722" y="1583013"/>
            <a:ext cx="10990556"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У каждого второго пропал мобильный телефон, магнитофон, мелкие деньги. Все были расстроены, многие плакали. Но, как оказалось, плакали больше не из-за пропавших вещей, а страшась родительского гнева. Удивительно и то, что почти все родители повели себя одинаково — вместо того, чтобы успокоить расстроившегося ребёнка, родители ругали его за неаккуратность, за то, что вещи были брошены на столе и т. д. Конечно, стоит об этом поговорить с ребёнком, но может лучше это было сделать после его возвращения. Такой реакцией родители сами отдаляют себя от своих детей. Дети перестают делиться с родителями своими проблемами, зная, что их не поймут. Иногда прибегают к лжи, извращая ситуацию во избежание упрёков или наказания.</a:t>
            </a:r>
          </a:p>
        </p:txBody>
      </p:sp>
      <p:sp>
        <p:nvSpPr>
          <p:cNvPr id="5" name="TextBox 4">
            <a:extLst>
              <a:ext uri="{FF2B5EF4-FFF2-40B4-BE49-F238E27FC236}">
                <a16:creationId xmlns:a16="http://schemas.microsoft.com/office/drawing/2014/main" id="{E4F2A68B-0ECC-FD87-E555-35CEB72FCAE0}"/>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9115709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B1ABFA38-2200-DD69-2462-A1B41FC11D1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8B3567A-F62F-D9E7-A5BF-3C59EB25CB0E}"/>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А ведь можно было повести себя иначе — сказать, что ничего страшного в пропаже телефона нет, что всякое бывает в жизни. Главное, чтобы каникулы у сына или дочки прошли весело и интересно. Потом уже дома можно объяснить, что пока купить новый </a:t>
            </a:r>
            <a:r>
              <a:rPr kumimoji="0" lang="ru-RU" sz="2800" b="0" i="0" u="none" strike="noStrike" kern="1200" cap="none" spc="0" normalizeH="0" baseline="0" noProof="0" dirty="0" err="1">
                <a:ln>
                  <a:noFill/>
                </a:ln>
                <a:solidFill>
                  <a:prstClr val="black"/>
                </a:solidFill>
                <a:effectLst/>
                <a:uLnTx/>
                <a:uFillTx/>
                <a:latin typeface="Calibri" panose="020F0502020204030204"/>
                <a:ea typeface="+mn-ea"/>
                <a:cs typeface="+mn-cs"/>
              </a:rPr>
              <a:t>хенди</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вы не сможете (и это не наказание!) — просто не позволяют материальные возможности. Ребёнку, поверьте, будет куда обиднее за допущенную небрежность и в следующий раз он будет внимательнее. Но, главное, у него не останется обиды и страха. Ребёнок знает, что вы любите его!</a:t>
            </a:r>
          </a:p>
        </p:txBody>
      </p:sp>
      <p:sp>
        <p:nvSpPr>
          <p:cNvPr id="5" name="TextBox 4">
            <a:extLst>
              <a:ext uri="{FF2B5EF4-FFF2-40B4-BE49-F238E27FC236}">
                <a16:creationId xmlns:a16="http://schemas.microsoft.com/office/drawing/2014/main" id="{214F0526-7CAA-86A8-68EB-AF610855B06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9582706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D08E9FB7-74A5-F9A3-5F80-0EED1825E3F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17A7643-EC0B-9FA4-D546-639395E7F466}"/>
              </a:ext>
            </a:extLst>
          </p:cNvPr>
          <p:cNvSpPr txBox="1"/>
          <p:nvPr/>
        </p:nvSpPr>
        <p:spPr>
          <a:xfrm>
            <a:off x="600722" y="1603432"/>
            <a:ext cx="10990556" cy="44012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А сколько проблем происходит в школе, когда учителя жалуются на вашего ребёнка. Учитель сообщает, что ваш ребёнок опаздывает, не делает домашние задания или грубит. Понимаю, как тяжело это слушать родителям. Многие после такой беседы спешат домой с обвинениями и угрозами. А ведь по большому счёту в опозданиях или плохом поведении ребёнка в основном виноваты опять-таки сами родители. И конечно же, не надо тушеваться перед учителем. Заступитесь за своего сына или дочь, скажите, что он по натуре — "сова" и ему тяжело вставать по утрам. Пообещайте это уладить, убедите учителя в необходимости снисхождения к вашему ребёнку. </a:t>
            </a:r>
          </a:p>
        </p:txBody>
      </p:sp>
      <p:sp>
        <p:nvSpPr>
          <p:cNvPr id="5" name="TextBox 4">
            <a:extLst>
              <a:ext uri="{FF2B5EF4-FFF2-40B4-BE49-F238E27FC236}">
                <a16:creationId xmlns:a16="http://schemas.microsoft.com/office/drawing/2014/main" id="{5413C994-7D12-D26F-2540-F3CF1FE5E3FE}"/>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6331370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83B9DF75-2598-C595-A237-A57ECDF2F86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34619C2-A3C0-8B44-3B3E-DA691B0C866C}"/>
              </a:ext>
            </a:extLst>
          </p:cNvPr>
          <p:cNvSpPr txBox="1"/>
          <p:nvPr/>
        </p:nvSpPr>
        <p:spPr>
          <a:xfrm>
            <a:off x="600722" y="1603432"/>
            <a:ext cx="10990556" cy="31085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А дома спокойно скажите, что вы хорошо помните, как было тяжело вставать зимним утром в школу, но всё же опаздывать некрасиво и нужно постараться... Скажите также, что вам было очень неприятно выслушивать упрёки от учителя. Тем более, ещё и потому, что учитель — человек хороший. Вариантов такого разговора множество. Ваш ребёнок будет вами доволен, он будет знать, что родители его любят и понимают. И постарается не подвести вас.</a:t>
            </a:r>
          </a:p>
        </p:txBody>
      </p:sp>
      <p:sp>
        <p:nvSpPr>
          <p:cNvPr id="5" name="TextBox 4">
            <a:extLst>
              <a:ext uri="{FF2B5EF4-FFF2-40B4-BE49-F238E27FC236}">
                <a16:creationId xmlns:a16="http://schemas.microsoft.com/office/drawing/2014/main" id="{4E73B336-C409-D220-E824-75EDF07E9F8D}"/>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0811385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D6E8F357-9640-F363-A7F7-C4F2185F334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E99C659-BD93-DB7A-E00A-3C0E43B807BB}"/>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Подведём итоги. Что же нужно делать, чтобы у нас с детьми были хорошие отношения? Ответ прост — вашим детям нужна ваши любовь и понимание! Поверьте, им порой не так важна лишняя тряпка, как разговор с вами. И начинать эти разговоры нужно достаточно рано, когда ребёнок ещё готов вас слушать. Некоторые родители жалуются — ребёнок вышел из-под контроля, не хочет слушать, не хочет ничего понимать. Это свидетельствует только об одном — говорить с ним вы начали слишком поздно. Конфликт уже возник, отношения дали трещину. Ребёнок стал взрослым, а понимать вас не научился.</a:t>
            </a:r>
          </a:p>
        </p:txBody>
      </p:sp>
    </p:spTree>
    <p:extLst>
      <p:ext uri="{BB962C8B-B14F-4D97-AF65-F5344CB8AC3E}">
        <p14:creationId xmlns:p14="http://schemas.microsoft.com/office/powerpoint/2010/main" val="27887056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52391AC8-B36A-9BE1-3BC4-F5EDC623EDB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0ED541B-8A3A-12B4-1DE1-0DD14943A2C4}"/>
              </a:ext>
            </a:extLst>
          </p:cNvPr>
          <p:cNvSpPr txBox="1"/>
          <p:nvPr/>
        </p:nvSpPr>
        <p:spPr>
          <a:xfrm>
            <a:off x="600722" y="2650997"/>
            <a:ext cx="10990556"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Любите своих детей каждый день, каждую минуту. Радуйтесь успехам в школе, в спорте, радуйтесь каждой мелочи, которая дорога ребёнку. Интересуйтесь всем, что с ним происходит. Любите так, чтобы ребёнок постоянно ощущал вашу любовь!</a:t>
            </a:r>
          </a:p>
        </p:txBody>
      </p:sp>
      <p:sp>
        <p:nvSpPr>
          <p:cNvPr id="5" name="TextBox 4">
            <a:extLst>
              <a:ext uri="{FF2B5EF4-FFF2-40B4-BE49-F238E27FC236}">
                <a16:creationId xmlns:a16="http://schemas.microsoft.com/office/drawing/2014/main" id="{FAB49782-E4D0-9573-DDF5-5B4299291EE3}"/>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6051560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6374167" y="0"/>
            <a:ext cx="5659474"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AF618987-AD5B-4202-B512-B67024CFBBE3}"/>
              </a:ext>
            </a:extLst>
          </p:cNvPr>
          <p:cNvSpPr>
            <a:spLocks noGrp="1"/>
          </p:cNvSpPr>
          <p:nvPr>
            <p:ph type="body" idx="1"/>
          </p:nvPr>
        </p:nvSpPr>
        <p:spPr>
          <a:xfrm>
            <a:off x="6095999" y="994299"/>
            <a:ext cx="6034623" cy="5698029"/>
          </a:xfrm>
        </p:spPr>
        <p:txBody>
          <a:bodyPr>
            <a:normAutofit lnSpcReduction="10000"/>
          </a:bodyPr>
          <a:lstStyle/>
          <a:p>
            <a:r>
              <a:rPr lang="ru-RU" dirty="0">
                <a:solidFill>
                  <a:srgbClr val="002060"/>
                </a:solidFill>
                <a:effectLst>
                  <a:outerShdw blurRad="38100" dist="38100" dir="2700000" algn="tl">
                    <a:srgbClr val="000000">
                      <a:alpha val="43137"/>
                    </a:srgbClr>
                  </a:outerShdw>
                </a:effectLst>
              </a:rPr>
              <a:t>Женщина в зелёном платье </a:t>
            </a:r>
            <a:r>
              <a:rPr lang="ru-RU" dirty="0">
                <a:solidFill>
                  <a:srgbClr val="002060"/>
                </a:solidFill>
              </a:rPr>
              <a:t>— (мужчина в синем костюме); — (девочка); — (женщина в красном пиджаке); — (мужчина в чёрном пиджаке).</a:t>
            </a:r>
          </a:p>
          <a:p>
            <a:r>
              <a:rPr lang="ru-RU" dirty="0">
                <a:solidFill>
                  <a:srgbClr val="002060"/>
                </a:solidFill>
                <a:effectLst>
                  <a:outerShdw blurRad="38100" dist="38100" dir="2700000" algn="tl">
                    <a:srgbClr val="000000">
                      <a:alpha val="43137"/>
                    </a:srgbClr>
                  </a:outerShdw>
                </a:effectLst>
              </a:rPr>
              <a:t>Мужчина в синем костюме </a:t>
            </a:r>
            <a:r>
              <a:rPr lang="ru-RU" dirty="0">
                <a:solidFill>
                  <a:srgbClr val="002060"/>
                </a:solidFill>
              </a:rPr>
              <a:t>— (девочка); — (женщина в красном пиджаке); — (мужчина в чёрном пиджаке).</a:t>
            </a:r>
          </a:p>
          <a:p>
            <a:r>
              <a:rPr lang="ru-RU" dirty="0">
                <a:solidFill>
                  <a:srgbClr val="002060"/>
                </a:solidFill>
                <a:effectLst>
                  <a:outerShdw blurRad="38100" dist="38100" dir="2700000" algn="tl">
                    <a:srgbClr val="000000">
                      <a:alpha val="43137"/>
                    </a:srgbClr>
                  </a:outerShdw>
                </a:effectLst>
              </a:rPr>
              <a:t>Мужчина в чёрном пиджаке</a:t>
            </a:r>
            <a:r>
              <a:rPr lang="ru-RU" dirty="0">
                <a:solidFill>
                  <a:srgbClr val="002060"/>
                </a:solidFill>
              </a:rPr>
              <a:t>— (женщина в красном пиджаке); — (мальчик); — (женщина в зелёном платье).</a:t>
            </a:r>
          </a:p>
          <a:p>
            <a:r>
              <a:rPr lang="ru-RU" dirty="0">
                <a:solidFill>
                  <a:srgbClr val="002060"/>
                </a:solidFill>
                <a:effectLst>
                  <a:outerShdw blurRad="38100" dist="38100" dir="2700000" algn="tl">
                    <a:srgbClr val="000000">
                      <a:alpha val="43137"/>
                    </a:srgbClr>
                  </a:outerShdw>
                </a:effectLst>
              </a:rPr>
              <a:t>Мальчик</a:t>
            </a:r>
            <a:r>
              <a:rPr lang="ru-RU" dirty="0">
                <a:solidFill>
                  <a:srgbClr val="002060"/>
                </a:solidFill>
              </a:rPr>
              <a:t> — (женщина в зелёном платье); — (девочка); — (женщина в красном пиджаке); — (мужчина в чёрном пиджаке). </a:t>
            </a:r>
          </a:p>
          <a:p>
            <a:r>
              <a:rPr lang="ru-RU" dirty="0">
                <a:solidFill>
                  <a:srgbClr val="002060"/>
                </a:solidFill>
                <a:effectLst>
                  <a:outerShdw blurRad="38100" dist="38100" dir="2700000" algn="tl">
                    <a:srgbClr val="000000">
                      <a:alpha val="43137"/>
                    </a:srgbClr>
                  </a:outerShdw>
                </a:effectLst>
              </a:rPr>
              <a:t>Девочка</a:t>
            </a:r>
            <a:r>
              <a:rPr lang="ru-RU" dirty="0">
                <a:solidFill>
                  <a:srgbClr val="002060"/>
                </a:solidFill>
              </a:rPr>
              <a:t> — (мальчик); — (женщина в зелёном платье); — (мужчина в синем костюме).</a:t>
            </a:r>
          </a:p>
        </p:txBody>
      </p:sp>
      <p:pic>
        <p:nvPicPr>
          <p:cNvPr id="7" name="Рисунок 6">
            <a:extLst>
              <a:ext uri="{FF2B5EF4-FFF2-40B4-BE49-F238E27FC236}">
                <a16:creationId xmlns:a16="http://schemas.microsoft.com/office/drawing/2014/main" id="{454D1056-7EA4-4EAF-B360-7E2215E709B8}"/>
              </a:ext>
            </a:extLst>
          </p:cNvPr>
          <p:cNvPicPr>
            <a:picLocks noChangeAspect="1"/>
          </p:cNvPicPr>
          <p:nvPr/>
        </p:nvPicPr>
        <p:blipFill rotWithShape="1">
          <a:blip r:embed="rId2">
            <a:extLst>
              <a:ext uri="{28A0092B-C50C-407E-A947-70E740481C1C}">
                <a14:useLocalDpi xmlns:a14="http://schemas.microsoft.com/office/drawing/2010/main" val="0"/>
              </a:ext>
            </a:extLst>
          </a:blip>
          <a:srcRect l="129" r="-129" b="18576"/>
          <a:stretch/>
        </p:blipFill>
        <p:spPr>
          <a:xfrm>
            <a:off x="0" y="0"/>
            <a:ext cx="6034623" cy="6858000"/>
          </a:xfrm>
          <a:prstGeom prst="rect">
            <a:avLst/>
          </a:prstGeom>
        </p:spPr>
      </p:pic>
    </p:spTree>
    <p:extLst>
      <p:ext uri="{BB962C8B-B14F-4D97-AF65-F5344CB8AC3E}">
        <p14:creationId xmlns:p14="http://schemas.microsoft.com/office/powerpoint/2010/main" val="3790593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340CDCC6-5E71-E702-5676-445E13888B77}"/>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D701E418-051B-3933-08C3-A9F58831EDC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3 октября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6D974B3C-E6B1-2DC1-4951-47984AA9E1DA}"/>
              </a:ext>
            </a:extLst>
          </p:cNvPr>
          <p:cNvSpPr txBox="1"/>
          <p:nvPr/>
        </p:nvSpPr>
        <p:spPr>
          <a:xfrm>
            <a:off x="329938" y="1046375"/>
            <a:ext cx="11657275" cy="4211281"/>
          </a:xfrm>
          <a:prstGeom prst="rect">
            <a:avLst/>
          </a:prstGeom>
          <a:noFill/>
        </p:spPr>
        <p:txBody>
          <a:bodyPr wrap="square">
            <a:spAutoFit/>
          </a:bodyPr>
          <a:lstStyle/>
          <a:p>
            <a:pPr marL="514350" marR="0" lvl="0" indent="-514350" algn="l" defTabSz="914400" rtl="0" eaLnBrk="1" fontAlgn="auto" latinLnBrk="0" hangingPunct="1">
              <a:lnSpc>
                <a:spcPct val="150000"/>
              </a:lnSpc>
              <a:spcBef>
                <a:spcPts val="1200"/>
              </a:spcBef>
              <a:spcAft>
                <a:spcPts val="0"/>
              </a:spcAft>
              <a:buClrTx/>
              <a:buSzTx/>
              <a:buFont typeface="Arial" panose="020B0604020202020204" pitchFamily="34" charset="0"/>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Выучить наизусть скороговорку «За песчаной косой».</a:t>
            </a:r>
          </a:p>
          <a:p>
            <a:pPr marL="514350" marR="0" lvl="0" indent="-514350" algn="l" defTabSz="914400" rtl="0" eaLnBrk="1" fontAlgn="auto" latinLnBrk="0" hangingPunct="1">
              <a:lnSpc>
                <a:spcPct val="150000"/>
              </a:lnSpc>
              <a:spcBef>
                <a:spcPts val="1200"/>
              </a:spcBef>
              <a:spcAft>
                <a:spcPts val="0"/>
              </a:spcAft>
              <a:buClrTx/>
              <a:buSzTx/>
              <a:buFont typeface="Arial" panose="020B0604020202020204" pitchFamily="34" charset="0"/>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Прочитать текст «Поговорим о любви к  детям». Подготовиться к тесту по содержанию текста.</a:t>
            </a: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3. По схеме составить предложения </a:t>
            </a:r>
            <a:r>
              <a:rPr kumimoji="0" lang="ru-RU" sz="2800" b="1" i="1" u="none" strike="noStrike" kern="1200" cap="none" spc="0" normalizeH="0" baseline="0" noProof="0" dirty="0">
                <a:ln>
                  <a:noFill/>
                </a:ln>
                <a:solidFill>
                  <a:prstClr val="black"/>
                </a:solidFill>
                <a:effectLst/>
                <a:uLnTx/>
                <a:uFillTx/>
                <a:latin typeface="Calibri" panose="020F0502020204030204"/>
                <a:ea typeface="+mn-ea"/>
                <a:cs typeface="+mn-cs"/>
              </a:rPr>
              <a:t>кто есть кто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 отношению к указанным в скобках </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ru-RU" sz="2800" b="0"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женщина в зеленом платье</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 — это </a:t>
            </a:r>
            <a:r>
              <a:rPr kumimoji="0" lang="ru-RU" sz="28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жена</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800" b="0" i="1" u="none" strike="noStrike" kern="1200" cap="none" spc="0" normalizeH="0" baseline="0" noProof="0" dirty="0">
                <a:ln>
                  <a:noFill/>
                </a:ln>
                <a:solidFill>
                  <a:srgbClr val="002060"/>
                </a:solidFill>
                <a:effectLst/>
                <a:uLnTx/>
                <a:uFillTx/>
                <a:latin typeface="Calibri" panose="020F0502020204030204"/>
                <a:ea typeface="+mn-ea"/>
                <a:cs typeface="+mn-cs"/>
              </a:rPr>
              <a:t>мужчины в синем костюме</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ru-RU" sz="2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4" name="Рисунок 3">
            <a:extLst>
              <a:ext uri="{FF2B5EF4-FFF2-40B4-BE49-F238E27FC236}">
                <a16:creationId xmlns:a16="http://schemas.microsoft.com/office/drawing/2014/main" id="{CE5129BC-7709-92FE-3E07-F54E223EB620}"/>
              </a:ext>
            </a:extLst>
          </p:cNvPr>
          <p:cNvPicPr>
            <a:picLocks noChangeAspect="1"/>
          </p:cNvPicPr>
          <p:nvPr/>
        </p:nvPicPr>
        <p:blipFill>
          <a:blip r:embed="rId2"/>
          <a:stretch>
            <a:fillRect/>
          </a:stretch>
        </p:blipFill>
        <p:spPr>
          <a:xfrm>
            <a:off x="7454736" y="4651448"/>
            <a:ext cx="4617699" cy="2077964"/>
          </a:xfrm>
          <a:prstGeom prst="rect">
            <a:avLst/>
          </a:prstGeom>
        </p:spPr>
      </p:pic>
      <p:pic>
        <p:nvPicPr>
          <p:cNvPr id="6" name="Рисунок 5">
            <a:extLst>
              <a:ext uri="{FF2B5EF4-FFF2-40B4-BE49-F238E27FC236}">
                <a16:creationId xmlns:a16="http://schemas.microsoft.com/office/drawing/2014/main" id="{F064EE3F-107B-ECE7-3666-A4068A7CE365}"/>
              </a:ext>
            </a:extLst>
          </p:cNvPr>
          <p:cNvPicPr>
            <a:picLocks noChangeAspect="1"/>
          </p:cNvPicPr>
          <p:nvPr/>
        </p:nvPicPr>
        <p:blipFill>
          <a:blip r:embed="rId3"/>
          <a:stretch>
            <a:fillRect/>
          </a:stretch>
        </p:blipFill>
        <p:spPr>
          <a:xfrm>
            <a:off x="30476" y="5690430"/>
            <a:ext cx="7268998" cy="857369"/>
          </a:xfrm>
          <a:prstGeom prst="rect">
            <a:avLst/>
          </a:prstGeom>
        </p:spPr>
      </p:pic>
    </p:spTree>
    <p:extLst>
      <p:ext uri="{BB962C8B-B14F-4D97-AF65-F5344CB8AC3E}">
        <p14:creationId xmlns:p14="http://schemas.microsoft.com/office/powerpoint/2010/main" val="20873090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3289</TotalTime>
  <Words>7213</Words>
  <Application>Microsoft Office PowerPoint</Application>
  <PresentationFormat>Широкоэкранный</PresentationFormat>
  <Paragraphs>806</Paragraphs>
  <Slides>96</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2</vt:i4>
      </vt:variant>
      <vt:variant>
        <vt:lpstr>Заголовки слайдов</vt:lpstr>
      </vt:variant>
      <vt:variant>
        <vt:i4>96</vt:i4>
      </vt:variant>
    </vt:vector>
  </HeadingPairs>
  <TitlesOfParts>
    <vt:vector size="107" baseType="lpstr">
      <vt:lpstr>Arial</vt:lpstr>
      <vt:lpstr>Arial Black</vt:lpstr>
      <vt:lpstr>Calibri</vt:lpstr>
      <vt:lpstr>Calibri Light</vt:lpstr>
      <vt:lpstr>Helvetica Neue</vt:lpstr>
      <vt:lpstr>Open Sans</vt:lpstr>
      <vt:lpstr>ProximaNovaMedium</vt:lpstr>
      <vt:lpstr>Times New Roman</vt:lpstr>
      <vt:lpstr>Wingdings</vt:lpstr>
      <vt:lpstr>Тема Office</vt:lpstr>
      <vt:lpstr>1_Тема Office</vt:lpstr>
      <vt:lpstr>Группа 103b </vt:lpstr>
      <vt:lpstr>Фонетика Русские скороговорки и стихотворения</vt:lpstr>
      <vt:lpstr>З’</vt:lpstr>
      <vt:lpstr>Презентация PowerPoint</vt:lpstr>
      <vt:lpstr>Презентация PowerPoint</vt:lpstr>
      <vt:lpstr>Презентация PowerPoint</vt:lpstr>
      <vt:lpstr>Презентация PowerPoint</vt:lpstr>
      <vt:lpstr>С</vt:lpstr>
      <vt:lpstr>Скороговорки</vt:lpstr>
      <vt:lpstr>Скороговорки</vt:lpstr>
      <vt:lpstr>Скороговорки</vt:lpstr>
      <vt:lpstr>Скороговорки</vt:lpstr>
      <vt:lpstr>Скороговорки</vt:lpstr>
      <vt:lpstr>Скороговорки</vt:lpstr>
      <vt:lpstr>Скороговорки</vt:lpstr>
      <vt:lpstr>Скороговорки</vt:lpstr>
      <vt:lpstr>Скороговорки</vt:lpstr>
      <vt:lpstr>1. Что случилось с зайцем? 2. Что было на голове у бабы? 3. Где всё это произошло?</vt:lpstr>
      <vt:lpstr>Скороговорки</vt:lpstr>
      <vt:lpstr>Скороговорки</vt:lpstr>
      <vt:lpstr>Презентация PowerPoint</vt:lpstr>
      <vt:lpstr>Презентация PowerPoint</vt:lpstr>
      <vt:lpstr>Семья</vt:lpstr>
      <vt:lpstr>Семья</vt:lpstr>
      <vt:lpstr>Семья</vt:lpstr>
      <vt:lpstr>Семья</vt:lpstr>
      <vt:lpstr>Семья</vt:lpstr>
      <vt:lpstr>Семья</vt:lpstr>
      <vt:lpstr>Семья</vt:lpstr>
      <vt:lpstr>Семья</vt:lpstr>
      <vt:lpstr>Семья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Семья</vt:lpstr>
      <vt:lpstr>Тема «Семья»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Семья</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82</cp:revision>
  <dcterms:created xsi:type="dcterms:W3CDTF">2024-09-01T20:30:35Z</dcterms:created>
  <dcterms:modified xsi:type="dcterms:W3CDTF">2025-09-29T13:35:24Z</dcterms:modified>
</cp:coreProperties>
</file>