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60" r:id="rId3"/>
    <p:sldId id="519" r:id="rId4"/>
    <p:sldId id="698" r:id="rId5"/>
    <p:sldId id="700" r:id="rId6"/>
    <p:sldId id="701" r:id="rId7"/>
    <p:sldId id="702" r:id="rId8"/>
    <p:sldId id="704" r:id="rId9"/>
    <p:sldId id="699" r:id="rId10"/>
    <p:sldId id="711" r:id="rId11"/>
    <p:sldId id="712" r:id="rId12"/>
    <p:sldId id="640" r:id="rId13"/>
    <p:sldId id="705" r:id="rId14"/>
    <p:sldId id="527" r:id="rId15"/>
    <p:sldId id="641" r:id="rId16"/>
    <p:sldId id="713" r:id="rId17"/>
    <p:sldId id="528" r:id="rId18"/>
    <p:sldId id="529" r:id="rId19"/>
    <p:sldId id="530" r:id="rId20"/>
    <p:sldId id="531" r:id="rId21"/>
    <p:sldId id="532" r:id="rId22"/>
    <p:sldId id="533" r:id="rId23"/>
    <p:sldId id="534" r:id="rId24"/>
    <p:sldId id="535" r:id="rId25"/>
    <p:sldId id="536" r:id="rId26"/>
    <p:sldId id="537" r:id="rId27"/>
    <p:sldId id="526" r:id="rId28"/>
    <p:sldId id="710" r:id="rId29"/>
    <p:sldId id="709" r:id="rId30"/>
    <p:sldId id="707" r:id="rId31"/>
    <p:sldId id="442" r:id="rId32"/>
    <p:sldId id="505" r:id="rId33"/>
    <p:sldId id="706" r:id="rId34"/>
    <p:sldId id="475" r:id="rId35"/>
    <p:sldId id="507" r:id="rId36"/>
    <p:sldId id="714" r:id="rId37"/>
    <p:sldId id="715" r:id="rId38"/>
    <p:sldId id="510" r:id="rId39"/>
    <p:sldId id="716" r:id="rId40"/>
    <p:sldId id="717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6EE"/>
    <a:srgbClr val="B0B0E5"/>
    <a:srgbClr val="B0C4E6"/>
    <a:srgbClr val="B7D6A1"/>
    <a:srgbClr val="BFA6C8"/>
    <a:srgbClr val="006600"/>
    <a:srgbClr val="B6C8E8"/>
    <a:srgbClr val="749BFC"/>
    <a:srgbClr val="CFDBF0"/>
    <a:srgbClr val="C1A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97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36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186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759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15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203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04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491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002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251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075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4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ston5hl5s25pm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26 сентября 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0804"/>
              </p:ext>
            </p:extLst>
          </p:nvPr>
        </p:nvGraphicFramePr>
        <p:xfrm>
          <a:off x="178907" y="918443"/>
          <a:ext cx="11630592" cy="5610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75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346059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277314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176061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632681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632681">
                  <a:extLst>
                    <a:ext uri="{9D8B030D-6E8A-4147-A177-3AD203B41FA5}">
                      <a16:colId xmlns:a16="http://schemas.microsoft.com/office/drawing/2014/main" val="224120836"/>
                    </a:ext>
                  </a:extLst>
                </a:gridCol>
                <a:gridCol w="404672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1100637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840271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792932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803718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907685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503054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853005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437439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612414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847844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урок </a:t>
                      </a: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числ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Зачёт Устный (Близнецы)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Тест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 ЗАЧЕТ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12)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3)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13)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 4,3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6)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 3,5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——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 4,2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13) --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 4,2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16)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4,8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17)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Чжу 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18)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 4,6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08957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19)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20)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21)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767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1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35BF5-3D21-A665-5080-80F1B192E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F998C-A3A6-CE15-8D6C-CA85CDA0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br>
              <a:rPr lang="ru-RU" dirty="0"/>
            </a:b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98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7FED0-8AC5-4B43-1CE5-CFC83E74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52AC1-8604-AD82-420D-BCD0198A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dirty="0"/>
              <a:t> — </a:t>
            </a:r>
            <a:r>
              <a:rPr lang="ru-RU" sz="4800" dirty="0"/>
              <a:t>А </a:t>
            </a:r>
            <a:r>
              <a:rPr lang="en-US" sz="4800" dirty="0"/>
              <a:t>[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О </a:t>
            </a:r>
            <a:r>
              <a:rPr lang="en-US" sz="4800" dirty="0"/>
              <a:t>[</a:t>
            </a:r>
            <a:r>
              <a:rPr lang="ru-RU" sz="4800" dirty="0"/>
              <a:t>о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И </a:t>
            </a:r>
            <a:r>
              <a:rPr lang="en-US" sz="4800" dirty="0"/>
              <a:t>[‘</a:t>
            </a:r>
            <a:r>
              <a:rPr lang="ru-RU" sz="4800" dirty="0"/>
              <a:t>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Е </a:t>
            </a:r>
            <a:r>
              <a:rPr lang="en-US" sz="4800" dirty="0"/>
              <a:t>[‘</a:t>
            </a:r>
            <a:r>
              <a:rPr lang="ru-RU" sz="4800" dirty="0"/>
              <a:t>э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Я</a:t>
            </a:r>
            <a:r>
              <a:rPr lang="en-US" sz="4800" dirty="0"/>
              <a:t> [‘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br>
              <a:rPr lang="en-US" sz="4800" dirty="0"/>
            </a:br>
            <a:r>
              <a:rPr lang="ru-RU" sz="4800" dirty="0"/>
              <a:t>                        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ма</a:t>
            </a:r>
            <a:r>
              <a:rPr lang="ru-RU" sz="4800" i="1" dirty="0"/>
              <a:t>, </a:t>
            </a:r>
            <a:r>
              <a:rPr lang="ru-RU" sz="4800" i="1" dirty="0" err="1"/>
              <a:t>д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</a:t>
            </a:r>
            <a:r>
              <a:rPr lang="ru-RU" sz="4800" i="1" dirty="0"/>
              <a:t>, </a:t>
            </a:r>
            <a:r>
              <a:rPr lang="ru-RU" sz="4800" i="1" dirty="0" err="1"/>
              <a:t>кн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га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л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ч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05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F4B4B-B2E4-403A-042E-5731A6F8D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DFD7B-6465-76C2-EAE1-56AEA0792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dirty="0"/>
              <a:t> — </a:t>
            </a:r>
            <a:r>
              <a:rPr lang="ru-RU" sz="4800" dirty="0"/>
              <a:t>А </a:t>
            </a:r>
            <a:r>
              <a:rPr lang="en-US" sz="4800" dirty="0"/>
              <a:t>[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О </a:t>
            </a:r>
            <a:r>
              <a:rPr lang="en-US" sz="4800" dirty="0"/>
              <a:t>[</a:t>
            </a:r>
            <a:r>
              <a:rPr lang="ru-RU" sz="4800" dirty="0"/>
              <a:t>о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И </a:t>
            </a:r>
            <a:r>
              <a:rPr lang="en-US" sz="4800" dirty="0"/>
              <a:t>[‘</a:t>
            </a:r>
            <a:r>
              <a:rPr lang="ru-RU" sz="4800" dirty="0"/>
              <a:t>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Е </a:t>
            </a:r>
            <a:r>
              <a:rPr lang="en-US" sz="4800" dirty="0"/>
              <a:t>[‘</a:t>
            </a:r>
            <a:r>
              <a:rPr lang="ru-RU" sz="4800" dirty="0"/>
              <a:t>э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Я</a:t>
            </a:r>
            <a:r>
              <a:rPr lang="en-US" sz="4800" dirty="0"/>
              <a:t> [‘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br>
              <a:rPr lang="en-US" sz="4800" dirty="0"/>
            </a:br>
            <a:r>
              <a:rPr lang="ru-RU" sz="4800" dirty="0"/>
              <a:t>                        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ма</a:t>
            </a:r>
            <a:r>
              <a:rPr lang="ru-RU" sz="4800" i="1" dirty="0"/>
              <a:t>, </a:t>
            </a:r>
            <a:r>
              <a:rPr lang="ru-RU" sz="4800" i="1" dirty="0" err="1"/>
              <a:t>д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</a:t>
            </a:r>
            <a:r>
              <a:rPr lang="ru-RU" sz="4800" i="1" dirty="0"/>
              <a:t>, </a:t>
            </a:r>
            <a:r>
              <a:rPr lang="ru-RU" sz="4800" i="1" dirty="0" err="1"/>
              <a:t>кн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га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л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ч</a:t>
            </a:r>
            <a:br>
              <a:rPr lang="ru-RU" sz="4800" i="1" dirty="0"/>
            </a:br>
            <a:br>
              <a:rPr lang="en-US" dirty="0"/>
            </a:b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Безударные</a:t>
            </a:r>
            <a:r>
              <a:rPr lang="ru-RU" sz="6000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43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C3984-2A8B-8DF9-C0A1-45E84B7B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8F11B-7BE7-D3F5-73B0-AAEA303E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380842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dirty="0"/>
              <a:t> — </a:t>
            </a:r>
            <a:r>
              <a:rPr lang="ru-RU" sz="4800" dirty="0"/>
              <a:t>А </a:t>
            </a:r>
            <a:r>
              <a:rPr lang="en-US" sz="4800" dirty="0"/>
              <a:t>[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О </a:t>
            </a:r>
            <a:r>
              <a:rPr lang="en-US" sz="4800" dirty="0"/>
              <a:t>[</a:t>
            </a:r>
            <a:r>
              <a:rPr lang="ru-RU" sz="4800" dirty="0"/>
              <a:t>о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И </a:t>
            </a:r>
            <a:r>
              <a:rPr lang="en-US" sz="4800" dirty="0"/>
              <a:t>[‘</a:t>
            </a:r>
            <a:r>
              <a:rPr lang="ru-RU" sz="4800" dirty="0"/>
              <a:t>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Е </a:t>
            </a:r>
            <a:r>
              <a:rPr lang="en-US" sz="4800" dirty="0"/>
              <a:t>[‘</a:t>
            </a:r>
            <a:r>
              <a:rPr lang="ru-RU" sz="4800" dirty="0"/>
              <a:t>э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Я</a:t>
            </a:r>
            <a:r>
              <a:rPr lang="en-US" sz="4800" dirty="0"/>
              <a:t> [‘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br>
              <a:rPr lang="en-US" sz="4800" dirty="0"/>
            </a:br>
            <a:r>
              <a:rPr lang="ru-RU" sz="4800" dirty="0"/>
              <a:t>                        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ма</a:t>
            </a:r>
            <a:r>
              <a:rPr lang="ru-RU" sz="4800" i="1" dirty="0"/>
              <a:t>, </a:t>
            </a:r>
            <a:r>
              <a:rPr lang="ru-RU" sz="4800" i="1" dirty="0" err="1"/>
              <a:t>д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</a:t>
            </a:r>
            <a:r>
              <a:rPr lang="ru-RU" sz="4800" i="1" dirty="0"/>
              <a:t>, </a:t>
            </a:r>
            <a:r>
              <a:rPr lang="ru-RU" sz="4800" i="1" dirty="0" err="1"/>
              <a:t>кн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га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л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ч</a:t>
            </a:r>
            <a:br>
              <a:rPr lang="ru-RU" sz="4800" i="1" dirty="0"/>
            </a:br>
            <a:br>
              <a:rPr lang="en-US" dirty="0"/>
            </a:b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Безударные</a:t>
            </a:r>
            <a:r>
              <a:rPr lang="ru-RU" sz="6000" dirty="0"/>
              <a:t>:</a:t>
            </a:r>
            <a:br>
              <a:rPr lang="ru-RU" sz="6000" dirty="0"/>
            </a:br>
            <a:br>
              <a:rPr lang="ru-RU" sz="6000" dirty="0"/>
            </a:br>
            <a:endParaRPr lang="ru-RU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19677-B363-CE0D-D24A-96E75B06A3B2}"/>
              </a:ext>
            </a:extLst>
          </p:cNvPr>
          <p:cNvSpPr txBox="1"/>
          <p:nvPr/>
        </p:nvSpPr>
        <p:spPr>
          <a:xfrm>
            <a:off x="1" y="3662968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степень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редукции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Е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(перед ударным и в начале слова)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нана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д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з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79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D958-B4C2-649C-842A-41E271120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79314-55FC-97EF-14BF-FE2BA837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380842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dirty="0"/>
              <a:t> — </a:t>
            </a:r>
            <a:r>
              <a:rPr lang="ru-RU" sz="4800" dirty="0"/>
              <a:t>А </a:t>
            </a:r>
            <a:r>
              <a:rPr lang="en-US" sz="4800" dirty="0"/>
              <a:t>[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О </a:t>
            </a:r>
            <a:r>
              <a:rPr lang="en-US" sz="4800" dirty="0"/>
              <a:t>[</a:t>
            </a:r>
            <a:r>
              <a:rPr lang="ru-RU" sz="4800" dirty="0"/>
              <a:t>о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И </a:t>
            </a:r>
            <a:r>
              <a:rPr lang="en-US" sz="4800" dirty="0"/>
              <a:t>[‘</a:t>
            </a:r>
            <a:r>
              <a:rPr lang="ru-RU" sz="4800" dirty="0"/>
              <a:t>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Е </a:t>
            </a:r>
            <a:r>
              <a:rPr lang="en-US" sz="4800" dirty="0"/>
              <a:t>[‘</a:t>
            </a:r>
            <a:r>
              <a:rPr lang="ru-RU" sz="4800" dirty="0"/>
              <a:t>э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Я</a:t>
            </a:r>
            <a:r>
              <a:rPr lang="en-US" sz="4800" dirty="0"/>
              <a:t> [‘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br>
              <a:rPr lang="en-US" sz="4800" dirty="0"/>
            </a:br>
            <a:r>
              <a:rPr lang="ru-RU" sz="4800" dirty="0"/>
              <a:t>                        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ма</a:t>
            </a:r>
            <a:r>
              <a:rPr lang="ru-RU" sz="4800" i="1" dirty="0"/>
              <a:t>, </a:t>
            </a:r>
            <a:r>
              <a:rPr lang="ru-RU" sz="4800" i="1" dirty="0" err="1"/>
              <a:t>д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</a:t>
            </a:r>
            <a:r>
              <a:rPr lang="ru-RU" sz="4800" i="1" dirty="0"/>
              <a:t>, </a:t>
            </a:r>
            <a:r>
              <a:rPr lang="ru-RU" sz="4800" i="1" dirty="0" err="1"/>
              <a:t>кн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га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л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ч</a:t>
            </a:r>
            <a:br>
              <a:rPr lang="ru-RU" sz="4800" i="1" dirty="0"/>
            </a:br>
            <a:br>
              <a:rPr lang="en-US" dirty="0"/>
            </a:b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Безударные</a:t>
            </a:r>
            <a:r>
              <a:rPr lang="ru-RU" sz="6000" dirty="0"/>
              <a:t>:</a:t>
            </a:r>
            <a:br>
              <a:rPr lang="ru-RU" sz="6000" dirty="0"/>
            </a:br>
            <a:br>
              <a:rPr lang="ru-RU" sz="6000" dirty="0"/>
            </a:br>
            <a:endParaRPr lang="ru-RU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41188-0B2A-FF7B-C054-930FB250DC7C}"/>
              </a:ext>
            </a:extLst>
          </p:cNvPr>
          <p:cNvSpPr txBox="1"/>
          <p:nvPr/>
        </p:nvSpPr>
        <p:spPr>
          <a:xfrm>
            <a:off x="0" y="5448071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степень редукции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А, О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ъ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      ;   И, Е, Я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(все остальные слоги)                       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локо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мода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студе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нч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8838E-6E74-2DED-21E9-CB009BD01CA1}"/>
              </a:ext>
            </a:extLst>
          </p:cNvPr>
          <p:cNvSpPr txBox="1"/>
          <p:nvPr/>
        </p:nvSpPr>
        <p:spPr>
          <a:xfrm>
            <a:off x="6594050" y="5494238"/>
            <a:ext cx="100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краткий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а/ы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239956-47AA-6E7A-E7B7-4122432C8D10}"/>
              </a:ext>
            </a:extLst>
          </p:cNvPr>
          <p:cNvSpPr txBox="1"/>
          <p:nvPr/>
        </p:nvSpPr>
        <p:spPr>
          <a:xfrm>
            <a:off x="10741058" y="5547674"/>
            <a:ext cx="1003955" cy="68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очень краткий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8472B-A478-10BC-CAC1-A2EAB3AA63E7}"/>
              </a:ext>
            </a:extLst>
          </p:cNvPr>
          <p:cNvSpPr txBox="1"/>
          <p:nvPr/>
        </p:nvSpPr>
        <p:spPr>
          <a:xfrm>
            <a:off x="1" y="3662968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степень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редукции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А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О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Е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[‘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(перед ударным и в начале слова)   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нана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д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з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ло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м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я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18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15A60-34EE-F254-B38F-B54AEB571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16C04-306D-BB81-6899-585D7982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3200" dirty="0"/>
              <a:t>Редукция</a:t>
            </a:r>
            <a:br>
              <a:rPr lang="ru-RU" sz="3200" dirty="0"/>
            </a:b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sz="3200" dirty="0"/>
              <a:t> — А </a:t>
            </a:r>
            <a:r>
              <a:rPr lang="en-US" sz="3200" dirty="0"/>
              <a:t>[</a:t>
            </a:r>
            <a:r>
              <a:rPr lang="ru-RU" sz="3200" dirty="0"/>
              <a:t>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r>
              <a:rPr lang="ru-RU" sz="3200" dirty="0"/>
              <a:t>, О </a:t>
            </a:r>
            <a:r>
              <a:rPr lang="en-US" sz="3200" dirty="0"/>
              <a:t>[</a:t>
            </a:r>
            <a:r>
              <a:rPr lang="ru-RU" sz="3200" dirty="0"/>
              <a:t>о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r>
              <a:rPr lang="ru-RU" sz="3200" dirty="0"/>
              <a:t>, И </a:t>
            </a:r>
            <a:r>
              <a:rPr lang="en-US" sz="3200" dirty="0"/>
              <a:t>[‘</a:t>
            </a:r>
            <a:r>
              <a:rPr lang="ru-RU" sz="3200" dirty="0"/>
              <a:t>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r>
              <a:rPr lang="ru-RU" sz="3200" dirty="0"/>
              <a:t>, Е </a:t>
            </a:r>
            <a:r>
              <a:rPr lang="en-US" sz="3200" dirty="0"/>
              <a:t>[‘</a:t>
            </a:r>
            <a:r>
              <a:rPr lang="ru-RU" sz="3200" dirty="0"/>
              <a:t>э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r>
              <a:rPr lang="ru-RU" sz="3200" dirty="0"/>
              <a:t>, Я</a:t>
            </a:r>
            <a:r>
              <a:rPr lang="en-US" sz="3200" dirty="0"/>
              <a:t> [‘</a:t>
            </a:r>
            <a:r>
              <a:rPr lang="ru-RU" sz="3200" dirty="0"/>
              <a:t>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br>
              <a:rPr lang="en-US" sz="3200" dirty="0"/>
            </a:br>
            <a:r>
              <a:rPr lang="ru-RU" sz="3200" dirty="0">
                <a:solidFill>
                  <a:srgbClr val="002060"/>
                </a:solidFill>
              </a:rPr>
              <a:t>Безударные</a:t>
            </a:r>
            <a:r>
              <a:rPr lang="ru-RU" sz="3200" dirty="0"/>
              <a:t>:</a:t>
            </a:r>
            <a:br>
              <a:rPr lang="ru-RU" sz="3200" dirty="0"/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1 степень редукции </a:t>
            </a:r>
            <a:r>
              <a:rPr lang="ru-RU" sz="3200" dirty="0"/>
              <a:t>— перед ударным и в начале слова:</a:t>
            </a:r>
            <a:br>
              <a:rPr lang="ru-RU" sz="3200" dirty="0"/>
            </a:br>
            <a:r>
              <a:rPr lang="ru-RU" sz="3200" dirty="0"/>
              <a:t>А </a:t>
            </a:r>
            <a:r>
              <a:rPr lang="en-US" sz="3200" dirty="0"/>
              <a:t>[</a:t>
            </a:r>
            <a:r>
              <a:rPr lang="ru-RU" sz="3200" dirty="0"/>
              <a:t>а</a:t>
            </a:r>
            <a:r>
              <a:rPr lang="en-US" sz="3200" dirty="0"/>
              <a:t>]</a:t>
            </a:r>
            <a:r>
              <a:rPr lang="ru-RU" sz="3200" dirty="0"/>
              <a:t>, О </a:t>
            </a:r>
            <a:r>
              <a:rPr lang="en-US" sz="3200" dirty="0"/>
              <a:t>[</a:t>
            </a:r>
            <a:r>
              <a:rPr lang="ru-RU" sz="3200" dirty="0"/>
              <a:t>а</a:t>
            </a:r>
            <a:r>
              <a:rPr lang="en-US" sz="3200" dirty="0"/>
              <a:t>]</a:t>
            </a:r>
            <a:r>
              <a:rPr lang="ru-RU" sz="3200" dirty="0"/>
              <a:t>, И </a:t>
            </a:r>
            <a:r>
              <a:rPr lang="en-US" sz="3200" dirty="0"/>
              <a:t>[‘</a:t>
            </a:r>
            <a:r>
              <a:rPr lang="ru-RU" sz="3200" dirty="0"/>
              <a:t>и</a:t>
            </a:r>
            <a:r>
              <a:rPr lang="en-US" sz="3200" dirty="0"/>
              <a:t>]</a:t>
            </a:r>
            <a:r>
              <a:rPr lang="ru-RU" sz="3200" dirty="0"/>
              <a:t>, Е </a:t>
            </a:r>
            <a:r>
              <a:rPr lang="en-US" sz="3200" dirty="0"/>
              <a:t>[‘</a:t>
            </a:r>
            <a:r>
              <a:rPr lang="ru-RU" sz="3200" dirty="0"/>
              <a:t>и</a:t>
            </a:r>
            <a:r>
              <a:rPr lang="en-US" sz="3200" dirty="0"/>
              <a:t>]</a:t>
            </a:r>
            <a:r>
              <a:rPr lang="ru-RU" sz="3200" dirty="0"/>
              <a:t>, Я</a:t>
            </a:r>
            <a:r>
              <a:rPr lang="en-US" sz="3200" dirty="0"/>
              <a:t> [‘</a:t>
            </a:r>
            <a:r>
              <a:rPr lang="ru-RU" sz="3200" dirty="0"/>
              <a:t>и</a:t>
            </a:r>
            <a:r>
              <a:rPr lang="en-US" sz="3200" dirty="0"/>
              <a:t>]</a:t>
            </a:r>
            <a:br>
              <a:rPr lang="en-US" sz="3200" dirty="0"/>
            </a:br>
            <a:r>
              <a:rPr lang="en-US" sz="3200" dirty="0">
                <a:solidFill>
                  <a:srgbClr val="7030A0"/>
                </a:solidFill>
              </a:rPr>
              <a:t>2 </a:t>
            </a:r>
            <a:r>
              <a:rPr lang="ru-RU" sz="3200" dirty="0">
                <a:solidFill>
                  <a:srgbClr val="7030A0"/>
                </a:solidFill>
              </a:rPr>
              <a:t>степень редукции </a:t>
            </a:r>
            <a:r>
              <a:rPr lang="ru-RU" sz="3200" dirty="0"/>
              <a:t>— все остальные слоги: А, О </a:t>
            </a:r>
            <a:r>
              <a:rPr lang="en-US" sz="3200" dirty="0"/>
              <a:t>[</a:t>
            </a:r>
            <a:r>
              <a:rPr lang="ru-RU" sz="2800" dirty="0"/>
              <a:t>ъ</a:t>
            </a:r>
            <a:r>
              <a:rPr lang="en-US" sz="3200" dirty="0"/>
              <a:t>]</a:t>
            </a:r>
            <a:r>
              <a:rPr lang="ru-RU" sz="3200" dirty="0"/>
              <a:t>, И, Е, Я </a:t>
            </a:r>
            <a:r>
              <a:rPr lang="en-US" sz="3200" dirty="0"/>
              <a:t>[</a:t>
            </a:r>
            <a:r>
              <a:rPr lang="ru-RU" sz="3200" dirty="0"/>
              <a:t>ь</a:t>
            </a:r>
            <a:r>
              <a:rPr lang="en-US" sz="3200" dirty="0"/>
              <a:t>]</a:t>
            </a:r>
            <a:br>
              <a:rPr lang="ru-RU" sz="3200" dirty="0"/>
            </a:br>
            <a:br>
              <a:rPr lang="en-US" sz="3200" dirty="0"/>
            </a:b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е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  <a:r>
              <a:rPr lang="ru-RU" sz="3200" dirty="0"/>
              <a:t>в</a:t>
            </a:r>
            <a:r>
              <a:rPr lang="ru-RU" sz="3200" dirty="0">
                <a:solidFill>
                  <a:srgbClr val="7030A0"/>
                </a:solidFill>
              </a:rPr>
              <a:t>ая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ru-RU" sz="3200" dirty="0" err="1"/>
              <a:t>в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en-US" sz="3200" dirty="0"/>
              <a:t>j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я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r>
              <a:rPr lang="ru-RU" sz="3200" dirty="0"/>
              <a:t>зь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а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с</a:t>
            </a:r>
            <a:r>
              <a:rPr lang="en-US" sz="3200" dirty="0"/>
              <a:t>’]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33292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3E1B0-6012-8326-BAD1-17C79696B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A655A-6CCA-B7D2-AEF5-2C3C9E4B4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339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sz="2400" dirty="0"/>
              <a:t> — А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О </a:t>
            </a:r>
            <a:r>
              <a:rPr lang="en-US" sz="2400" dirty="0"/>
              <a:t>[</a:t>
            </a:r>
            <a:r>
              <a:rPr lang="ru-RU" sz="2400" dirty="0"/>
              <a:t>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И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Е </a:t>
            </a:r>
            <a:r>
              <a:rPr lang="en-US" sz="2400" dirty="0"/>
              <a:t>[‘</a:t>
            </a:r>
            <a:r>
              <a:rPr lang="ru-RU" sz="2400" dirty="0"/>
              <a:t>э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Я</a:t>
            </a:r>
            <a:r>
              <a:rPr lang="en-US" sz="2400" dirty="0"/>
              <a:t> [‘</a:t>
            </a:r>
            <a:r>
              <a:rPr lang="ru-RU" sz="2400" dirty="0"/>
              <a:t>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br>
              <a:rPr lang="en-US" sz="2400" dirty="0"/>
            </a:br>
            <a:r>
              <a:rPr lang="ru-RU" sz="2400" dirty="0">
                <a:solidFill>
                  <a:srgbClr val="002060"/>
                </a:solidFill>
              </a:rPr>
              <a:t>Безударные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1 степень редукции </a:t>
            </a:r>
            <a:r>
              <a:rPr lang="ru-RU" sz="2400" dirty="0"/>
              <a:t>— перед ударным и в начале слова: А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en-US" sz="2400" dirty="0"/>
              <a:t>]</a:t>
            </a:r>
            <a:r>
              <a:rPr lang="ru-RU" sz="2400" dirty="0"/>
              <a:t>, О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en-US" sz="2400" dirty="0"/>
              <a:t>]</a:t>
            </a:r>
            <a:r>
              <a:rPr lang="ru-RU" sz="2400" dirty="0"/>
              <a:t>, И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r>
              <a:rPr lang="ru-RU" sz="2400" dirty="0"/>
              <a:t>, Е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r>
              <a:rPr lang="ru-RU" sz="2400" dirty="0"/>
              <a:t>, Я</a:t>
            </a:r>
            <a:r>
              <a:rPr lang="en-US" sz="2400" dirty="0"/>
              <a:t> 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br>
              <a:rPr lang="en-US" sz="2400" dirty="0"/>
            </a:br>
            <a:r>
              <a:rPr lang="en-US" sz="2400" dirty="0">
                <a:solidFill>
                  <a:srgbClr val="7030A0"/>
                </a:solidFill>
              </a:rPr>
              <a:t>2 </a:t>
            </a:r>
            <a:r>
              <a:rPr lang="ru-RU" sz="2400" dirty="0">
                <a:solidFill>
                  <a:srgbClr val="7030A0"/>
                </a:solidFill>
              </a:rPr>
              <a:t>степень редукции </a:t>
            </a:r>
            <a:r>
              <a:rPr lang="ru-RU" sz="2400" dirty="0"/>
              <a:t>— все остальные слоги: А, О </a:t>
            </a:r>
            <a:r>
              <a:rPr lang="en-US" sz="2400" dirty="0"/>
              <a:t>[</a:t>
            </a:r>
            <a:r>
              <a:rPr lang="ru-RU" sz="2000" dirty="0"/>
              <a:t>ъ</a:t>
            </a:r>
            <a:r>
              <a:rPr lang="en-US" sz="2400" dirty="0"/>
              <a:t>]</a:t>
            </a:r>
            <a:r>
              <a:rPr lang="ru-RU" sz="2400" dirty="0"/>
              <a:t>, И, Е, Я </a:t>
            </a:r>
            <a:r>
              <a:rPr lang="en-US" sz="2400" dirty="0"/>
              <a:t>[</a:t>
            </a:r>
            <a:r>
              <a:rPr lang="ru-RU" sz="2400" dirty="0"/>
              <a:t>ь</a:t>
            </a:r>
            <a:r>
              <a:rPr lang="en-US" sz="2400" dirty="0"/>
              <a:t>]</a:t>
            </a:r>
            <a:br>
              <a:rPr lang="ru-RU" sz="3200" dirty="0"/>
            </a:b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е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  <a:r>
              <a:rPr lang="ru-RU" sz="3200" dirty="0"/>
              <a:t>в</a:t>
            </a:r>
            <a:r>
              <a:rPr lang="ru-RU" sz="3200" dirty="0">
                <a:solidFill>
                  <a:srgbClr val="7030A0"/>
                </a:solidFill>
              </a:rPr>
              <a:t>ая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ru-RU" sz="3200" dirty="0" err="1"/>
              <a:t>в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en-US" sz="3200" dirty="0"/>
              <a:t>j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я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r>
              <a:rPr lang="ru-RU" sz="3200" dirty="0"/>
              <a:t>зь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а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с</a:t>
            </a:r>
            <a:r>
              <a:rPr lang="en-US" sz="3200" dirty="0"/>
              <a:t>’]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164BE4-D02A-AF79-0134-1FB2DCE066FE}"/>
              </a:ext>
            </a:extLst>
          </p:cNvPr>
          <p:cNvSpPr txBox="1"/>
          <p:nvPr/>
        </p:nvSpPr>
        <p:spPr>
          <a:xfrm>
            <a:off x="5422900" y="1625600"/>
            <a:ext cx="6553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б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тпр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1403328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en-US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08366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DB820A-9359-D4D0-03BB-34FCA21C0C0D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30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Стихи</a:t>
            </a:r>
            <a:endParaRPr kumimoji="0" lang="ru-RU" sz="6000" b="1" i="0" u="none" strike="noStrike" kern="1200" cap="none" spc="30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41D266-E453-B1FA-3544-4E20BBA7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9" y="1758930"/>
            <a:ext cx="3141407" cy="493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22BDF5-B4FC-8B22-5BA3-ADCB9AE5AD2B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Агния Барто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4A327D-E854-B9E3-2BB7-3CE0B277F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69B6B8-3AC3-CC7A-F8DD-881DB3B95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07" y="228100"/>
            <a:ext cx="8527311" cy="63954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1764C95-8E58-4D5C-BA23-E5EB7061C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280" y="2406827"/>
            <a:ext cx="30575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90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DB820A-9359-D4D0-03BB-34FCA21C0C0D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30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Стихи</a:t>
            </a:r>
            <a:endParaRPr kumimoji="0" lang="ru-RU" sz="6000" b="1" i="0" u="none" strike="noStrike" kern="1200" cap="none" spc="30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41D266-E453-B1FA-3544-4E20BBA7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9" y="1758930"/>
            <a:ext cx="3141407" cy="493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22BDF5-B4FC-8B22-5BA3-ADCB9AE5AD2B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Агния Барто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4A327D-E854-B9E3-2BB7-3CE0B277F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22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DB820A-9359-D4D0-03BB-34FCA21C0C0D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30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Стихи</a:t>
            </a:r>
            <a:endParaRPr kumimoji="0" lang="ru-RU" sz="6000" b="1" i="0" u="none" strike="noStrike" kern="1200" cap="none" spc="30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41D266-E453-B1FA-3544-4E20BBA7E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19" y="1758930"/>
            <a:ext cx="3141407" cy="493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22BDF5-B4FC-8B22-5BA3-ADCB9AE5AD2B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Агния Барто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4A327D-E854-B9E3-2BB7-3CE0B277F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  <p:pic>
        <p:nvPicPr>
          <p:cNvPr id="2" name="Barto_RezinovajaZina">
            <a:hlinkClick r:id="" action="ppaction://media"/>
            <a:extLst>
              <a:ext uri="{FF2B5EF4-FFF2-40B4-BE49-F238E27FC236}">
                <a16:creationId xmlns:a16="http://schemas.microsoft.com/office/drawing/2014/main" id="{BE881867-7356-9755-6846-C27A5A52AC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DB820A-9359-D4D0-03BB-34FCA21C0C0D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30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Стихи</a:t>
            </a:r>
            <a:endParaRPr kumimoji="0" lang="ru-RU" sz="6000" b="1" i="0" u="none" strike="noStrike" kern="1200" cap="none" spc="30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41D266-E453-B1FA-3544-4E20BBA7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9" y="1758930"/>
            <a:ext cx="3141407" cy="4934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22BDF5-B4FC-8B22-5BA3-ADCB9AE5AD2B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Агния Барто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4A327D-E854-B9E3-2BB7-3CE0B277F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7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75141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E4F5F-10A2-DF60-6E76-152A9FA86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FDA281-6E30-639D-A0F7-5D02CDE052AD}"/>
              </a:ext>
            </a:extLst>
          </p:cNvPr>
          <p:cNvSpPr txBox="1"/>
          <p:nvPr/>
        </p:nvSpPr>
        <p:spPr>
          <a:xfrm>
            <a:off x="379749" y="0"/>
            <a:ext cx="115734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064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CFD374-9BBC-EC64-69EE-0F3DE0FBA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6F31BD8-565A-BC24-DA2E-220F73F433DF}"/>
              </a:ext>
            </a:extLst>
          </p:cNvPr>
          <p:cNvSpPr txBox="1"/>
          <p:nvPr/>
        </p:nvSpPr>
        <p:spPr>
          <a:xfrm>
            <a:off x="379749" y="0"/>
            <a:ext cx="115734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2899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09AED-3579-7229-2891-BA9E78903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B0F79E-21B2-F10C-CAB0-B6D562427C03}"/>
              </a:ext>
            </a:extLst>
          </p:cNvPr>
          <p:cNvSpPr txBox="1"/>
          <p:nvPr/>
        </p:nvSpPr>
        <p:spPr>
          <a:xfrm>
            <a:off x="379749" y="0"/>
            <a:ext cx="115734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2650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2BF4E-EF29-1BCE-2100-D4554E94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A15E0B-B377-D114-FFEC-0CBEA97919B3}"/>
              </a:ext>
            </a:extLst>
          </p:cNvPr>
          <p:cNvSpPr txBox="1"/>
          <p:nvPr/>
        </p:nvSpPr>
        <p:spPr>
          <a:xfrm>
            <a:off x="379749" y="0"/>
            <a:ext cx="115734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97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B2C53-E1AA-25D0-000B-C34D141CA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C62E91-B51C-04D4-7544-EA914FFC4E81}"/>
              </a:ext>
            </a:extLst>
          </p:cNvPr>
          <p:cNvSpPr txBox="1"/>
          <p:nvPr/>
        </p:nvSpPr>
        <p:spPr>
          <a:xfrm>
            <a:off x="379749" y="0"/>
            <a:ext cx="115734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7323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4EBD6-5174-6790-D301-4AF65D25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1D5D7C-C935-E967-5A94-235F3F68452D}"/>
              </a:ext>
            </a:extLst>
          </p:cNvPr>
          <p:cNvSpPr txBox="1"/>
          <p:nvPr/>
        </p:nvSpPr>
        <p:spPr>
          <a:xfrm>
            <a:off x="379749" y="0"/>
            <a:ext cx="11573438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двойня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940560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1FA393-8F02-4B8F-AD01-27B0BD1C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0B0347-205A-A395-E3C0-F192D80E948E}"/>
              </a:ext>
            </a:extLst>
          </p:cNvPr>
          <p:cNvSpPr txBox="1"/>
          <p:nvPr/>
        </p:nvSpPr>
        <p:spPr>
          <a:xfrm>
            <a:off x="379749" y="0"/>
            <a:ext cx="11573438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		три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три третьих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целых и три десятых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		трое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треть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тройня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двойня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7100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40903-3932-F6C9-011D-7BE3D424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94867B-6B7E-AA28-3AA5-85C0147B75F7}"/>
              </a:ext>
            </a:extLst>
          </p:cNvPr>
          <p:cNvSpPr txBox="1"/>
          <p:nvPr/>
        </p:nvSpPr>
        <p:spPr>
          <a:xfrm>
            <a:off x="379749" y="0"/>
            <a:ext cx="11573438" cy="700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		три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четвёртый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третьих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четвёртых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целых и три десятых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целых 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десятых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		трое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тверть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	четверня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224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CFAB28-A71C-204E-C884-3E945B61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750DEA-9B2C-CAF9-DC5F-EF352EDD85E8}"/>
              </a:ext>
            </a:extLst>
          </p:cNvPr>
          <p:cNvSpPr txBox="1"/>
          <p:nvPr/>
        </p:nvSpPr>
        <p:spPr>
          <a:xfrm>
            <a:off x="379749" y="0"/>
            <a:ext cx="11573438" cy="700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		три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пять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четвёртый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третьих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четвёртых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пять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тых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целых и три десятых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целых и четыре десятых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пять целых пять десятых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		трое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тверть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четвёрка	пятёрка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	четверня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	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551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8382F9-ED8F-E132-9EF7-FF2790AA6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B5917B-0265-F356-4451-3DBB4D3D55BA}"/>
              </a:ext>
            </a:extLst>
          </p:cNvPr>
          <p:cNvSpPr txBox="1"/>
          <p:nvPr/>
        </p:nvSpPr>
        <p:spPr>
          <a:xfrm>
            <a:off x="379748" y="0"/>
            <a:ext cx="11812251" cy="700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Количественные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		три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пять		шесть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Порядковые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(какой по счёту?)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второ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четвёртый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тый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Дробные числительные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 каких частей?)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вторых (2/2)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третьих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четвёртых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пять пятых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шесть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шесты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целых и две десятых (2,2)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 целых и три десятых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четыре целых и четыре десятых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пять целых пять десятых 	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шесть целых шесть десятых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Собирательные числительные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(сколько?)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двое		трое	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теро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стеро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(что?)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ть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тверть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четвёрка	пятёрка	шестёрка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	четверня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	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	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шестерня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тройня́шки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	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шестерня́шки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9841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8D5C3F-E669-2BFF-5272-9C4F8D71A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7D6DCF-4428-D9CD-4194-A9997149EC46}"/>
              </a:ext>
            </a:extLst>
          </p:cNvPr>
          <p:cNvSpPr txBox="1"/>
          <p:nvPr/>
        </p:nvSpPr>
        <p:spPr>
          <a:xfrm>
            <a:off x="6612147" y="5721643"/>
            <a:ext cx="49828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Ералаш №25 "Близнецы"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https://www.youtube.com/watch?v=xhcuc_5ej54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7AFBB-801F-E756-00E1-294BA41D13E1}"/>
              </a:ext>
            </a:extLst>
          </p:cNvPr>
          <p:cNvSpPr txBox="1"/>
          <p:nvPr/>
        </p:nvSpPr>
        <p:spPr>
          <a:xfrm>
            <a:off x="530578" y="213027"/>
            <a:ext cx="1133776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СУЩЕСТВИТЕЛЬНЫЕ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Дво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(ед. ч.)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двойня́шки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(мн. ч.) — два ребенка, рождённые одновременно, братья или сёстры.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Тро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йня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(ед. ч.)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тройня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3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шки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(мн. ч.) — три ребенка, рождённые одновременно, братья или сёстры.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Близнецы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(мн. ч.) — </a:t>
            </a: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очень похожие друг на друга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двойняшки, тройняшки,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четверняшки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пятерняшки и т. д., рождённые одновременно, братья или сёстры.</a:t>
            </a:r>
          </a:p>
        </p:txBody>
      </p:sp>
    </p:spTree>
    <p:extLst>
      <p:ext uri="{BB962C8B-B14F-4D97-AF65-F5344CB8AC3E}">
        <p14:creationId xmlns:p14="http://schemas.microsoft.com/office/powerpoint/2010/main" val="1062376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F3510-C195-FD50-304B-89DE394BA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90C41D-838B-6DCF-6646-158AE7739E3B}"/>
              </a:ext>
            </a:extLst>
          </p:cNvPr>
          <p:cNvSpPr txBox="1"/>
          <p:nvPr/>
        </p:nvSpPr>
        <p:spPr>
          <a:xfrm>
            <a:off x="6612147" y="5721643"/>
            <a:ext cx="49828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Ералаш №25 "Близнецы"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https://www.youtube.com/watch?v=xhcuc_5ej54</a:t>
            </a:r>
          </a:p>
        </p:txBody>
      </p:sp>
      <p:pic>
        <p:nvPicPr>
          <p:cNvPr id="2" name="Bliznetsy_1">
            <a:hlinkClick r:id="" action="ppaction://media"/>
            <a:extLst>
              <a:ext uri="{FF2B5EF4-FFF2-40B4-BE49-F238E27FC236}">
                <a16:creationId xmlns:a16="http://schemas.microsoft.com/office/drawing/2014/main" id="{33AE5B6C-AA78-FC1E-3945-37B053806F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9332"/>
            <a:ext cx="121920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3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0FAF3-57EB-BF76-E196-2B8F343F6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CC9CC0-6497-FC2B-3ACF-C516DDF19480}"/>
              </a:ext>
            </a:extLst>
          </p:cNvPr>
          <p:cNvSpPr txBox="1"/>
          <p:nvPr/>
        </p:nvSpPr>
        <p:spPr>
          <a:xfrm>
            <a:off x="562118" y="1014862"/>
            <a:ext cx="1141306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Аудиторный тест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(числительные)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https://onlinetestpad.com/ston5hl5s25pm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ВНИМАНИЕ! Тест ограничен по времени!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45 минут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A5519-8FFC-F003-7ADE-863702648A3A}"/>
              </a:ext>
            </a:extLst>
          </p:cNvPr>
          <p:cNvSpPr txBox="1"/>
          <p:nvPr/>
        </p:nvSpPr>
        <p:spPr>
          <a:xfrm>
            <a:off x="562118" y="4461960"/>
            <a:ext cx="1141306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По «Близнецам»: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описать, что произошло. </a:t>
            </a: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Не больше 5 предложений! </a:t>
            </a:r>
            <a:r>
              <a:rPr lang="ru-RU" sz="3200" dirty="0">
                <a:solidFill>
                  <a:prstClr val="black"/>
                </a:solidFill>
                <a:latin typeface="Arial Black" panose="020B0A04020102020204" pitchFamily="34" charset="0"/>
              </a:rPr>
              <a:t>Обязательно использовать числительные.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693BB0-4CF0-9366-712B-C041332B642B}"/>
              </a:ext>
            </a:extLst>
          </p:cNvPr>
          <p:cNvSpPr txBox="1"/>
          <p:nvPr/>
        </p:nvSpPr>
        <p:spPr>
          <a:xfrm>
            <a:off x="462844" y="169333"/>
            <a:ext cx="1127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anose="020B0A04020102020204" pitchFamily="34" charset="0"/>
              </a:rPr>
              <a:t>Зачёт по теме «Числительные»</a:t>
            </a:r>
          </a:p>
        </p:txBody>
      </p:sp>
    </p:spTree>
    <p:extLst>
      <p:ext uri="{BB962C8B-B14F-4D97-AF65-F5344CB8AC3E}">
        <p14:creationId xmlns:p14="http://schemas.microsoft.com/office/powerpoint/2010/main" val="2963574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6659DC-96A8-9D74-968B-035B8931EE4F}"/>
              </a:ext>
            </a:extLst>
          </p:cNvPr>
          <p:cNvSpPr txBox="1"/>
          <p:nvPr/>
        </p:nvSpPr>
        <p:spPr>
          <a:xfrm>
            <a:off x="300942" y="335666"/>
            <a:ext cx="3333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EE0000"/>
                </a:solidFill>
              </a:rPr>
              <a:t>Следующая тема —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29 сентября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825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стихотворение Агнии Барто «Резиновая Зина».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Прочитать детские сочинения о семье (см. следующие слайды и ссылку на сайте).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Коротко рассказать о своей семье.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30949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Моя семья не очень большая, зато дружная. В моей семье всего четыре человека. Это мама, папа, дедушка и я.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Мой папа – глава семьи. Он достаточно строгий. Папа много работает и очень устаёт. Мой папа – работник банка.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у нас очень нежная и добрая. Она всегда знает, как решить наши проблемы. Мама работает на государственной службе.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Ещё с нами живет дедушка. Он мой самый близкий товарищ. Дедушка уже не работает. Он пенсионер. Мне с ним весело. Дедушка знает очень много интересного.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 нашей семьи всегда поддерживают друг друга. Это так прекрасно, когда знаешь, что дома тебя ждут близкие и любящие люди!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356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состоит из четырёх человек. Это папа, мама, я и мой младший братик. Я считаю, что у нас дружная семья, хотя мы с братиком иногда и ссоримся.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Юрий, ему 44 года, он работает программистом. А маму зовут Оксана, она работает главным специалистом. Меня зовут Игнат, мне 8 лет, и я учусь во 2 классе. Моего младшего брата зовут Валера, ему сейчас 5 лет, он ещё ходит в детский сад.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 семьёй очень любим природу и животных. У нас дома есть аквариум с разными рыбками. А ещё мы хотим завести кошку!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мама любит чистоту и порядок, поэтому ругает нас, когда мы играем и разбрасываем игрушки и вещи. Мы помогаем маме, собираем игрушки и вещи, а ещё я протираю тряпкой нашу обувь.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хочу, чтобы наша семья была дружной, доброй, чтобы мы реже ссорились и всегда были вместе, и никогда не болели.</a:t>
            </a:r>
          </a:p>
        </p:txBody>
      </p:sp>
    </p:spTree>
    <p:extLst>
      <p:ext uri="{BB962C8B-B14F-4D97-AF65-F5344CB8AC3E}">
        <p14:creationId xmlns:p14="http://schemas.microsoft.com/office/powerpoint/2010/main" val="15972456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меня моя семья самая лучшая. Нас четыре человека — я, мама, папа и братик Ваня. Я учусь в третьем классе, братик ходит в садик, ему всего четыре года. 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папа ездит в другой город на работу, потому что в нашем городе нет работы. Когда он приезжает домой, мама устраивает праздничный обед. Она очень хорошо готовит. Я помогаю маме накрывать на стол, Ваня у нас ещё маленький, но он тоже пытается нам помогать. После обеда мы отдыхаем дома, а вечером идём гулять во двор или в парк. Летом ходим на пляж, зимой катаемся на горках. Я люблю те дни, когда вся наша семья в сборе. У нас очень дружная семья.</a:t>
            </a:r>
          </a:p>
        </p:txBody>
      </p:sp>
    </p:spTree>
    <p:extLst>
      <p:ext uri="{BB962C8B-B14F-4D97-AF65-F5344CB8AC3E}">
        <p14:creationId xmlns:p14="http://schemas.microsoft.com/office/powerpoint/2010/main" val="1979658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большая семья: мама, папа, я и три братика.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учусь в первом классе, а братья ходят в садик. Мама пока не работает, а вот папа работает с утра до вечера.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дружу со своими братьями и каждый день мы успеваем поиграть во множество интересных игр: и в прятки, и в домик, и даже в дочки-матери. Пока братики маленькие, они, помимо машинок, немного интересуются моими куклами и игрушечными колясками. Я мечтаю еще о сестричке, чтобы играть с ней, но родители пока не хотят осуществить мою мечту.</a:t>
            </a:r>
          </a:p>
        </p:txBody>
      </p:sp>
    </p:spTree>
    <p:extLst>
      <p:ext uri="{BB962C8B-B14F-4D97-AF65-F5344CB8AC3E}">
        <p14:creationId xmlns:p14="http://schemas.microsoft.com/office/powerpoint/2010/main" val="800328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хорошая. Папа, мама и я. Мама говорит, что у нас большая семья, но все мы живём в разных городах.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всего я люблю бывать у бабушки и дедушки летом, на каникулах. Они живут в деревне в большом доме. На каникулы к ним приезжают все мои братья и сёстры. Их привозят мои дяди и тёти, а потом уезжают. Летом у нас получается большая семья.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когда я в школе, папа много работает, и мама тоже много работает.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говорят, что ходить в школу и хорошо учиться — это тоже работа, моя работа. Я стараюсь и получаю хорошие оценки. 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мама меня любят, а я их тоже люблю.</a:t>
            </a:r>
          </a:p>
        </p:txBody>
      </p:sp>
    </p:spTree>
    <p:extLst>
      <p:ext uri="{BB962C8B-B14F-4D97-AF65-F5344CB8AC3E}">
        <p14:creationId xmlns:p14="http://schemas.microsoft.com/office/powerpoint/2010/main" val="1140992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68379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Ульяна. Мне исполнилось 14 лет. У меня большая семья: мама, папа, два дедушки, две бабушки, братик, сестричка, дяди, тети и много двоюродных братьев и сестёр.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 маму зовут Наташа. Она работает детским врачом. Она очень любит детей и умеет находить с ними общий язык. По субботам и воскресеньям моя мама печёт вкусные пироги и плюшки.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Дмитрий. Его профессия инженер, он работает на заводе. Мой папа строгий, но добрый. Папа очень не любит беспорядок, поэтому я стараюсь убирать за собой и помогаю маме поддерживать чистоту в доме.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братик и сестричка еще маленькие, они близняшки. Они ходят в детский сад и очень любят смотреть мультик про свинку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Пеппу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Никиту и Арину очень трудно уложить спать вечером.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выходным мы ездим в гости к бабушке и дедушке. Там наша большая и дружная семья собирается вместе за большим круглым столом за чаем с бабушкиными пирогами.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свою семью.</a:t>
            </a:r>
          </a:p>
        </p:txBody>
      </p:sp>
    </p:spTree>
    <p:extLst>
      <p:ext uri="{BB962C8B-B14F-4D97-AF65-F5344CB8AC3E}">
        <p14:creationId xmlns:p14="http://schemas.microsoft.com/office/powerpoint/2010/main" val="4281158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Арина, мне 9 лет, учусь в 4 классе. Я живу в посёлке Урожайном, Московской области. У меня есть папа, мама, старшая сестра и младший брат. Я очень сильно люблю моих родных!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Виктор. Он по профессии инженер. Очень добрый, справедливый. Много времени он проводит с нами. Мою маму зовут Ксения. Работает она медсестрой. Она очень добрая, нежная, ласковая, вкусно готовит, любит порядок. Моя старшая сестра Аня учится в 8 классе, мечтает стать учительницей, играет на фортепиано. Младшего брата зовут Витя (в честь папы), ему 5 лет. Он любит футбол.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любим ходить в походы, проводить время на природе. Каждый год на летних каникулах мы отправляемся всей семьёй в летний лагерь, который находится в лесу. Там мы живём в палатках, купаемся в озере, ходим по грибы, готовим еду на костре... Папа учит нас разводить костёр, ставить палатку. А мама рассказывает много историй из своего детства. Это самое лучшее время!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мою семью и горжусь, что она у меня большая и крепкая!</a:t>
            </a:r>
          </a:p>
        </p:txBody>
      </p:sp>
    </p:spTree>
    <p:extLst>
      <p:ext uri="{BB962C8B-B14F-4D97-AF65-F5344CB8AC3E}">
        <p14:creationId xmlns:p14="http://schemas.microsoft.com/office/powerpoint/2010/main" val="1599800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состоит из четырех человек: папа, мама, мой младший брат Саша и я. Мы живем все вместе в большом доме в квартире на четвертом этаже. У нас очень дружная семья, мы любим друг друга.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 — архитектор, а мама работает в социальном центре. Также у нас живут кот породы британский, серебристо-серого цвета, и кошка. Она молодая и живет у нас всего год, она абсолютно чёрная. Кота зовут Чарли, а кошку — Черника. Коты часто играют вместе, бегают друг за другом, дерутся, а потом вылизывают ушки друг другу и вместе спят.</a:t>
            </a:r>
          </a:p>
        </p:txBody>
      </p:sp>
    </p:spTree>
    <p:extLst>
      <p:ext uri="{BB962C8B-B14F-4D97-AF65-F5344CB8AC3E}">
        <p14:creationId xmlns:p14="http://schemas.microsoft.com/office/powerpoint/2010/main" val="3441793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есть семья. Это мама, папа, бабушка, сестра и кошка. Семья — это такие люди, которые живут вместе в одной квартире и все родственники друг другу. Например, мама и папа — это муж и жена. Мы с сестрой их дети. А наша кошка просто живёт с нами, потому что мы её любим. Наша бабушка с нами не живёт, но приходит часто. Когда бабушки нет, то папа называет её «моя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драгоценнейшая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тёща», а когда бабушка приходит, то папа называет её Вера Викторовна. Бабушка — это мамина мама.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 — частный предприниматель. У него есть машина «Газель», и он возит на ней мебель. Моя мама — бухгалтер на частной фирме. Бабушка пенсионерка, а сестра ходит в школу, в пятый класс. Мы с ней вместе идём утром до школы. Часто мы все вместе куда-то ходим или едем на папиной «Газели». Летом — на море, а зимой — в кино или просто гулять.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— это хорошо. Всем нужна семья. Без семьи — никак. Это так говорит бабушка. Бабушка очень меня любит и всегда приносит мне или конфеты, или печенье, а ещё даёт деньги. Иногда бабушка спорит с папой, но папа не злится, а просто улыбается и говорит, что «тёща всегда права».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общем, я люблю свою семью и хочу, чтобы они всегда жили и никогда не старели и не умирали.</a:t>
            </a:r>
          </a:p>
        </p:txBody>
      </p:sp>
    </p:spTree>
    <p:extLst>
      <p:ext uri="{BB962C8B-B14F-4D97-AF65-F5344CB8AC3E}">
        <p14:creationId xmlns:p14="http://schemas.microsoft.com/office/powerpoint/2010/main" val="1092448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3119</TotalTime>
  <Words>3325</Words>
  <Application>Microsoft Office PowerPoint</Application>
  <PresentationFormat>Широкоэкранный</PresentationFormat>
  <Paragraphs>520</Paragraphs>
  <Slides>39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8" baseType="lpstr">
      <vt:lpstr>Arial</vt:lpstr>
      <vt:lpstr>Arial Black</vt:lpstr>
      <vt:lpstr>Calibri</vt:lpstr>
      <vt:lpstr>Calibri Light</vt:lpstr>
      <vt:lpstr>Helvetica Neue</vt:lpstr>
      <vt:lpstr>Roboto</vt:lpstr>
      <vt:lpstr>Times New Roman</vt:lpstr>
      <vt:lpstr>Тема Office</vt:lpstr>
      <vt:lpstr>1_Тема Office</vt:lpstr>
      <vt:lpstr>Группа 103b </vt:lpstr>
      <vt:lpstr>Фонетика Русские скороговорки и стихотворения</vt:lpstr>
      <vt:lpstr>Редукция  </vt:lpstr>
      <vt:lpstr>Редукция УДАРНЫЕ — А [а́], О [о́], И [‘и́], Е [‘э́], Я [‘а́]                          ма́ма, до́м, кни́га, ме́л, мя́ч </vt:lpstr>
      <vt:lpstr>Редукция УДАРНЫЕ — А [а́], О [о́], И [‘и́], Е [‘э́], Я [‘а́]                          ма́ма, до́м, кни́га, ме́л, мя́ч  Безударные:</vt:lpstr>
      <vt:lpstr>Редукция УДАРНЫЕ — А [а́], О [о́], И [‘и́], Е [‘э́], Я [‘а́]                          ма́ма, до́м, кни́га, ме́л, мя́ч  Безударные:  </vt:lpstr>
      <vt:lpstr>Редукция УДАРНЫЕ — А [а́], О [о́], И [‘и́], Е [‘э́], Я [‘а́]                          ма́ма, до́м, кни́га, ме́л, мя́ч  Безударные:  </vt:lpstr>
      <vt:lpstr>Редукция УДАРНЫЕ — А [а́], О [о́], И [‘и́], Е [‘э́], Я [‘а́] Безударные: 1 степень редукции — перед ударным и в начале слова: А [а], О [а], И [‘и], Е [‘и], Я [‘и] 2 степень редукции — все остальные слоги: А, О [ъ], И, Е, Я [ь]   резиновая [р’из’и́нъвъjь] разиня [р’аз’и́н’ь] в грязи [вгр’из’и́] в грязь [вгр’а́с’] </vt:lpstr>
      <vt:lpstr>УДАРНЫЕ — А [а́], О [о́], И [‘и́], Е [‘э́], Я [‘а́] Безударные: 1 степень редукции — перед ударным и в начале слова: А [а], О [а], И [‘и], Е [‘и], Я [‘и] 2 степень редукции — все остальные слоги: А, О [ъ], И, Е, Я [ь]  резиновая [р’из’и́нъвъjь] разиня [р’аз’и́н’ь] в грязи [вгр’из’и́] в грязь [вгр’а́с’] </vt:lpstr>
      <vt:lpstr>З’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77</cp:revision>
  <dcterms:created xsi:type="dcterms:W3CDTF">2024-09-01T20:30:35Z</dcterms:created>
  <dcterms:modified xsi:type="dcterms:W3CDTF">2025-09-26T12:52:58Z</dcterms:modified>
</cp:coreProperties>
</file>