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60" r:id="rId3"/>
    <p:sldId id="273" r:id="rId4"/>
    <p:sldId id="434" r:id="rId5"/>
    <p:sldId id="433" r:id="rId6"/>
    <p:sldId id="493" r:id="rId7"/>
    <p:sldId id="494" r:id="rId8"/>
    <p:sldId id="441" r:id="rId9"/>
    <p:sldId id="416" r:id="rId10"/>
    <p:sldId id="418" r:id="rId11"/>
    <p:sldId id="419" r:id="rId12"/>
    <p:sldId id="420" r:id="rId13"/>
    <p:sldId id="396" r:id="rId14"/>
    <p:sldId id="480" r:id="rId15"/>
    <p:sldId id="422" r:id="rId16"/>
    <p:sldId id="329" r:id="rId17"/>
    <p:sldId id="331" r:id="rId18"/>
    <p:sldId id="400" r:id="rId19"/>
    <p:sldId id="408" r:id="rId20"/>
    <p:sldId id="409" r:id="rId21"/>
    <p:sldId id="410" r:id="rId22"/>
    <p:sldId id="412" r:id="rId23"/>
    <p:sldId id="411" r:id="rId24"/>
    <p:sldId id="407" r:id="rId25"/>
    <p:sldId id="486" r:id="rId26"/>
    <p:sldId id="333" r:id="rId27"/>
    <p:sldId id="36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 id="361" r:id="rId56"/>
    <p:sldId id="362" r:id="rId57"/>
    <p:sldId id="369" r:id="rId58"/>
    <p:sldId id="370" r:id="rId59"/>
    <p:sldId id="371" r:id="rId60"/>
    <p:sldId id="372" r:id="rId61"/>
    <p:sldId id="373" r:id="rId62"/>
    <p:sldId id="374" r:id="rId63"/>
    <p:sldId id="375" r:id="rId64"/>
    <p:sldId id="495" r:id="rId65"/>
    <p:sldId id="496" r:id="rId66"/>
    <p:sldId id="497" r:id="rId67"/>
    <p:sldId id="498" r:id="rId68"/>
    <p:sldId id="499" r:id="rId69"/>
    <p:sldId id="500" r:id="rId70"/>
    <p:sldId id="501" r:id="rId71"/>
    <p:sldId id="502" r:id="rId72"/>
    <p:sldId id="504" r:id="rId73"/>
    <p:sldId id="505" r:id="rId74"/>
    <p:sldId id="506" r:id="rId75"/>
    <p:sldId id="379" r:id="rId76"/>
    <p:sldId id="380" r:id="rId77"/>
    <p:sldId id="381" r:id="rId78"/>
    <p:sldId id="382" r:id="rId79"/>
    <p:sldId id="440" r:id="rId80"/>
    <p:sldId id="444" r:id="rId81"/>
    <p:sldId id="445" r:id="rId82"/>
    <p:sldId id="453" r:id="rId83"/>
    <p:sldId id="446" r:id="rId84"/>
    <p:sldId id="507" r:id="rId85"/>
    <p:sldId id="508" r:id="rId86"/>
    <p:sldId id="417" r:id="rId87"/>
    <p:sldId id="509" r:id="rId88"/>
    <p:sldId id="447" r:id="rId89"/>
    <p:sldId id="448" r:id="rId90"/>
    <p:sldId id="435" r:id="rId91"/>
    <p:sldId id="436" r:id="rId92"/>
    <p:sldId id="449" r:id="rId93"/>
    <p:sldId id="450" r:id="rId94"/>
    <p:sldId id="490" r:id="rId9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A6C8"/>
    <a:srgbClr val="006600"/>
    <a:srgbClr val="B6C8E8"/>
    <a:srgbClr val="749BFC"/>
    <a:srgbClr val="CFDBF0"/>
    <a:srgbClr val="C1A7C3"/>
    <a:srgbClr val="CDDAEF"/>
    <a:srgbClr val="BEA6CC"/>
    <a:srgbClr val="A3BAE8"/>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85" d="100"/>
          <a:sy n="85" d="100"/>
        </p:scale>
        <p:origin x="28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365636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2561866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837759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551515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0672036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155004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551491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3850021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345251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0740754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22319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4152421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1.xml.rels><?xml version="1.0" encoding="UTF-8" standalone="yes"?>
<Relationships xmlns="http://schemas.openxmlformats.org/package/2006/relationships"><Relationship Id="rId2" Type="http://schemas.openxmlformats.org/officeDocument/2006/relationships/hyperlink" Target="https://premier.one/show/muha-tsokotuha-1976?fullscreen=true"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0" y="0"/>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a:t>
            </a:r>
            <a:r>
              <a:rPr lang="en-US"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3b</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5512905" y="113652"/>
            <a:ext cx="6533868"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19 сентября 202</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5</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года, 13:</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a:t>
            </a:r>
          </a:p>
        </p:txBody>
      </p:sp>
      <p:graphicFrame>
        <p:nvGraphicFramePr>
          <p:cNvPr id="3" name="Таблица 2">
            <a:extLst>
              <a:ext uri="{FF2B5EF4-FFF2-40B4-BE49-F238E27FC236}">
                <a16:creationId xmlns:a16="http://schemas.microsoft.com/office/drawing/2014/main" id="{0E8F4823-0239-6F97-E32D-BB972B2A605B}"/>
              </a:ext>
            </a:extLst>
          </p:cNvPr>
          <p:cNvGraphicFramePr>
            <a:graphicFrameLocks noGrp="1"/>
          </p:cNvGraphicFramePr>
          <p:nvPr>
            <p:extLst>
              <p:ext uri="{D42A27DB-BD31-4B8C-83A1-F6EECF244321}">
                <p14:modId xmlns:p14="http://schemas.microsoft.com/office/powerpoint/2010/main" val="3087565686"/>
              </p:ext>
            </p:extLst>
          </p:nvPr>
        </p:nvGraphicFramePr>
        <p:xfrm>
          <a:off x="92994" y="750252"/>
          <a:ext cx="11785566" cy="6107748"/>
        </p:xfrm>
        <a:graphic>
          <a:graphicData uri="http://schemas.openxmlformats.org/drawingml/2006/table">
            <a:tbl>
              <a:tblPr firstRow="1" firstCol="1" bandRow="1">
                <a:tableStyleId>{5C22544A-7EE6-4342-B048-85BDC9FD1C3A}</a:tableStyleId>
              </a:tblPr>
              <a:tblGrid>
                <a:gridCol w="305675">
                  <a:extLst>
                    <a:ext uri="{9D8B030D-6E8A-4147-A177-3AD203B41FA5}">
                      <a16:colId xmlns:a16="http://schemas.microsoft.com/office/drawing/2014/main" val="3808135318"/>
                    </a:ext>
                  </a:extLst>
                </a:gridCol>
                <a:gridCol w="1517128">
                  <a:extLst>
                    <a:ext uri="{9D8B030D-6E8A-4147-A177-3AD203B41FA5}">
                      <a16:colId xmlns:a16="http://schemas.microsoft.com/office/drawing/2014/main" val="2494670148"/>
                    </a:ext>
                  </a:extLst>
                </a:gridCol>
                <a:gridCol w="392688">
                  <a:extLst>
                    <a:ext uri="{9D8B030D-6E8A-4147-A177-3AD203B41FA5}">
                      <a16:colId xmlns:a16="http://schemas.microsoft.com/office/drawing/2014/main" val="1591501333"/>
                    </a:ext>
                  </a:extLst>
                </a:gridCol>
                <a:gridCol w="276671">
                  <a:extLst>
                    <a:ext uri="{9D8B030D-6E8A-4147-A177-3AD203B41FA5}">
                      <a16:colId xmlns:a16="http://schemas.microsoft.com/office/drawing/2014/main" val="1140834253"/>
                    </a:ext>
                  </a:extLst>
                </a:gridCol>
                <a:gridCol w="237066">
                  <a:extLst>
                    <a:ext uri="{9D8B030D-6E8A-4147-A177-3AD203B41FA5}">
                      <a16:colId xmlns:a16="http://schemas.microsoft.com/office/drawing/2014/main" val="1322172163"/>
                    </a:ext>
                  </a:extLst>
                </a:gridCol>
                <a:gridCol w="733777">
                  <a:extLst>
                    <a:ext uri="{9D8B030D-6E8A-4147-A177-3AD203B41FA5}">
                      <a16:colId xmlns:a16="http://schemas.microsoft.com/office/drawing/2014/main" val="17233624"/>
                    </a:ext>
                  </a:extLst>
                </a:gridCol>
                <a:gridCol w="539507">
                  <a:extLst>
                    <a:ext uri="{9D8B030D-6E8A-4147-A177-3AD203B41FA5}">
                      <a16:colId xmlns:a16="http://schemas.microsoft.com/office/drawing/2014/main" val="2699534202"/>
                    </a:ext>
                  </a:extLst>
                </a:gridCol>
                <a:gridCol w="973204">
                  <a:extLst>
                    <a:ext uri="{9D8B030D-6E8A-4147-A177-3AD203B41FA5}">
                      <a16:colId xmlns:a16="http://schemas.microsoft.com/office/drawing/2014/main" val="4134670203"/>
                    </a:ext>
                  </a:extLst>
                </a:gridCol>
                <a:gridCol w="688623">
                  <a:extLst>
                    <a:ext uri="{9D8B030D-6E8A-4147-A177-3AD203B41FA5}">
                      <a16:colId xmlns:a16="http://schemas.microsoft.com/office/drawing/2014/main" val="222592599"/>
                    </a:ext>
                  </a:extLst>
                </a:gridCol>
                <a:gridCol w="1388534">
                  <a:extLst>
                    <a:ext uri="{9D8B030D-6E8A-4147-A177-3AD203B41FA5}">
                      <a16:colId xmlns:a16="http://schemas.microsoft.com/office/drawing/2014/main" val="3714765155"/>
                    </a:ext>
                  </a:extLst>
                </a:gridCol>
                <a:gridCol w="1478844">
                  <a:extLst>
                    <a:ext uri="{9D8B030D-6E8A-4147-A177-3AD203B41FA5}">
                      <a16:colId xmlns:a16="http://schemas.microsoft.com/office/drawing/2014/main" val="4164231008"/>
                    </a:ext>
                  </a:extLst>
                </a:gridCol>
                <a:gridCol w="789112">
                  <a:extLst>
                    <a:ext uri="{9D8B030D-6E8A-4147-A177-3AD203B41FA5}">
                      <a16:colId xmlns:a16="http://schemas.microsoft.com/office/drawing/2014/main" val="2560383885"/>
                    </a:ext>
                  </a:extLst>
                </a:gridCol>
                <a:gridCol w="794479">
                  <a:extLst>
                    <a:ext uri="{9D8B030D-6E8A-4147-A177-3AD203B41FA5}">
                      <a16:colId xmlns:a16="http://schemas.microsoft.com/office/drawing/2014/main" val="2081203038"/>
                    </a:ext>
                  </a:extLst>
                </a:gridCol>
                <a:gridCol w="730631">
                  <a:extLst>
                    <a:ext uri="{9D8B030D-6E8A-4147-A177-3AD203B41FA5}">
                      <a16:colId xmlns:a16="http://schemas.microsoft.com/office/drawing/2014/main" val="1939870502"/>
                    </a:ext>
                  </a:extLst>
                </a:gridCol>
                <a:gridCol w="939627">
                  <a:extLst>
                    <a:ext uri="{9D8B030D-6E8A-4147-A177-3AD203B41FA5}">
                      <a16:colId xmlns:a16="http://schemas.microsoft.com/office/drawing/2014/main" val="1651570142"/>
                    </a:ext>
                  </a:extLst>
                </a:gridCol>
              </a:tblGrid>
              <a:tr h="147028">
                <a:tc>
                  <a:txBody>
                    <a:bodyPr/>
                    <a:lstStyle/>
                    <a:p>
                      <a:pPr marL="0" lvl="0" indent="0">
                        <a:lnSpc>
                          <a:spcPct val="100000"/>
                        </a:lnSpc>
                        <a:spcAft>
                          <a:spcPts val="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BAE8"/>
                    </a:solidFill>
                  </a:tcPr>
                </a:tc>
                <a:tc>
                  <a:txBody>
                    <a:bodyPr/>
                    <a:lstStyle/>
                    <a:p>
                      <a:pPr marL="0" lvl="0" indent="0">
                        <a:lnSpc>
                          <a:spcPct val="107000"/>
                        </a:lnSpc>
                        <a:spcAft>
                          <a:spcPts val="800"/>
                        </a:spcAft>
                        <a:buFont typeface="+mj-lt"/>
                        <a:buNone/>
                      </a:pPr>
                      <a:r>
                        <a:rPr lang="ru-RU" sz="1100" b="1" i="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1" i="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Молодец</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Грамм.</a:t>
                      </a:r>
                      <a:b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ru-RU" sz="1100" b="1"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Ауд</a:t>
                      </a: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(я родился…)</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числит. склон.</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pPr marL="0" lvl="0" indent="0">
                        <a:lnSpc>
                          <a:spcPct val="107000"/>
                        </a:lnSpc>
                        <a:spcAft>
                          <a:spcPts val="800"/>
                        </a:spcAft>
                        <a:buFont typeface="+mj-lt"/>
                        <a:buNone/>
                      </a:pPr>
                      <a:r>
                        <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чтение</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pPr marL="0" lvl="0" indent="0">
                        <a:lnSpc>
                          <a:spcPct val="107000"/>
                        </a:lnSpc>
                        <a:spcAft>
                          <a:spcPts val="800"/>
                        </a:spcAft>
                        <a:buFont typeface="+mj-lt"/>
                        <a:buNone/>
                      </a:pPr>
                      <a:r>
                        <a:rPr lang="ru-RU" sz="1100" b="0"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чтОАиТ</a:t>
                      </a:r>
                      <a:endParaRPr lang="ru-RU" sz="11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pPr marL="0" lvl="0" indent="0">
                        <a:lnSpc>
                          <a:spcPct val="107000"/>
                        </a:lnSpc>
                        <a:spcAft>
                          <a:spcPts val="800"/>
                        </a:spcAft>
                        <a:buFont typeface="+mj-lt"/>
                        <a:buNone/>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Работа на занятии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extLst>
                  <a:ext uri="{0D108BD9-81ED-4DB2-BD59-A6C34878D82A}">
                    <a16:rowId xmlns:a16="http://schemas.microsoft.com/office/drawing/2014/main" val="252823652"/>
                  </a:ext>
                </a:extLst>
              </a:tr>
              <a:tr h="147028">
                <a:tc>
                  <a:txBody>
                    <a:bodyPr/>
                    <a:lstStyle/>
                    <a:p>
                      <a:pPr marL="0" lvl="0" indent="0">
                        <a:lnSpc>
                          <a:spcPct val="100000"/>
                        </a:lnSpc>
                        <a:spcAft>
                          <a:spcPts val="0"/>
                        </a:spcAft>
                        <a:buFont typeface="+mj-lt"/>
                        <a:buNone/>
                      </a:pPr>
                      <a:r>
                        <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rgbClr val="002060"/>
                          </a:solidFill>
                          <a:effectLst/>
                          <a:latin typeface="+mn-lt"/>
                          <a:ea typeface="+mn-ea"/>
                          <a:cs typeface="+mn-cs"/>
                        </a:rPr>
                        <a:t>Дэн </a:t>
                      </a:r>
                      <a:r>
                        <a:rPr lang="ru-RU" sz="1600" b="0" kern="100" dirty="0" err="1">
                          <a:solidFill>
                            <a:srgbClr val="002060"/>
                          </a:solidFill>
                          <a:effectLst/>
                          <a:latin typeface="+mn-lt"/>
                          <a:ea typeface="+mn-ea"/>
                          <a:cs typeface="+mn-cs"/>
                        </a:rPr>
                        <a:t>Пинфэй</a:t>
                      </a:r>
                      <a:endParaRPr lang="ru-RU" sz="1600" b="0" kern="100" dirty="0">
                        <a:solidFill>
                          <a:srgbClr val="002060"/>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8689322"/>
                  </a:ext>
                </a:extLst>
              </a:tr>
              <a:tr h="147028">
                <a:tc>
                  <a:txBody>
                    <a:bodyPr/>
                    <a:lstStyle/>
                    <a:p>
                      <a:pPr marL="0" lvl="0" indent="0">
                        <a:lnSpc>
                          <a:spcPct val="100000"/>
                        </a:lnSpc>
                        <a:spcAft>
                          <a:spcPts val="0"/>
                        </a:spcAft>
                        <a:buFont typeface="+mj-lt"/>
                        <a:buNone/>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rgbClr val="002060"/>
                          </a:solidFill>
                          <a:effectLst/>
                        </a:rPr>
                        <a:t>У </a:t>
                      </a:r>
                      <a:r>
                        <a:rPr lang="ru-RU" sz="1600" b="0" kern="100" dirty="0" err="1">
                          <a:solidFill>
                            <a:srgbClr val="002060"/>
                          </a:solidFill>
                          <a:effectLst/>
                        </a:rPr>
                        <a:t>Яохуэй</a:t>
                      </a:r>
                      <a:endParaRPr lang="ru-RU" sz="16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717758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Фу Цзе</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60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7202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Фу </a:t>
                      </a:r>
                      <a:r>
                        <a:rPr lang="ru-RU" sz="1600" kern="100" dirty="0" err="1">
                          <a:solidFill>
                            <a:srgbClr val="660066"/>
                          </a:solidFill>
                          <a:effectLst/>
                        </a:rPr>
                        <a:t>Цзявэнь</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107816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Хань </a:t>
                      </a:r>
                      <a:r>
                        <a:rPr lang="ru-RU" sz="1600" kern="100" dirty="0" err="1">
                          <a:solidFill>
                            <a:srgbClr val="002060"/>
                          </a:solidFill>
                          <a:effectLst/>
                        </a:rPr>
                        <a:t>Яньчао</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70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69810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Хэ Пин</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33328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Цай </a:t>
                      </a:r>
                      <a:r>
                        <a:rPr lang="ru-RU" sz="1600" kern="100" dirty="0" err="1">
                          <a:solidFill>
                            <a:srgbClr val="002060"/>
                          </a:solidFill>
                          <a:effectLst/>
                        </a:rPr>
                        <a:t>Цзяжуй</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70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266600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Цао </a:t>
                      </a:r>
                      <a:r>
                        <a:rPr lang="ru-RU" sz="1600" kern="100" dirty="0" err="1">
                          <a:solidFill>
                            <a:srgbClr val="660066"/>
                          </a:solidFill>
                          <a:effectLst/>
                        </a:rPr>
                        <a:t>Цэ</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548454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Чжан </a:t>
                      </a:r>
                      <a:r>
                        <a:rPr lang="ru-RU" sz="1600" kern="100" dirty="0" err="1">
                          <a:solidFill>
                            <a:srgbClr val="660066"/>
                          </a:solidFill>
                          <a:effectLst/>
                        </a:rPr>
                        <a:t>Дунцин</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702564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Чжан </a:t>
                      </a:r>
                      <a:r>
                        <a:rPr lang="ru-RU" sz="1600" kern="100" dirty="0" err="1">
                          <a:solidFill>
                            <a:srgbClr val="660066"/>
                          </a:solidFill>
                          <a:effectLst/>
                        </a:rPr>
                        <a:t>Кэхуа</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600" b="1"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0052128"/>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Чжан </a:t>
                      </a:r>
                      <a:r>
                        <a:rPr lang="ru-RU" sz="1600" kern="100" dirty="0" err="1">
                          <a:solidFill>
                            <a:srgbClr val="660066"/>
                          </a:solidFill>
                          <a:effectLst/>
                        </a:rPr>
                        <a:t>Сымин</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95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658437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1600" kern="100" dirty="0">
                          <a:solidFill>
                            <a:srgbClr val="660066"/>
                          </a:solidFill>
                          <a:effectLst/>
                          <a:latin typeface="+mn-lt"/>
                          <a:ea typeface="+mn-ea"/>
                          <a:cs typeface="+mn-cs"/>
                        </a:rPr>
                        <a:t>Чжан Хуэй</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89019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Чжан </a:t>
                      </a:r>
                      <a:r>
                        <a:rPr lang="ru-RU" sz="1600" kern="100" dirty="0" err="1">
                          <a:solidFill>
                            <a:srgbClr val="660066"/>
                          </a:solidFill>
                          <a:effectLst/>
                        </a:rPr>
                        <a:t>Чжим</a:t>
                      </a:r>
                      <a:r>
                        <a:rPr lang="ru-RU" sz="1600" b="1" u="sng" kern="100" dirty="0" err="1">
                          <a:solidFill>
                            <a:srgbClr val="660066"/>
                          </a:solidFill>
                          <a:effectLst/>
                        </a:rPr>
                        <a:t>э</a:t>
                      </a:r>
                      <a:r>
                        <a:rPr lang="ru-RU" sz="1600" kern="100" dirty="0" err="1">
                          <a:solidFill>
                            <a:srgbClr val="660066"/>
                          </a:solidFill>
                          <a:effectLst/>
                        </a:rPr>
                        <a:t>й</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60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213560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Чжао </a:t>
                      </a:r>
                      <a:r>
                        <a:rPr lang="ru-RU" sz="1600" kern="100" dirty="0" err="1">
                          <a:solidFill>
                            <a:srgbClr val="002060"/>
                          </a:solidFill>
                          <a:effectLst/>
                        </a:rPr>
                        <a:t>Вэйи</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7441945"/>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Чжао </a:t>
                      </a:r>
                      <a:r>
                        <a:rPr lang="ru-RU" sz="1600" kern="100" dirty="0" err="1">
                          <a:solidFill>
                            <a:srgbClr val="660066"/>
                          </a:solidFill>
                          <a:effectLst/>
                        </a:rPr>
                        <a:t>Цяньцянь</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218538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Чжу </a:t>
                      </a:r>
                      <a:r>
                        <a:rPr lang="ru-RU" sz="1600" kern="100" dirty="0" err="1">
                          <a:solidFill>
                            <a:srgbClr val="002060"/>
                          </a:solidFill>
                          <a:effectLst/>
                        </a:rPr>
                        <a:t>Вэйли</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830921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Чэн </a:t>
                      </a:r>
                      <a:r>
                        <a:rPr lang="ru-RU" sz="1600" kern="100" dirty="0" err="1">
                          <a:solidFill>
                            <a:srgbClr val="660066"/>
                          </a:solidFill>
                          <a:effectLst/>
                        </a:rPr>
                        <a:t>Ясинь</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б</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600" b="1"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46769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660066"/>
                          </a:solidFill>
                          <a:effectLst/>
                        </a:rPr>
                        <a:t>Чэнь </a:t>
                      </a:r>
                      <a:r>
                        <a:rPr lang="ru-RU" sz="1600" kern="100" dirty="0" err="1">
                          <a:solidFill>
                            <a:srgbClr val="660066"/>
                          </a:solidFill>
                          <a:effectLst/>
                        </a:rPr>
                        <a:t>Тяньлу</a:t>
                      </a:r>
                      <a:endParaRPr lang="ru-RU" sz="16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08957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Чэнь Шо</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60476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Шэнь </a:t>
                      </a:r>
                      <a:r>
                        <a:rPr lang="ru-RU" sz="1600" kern="100" dirty="0" err="1">
                          <a:solidFill>
                            <a:srgbClr val="002060"/>
                          </a:solidFill>
                          <a:effectLst/>
                        </a:rPr>
                        <a:t>Уцзюнь</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ru-RU" sz="1600" b="1"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654520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Ян </a:t>
                      </a:r>
                      <a:r>
                        <a:rPr lang="ru-RU" sz="1600" kern="100" dirty="0" err="1">
                          <a:solidFill>
                            <a:srgbClr val="002060"/>
                          </a:solidFill>
                          <a:effectLst/>
                        </a:rPr>
                        <a:t>Ванлай</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1658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Ян </a:t>
                      </a:r>
                      <a:r>
                        <a:rPr lang="ru-RU" sz="1600" kern="100" dirty="0" err="1">
                          <a:solidFill>
                            <a:srgbClr val="002060"/>
                          </a:solidFill>
                          <a:effectLst/>
                        </a:rPr>
                        <a:t>Цзюньдун</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90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224226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rgbClr val="002060"/>
                          </a:solidFill>
                          <a:effectLst/>
                        </a:rPr>
                        <a:t>Ян </a:t>
                      </a:r>
                      <a:r>
                        <a:rPr lang="ru-RU" sz="1600" kern="100" dirty="0" err="1">
                          <a:solidFill>
                            <a:srgbClr val="002060"/>
                          </a:solidFill>
                          <a:effectLst/>
                        </a:rPr>
                        <a:t>Чжэньюй</a:t>
                      </a:r>
                      <a:endParaRPr lang="ru-RU"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600" b="1" dirty="0"/>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6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4767838"/>
                  </a:ext>
                </a:extLst>
              </a:tr>
            </a:tbl>
          </a:graphicData>
        </a:graphic>
      </p:graphicFrame>
    </p:spTree>
    <p:extLst>
      <p:ext uri="{BB962C8B-B14F-4D97-AF65-F5344CB8AC3E}">
        <p14:creationId xmlns:p14="http://schemas.microsoft.com/office/powerpoint/2010/main" val="377016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44464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Ц</a:t>
            </a:r>
            <a:endParaRPr lang="ru-RU" sz="8800" dirty="0"/>
          </a:p>
        </p:txBody>
      </p:sp>
    </p:spTree>
    <p:extLst>
      <p:ext uri="{BB962C8B-B14F-4D97-AF65-F5344CB8AC3E}">
        <p14:creationId xmlns:p14="http://schemas.microsoft.com/office/powerpoint/2010/main" val="270351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3" name="Текст 2">
            <a:extLst>
              <a:ext uri="{FF2B5EF4-FFF2-40B4-BE49-F238E27FC236}">
                <a16:creationId xmlns:a16="http://schemas.microsoft.com/office/drawing/2014/main" id="{47F12726-1111-419E-AF28-4A221BB8BCD5}"/>
              </a:ext>
            </a:extLst>
          </p:cNvPr>
          <p:cNvSpPr>
            <a:spLocks noGrp="1"/>
          </p:cNvSpPr>
          <p:nvPr>
            <p:ph type="body" idx="1"/>
          </p:nvPr>
        </p:nvSpPr>
        <p:spPr>
          <a:xfrm>
            <a:off x="2279908" y="1056442"/>
            <a:ext cx="7210456" cy="1393794"/>
          </a:xfrm>
        </p:spPr>
        <p:txBody>
          <a:bodyPr>
            <a:normAutofit/>
          </a:bodyPr>
          <a:lstStyle/>
          <a:p>
            <a:pPr algn="ctr"/>
            <a:r>
              <a:rPr lang="ru-RU" sz="4000" dirty="0" err="1">
                <a:solidFill>
                  <a:schemeClr val="tx1"/>
                </a:solidFill>
                <a:latin typeface="Times New Roman" panose="02020603050405020304" pitchFamily="18" charset="0"/>
                <a:cs typeface="Times New Roman" panose="02020603050405020304" pitchFamily="18" charset="0"/>
              </a:rPr>
              <a:t>Молоде́ц</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про́тив</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ове́ц</a:t>
            </a:r>
            <a:r>
              <a:rPr lang="ru-RU" sz="4000" dirty="0">
                <a:solidFill>
                  <a:schemeClr val="tx1"/>
                </a:solidFill>
                <a:latin typeface="Times New Roman" panose="02020603050405020304" pitchFamily="18" charset="0"/>
                <a:cs typeface="Times New Roman" panose="02020603050405020304" pitchFamily="18" charset="0"/>
              </a:rPr>
              <a:t>,</a:t>
            </a:r>
            <a:br>
              <a:rPr lang="ru-RU" sz="4000" dirty="0">
                <a:solidFill>
                  <a:schemeClr val="tx1"/>
                </a:solidFill>
                <a:latin typeface="Times New Roman" panose="02020603050405020304" pitchFamily="18" charset="0"/>
                <a:cs typeface="Times New Roman" panose="02020603050405020304" pitchFamily="18" charset="0"/>
              </a:rPr>
            </a:br>
            <a:r>
              <a:rPr lang="ru-RU" sz="4000" dirty="0">
                <a:solidFill>
                  <a:schemeClr val="tx1"/>
                </a:solidFill>
                <a:latin typeface="Times New Roman" panose="02020603050405020304" pitchFamily="18" charset="0"/>
                <a:cs typeface="Times New Roman" panose="02020603050405020304" pitchFamily="18" charset="0"/>
              </a:rPr>
              <a:t>а </a:t>
            </a:r>
            <a:r>
              <a:rPr lang="ru-RU" sz="4000" dirty="0" err="1">
                <a:solidFill>
                  <a:schemeClr val="tx1"/>
                </a:solidFill>
                <a:latin typeface="Times New Roman" panose="02020603050405020304" pitchFamily="18" charset="0"/>
                <a:cs typeface="Times New Roman" panose="02020603050405020304" pitchFamily="18" charset="0"/>
              </a:rPr>
              <a:t>про́тив</a:t>
            </a:r>
            <a:r>
              <a:rPr lang="ru-RU" sz="4000" dirty="0">
                <a:solidFill>
                  <a:schemeClr val="tx1"/>
                </a:solidFill>
                <a:latin typeface="Times New Roman" panose="02020603050405020304" pitchFamily="18" charset="0"/>
                <a:cs typeface="Times New Roman" panose="02020603050405020304" pitchFamily="18" charset="0"/>
              </a:rPr>
              <a:t> молодца́ сам овца́.</a:t>
            </a:r>
            <a:endParaRPr lang="ru-RU" sz="6000" dirty="0">
              <a:solidFill>
                <a:schemeClr val="tx1"/>
              </a:solidFill>
            </a:endParaRPr>
          </a:p>
        </p:txBody>
      </p:sp>
      <p:pic>
        <p:nvPicPr>
          <p:cNvPr id="15" name="Рисунок 14">
            <a:extLst>
              <a:ext uri="{FF2B5EF4-FFF2-40B4-BE49-F238E27FC236}">
                <a16:creationId xmlns:a16="http://schemas.microsoft.com/office/drawing/2014/main" id="{05CC5771-0EF4-03FA-8F9B-B35063AECAA0}"/>
              </a:ext>
            </a:extLst>
          </p:cNvPr>
          <p:cNvPicPr>
            <a:picLocks noChangeAspect="1"/>
          </p:cNvPicPr>
          <p:nvPr/>
        </p:nvPicPr>
        <p:blipFill>
          <a:blip r:embed="rId2"/>
          <a:stretch>
            <a:fillRect/>
          </a:stretch>
        </p:blipFill>
        <p:spPr>
          <a:xfrm>
            <a:off x="3152737" y="2652406"/>
            <a:ext cx="5464797" cy="3510718"/>
          </a:xfrm>
          <a:prstGeom prst="rect">
            <a:avLst/>
          </a:prstGeom>
        </p:spPr>
      </p:pic>
    </p:spTree>
    <p:extLst>
      <p:ext uri="{BB962C8B-B14F-4D97-AF65-F5344CB8AC3E}">
        <p14:creationId xmlns:p14="http://schemas.microsoft.com/office/powerpoint/2010/main" val="737551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59000">
              <a:srgbClr val="FFFFE5"/>
            </a:gs>
            <a:gs pos="100000">
              <a:schemeClr val="bg1"/>
            </a:gs>
          </a:gsLst>
          <a:lin ang="5400000" scaled="1"/>
        </a:grad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47F12726-1111-419E-AF28-4A221BB8BCD5}"/>
              </a:ext>
            </a:extLst>
          </p:cNvPr>
          <p:cNvSpPr>
            <a:spLocks noGrp="1"/>
          </p:cNvSpPr>
          <p:nvPr>
            <p:ph type="body" idx="1"/>
          </p:nvPr>
        </p:nvSpPr>
        <p:spPr>
          <a:xfrm>
            <a:off x="2754008" y="90946"/>
            <a:ext cx="7210456" cy="1393794"/>
          </a:xfrm>
        </p:spPr>
        <p:txBody>
          <a:bodyPr>
            <a:normAutofit/>
          </a:bodyPr>
          <a:lstStyle/>
          <a:p>
            <a:pPr algn="ctr"/>
            <a:r>
              <a:rPr lang="ru-RU" sz="4000" dirty="0" err="1">
                <a:solidFill>
                  <a:schemeClr val="tx1"/>
                </a:solidFill>
                <a:latin typeface="Times New Roman" panose="02020603050405020304" pitchFamily="18" charset="0"/>
                <a:cs typeface="Times New Roman" panose="02020603050405020304" pitchFamily="18" charset="0"/>
              </a:rPr>
              <a:t>Молоде́ц</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про́тив</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ове́ц</a:t>
            </a:r>
            <a:r>
              <a:rPr lang="ru-RU" sz="4000" dirty="0">
                <a:solidFill>
                  <a:schemeClr val="tx1"/>
                </a:solidFill>
                <a:latin typeface="Times New Roman" panose="02020603050405020304" pitchFamily="18" charset="0"/>
                <a:cs typeface="Times New Roman" panose="02020603050405020304" pitchFamily="18" charset="0"/>
              </a:rPr>
              <a:t>,</a:t>
            </a:r>
            <a:br>
              <a:rPr lang="ru-RU" sz="4000" dirty="0">
                <a:solidFill>
                  <a:schemeClr val="tx1"/>
                </a:solidFill>
                <a:latin typeface="Times New Roman" panose="02020603050405020304" pitchFamily="18" charset="0"/>
                <a:cs typeface="Times New Roman" panose="02020603050405020304" pitchFamily="18" charset="0"/>
              </a:rPr>
            </a:br>
            <a:r>
              <a:rPr lang="ru-RU" sz="4000" dirty="0">
                <a:solidFill>
                  <a:schemeClr val="tx1"/>
                </a:solidFill>
                <a:latin typeface="Times New Roman" panose="02020603050405020304" pitchFamily="18" charset="0"/>
                <a:cs typeface="Times New Roman" panose="02020603050405020304" pitchFamily="18" charset="0"/>
              </a:rPr>
              <a:t>а </a:t>
            </a:r>
            <a:r>
              <a:rPr lang="ru-RU" sz="4000" dirty="0" err="1">
                <a:solidFill>
                  <a:schemeClr val="tx1"/>
                </a:solidFill>
                <a:latin typeface="Times New Roman" panose="02020603050405020304" pitchFamily="18" charset="0"/>
                <a:cs typeface="Times New Roman" panose="02020603050405020304" pitchFamily="18" charset="0"/>
              </a:rPr>
              <a:t>про́тив</a:t>
            </a:r>
            <a:r>
              <a:rPr lang="ru-RU" sz="4000" dirty="0">
                <a:solidFill>
                  <a:schemeClr val="tx1"/>
                </a:solidFill>
                <a:latin typeface="Times New Roman" panose="02020603050405020304" pitchFamily="18" charset="0"/>
                <a:cs typeface="Times New Roman" panose="02020603050405020304" pitchFamily="18" charset="0"/>
              </a:rPr>
              <a:t> молодца́ сам овца́.</a:t>
            </a:r>
            <a:endParaRPr lang="ru-RU" sz="6000" dirty="0">
              <a:solidFill>
                <a:schemeClr val="tx1"/>
              </a:solidFill>
            </a:endParaRPr>
          </a:p>
        </p:txBody>
      </p:sp>
      <p:sp>
        <p:nvSpPr>
          <p:cNvPr id="6" name="TextBox 5">
            <a:extLst>
              <a:ext uri="{FF2B5EF4-FFF2-40B4-BE49-F238E27FC236}">
                <a16:creationId xmlns:a16="http://schemas.microsoft.com/office/drawing/2014/main" id="{8477CB5C-EEC5-8A3C-738E-FEF0AF310FDA}"/>
              </a:ext>
            </a:extLst>
          </p:cNvPr>
          <p:cNvSpPr txBox="1"/>
          <p:nvPr/>
        </p:nvSpPr>
        <p:spPr>
          <a:xfrm>
            <a:off x="6359236" y="2410984"/>
            <a:ext cx="5719881"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4C216D"/>
                </a:solidFill>
                <a:effectLst/>
                <a:uLnTx/>
                <a:uFillTx/>
                <a:latin typeface="arial" panose="020B0604020202020204" pitchFamily="34" charset="0"/>
                <a:ea typeface="+mn-ea"/>
                <a:cs typeface="+mn-cs"/>
              </a:rPr>
              <a:t>про человека, который ведет себя по-разному в зависимости от ситуации: если он имеет преимущество перед другими (</a:t>
            </a:r>
            <a:r>
              <a:rPr kumimoji="0" lang="ru-RU" sz="1800" b="0" i="1" u="none" strike="noStrike" kern="1200" cap="none" spc="0" normalizeH="0" baseline="0" noProof="0" dirty="0">
                <a:ln>
                  <a:noFill/>
                </a:ln>
                <a:solidFill>
                  <a:srgbClr val="4C216D"/>
                </a:solidFill>
                <a:effectLst/>
                <a:uLnTx/>
                <a:uFillTx/>
                <a:latin typeface="arial" panose="020B0604020202020204" pitchFamily="34" charset="0"/>
                <a:ea typeface="+mn-ea"/>
                <a:cs typeface="+mn-cs"/>
              </a:rPr>
              <a:t>овцами</a:t>
            </a:r>
            <a:r>
              <a:rPr kumimoji="0" lang="ru-RU" sz="1800" b="0" i="0" u="none" strike="noStrike" kern="1200" cap="none" spc="0" normalizeH="0" baseline="0" noProof="0" dirty="0">
                <a:ln>
                  <a:noFill/>
                </a:ln>
                <a:solidFill>
                  <a:srgbClr val="4C216D"/>
                </a:solidFill>
                <a:effectLst/>
                <a:uLnTx/>
                <a:uFillTx/>
                <a:latin typeface="arial" panose="020B0604020202020204" pitchFamily="34" charset="0"/>
                <a:ea typeface="+mn-ea"/>
                <a:cs typeface="+mn-cs"/>
              </a:rPr>
              <a:t>), то он им пользуется; перед теми, кто выше по положению или сильнее его (</a:t>
            </a:r>
            <a:r>
              <a:rPr kumimoji="0" lang="ru-RU" sz="1800" b="0" i="1" u="none" strike="noStrike" kern="1200" cap="none" spc="0" normalizeH="0" baseline="0" noProof="0" dirty="0">
                <a:ln>
                  <a:noFill/>
                </a:ln>
                <a:solidFill>
                  <a:srgbClr val="4C216D"/>
                </a:solidFill>
                <a:effectLst/>
                <a:uLnTx/>
                <a:uFillTx/>
                <a:latin typeface="arial" panose="020B0604020202020204" pitchFamily="34" charset="0"/>
                <a:ea typeface="+mn-ea"/>
                <a:cs typeface="+mn-cs"/>
              </a:rPr>
              <a:t>молодцами</a:t>
            </a:r>
            <a:r>
              <a:rPr kumimoji="0" lang="ru-RU" sz="1800" b="0" i="0" u="none" strike="noStrike" kern="1200" cap="none" spc="0" normalizeH="0" baseline="0" noProof="0" dirty="0">
                <a:ln>
                  <a:noFill/>
                </a:ln>
                <a:solidFill>
                  <a:srgbClr val="4C216D"/>
                </a:solidFill>
                <a:effectLst/>
                <a:uLnTx/>
                <a:uFillTx/>
                <a:latin typeface="arial" panose="020B0604020202020204" pitchFamily="34" charset="0"/>
                <a:ea typeface="+mn-ea"/>
                <a:cs typeface="+mn-cs"/>
              </a:rPr>
              <a:t>), ведет себя смирно (</a:t>
            </a:r>
            <a:r>
              <a:rPr kumimoji="0" lang="ru-RU" sz="1800" b="0" i="1" u="none" strike="noStrike" kern="1200" cap="none" spc="0" normalizeH="0" baseline="0" noProof="0" dirty="0">
                <a:ln>
                  <a:noFill/>
                </a:ln>
                <a:solidFill>
                  <a:srgbClr val="4C216D"/>
                </a:solidFill>
                <a:effectLst/>
                <a:uLnTx/>
                <a:uFillTx/>
                <a:latin typeface="arial" panose="020B0604020202020204" pitchFamily="34" charset="0"/>
                <a:ea typeface="+mn-ea"/>
                <a:cs typeface="+mn-cs"/>
              </a:rPr>
              <a:t>как овца</a:t>
            </a:r>
            <a:r>
              <a:rPr kumimoji="0" lang="ru-RU" sz="1800" b="0" i="0" u="none" strike="noStrike" kern="1200" cap="none" spc="0" normalizeH="0" baseline="0" noProof="0" dirty="0">
                <a:ln>
                  <a:noFill/>
                </a:ln>
                <a:solidFill>
                  <a:srgbClr val="4C216D"/>
                </a:solidFill>
                <a:effectLst/>
                <a:uLnTx/>
                <a:uFillTx/>
                <a:latin typeface="arial" panose="020B0604020202020204" pitchFamily="34" charset="0"/>
                <a:ea typeface="+mn-ea"/>
                <a:cs typeface="+mn-cs"/>
              </a:rPr>
              <a:t>).</a:t>
            </a:r>
            <a:endParaRPr kumimoji="0" lang="ru-RU" sz="1800" b="0" i="0" u="none" strike="noStrike" kern="1200" cap="none" spc="0" normalizeH="0" baseline="0" noProof="0" dirty="0">
              <a:ln>
                <a:noFill/>
              </a:ln>
              <a:solidFill>
                <a:srgbClr val="4C216D"/>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17D5A19-37CC-1C37-AD7B-4040A1EFC42A}"/>
              </a:ext>
            </a:extLst>
          </p:cNvPr>
          <p:cNvSpPr txBox="1"/>
          <p:nvPr/>
        </p:nvSpPr>
        <p:spPr>
          <a:xfrm>
            <a:off x="7590243" y="4298577"/>
            <a:ext cx="44888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пословица о том, кто смел со слабым и труслив перед сильным.</a:t>
            </a:r>
            <a:endParaRPr kumimoji="0" lang="ru-RU"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7203244-67DA-DBF9-7782-25E8191B8213}"/>
              </a:ext>
            </a:extLst>
          </p:cNvPr>
          <p:cNvSpPr txBox="1"/>
          <p:nvPr/>
        </p:nvSpPr>
        <p:spPr>
          <a:xfrm>
            <a:off x="6261231" y="5091554"/>
            <a:ext cx="560699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1" u="none" strike="noStrike" kern="1200" cap="none" spc="0" normalizeH="0" baseline="0" noProof="0" dirty="0">
                <a:ln>
                  <a:noFill/>
                </a:ln>
                <a:solidFill>
                  <a:srgbClr val="202122"/>
                </a:solidFill>
                <a:effectLst/>
                <a:uLnTx/>
                <a:uFillTx/>
                <a:latin typeface="Arial" panose="020B0604020202020204" pitchFamily="34" charset="0"/>
                <a:ea typeface="+mn-ea"/>
                <a:cs typeface="+mn-cs"/>
              </a:rPr>
              <a:t>о человеке, который самоуверенно ведёт себя среди слабых, но в действительности совсем не силён</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45DC5A7-21A6-DF8B-7819-35E32BE792D1}"/>
              </a:ext>
            </a:extLst>
          </p:cNvPr>
          <p:cNvSpPr txBox="1"/>
          <p:nvPr/>
        </p:nvSpPr>
        <p:spPr>
          <a:xfrm>
            <a:off x="6472118" y="6210013"/>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1" u="none" strike="noStrike" kern="1200" cap="none" spc="0" normalizeH="0" baseline="0" noProof="0" dirty="0">
                <a:ln>
                  <a:noFill/>
                </a:ln>
                <a:solidFill>
                  <a:srgbClr val="2C8109"/>
                </a:solidFill>
                <a:effectLst/>
                <a:uLnTx/>
                <a:uFillTx/>
                <a:latin typeface="Open Sans" panose="020B0606030504020204" pitchFamily="34" charset="0"/>
                <a:ea typeface="+mn-ea"/>
                <a:cs typeface="+mn-cs"/>
              </a:rPr>
              <a:t>О человеке, который похваляется силой среди слабых.</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
            <a:extLst>
              <a:ext uri="{FF2B5EF4-FFF2-40B4-BE49-F238E27FC236}">
                <a16:creationId xmlns:a16="http://schemas.microsoft.com/office/drawing/2014/main" id="{78022208-80C9-8445-379A-AA23C9DF4246}"/>
              </a:ext>
            </a:extLst>
          </p:cNvPr>
          <p:cNvSpPr>
            <a:spLocks noChangeArrowheads="1"/>
          </p:cNvSpPr>
          <p:nvPr/>
        </p:nvSpPr>
        <p:spPr bwMode="auto">
          <a:xfrm>
            <a:off x="47490" y="1753339"/>
            <a:ext cx="5606999" cy="50321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mn-cs"/>
              </a:rPr>
              <a:t>Неодобрительно говорится о человеке, который демонстрирует свою силу, обижая слабых.</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ru-RU" altLang="ru-RU" sz="1800" b="0" i="1"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Воевать бы тебе на печи с тараканами</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ru-RU" altLang="ru-RU" sz="1800" b="0" i="1"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Храбр после рати, как залез на полати</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ru-RU" altLang="ru-RU" sz="1800" b="0" i="1"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Дай, боже, нашему теляти волка </a:t>
            </a:r>
            <a:r>
              <a:rPr kumimoji="0" lang="ru-RU" altLang="ru-RU" sz="1800" b="0" i="1" u="none" strike="noStrike" kern="1200" cap="none" spc="0" normalizeH="0" baseline="0" noProof="0" dirty="0" err="1">
                <a:ln>
                  <a:noFill/>
                </a:ln>
                <a:solidFill>
                  <a:srgbClr val="3A2C00"/>
                </a:solidFill>
                <a:effectLst/>
                <a:uLnTx/>
                <a:uFillTx/>
                <a:latin typeface="Georgia" panose="02040502050405020303" pitchFamily="18" charset="0"/>
                <a:ea typeface="+mn-ea"/>
                <a:cs typeface="Open Sans" panose="020B0606030504020204" pitchFamily="34" charset="0"/>
              </a:rPr>
              <a:t>поймати</a:t>
            </a:r>
            <a:endParaRPr kumimoji="0" lang="ru-RU" altLang="ru-RU" sz="1800" b="0" i="1"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ru-RU" altLang="ru-RU" sz="1800" b="0" i="1"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В своей норе и мышь себя львом чувствует</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mn-cs"/>
              </a:rPr>
            </a:br>
            <a:r>
              <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Эта поговорка обычно употребляется, когда хотят охарактеризовать человека, который силён, смел, самоуверен только среди тех, кто слабее его в чём-либо.</a:t>
            </a:r>
            <a:endPar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Здесь он «молодец» и демонстрирует свою силу, удаль и напор. Но как только противник будет превосходить его в силе или в чём-то другом, то такой «молодец» становиться тише воды, ниже травы, превращается в запуганную «овцу».</a:t>
            </a:r>
            <a:endPar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Open Sans" panose="020B0606030504020204" pitchFamily="34" charset="0"/>
              </a:rPr>
              <a:t>Такой человек самоуверенно ведёт себя среди слабых, но в действительности совсем не силён.</a:t>
            </a:r>
            <a:endParaRPr kumimoji="0" lang="ru-RU" altLang="ru-RU" sz="1800" b="0" i="0" u="none" strike="noStrike" kern="1200" cap="none" spc="0" normalizeH="0" baseline="0" noProof="0" dirty="0">
              <a:ln>
                <a:noFill/>
              </a:ln>
              <a:solidFill>
                <a:srgbClr val="3A2C00"/>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068707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31ED6-4B4D-28FA-9EAD-4DC99889D7E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A1AD5A-007C-12F4-AF11-5A69C6EECE03}"/>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3" name="Текст 2">
            <a:extLst>
              <a:ext uri="{FF2B5EF4-FFF2-40B4-BE49-F238E27FC236}">
                <a16:creationId xmlns:a16="http://schemas.microsoft.com/office/drawing/2014/main" id="{B45CE1E7-453D-DE43-2E1C-E674DC3458CE}"/>
              </a:ext>
            </a:extLst>
          </p:cNvPr>
          <p:cNvSpPr>
            <a:spLocks noGrp="1"/>
          </p:cNvSpPr>
          <p:nvPr>
            <p:ph type="body" idx="1"/>
          </p:nvPr>
        </p:nvSpPr>
        <p:spPr>
          <a:xfrm>
            <a:off x="2279908" y="1056442"/>
            <a:ext cx="7210456" cy="1393794"/>
          </a:xfrm>
        </p:spPr>
        <p:txBody>
          <a:bodyPr>
            <a:normAutofit/>
          </a:bodyPr>
          <a:lstStyle/>
          <a:p>
            <a:pPr algn="ctr"/>
            <a:r>
              <a:rPr lang="ru-RU" sz="4000" dirty="0" err="1">
                <a:solidFill>
                  <a:schemeClr val="tx1"/>
                </a:solidFill>
                <a:latin typeface="Times New Roman" panose="02020603050405020304" pitchFamily="18" charset="0"/>
                <a:cs typeface="Times New Roman" panose="02020603050405020304" pitchFamily="18" charset="0"/>
              </a:rPr>
              <a:t>Молоде́ц</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про́тив</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ове́ц</a:t>
            </a:r>
            <a:r>
              <a:rPr lang="ru-RU" sz="4000" dirty="0">
                <a:solidFill>
                  <a:schemeClr val="tx1"/>
                </a:solidFill>
                <a:latin typeface="Times New Roman" panose="02020603050405020304" pitchFamily="18" charset="0"/>
                <a:cs typeface="Times New Roman" panose="02020603050405020304" pitchFamily="18" charset="0"/>
              </a:rPr>
              <a:t>,</a:t>
            </a:r>
            <a:br>
              <a:rPr lang="ru-RU" sz="4000" dirty="0">
                <a:solidFill>
                  <a:schemeClr val="tx1"/>
                </a:solidFill>
                <a:latin typeface="Times New Roman" panose="02020603050405020304" pitchFamily="18" charset="0"/>
                <a:cs typeface="Times New Roman" panose="02020603050405020304" pitchFamily="18" charset="0"/>
              </a:rPr>
            </a:br>
            <a:r>
              <a:rPr lang="ru-RU" sz="4000" dirty="0">
                <a:solidFill>
                  <a:schemeClr val="tx1"/>
                </a:solidFill>
                <a:latin typeface="Times New Roman" panose="02020603050405020304" pitchFamily="18" charset="0"/>
                <a:cs typeface="Times New Roman" panose="02020603050405020304" pitchFamily="18" charset="0"/>
              </a:rPr>
              <a:t>а </a:t>
            </a:r>
            <a:r>
              <a:rPr lang="ru-RU" sz="4000" dirty="0" err="1">
                <a:solidFill>
                  <a:schemeClr val="tx1"/>
                </a:solidFill>
                <a:latin typeface="Times New Roman" panose="02020603050405020304" pitchFamily="18" charset="0"/>
                <a:cs typeface="Times New Roman" panose="02020603050405020304" pitchFamily="18" charset="0"/>
              </a:rPr>
              <a:t>про́тив</a:t>
            </a:r>
            <a:r>
              <a:rPr lang="ru-RU" sz="4000" dirty="0">
                <a:solidFill>
                  <a:schemeClr val="tx1"/>
                </a:solidFill>
                <a:latin typeface="Times New Roman" panose="02020603050405020304" pitchFamily="18" charset="0"/>
                <a:cs typeface="Times New Roman" panose="02020603050405020304" pitchFamily="18" charset="0"/>
              </a:rPr>
              <a:t> молодца́ сам овца́.</a:t>
            </a:r>
            <a:endParaRPr lang="ru-RU" sz="6000" dirty="0">
              <a:solidFill>
                <a:schemeClr val="tx1"/>
              </a:solidFill>
            </a:endParaRPr>
          </a:p>
        </p:txBody>
      </p:sp>
      <p:pic>
        <p:nvPicPr>
          <p:cNvPr id="15" name="Рисунок 14">
            <a:extLst>
              <a:ext uri="{FF2B5EF4-FFF2-40B4-BE49-F238E27FC236}">
                <a16:creationId xmlns:a16="http://schemas.microsoft.com/office/drawing/2014/main" id="{90BAB46F-AA31-3D3D-4EAA-2131E6C107CF}"/>
              </a:ext>
            </a:extLst>
          </p:cNvPr>
          <p:cNvPicPr>
            <a:picLocks noChangeAspect="1"/>
          </p:cNvPicPr>
          <p:nvPr/>
        </p:nvPicPr>
        <p:blipFill>
          <a:blip r:embed="rId2"/>
          <a:stretch>
            <a:fillRect/>
          </a:stretch>
        </p:blipFill>
        <p:spPr>
          <a:xfrm>
            <a:off x="3152737" y="2652406"/>
            <a:ext cx="5464797" cy="3510718"/>
          </a:xfrm>
          <a:prstGeom prst="rect">
            <a:avLst/>
          </a:prstGeom>
        </p:spPr>
      </p:pic>
    </p:spTree>
    <p:extLst>
      <p:ext uri="{BB962C8B-B14F-4D97-AF65-F5344CB8AC3E}">
        <p14:creationId xmlns:p14="http://schemas.microsoft.com/office/powerpoint/2010/main" val="3146782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831850" y="1709739"/>
            <a:ext cx="10515600" cy="15001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Даты и числительные</a:t>
            </a:r>
          </a:p>
        </p:txBody>
      </p:sp>
    </p:spTree>
    <p:extLst>
      <p:ext uri="{BB962C8B-B14F-4D97-AF65-F5344CB8AC3E}">
        <p14:creationId xmlns:p14="http://schemas.microsoft.com/office/powerpoint/2010/main" val="3883580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64564" y="1876743"/>
            <a:ext cx="4547235" cy="1349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7588250" y="1866583"/>
            <a:ext cx="2406650" cy="11941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09.10.2021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23.09.2022</a:t>
            </a:r>
          </a:p>
        </p:txBody>
      </p:sp>
      <p:sp>
        <p:nvSpPr>
          <p:cNvPr id="2" name="Текст 2">
            <a:extLst>
              <a:ext uri="{FF2B5EF4-FFF2-40B4-BE49-F238E27FC236}">
                <a16:creationId xmlns:a16="http://schemas.microsoft.com/office/drawing/2014/main" id="{F2D75F4A-82A3-8B3E-7051-8613C6F095DD}"/>
              </a:ext>
            </a:extLst>
          </p:cNvPr>
          <p:cNvSpPr txBox="1">
            <a:spLocks/>
          </p:cNvSpPr>
          <p:nvPr/>
        </p:nvSpPr>
        <p:spPr>
          <a:xfrm>
            <a:off x="964564" y="3225801"/>
            <a:ext cx="6312536" cy="673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23 сентября 2022 года</a:t>
            </a:r>
          </a:p>
        </p:txBody>
      </p:sp>
      <p:sp>
        <p:nvSpPr>
          <p:cNvPr id="3" name="Текст 2">
            <a:extLst>
              <a:ext uri="{FF2B5EF4-FFF2-40B4-BE49-F238E27FC236}">
                <a16:creationId xmlns:a16="http://schemas.microsoft.com/office/drawing/2014/main" id="{1EAE4B94-C413-BB77-831E-F519F67315E5}"/>
              </a:ext>
            </a:extLst>
          </p:cNvPr>
          <p:cNvSpPr txBox="1">
            <a:spLocks/>
          </p:cNvSpPr>
          <p:nvPr/>
        </p:nvSpPr>
        <p:spPr>
          <a:xfrm>
            <a:off x="964564" y="3898901"/>
            <a:ext cx="7023736" cy="1183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двадцать третье сентября две тысячи двадцать второго года</a:t>
            </a:r>
          </a:p>
        </p:txBody>
      </p:sp>
      <p:sp>
        <p:nvSpPr>
          <p:cNvPr id="8" name="Текст 2">
            <a:extLst>
              <a:ext uri="{FF2B5EF4-FFF2-40B4-BE49-F238E27FC236}">
                <a16:creationId xmlns:a16="http://schemas.microsoft.com/office/drawing/2014/main" id="{A5B01548-D81D-A316-E3CF-377417C7CD79}"/>
              </a:ext>
            </a:extLst>
          </p:cNvPr>
          <p:cNvSpPr txBox="1">
            <a:spLocks/>
          </p:cNvSpPr>
          <p:nvPr/>
        </p:nvSpPr>
        <p:spPr>
          <a:xfrm>
            <a:off x="4337050" y="4937760"/>
            <a:ext cx="7987030" cy="19027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девят</a:t>
            </a:r>
            <a:r>
              <a:rPr kumimoji="0" lang="ru-RU" sz="3600" b="1" i="0" u="sng" strike="noStrike" kern="1200" cap="none" spc="0" normalizeH="0" baseline="0" noProof="0" dirty="0">
                <a:ln>
                  <a:noFill/>
                </a:ln>
                <a:solidFill>
                  <a:prstClr val="black"/>
                </a:solidFill>
                <a:effectLst/>
                <a:uLnTx/>
                <a:uFillTx/>
                <a:latin typeface="Calibri" panose="020F0502020204030204"/>
                <a:ea typeface="+mn-ea"/>
                <a:cs typeface="+mn-cs"/>
              </a:rPr>
              <a:t>ого</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октября</a:t>
            </a:r>
            <a:b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первого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610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64564" y="1876743"/>
            <a:ext cx="4547235" cy="1349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7588250" y="1866583"/>
            <a:ext cx="2406650" cy="11941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09.10.2021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23.09.2022</a:t>
            </a:r>
          </a:p>
        </p:txBody>
      </p:sp>
      <p:sp>
        <p:nvSpPr>
          <p:cNvPr id="2" name="Текст 2">
            <a:extLst>
              <a:ext uri="{FF2B5EF4-FFF2-40B4-BE49-F238E27FC236}">
                <a16:creationId xmlns:a16="http://schemas.microsoft.com/office/drawing/2014/main" id="{F2D75F4A-82A3-8B3E-7051-8613C6F095DD}"/>
              </a:ext>
            </a:extLst>
          </p:cNvPr>
          <p:cNvSpPr txBox="1">
            <a:spLocks/>
          </p:cNvSpPr>
          <p:nvPr/>
        </p:nvSpPr>
        <p:spPr>
          <a:xfrm>
            <a:off x="964564" y="3225801"/>
            <a:ext cx="6312536" cy="673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23 сентября 2022 года</a:t>
            </a:r>
          </a:p>
        </p:txBody>
      </p:sp>
      <p:sp>
        <p:nvSpPr>
          <p:cNvPr id="3" name="Текст 2">
            <a:extLst>
              <a:ext uri="{FF2B5EF4-FFF2-40B4-BE49-F238E27FC236}">
                <a16:creationId xmlns:a16="http://schemas.microsoft.com/office/drawing/2014/main" id="{1EAE4B94-C413-BB77-831E-F519F67315E5}"/>
              </a:ext>
            </a:extLst>
          </p:cNvPr>
          <p:cNvSpPr txBox="1">
            <a:spLocks/>
          </p:cNvSpPr>
          <p:nvPr/>
        </p:nvSpPr>
        <p:spPr>
          <a:xfrm>
            <a:off x="964564" y="3898901"/>
            <a:ext cx="7023736" cy="1183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36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третье </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сентября две тысячи двадцать второго года</a:t>
            </a:r>
          </a:p>
        </p:txBody>
      </p:sp>
      <p:sp>
        <p:nvSpPr>
          <p:cNvPr id="8" name="Текст 2">
            <a:extLst>
              <a:ext uri="{FF2B5EF4-FFF2-40B4-BE49-F238E27FC236}">
                <a16:creationId xmlns:a16="http://schemas.microsoft.com/office/drawing/2014/main" id="{A5B01548-D81D-A316-E3CF-377417C7CD79}"/>
              </a:ext>
            </a:extLst>
          </p:cNvPr>
          <p:cNvSpPr txBox="1">
            <a:spLocks/>
          </p:cNvSpPr>
          <p:nvPr/>
        </p:nvSpPr>
        <p:spPr>
          <a:xfrm>
            <a:off x="4337050" y="4937760"/>
            <a:ext cx="7987030" cy="19027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девят</a:t>
            </a:r>
            <a:r>
              <a:rPr kumimoji="0" lang="ru-RU" sz="3600" b="1" i="0" u="sng" strike="noStrike" kern="1200" cap="none" spc="0" normalizeH="0" baseline="0" noProof="0" dirty="0">
                <a:ln>
                  <a:noFill/>
                </a:ln>
                <a:solidFill>
                  <a:prstClr val="black"/>
                </a:solidFill>
                <a:effectLst/>
                <a:uLnTx/>
                <a:uFillTx/>
                <a:latin typeface="Calibri" panose="020F0502020204030204"/>
                <a:ea typeface="+mn-ea"/>
                <a:cs typeface="+mn-cs"/>
              </a:rPr>
              <a:t>ого</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октября</a:t>
            </a:r>
            <a:b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первого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FACDED6-C106-071C-335A-BBBF997AD87F}"/>
              </a:ext>
            </a:extLst>
          </p:cNvPr>
          <p:cNvSpPr txBox="1"/>
          <p:nvPr/>
        </p:nvSpPr>
        <p:spPr>
          <a:xfrm>
            <a:off x="227330" y="2844225"/>
            <a:ext cx="821944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Что сегодня? Какое сегодня число?</a:t>
            </a:r>
          </a:p>
        </p:txBody>
      </p:sp>
      <p:sp>
        <p:nvSpPr>
          <p:cNvPr id="9" name="Текст 2">
            <a:extLst>
              <a:ext uri="{FF2B5EF4-FFF2-40B4-BE49-F238E27FC236}">
                <a16:creationId xmlns:a16="http://schemas.microsoft.com/office/drawing/2014/main" id="{DD126BE4-8550-3BBF-D64C-7DE9E31FC58C}"/>
              </a:ext>
            </a:extLst>
          </p:cNvPr>
          <p:cNvSpPr txBox="1">
            <a:spLocks/>
          </p:cNvSpPr>
          <p:nvPr/>
        </p:nvSpPr>
        <p:spPr>
          <a:xfrm>
            <a:off x="7591426" y="2959099"/>
            <a:ext cx="3642360" cy="1331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rPr>
              <a:t>подлежащее </a:t>
            </a:r>
            <a:r>
              <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sym typeface="Symbol" panose="05050102010706020507" pitchFamily="18" charset="2"/>
              </a:rPr>
              <a:t> именительный падеж</a:t>
            </a:r>
            <a:endPar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53168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64564" y="1876743"/>
            <a:ext cx="4547235" cy="1349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7588250" y="1866583"/>
            <a:ext cx="2406650" cy="11941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09.10.2021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23.09.2022</a:t>
            </a:r>
          </a:p>
        </p:txBody>
      </p:sp>
      <p:sp>
        <p:nvSpPr>
          <p:cNvPr id="2" name="Текст 2">
            <a:extLst>
              <a:ext uri="{FF2B5EF4-FFF2-40B4-BE49-F238E27FC236}">
                <a16:creationId xmlns:a16="http://schemas.microsoft.com/office/drawing/2014/main" id="{F2D75F4A-82A3-8B3E-7051-8613C6F095DD}"/>
              </a:ext>
            </a:extLst>
          </p:cNvPr>
          <p:cNvSpPr txBox="1">
            <a:spLocks/>
          </p:cNvSpPr>
          <p:nvPr/>
        </p:nvSpPr>
        <p:spPr>
          <a:xfrm>
            <a:off x="964564" y="3225801"/>
            <a:ext cx="6312536" cy="673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23 сентября 2022 года</a:t>
            </a:r>
          </a:p>
        </p:txBody>
      </p:sp>
      <p:sp>
        <p:nvSpPr>
          <p:cNvPr id="3" name="Текст 2">
            <a:extLst>
              <a:ext uri="{FF2B5EF4-FFF2-40B4-BE49-F238E27FC236}">
                <a16:creationId xmlns:a16="http://schemas.microsoft.com/office/drawing/2014/main" id="{1EAE4B94-C413-BB77-831E-F519F67315E5}"/>
              </a:ext>
            </a:extLst>
          </p:cNvPr>
          <p:cNvSpPr txBox="1">
            <a:spLocks/>
          </p:cNvSpPr>
          <p:nvPr/>
        </p:nvSpPr>
        <p:spPr>
          <a:xfrm>
            <a:off x="964564" y="3898901"/>
            <a:ext cx="7023736" cy="1183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36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третье </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сентября две тысячи двадцать второго года</a:t>
            </a:r>
          </a:p>
        </p:txBody>
      </p:sp>
      <p:sp>
        <p:nvSpPr>
          <p:cNvPr id="8" name="Текст 2">
            <a:extLst>
              <a:ext uri="{FF2B5EF4-FFF2-40B4-BE49-F238E27FC236}">
                <a16:creationId xmlns:a16="http://schemas.microsoft.com/office/drawing/2014/main" id="{A5B01548-D81D-A316-E3CF-377417C7CD79}"/>
              </a:ext>
            </a:extLst>
          </p:cNvPr>
          <p:cNvSpPr txBox="1">
            <a:spLocks/>
          </p:cNvSpPr>
          <p:nvPr/>
        </p:nvSpPr>
        <p:spPr>
          <a:xfrm>
            <a:off x="4337050" y="4937760"/>
            <a:ext cx="7987030" cy="19027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9 октября 2021 года.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3600" b="0" i="0" u="dotDash" strike="noStrike" kern="1200" cap="none" spc="0" normalizeH="0" baseline="0" noProof="0" dirty="0">
                <a:ln>
                  <a:noFill/>
                </a:ln>
                <a:solidFill>
                  <a:srgbClr val="7030A0"/>
                </a:solidFill>
                <a:effectLst/>
                <a:uLnTx/>
                <a:uFillTx/>
                <a:latin typeface="Calibri" panose="020F0502020204030204"/>
                <a:ea typeface="+mn-ea"/>
                <a:cs typeface="+mn-cs"/>
              </a:rPr>
              <a:t>девят</a:t>
            </a:r>
            <a:r>
              <a:rPr kumimoji="0" lang="ru-RU" sz="3600" b="1" i="0" u="dotDash" strike="noStrike" kern="1200" cap="none" spc="0" normalizeH="0" baseline="0" noProof="0" dirty="0">
                <a:ln>
                  <a:noFill/>
                </a:ln>
                <a:solidFill>
                  <a:srgbClr val="7030A0"/>
                </a:solidFill>
                <a:effectLst/>
                <a:uLnTx/>
                <a:uFillTx/>
                <a:latin typeface="Calibri" panose="020F0502020204030204"/>
                <a:ea typeface="+mn-ea"/>
                <a:cs typeface="+mn-cs"/>
              </a:rPr>
              <a:t>ого</a:t>
            </a:r>
            <a:r>
              <a:rPr kumimoji="0" lang="ru-RU" sz="3600" b="0" i="0" u="dotDash" strike="noStrike" kern="1200" cap="none" spc="0" normalizeH="0" baseline="0" noProof="0" dirty="0">
                <a:ln>
                  <a:noFill/>
                </a:ln>
                <a:solidFill>
                  <a:srgbClr val="7030A0"/>
                </a:solidFill>
                <a:effectLst/>
                <a:uLnTx/>
                <a:uFillTx/>
                <a:latin typeface="Calibri" panose="020F0502020204030204"/>
                <a:ea typeface="+mn-ea"/>
                <a:cs typeface="+mn-cs"/>
              </a:rPr>
              <a:t> октября</a:t>
            </a:r>
            <a:br>
              <a:rPr kumimoji="0" lang="ru-RU" sz="3600" b="0" i="0" u="dotDash" strike="noStrike" kern="1200" cap="none" spc="0" normalizeH="0" baseline="0" noProof="0" dirty="0">
                <a:ln>
                  <a:noFill/>
                </a:ln>
                <a:solidFill>
                  <a:srgbClr val="7030A0"/>
                </a:solidFill>
                <a:effectLst/>
                <a:uLnTx/>
                <a:uFillTx/>
                <a:latin typeface="Calibri" panose="020F0502020204030204"/>
                <a:ea typeface="+mn-ea"/>
                <a:cs typeface="+mn-cs"/>
              </a:rPr>
            </a:br>
            <a:r>
              <a:rPr kumimoji="0" lang="ru-RU" sz="3600" b="0" i="0" u="dotDash" strike="noStrike" kern="1200" cap="none" spc="0" normalizeH="0" baseline="0" noProof="0" dirty="0">
                <a:ln>
                  <a:noFill/>
                </a:ln>
                <a:solidFill>
                  <a:srgbClr val="7030A0"/>
                </a:solidFill>
                <a:effectLst/>
                <a:uLnTx/>
                <a:uFillTx/>
                <a:latin typeface="Calibri" panose="020F0502020204030204"/>
                <a:ea typeface="+mn-ea"/>
                <a:cs typeface="+mn-cs"/>
              </a:rPr>
              <a:t>две тысячи двадцать первого года</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FACDED6-C106-071C-335A-BBBF997AD87F}"/>
              </a:ext>
            </a:extLst>
          </p:cNvPr>
          <p:cNvSpPr txBox="1"/>
          <p:nvPr/>
        </p:nvSpPr>
        <p:spPr>
          <a:xfrm>
            <a:off x="227330" y="2844225"/>
            <a:ext cx="821944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Что сегодня? Какое сегодня число?</a:t>
            </a:r>
          </a:p>
        </p:txBody>
      </p:sp>
      <p:sp>
        <p:nvSpPr>
          <p:cNvPr id="9" name="Текст 2">
            <a:extLst>
              <a:ext uri="{FF2B5EF4-FFF2-40B4-BE49-F238E27FC236}">
                <a16:creationId xmlns:a16="http://schemas.microsoft.com/office/drawing/2014/main" id="{DD126BE4-8550-3BBF-D64C-7DE9E31FC58C}"/>
              </a:ext>
            </a:extLst>
          </p:cNvPr>
          <p:cNvSpPr txBox="1">
            <a:spLocks/>
          </p:cNvSpPr>
          <p:nvPr/>
        </p:nvSpPr>
        <p:spPr>
          <a:xfrm>
            <a:off x="7598410" y="2991755"/>
            <a:ext cx="3642360" cy="1331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rPr>
              <a:t>подлежащее </a:t>
            </a:r>
            <a:r>
              <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sym typeface="Symbol" panose="05050102010706020507" pitchFamily="18" charset="2"/>
              </a:rPr>
              <a:t> именительный падеж</a:t>
            </a:r>
            <a:endParaRPr kumimoji="0" lang="ru-RU"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1B3468C-AF4C-3250-6FFB-211F3BD001D4}"/>
              </a:ext>
            </a:extLst>
          </p:cNvPr>
          <p:cNvSpPr txBox="1"/>
          <p:nvPr/>
        </p:nvSpPr>
        <p:spPr>
          <a:xfrm>
            <a:off x="1239520" y="5104318"/>
            <a:ext cx="288544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Когда это случилось?</a:t>
            </a:r>
            <a:b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br>
            <a:r>
              <a:rPr kumimoji="0" lang="ru-RU" sz="3200" b="1" i="1" u="none" strike="noStrike" kern="1200" cap="none" spc="0" normalizeH="0" baseline="0" noProof="0" dirty="0">
                <a:ln>
                  <a:noFill/>
                </a:ln>
                <a:solidFill>
                  <a:srgbClr val="002060"/>
                </a:solidFill>
                <a:effectLst/>
                <a:uLnTx/>
                <a:uFillTx/>
                <a:latin typeface="Calibri" panose="020F0502020204030204"/>
                <a:ea typeface="+mn-ea"/>
                <a:cs typeface="+mn-cs"/>
              </a:rPr>
              <a:t>Какого  числа?</a:t>
            </a:r>
          </a:p>
        </p:txBody>
      </p:sp>
      <p:sp>
        <p:nvSpPr>
          <p:cNvPr id="11" name="Текст 2">
            <a:extLst>
              <a:ext uri="{FF2B5EF4-FFF2-40B4-BE49-F238E27FC236}">
                <a16:creationId xmlns:a16="http://schemas.microsoft.com/office/drawing/2014/main" id="{C14FB9B8-20AC-FC97-CB66-0A2EE0176445}"/>
              </a:ext>
            </a:extLst>
          </p:cNvPr>
          <p:cNvSpPr txBox="1">
            <a:spLocks/>
          </p:cNvSpPr>
          <p:nvPr/>
        </p:nvSpPr>
        <p:spPr>
          <a:xfrm>
            <a:off x="9234170" y="4211214"/>
            <a:ext cx="2825750" cy="9102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srgbClr val="7030A0"/>
                </a:solidFill>
                <a:effectLst/>
                <a:uLnTx/>
                <a:uFillTx/>
                <a:latin typeface="Calibri" panose="020F0502020204030204"/>
                <a:ea typeface="+mn-ea"/>
                <a:cs typeface="+mn-cs"/>
              </a:rPr>
              <a:t>обстоятельство времени</a:t>
            </a:r>
          </a:p>
        </p:txBody>
      </p:sp>
    </p:spTree>
    <p:extLst>
      <p:ext uri="{BB962C8B-B14F-4D97-AF65-F5344CB8AC3E}">
        <p14:creationId xmlns:p14="http://schemas.microsoft.com/office/powerpoint/2010/main" val="60440194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64565" y="1876743"/>
            <a:ext cx="4084320" cy="8156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октября 2021 года</a:t>
            </a:r>
          </a:p>
        </p:txBody>
      </p:sp>
      <p:sp>
        <p:nvSpPr>
          <p:cNvPr id="7" name="Текст 2">
            <a:extLst>
              <a:ext uri="{FF2B5EF4-FFF2-40B4-BE49-F238E27FC236}">
                <a16:creationId xmlns:a16="http://schemas.microsoft.com/office/drawing/2014/main" id="{D85E51D6-9FFA-4166-B8C7-46D19F3E3F73}"/>
              </a:ext>
            </a:extLst>
          </p:cNvPr>
          <p:cNvSpPr txBox="1">
            <a:spLocks/>
          </p:cNvSpPr>
          <p:nvPr/>
        </p:nvSpPr>
        <p:spPr>
          <a:xfrm>
            <a:off x="589280" y="2692400"/>
            <a:ext cx="11308080" cy="36474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800"/>
              </a:spcBef>
              <a:spcAft>
                <a:spcPts val="1800"/>
              </a:spcAft>
              <a:buClrTx/>
              <a:buSzTx/>
              <a:buFont typeface="Arial" panose="020B0604020202020204" pitchFamily="34" charset="0"/>
              <a:buNone/>
              <a:tabLst/>
              <a:defRPr/>
            </a:pP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Девятое</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число</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девятого</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числа</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800"/>
              </a:spcBef>
              <a:spcAft>
                <a:spcPts val="1800"/>
              </a:spcAft>
              <a:buClrTx/>
              <a:buSzTx/>
              <a:buFont typeface="Arial" panose="020B0604020202020204" pitchFamily="34" charset="0"/>
              <a:buNone/>
              <a:tabLst/>
              <a:defRPr/>
            </a:pPr>
            <a:r>
              <a:rPr kumimoji="0" lang="ru-RU" sz="3600" b="0" i="1" u="none" strike="noStrike" kern="1200" cap="none" spc="0" normalizeH="0" baseline="0" noProof="0" dirty="0">
                <a:ln>
                  <a:noFill/>
                </a:ln>
                <a:solidFill>
                  <a:srgbClr val="FF0000"/>
                </a:solidFill>
                <a:effectLst/>
                <a:uLnTx/>
                <a:uFillTx/>
                <a:latin typeface="Calibri" panose="020F0502020204030204"/>
                <a:ea typeface="+mn-ea"/>
                <a:cs typeface="+mn-cs"/>
              </a:rPr>
              <a:t>Число</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какого месяца? Кого/чего? </a:t>
            </a:r>
            <a:r>
              <a:rPr kumimoji="0" lang="ru-RU" sz="3600" b="1" i="1"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n-ea"/>
                <a:cs typeface="+mn-cs"/>
              </a:rPr>
              <a:t>Р.П.</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октября</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месяца</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ru-RU" sz="36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r" defTabSz="914400" rtl="0" eaLnBrk="1" fontAlgn="auto" latinLnBrk="0" hangingPunct="1">
              <a:lnSpc>
                <a:spcPct val="90000"/>
              </a:lnSpc>
              <a:spcBef>
                <a:spcPts val="1800"/>
              </a:spcBef>
              <a:spcAft>
                <a:spcPts val="1800"/>
              </a:spcAft>
              <a:buClrTx/>
              <a:buSzTx/>
              <a:buFont typeface="Arial" panose="020B0604020202020204" pitchFamily="34" charset="0"/>
              <a:buNone/>
              <a:tabLst/>
              <a:defRPr/>
            </a:pPr>
            <a:r>
              <a:rPr kumimoji="0" lang="ru-RU" sz="3600" b="0" i="1" u="none" strike="noStrike" kern="1200" cap="none" spc="0" normalizeH="0" baseline="0" noProof="0" dirty="0">
                <a:ln>
                  <a:noFill/>
                </a:ln>
                <a:solidFill>
                  <a:srgbClr val="FF0000"/>
                </a:solidFill>
                <a:effectLst/>
                <a:uLnTx/>
                <a:uFillTx/>
                <a:latin typeface="Calibri" panose="020F0502020204030204"/>
                <a:ea typeface="+mn-ea"/>
                <a:cs typeface="+mn-cs"/>
              </a:rPr>
              <a:t>Месяц</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6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какого года? Кого/чего? </a:t>
            </a:r>
            <a:r>
              <a:rPr kumimoji="0" lang="ru-RU" sz="3600" b="1" i="1"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n-ea"/>
                <a:cs typeface="+mn-cs"/>
              </a:rPr>
              <a:t>Р.П.</a:t>
            </a:r>
            <a:b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3600" b="1"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первого года</a:t>
            </a:r>
          </a:p>
        </p:txBody>
      </p:sp>
      <p:cxnSp>
        <p:nvCxnSpPr>
          <p:cNvPr id="3" name="Прямая со стрелкой 2">
            <a:extLst>
              <a:ext uri="{FF2B5EF4-FFF2-40B4-BE49-F238E27FC236}">
                <a16:creationId xmlns:a16="http://schemas.microsoft.com/office/drawing/2014/main" id="{B5F4DFAF-D34D-49FD-8A72-D21B7AC2D267}"/>
              </a:ext>
            </a:extLst>
          </p:cNvPr>
          <p:cNvCxnSpPr/>
          <p:nvPr/>
        </p:nvCxnSpPr>
        <p:spPr>
          <a:xfrm flipH="1">
            <a:off x="1432560" y="3230880"/>
            <a:ext cx="1645920" cy="497840"/>
          </a:xfrm>
          <a:prstGeom prst="straightConnector1">
            <a:avLst/>
          </a:prstGeom>
          <a:ln>
            <a:solidFill>
              <a:srgbClr val="FF0000"/>
            </a:solidFill>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0" name="Прямая со стрелкой 9">
            <a:extLst>
              <a:ext uri="{FF2B5EF4-FFF2-40B4-BE49-F238E27FC236}">
                <a16:creationId xmlns:a16="http://schemas.microsoft.com/office/drawing/2014/main" id="{02163260-DB93-4929-9B04-C9F245C25F95}"/>
              </a:ext>
            </a:extLst>
          </p:cNvPr>
          <p:cNvCxnSpPr>
            <a:cxnSpLocks/>
          </p:cNvCxnSpPr>
          <p:nvPr/>
        </p:nvCxnSpPr>
        <p:spPr>
          <a:xfrm flipH="1">
            <a:off x="5435600" y="4124960"/>
            <a:ext cx="4378960" cy="574039"/>
          </a:xfrm>
          <a:prstGeom prst="straightConnector1">
            <a:avLst/>
          </a:prstGeom>
          <a:ln>
            <a:solidFill>
              <a:srgbClr val="FF0000"/>
            </a:solidFill>
            <a:headEnd type="none" w="med" len="med"/>
            <a:tailEnd type="arrow"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31989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64160" y="71120"/>
            <a:ext cx="9275445" cy="6446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a:t>
            </a:r>
          </a:p>
        </p:txBody>
      </p:sp>
    </p:spTree>
    <p:extLst>
      <p:ext uri="{BB962C8B-B14F-4D97-AF65-F5344CB8AC3E}">
        <p14:creationId xmlns:p14="http://schemas.microsoft.com/office/powerpoint/2010/main" val="3249196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0" y="71120"/>
            <a:ext cx="9539605" cy="6715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(Сегодня)</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пятое ноября две тысячи первого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восемнадцатое мая тысяча девятьсот восемьдесят шестого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первое марта тысяча девятьсот семьдесят второго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тридцатое декабря тысяча девятьсот сорокового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первое октября двухтысячного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одиннадцатое января тысяча восемнадцатого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5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девятое февраля тысяча восемьсот сорок четвертого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пятнадцатое апреля тысяча семисотого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третье июня тысяча четыреста пятьдесят пятого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0070C0"/>
                </a:solidFill>
                <a:effectLst/>
                <a:uLnTx/>
                <a:uFillTx/>
                <a:latin typeface="Calibri" panose="020F0502020204030204"/>
                <a:ea typeface="+mn-ea"/>
                <a:cs typeface="+mn-cs"/>
              </a:rPr>
              <a:t>тридцать первое июля тысяча триста тридцать третьего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пятое августа девятьсот шестого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десятое сентября трёхтысячного года</a:t>
            </a:r>
          </a:p>
        </p:txBody>
      </p:sp>
    </p:spTree>
    <p:extLst>
      <p:ext uri="{BB962C8B-B14F-4D97-AF65-F5344CB8AC3E}">
        <p14:creationId xmlns:p14="http://schemas.microsoft.com/office/powerpoint/2010/main" val="4189495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64160" y="71120"/>
            <a:ext cx="9275445" cy="6446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произошло)</a:t>
            </a:r>
          </a:p>
        </p:txBody>
      </p:sp>
    </p:spTree>
    <p:extLst>
      <p:ext uri="{BB962C8B-B14F-4D97-AF65-F5344CB8AC3E}">
        <p14:creationId xmlns:p14="http://schemas.microsoft.com/office/powerpoint/2010/main" val="2043662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9539605" y="738823"/>
            <a:ext cx="2489835" cy="6048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05.11.2001, 18.05.1986, 21.03.1972, 30.12.1940, 01.10.2000, 11.01.1018, 29.02.1844, 15.04.1700, 03.06.1455, 31.07.1333, 25.08.906, 10.09.3000.</a:t>
            </a: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0" y="71120"/>
            <a:ext cx="9539605" cy="6715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(Это произошло)</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пятого ноября две тысячи первого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восемнадцатого мая тысяча девятьсот восемьдесят шестого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6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первого марта тысяча девятьсот семьдесят второго года</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000" b="0" i="0" u="none" strike="noStrike" kern="1200" cap="none" spc="0" normalizeH="0" baseline="0" noProof="0" dirty="0">
                <a:ln>
                  <a:noFill/>
                </a:ln>
                <a:solidFill>
                  <a:srgbClr val="0070C0"/>
                </a:solidFill>
                <a:effectLst/>
                <a:uLnTx/>
                <a:uFillTx/>
                <a:latin typeface="Calibri" panose="020F0502020204030204"/>
                <a:ea typeface="+mn-ea"/>
                <a:cs typeface="+mn-cs"/>
              </a:rPr>
              <a:t>тридцатого декабря тысяча девятьсот сорокового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первого октября двухтысячного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одиннадцатого января тысяча восемнадцатого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5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девятого февраля тысяча восемьсот сорок четвертого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пятнадцатого апреля тысяча семисотого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000" b="0" i="0" u="none" strike="noStrike" kern="1200" cap="none" spc="0" normalizeH="0" baseline="0" noProof="0" dirty="0">
                <a:ln>
                  <a:noFill/>
                </a:ln>
                <a:solidFill>
                  <a:srgbClr val="0070C0"/>
                </a:solidFill>
                <a:effectLst/>
                <a:uLnTx/>
                <a:uFillTx/>
                <a:latin typeface="Calibri" panose="020F0502020204030204"/>
                <a:ea typeface="+mn-ea"/>
                <a:cs typeface="+mn-cs"/>
              </a:rPr>
              <a:t>третьего июня тысяча четыреста пятьдесят пятого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0070C0"/>
                </a:solidFill>
                <a:effectLst/>
                <a:uLnTx/>
                <a:uFillTx/>
                <a:latin typeface="Calibri" panose="020F0502020204030204"/>
                <a:ea typeface="+mn-ea"/>
                <a:cs typeface="+mn-cs"/>
              </a:rPr>
              <a:t>тридцать первого июля тысяча триста тридцать третьего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двадцать пятого августа девятьсот шестого года</a:t>
            </a:r>
          </a:p>
          <a:p>
            <a:pPr marL="0" marR="0" lvl="0"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ru-RU" sz="3200" b="0" i="0" u="none" strike="noStrike" kern="1200" cap="none" spc="0" normalizeH="0" baseline="0" noProof="0" dirty="0">
                <a:ln>
                  <a:noFill/>
                </a:ln>
                <a:solidFill>
                  <a:srgbClr val="0070C0"/>
                </a:solidFill>
                <a:effectLst/>
                <a:uLnTx/>
                <a:uFillTx/>
                <a:latin typeface="Calibri" panose="020F0502020204030204"/>
                <a:ea typeface="+mn-ea"/>
                <a:cs typeface="+mn-cs"/>
              </a:rPr>
              <a:t>десятого сентября трёхтысячного года</a:t>
            </a:r>
          </a:p>
        </p:txBody>
      </p:sp>
    </p:spTree>
    <p:extLst>
      <p:ext uri="{BB962C8B-B14F-4D97-AF65-F5344CB8AC3E}">
        <p14:creationId xmlns:p14="http://schemas.microsoft.com/office/powerpoint/2010/main" val="1027461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2509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r>
              <a:rPr kumimoji="0" lang="en-US" sz="4400" b="0"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это день, когда я родился / родилась.</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родился / родилась … .</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195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Tree>
    <p:extLst>
      <p:ext uri="{BB962C8B-B14F-4D97-AF65-F5344CB8AC3E}">
        <p14:creationId xmlns:p14="http://schemas.microsoft.com/office/powerpoint/2010/main" val="3499161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2" name="Текст 2">
            <a:extLst>
              <a:ext uri="{FF2B5EF4-FFF2-40B4-BE49-F238E27FC236}">
                <a16:creationId xmlns:a16="http://schemas.microsoft.com/office/drawing/2014/main" id="{6BF61B61-5492-068E-EB58-E1BD67455206}"/>
              </a:ext>
            </a:extLst>
          </p:cNvPr>
          <p:cNvSpPr txBox="1">
            <a:spLocks/>
          </p:cNvSpPr>
          <p:nvPr/>
        </p:nvSpPr>
        <p:spPr>
          <a:xfrm>
            <a:off x="4284647" y="31567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сентябрь 2022 года</a:t>
            </a:r>
          </a:p>
        </p:txBody>
      </p:sp>
      <p:sp>
        <p:nvSpPr>
          <p:cNvPr id="3" name="Текст 2">
            <a:extLst>
              <a:ext uri="{FF2B5EF4-FFF2-40B4-BE49-F238E27FC236}">
                <a16:creationId xmlns:a16="http://schemas.microsoft.com/office/drawing/2014/main" id="{3D6A0E9A-71E1-253B-233A-E0B8559D3B5C}"/>
              </a:ext>
            </a:extLst>
          </p:cNvPr>
          <p:cNvSpPr txBox="1">
            <a:spLocks/>
          </p:cNvSpPr>
          <p:nvPr/>
        </p:nvSpPr>
        <p:spPr>
          <a:xfrm>
            <a:off x="179463" y="3429000"/>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сентябр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Tree>
    <p:extLst>
      <p:ext uri="{BB962C8B-B14F-4D97-AF65-F5344CB8AC3E}">
        <p14:creationId xmlns:p14="http://schemas.microsoft.com/office/powerpoint/2010/main" val="3701507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2" name="Текст 2">
            <a:extLst>
              <a:ext uri="{FF2B5EF4-FFF2-40B4-BE49-F238E27FC236}">
                <a16:creationId xmlns:a16="http://schemas.microsoft.com/office/drawing/2014/main" id="{6BF61B61-5492-068E-EB58-E1BD67455206}"/>
              </a:ext>
            </a:extLst>
          </p:cNvPr>
          <p:cNvSpPr txBox="1">
            <a:spLocks/>
          </p:cNvSpPr>
          <p:nvPr/>
        </p:nvSpPr>
        <p:spPr>
          <a:xfrm>
            <a:off x="4284647" y="31567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сентябрь 2022 года</a:t>
            </a:r>
          </a:p>
        </p:txBody>
      </p:sp>
      <p:sp>
        <p:nvSpPr>
          <p:cNvPr id="3" name="Текст 2">
            <a:extLst>
              <a:ext uri="{FF2B5EF4-FFF2-40B4-BE49-F238E27FC236}">
                <a16:creationId xmlns:a16="http://schemas.microsoft.com/office/drawing/2014/main" id="{3D6A0E9A-71E1-253B-233A-E0B8559D3B5C}"/>
              </a:ext>
            </a:extLst>
          </p:cNvPr>
          <p:cNvSpPr txBox="1">
            <a:spLocks/>
          </p:cNvSpPr>
          <p:nvPr/>
        </p:nvSpPr>
        <p:spPr>
          <a:xfrm>
            <a:off x="179463" y="3429000"/>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сентябр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7" name="TextBox 6">
            <a:extLst>
              <a:ext uri="{FF2B5EF4-FFF2-40B4-BE49-F238E27FC236}">
                <a16:creationId xmlns:a16="http://schemas.microsoft.com/office/drawing/2014/main" id="{F4B07FDE-AD1E-E319-019D-424A7F5E6CE4}"/>
              </a:ext>
            </a:extLst>
          </p:cNvPr>
          <p:cNvSpPr txBox="1"/>
          <p:nvPr/>
        </p:nvSpPr>
        <p:spPr>
          <a:xfrm>
            <a:off x="7309282" y="329786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в сентябр</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Tree>
    <p:extLst>
      <p:ext uri="{BB962C8B-B14F-4D97-AF65-F5344CB8AC3E}">
        <p14:creationId xmlns:p14="http://schemas.microsoft.com/office/powerpoint/2010/main" val="3995281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2" name="Текст 2">
            <a:extLst>
              <a:ext uri="{FF2B5EF4-FFF2-40B4-BE49-F238E27FC236}">
                <a16:creationId xmlns:a16="http://schemas.microsoft.com/office/drawing/2014/main" id="{6BF61B61-5492-068E-EB58-E1BD67455206}"/>
              </a:ext>
            </a:extLst>
          </p:cNvPr>
          <p:cNvSpPr txBox="1">
            <a:spLocks/>
          </p:cNvSpPr>
          <p:nvPr/>
        </p:nvSpPr>
        <p:spPr>
          <a:xfrm>
            <a:off x="4284647" y="31567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сентябрь 2022 года</a:t>
            </a:r>
          </a:p>
        </p:txBody>
      </p:sp>
      <p:sp>
        <p:nvSpPr>
          <p:cNvPr id="3" name="Текст 2">
            <a:extLst>
              <a:ext uri="{FF2B5EF4-FFF2-40B4-BE49-F238E27FC236}">
                <a16:creationId xmlns:a16="http://schemas.microsoft.com/office/drawing/2014/main" id="{3D6A0E9A-71E1-253B-233A-E0B8559D3B5C}"/>
              </a:ext>
            </a:extLst>
          </p:cNvPr>
          <p:cNvSpPr txBox="1">
            <a:spLocks/>
          </p:cNvSpPr>
          <p:nvPr/>
        </p:nvSpPr>
        <p:spPr>
          <a:xfrm>
            <a:off x="179463" y="3429000"/>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сентябр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7" name="TextBox 6">
            <a:extLst>
              <a:ext uri="{FF2B5EF4-FFF2-40B4-BE49-F238E27FC236}">
                <a16:creationId xmlns:a16="http://schemas.microsoft.com/office/drawing/2014/main" id="{F4B07FDE-AD1E-E319-019D-424A7F5E6CE4}"/>
              </a:ext>
            </a:extLst>
          </p:cNvPr>
          <p:cNvSpPr txBox="1"/>
          <p:nvPr/>
        </p:nvSpPr>
        <p:spPr>
          <a:xfrm>
            <a:off x="7309282" y="329786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в сентябр</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8" name="Текст 2">
            <a:extLst>
              <a:ext uri="{FF2B5EF4-FFF2-40B4-BE49-F238E27FC236}">
                <a16:creationId xmlns:a16="http://schemas.microsoft.com/office/drawing/2014/main" id="{E4F2A371-0B98-014F-52D0-7E871C9D79C4}"/>
              </a:ext>
            </a:extLst>
          </p:cNvPr>
          <p:cNvSpPr txBox="1">
            <a:spLocks/>
          </p:cNvSpPr>
          <p:nvPr/>
        </p:nvSpPr>
        <p:spPr>
          <a:xfrm>
            <a:off x="4398947" y="4776254"/>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2022 год</a:t>
            </a:r>
          </a:p>
        </p:txBody>
      </p:sp>
    </p:spTree>
    <p:extLst>
      <p:ext uri="{BB962C8B-B14F-4D97-AF65-F5344CB8AC3E}">
        <p14:creationId xmlns:p14="http://schemas.microsoft.com/office/powerpoint/2010/main" val="1296247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2" name="Текст 2">
            <a:extLst>
              <a:ext uri="{FF2B5EF4-FFF2-40B4-BE49-F238E27FC236}">
                <a16:creationId xmlns:a16="http://schemas.microsoft.com/office/drawing/2014/main" id="{6BF61B61-5492-068E-EB58-E1BD67455206}"/>
              </a:ext>
            </a:extLst>
          </p:cNvPr>
          <p:cNvSpPr txBox="1">
            <a:spLocks/>
          </p:cNvSpPr>
          <p:nvPr/>
        </p:nvSpPr>
        <p:spPr>
          <a:xfrm>
            <a:off x="4284647" y="31567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сентябрь 2022 года</a:t>
            </a:r>
          </a:p>
        </p:txBody>
      </p:sp>
      <p:sp>
        <p:nvSpPr>
          <p:cNvPr id="3" name="Текст 2">
            <a:extLst>
              <a:ext uri="{FF2B5EF4-FFF2-40B4-BE49-F238E27FC236}">
                <a16:creationId xmlns:a16="http://schemas.microsoft.com/office/drawing/2014/main" id="{3D6A0E9A-71E1-253B-233A-E0B8559D3B5C}"/>
              </a:ext>
            </a:extLst>
          </p:cNvPr>
          <p:cNvSpPr txBox="1">
            <a:spLocks/>
          </p:cNvSpPr>
          <p:nvPr/>
        </p:nvSpPr>
        <p:spPr>
          <a:xfrm>
            <a:off x="179463" y="3429000"/>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сентябр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7" name="TextBox 6">
            <a:extLst>
              <a:ext uri="{FF2B5EF4-FFF2-40B4-BE49-F238E27FC236}">
                <a16:creationId xmlns:a16="http://schemas.microsoft.com/office/drawing/2014/main" id="{F4B07FDE-AD1E-E319-019D-424A7F5E6CE4}"/>
              </a:ext>
            </a:extLst>
          </p:cNvPr>
          <p:cNvSpPr txBox="1"/>
          <p:nvPr/>
        </p:nvSpPr>
        <p:spPr>
          <a:xfrm>
            <a:off x="7309282" y="329786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в сентябр</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8" name="Текст 2">
            <a:extLst>
              <a:ext uri="{FF2B5EF4-FFF2-40B4-BE49-F238E27FC236}">
                <a16:creationId xmlns:a16="http://schemas.microsoft.com/office/drawing/2014/main" id="{E4F2A371-0B98-014F-52D0-7E871C9D79C4}"/>
              </a:ext>
            </a:extLst>
          </p:cNvPr>
          <p:cNvSpPr txBox="1">
            <a:spLocks/>
          </p:cNvSpPr>
          <p:nvPr/>
        </p:nvSpPr>
        <p:spPr>
          <a:xfrm>
            <a:off x="4398947" y="4776254"/>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2022 год</a:t>
            </a:r>
          </a:p>
        </p:txBody>
      </p:sp>
      <p:sp>
        <p:nvSpPr>
          <p:cNvPr id="9" name="Текст 2">
            <a:extLst>
              <a:ext uri="{FF2B5EF4-FFF2-40B4-BE49-F238E27FC236}">
                <a16:creationId xmlns:a16="http://schemas.microsoft.com/office/drawing/2014/main" id="{304B0A54-866E-B197-4075-7972F3DB93F9}"/>
              </a:ext>
            </a:extLst>
          </p:cNvPr>
          <p:cNvSpPr txBox="1">
            <a:spLocks/>
          </p:cNvSpPr>
          <p:nvPr/>
        </p:nvSpPr>
        <p:spPr>
          <a:xfrm>
            <a:off x="179463" y="4730097"/>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две тысячи двадцать втор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ой</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 го</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763322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4602480" y="388938"/>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Текст 2">
            <a:extLst>
              <a:ext uri="{FF2B5EF4-FFF2-40B4-BE49-F238E27FC236}">
                <a16:creationId xmlns:a16="http://schemas.microsoft.com/office/drawing/2014/main" id="{3BCA8167-B065-4C71-8387-BDAAA0EBB9DC}"/>
              </a:ext>
            </a:extLst>
          </p:cNvPr>
          <p:cNvSpPr txBox="1">
            <a:spLocks/>
          </p:cNvSpPr>
          <p:nvPr/>
        </p:nvSpPr>
        <p:spPr>
          <a:xfrm>
            <a:off x="4284647" y="18486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23 сентября 2022 года</a:t>
            </a:r>
          </a:p>
        </p:txBody>
      </p:sp>
      <p:sp>
        <p:nvSpPr>
          <p:cNvPr id="6" name="Текст 2">
            <a:extLst>
              <a:ext uri="{FF2B5EF4-FFF2-40B4-BE49-F238E27FC236}">
                <a16:creationId xmlns:a16="http://schemas.microsoft.com/office/drawing/2014/main" id="{9BC6DAF7-0F0E-4A4B-9C67-79CB8BC364B9}"/>
              </a:ext>
            </a:extLst>
          </p:cNvPr>
          <p:cNvSpPr txBox="1">
            <a:spLocks/>
          </p:cNvSpPr>
          <p:nvPr/>
        </p:nvSpPr>
        <p:spPr>
          <a:xfrm>
            <a:off x="56002" y="2021806"/>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Сегодня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двадцать треть</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е</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13" name="TextBox 12">
            <a:extLst>
              <a:ext uri="{FF2B5EF4-FFF2-40B4-BE49-F238E27FC236}">
                <a16:creationId xmlns:a16="http://schemas.microsoft.com/office/drawing/2014/main" id="{F094650F-2EC6-4D8A-B24F-59FC5D662CE8}"/>
              </a:ext>
            </a:extLst>
          </p:cNvPr>
          <p:cNvSpPr txBox="1"/>
          <p:nvPr/>
        </p:nvSpPr>
        <p:spPr>
          <a:xfrm>
            <a:off x="7292415" y="193737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двадцать треть</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его</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 сентября</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2" name="Текст 2">
            <a:extLst>
              <a:ext uri="{FF2B5EF4-FFF2-40B4-BE49-F238E27FC236}">
                <a16:creationId xmlns:a16="http://schemas.microsoft.com/office/drawing/2014/main" id="{6BF61B61-5492-068E-EB58-E1BD67455206}"/>
              </a:ext>
            </a:extLst>
          </p:cNvPr>
          <p:cNvSpPr txBox="1">
            <a:spLocks/>
          </p:cNvSpPr>
          <p:nvPr/>
        </p:nvSpPr>
        <p:spPr>
          <a:xfrm>
            <a:off x="4284647" y="3156709"/>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сентябрь 2022 года</a:t>
            </a:r>
          </a:p>
        </p:txBody>
      </p:sp>
      <p:sp>
        <p:nvSpPr>
          <p:cNvPr id="3" name="Текст 2">
            <a:extLst>
              <a:ext uri="{FF2B5EF4-FFF2-40B4-BE49-F238E27FC236}">
                <a16:creationId xmlns:a16="http://schemas.microsoft.com/office/drawing/2014/main" id="{3D6A0E9A-71E1-253B-233A-E0B8559D3B5C}"/>
              </a:ext>
            </a:extLst>
          </p:cNvPr>
          <p:cNvSpPr txBox="1">
            <a:spLocks/>
          </p:cNvSpPr>
          <p:nvPr/>
        </p:nvSpPr>
        <p:spPr>
          <a:xfrm>
            <a:off x="179463" y="3429000"/>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 </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сентябр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7" name="TextBox 6">
            <a:extLst>
              <a:ext uri="{FF2B5EF4-FFF2-40B4-BE49-F238E27FC236}">
                <a16:creationId xmlns:a16="http://schemas.microsoft.com/office/drawing/2014/main" id="{F4B07FDE-AD1E-E319-019D-424A7F5E6CE4}"/>
              </a:ext>
            </a:extLst>
          </p:cNvPr>
          <p:cNvSpPr txBox="1"/>
          <p:nvPr/>
        </p:nvSpPr>
        <p:spPr>
          <a:xfrm>
            <a:off x="7309282" y="3297869"/>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 </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в сентябр</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е</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две тысячи двадцать второго года.</a:t>
            </a:r>
          </a:p>
        </p:txBody>
      </p:sp>
      <p:sp>
        <p:nvSpPr>
          <p:cNvPr id="8" name="Текст 2">
            <a:extLst>
              <a:ext uri="{FF2B5EF4-FFF2-40B4-BE49-F238E27FC236}">
                <a16:creationId xmlns:a16="http://schemas.microsoft.com/office/drawing/2014/main" id="{E4F2A371-0B98-014F-52D0-7E871C9D79C4}"/>
              </a:ext>
            </a:extLst>
          </p:cNvPr>
          <p:cNvSpPr txBox="1">
            <a:spLocks/>
          </p:cNvSpPr>
          <p:nvPr/>
        </p:nvSpPr>
        <p:spPr>
          <a:xfrm>
            <a:off x="4398947" y="4776254"/>
            <a:ext cx="2787121" cy="990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2022 год</a:t>
            </a:r>
          </a:p>
        </p:txBody>
      </p:sp>
      <p:sp>
        <p:nvSpPr>
          <p:cNvPr id="9" name="Текст 2">
            <a:extLst>
              <a:ext uri="{FF2B5EF4-FFF2-40B4-BE49-F238E27FC236}">
                <a16:creationId xmlns:a16="http://schemas.microsoft.com/office/drawing/2014/main" id="{304B0A54-866E-B197-4075-7972F3DB93F9}"/>
              </a:ext>
            </a:extLst>
          </p:cNvPr>
          <p:cNvSpPr txBox="1">
            <a:spLocks/>
          </p:cNvSpPr>
          <p:nvPr/>
        </p:nvSpPr>
        <p:spPr>
          <a:xfrm>
            <a:off x="179463" y="4730097"/>
            <a:ext cx="4105184" cy="824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Сейчас</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две тысячи двадцать втор</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ой</a:t>
            </a:r>
            <a:r>
              <a:rPr kumimoji="0" lang="ru-RU" sz="2000" b="0" i="0" u="sng" strike="noStrike" kern="1200" cap="none" spc="0" normalizeH="0" baseline="0" noProof="0" dirty="0">
                <a:ln>
                  <a:noFill/>
                </a:ln>
                <a:solidFill>
                  <a:srgbClr val="FF0000"/>
                </a:solidFill>
                <a:effectLst/>
                <a:uLnTx/>
                <a:uFillTx/>
                <a:latin typeface="Calibri" panose="020F0502020204030204"/>
                <a:ea typeface="+mn-ea"/>
                <a:cs typeface="+mn-cs"/>
              </a:rPr>
              <a:t> го</a:t>
            </a:r>
            <a:r>
              <a:rPr kumimoji="0" lang="ru-RU" sz="2000" b="1" i="0" u="sng" strike="noStrike" kern="1200" cap="none" spc="0" normalizeH="0" baseline="0" noProof="0" dirty="0">
                <a:ln>
                  <a:noFill/>
                </a:ln>
                <a:solidFill>
                  <a:srgbClr val="FF0000"/>
                </a:solidFill>
                <a:effectLst/>
                <a:uLnTx/>
                <a:uFillTx/>
                <a:latin typeface="Calibri" panose="020F0502020204030204"/>
                <a:ea typeface="+mn-ea"/>
                <a:cs typeface="+mn-cs"/>
              </a:rPr>
              <a:t>д</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 name="TextBox 9">
            <a:extLst>
              <a:ext uri="{FF2B5EF4-FFF2-40B4-BE49-F238E27FC236}">
                <a16:creationId xmlns:a16="http://schemas.microsoft.com/office/drawing/2014/main" id="{A62CDBC0-CADD-5BF3-6C90-C998D98CA09C}"/>
              </a:ext>
            </a:extLst>
          </p:cNvPr>
          <p:cNvSpPr txBox="1"/>
          <p:nvPr/>
        </p:nvSpPr>
        <p:spPr>
          <a:xfrm>
            <a:off x="7309282" y="4686012"/>
            <a:ext cx="488271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Это случилось</a:t>
            </a:r>
            <a:b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в две тысячи двадцать втор</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ом</a:t>
            </a:r>
            <a:r>
              <a:rPr kumimoji="0" lang="ru-RU" sz="2000" b="0" i="0" u="dotDash" strike="noStrike" kern="1200" cap="none" spc="0" normalizeH="0" baseline="0" noProof="0" dirty="0">
                <a:ln>
                  <a:noFill/>
                </a:ln>
                <a:solidFill>
                  <a:srgbClr val="0070C0"/>
                </a:solidFill>
                <a:effectLst/>
                <a:uLnTx/>
                <a:uFillTx/>
                <a:latin typeface="Calibri" panose="020F0502020204030204"/>
                <a:ea typeface="+mn-ea"/>
                <a:cs typeface="+mn-cs"/>
              </a:rPr>
              <a:t> год</a:t>
            </a:r>
            <a:r>
              <a:rPr kumimoji="0" lang="ru-RU" sz="2000" b="1" i="0" u="dotDash" strike="noStrike" kern="1200" cap="none" spc="0" normalizeH="0" baseline="0" noProof="0" dirty="0">
                <a:ln>
                  <a:noFill/>
                </a:ln>
                <a:solidFill>
                  <a:srgbClr val="0070C0"/>
                </a:solidFill>
                <a:effectLst/>
                <a:uLnTx/>
                <a:uFillTx/>
                <a:latin typeface="Calibri" panose="020F0502020204030204"/>
                <a:ea typeface="+mn-ea"/>
                <a:cs typeface="+mn-cs"/>
              </a:rPr>
              <a:t>у</a:t>
            </a:r>
            <a:r>
              <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817164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rgbClr val="A9DDB9"/>
            </a:gs>
            <a:gs pos="83000">
              <a:srgbClr val="89FFBE"/>
            </a:gs>
            <a:gs pos="100000">
              <a:srgbClr val="E0E9C5"/>
            </a:gs>
          </a:gsLst>
          <a:lin ang="18900000" scaled="1"/>
          <a:tileRect/>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0" y="0"/>
            <a:ext cx="3291840" cy="165322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Даты</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86689" y="2788773"/>
            <a:ext cx="10485120" cy="42370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роди</a:t>
            </a:r>
            <a:r>
              <a:rPr kumimoji="0" lang="ru-RU" sz="4400" b="0" i="0" u="none" strike="noStrike" kern="1200" cap="none" spc="0" normalizeH="0" baseline="0" noProof="0" dirty="0" err="1">
                <a:ln>
                  <a:noFill/>
                </a:ln>
                <a:solidFill>
                  <a:srgbClr val="0070C0"/>
                </a:solidFill>
                <a:effectLst/>
                <a:uLnTx/>
                <a:uFillTx/>
                <a:latin typeface="Arial" panose="020B0604020202020204" pitchFamily="34" charset="0"/>
                <a:cs typeface="Arial" panose="020B0604020202020204" pitchFamily="34" charset="0"/>
              </a:rPr>
              <a:t>́</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лся</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 </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родила</a:t>
            </a:r>
            <a:r>
              <a:rPr kumimoji="0" lang="ru-RU" sz="4400" b="0" i="0" u="none" strike="noStrike" kern="1200" cap="none" spc="0" normalizeH="0" baseline="0" noProof="0" dirty="0" err="1">
                <a:ln>
                  <a:noFill/>
                </a:ln>
                <a:solidFill>
                  <a:srgbClr val="0070C0"/>
                </a:solidFill>
                <a:effectLst/>
                <a:uLnTx/>
                <a:uFillTx/>
                <a:latin typeface="Arial" panose="020B0604020202020204" pitchFamily="34" charset="0"/>
                <a:cs typeface="Arial" panose="020B0604020202020204" pitchFamily="34" charset="0"/>
              </a:rPr>
              <a:t>́</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сь</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 </a:t>
            </a:r>
            <a:r>
              <a:rPr kumimoji="0" lang="ru-RU" sz="4400" b="0" i="1" u="none" strike="noStrike" kern="1200" cap="none" spc="0" normalizeH="0" baseline="0" noProof="0" dirty="0">
                <a:ln>
                  <a:noFill/>
                </a:ln>
                <a:solidFill>
                  <a:srgbClr val="0070C0"/>
                </a:solidFill>
                <a:effectLst/>
                <a:uLnTx/>
                <a:uFillTx/>
                <a:latin typeface="Calibri" panose="020F0502020204030204"/>
                <a:ea typeface="+mn-ea"/>
                <a:cs typeface="+mn-cs"/>
              </a:rPr>
              <a:t>(полная дата)</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роди</a:t>
            </a:r>
            <a:r>
              <a:rPr kumimoji="0" lang="ru-RU" sz="4400" b="0" i="0" u="none" strike="noStrike" kern="1200" cap="none" spc="0" normalizeH="0" baseline="0" noProof="0" dirty="0" err="1">
                <a:ln>
                  <a:noFill/>
                </a:ln>
                <a:solidFill>
                  <a:srgbClr val="0070C0"/>
                </a:solidFill>
                <a:effectLst/>
                <a:uLnTx/>
                <a:uFillTx/>
                <a:latin typeface="Arial" panose="020B0604020202020204" pitchFamily="34" charset="0"/>
                <a:cs typeface="Arial" panose="020B0604020202020204" pitchFamily="34" charset="0"/>
              </a:rPr>
              <a:t>́</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лся</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 </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родила</a:t>
            </a:r>
            <a:r>
              <a:rPr kumimoji="0" lang="ru-RU" sz="4400" b="0" i="0" u="none" strike="noStrike" kern="1200" cap="none" spc="0" normalizeH="0" baseline="0" noProof="0" dirty="0" err="1">
                <a:ln>
                  <a:noFill/>
                </a:ln>
                <a:solidFill>
                  <a:srgbClr val="0070C0"/>
                </a:solidFill>
                <a:effectLst/>
                <a:uLnTx/>
                <a:uFillTx/>
                <a:latin typeface="Arial" panose="020B0604020202020204" pitchFamily="34" charset="0"/>
                <a:cs typeface="Arial" panose="020B0604020202020204" pitchFamily="34" charset="0"/>
              </a:rPr>
              <a:t>́</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сь</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 </a:t>
            </a:r>
            <a:r>
              <a:rPr kumimoji="0" lang="ru-RU" sz="4400" b="0" i="1" u="none" strike="noStrike" kern="1200" cap="none" spc="0" normalizeH="0" baseline="0" noProof="0" dirty="0">
                <a:ln>
                  <a:noFill/>
                </a:ln>
                <a:solidFill>
                  <a:srgbClr val="0070C0"/>
                </a:solidFill>
                <a:effectLst/>
                <a:uLnTx/>
                <a:uFillTx/>
                <a:latin typeface="Calibri" panose="020F0502020204030204"/>
                <a:ea typeface="+mn-ea"/>
                <a:cs typeface="+mn-cs"/>
              </a:rPr>
              <a:t>(месяц + год)</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Я </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роди</a:t>
            </a:r>
            <a:r>
              <a:rPr kumimoji="0" lang="ru-RU" sz="4400" b="0" i="0" u="none" strike="noStrike" kern="1200" cap="none" spc="0" normalizeH="0" baseline="0" noProof="0" dirty="0" err="1">
                <a:ln>
                  <a:noFill/>
                </a:ln>
                <a:solidFill>
                  <a:srgbClr val="0070C0"/>
                </a:solidFill>
                <a:effectLst/>
                <a:uLnTx/>
                <a:uFillTx/>
                <a:latin typeface="Arial" panose="020B0604020202020204" pitchFamily="34" charset="0"/>
                <a:cs typeface="Arial" panose="020B0604020202020204" pitchFamily="34" charset="0"/>
              </a:rPr>
              <a:t>́</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лся</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 </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родила</a:t>
            </a:r>
            <a:r>
              <a:rPr kumimoji="0" lang="ru-RU" sz="4400" b="0" i="0" u="none" strike="noStrike" kern="1200" cap="none" spc="0" normalizeH="0" baseline="0" noProof="0" dirty="0" err="1">
                <a:ln>
                  <a:noFill/>
                </a:ln>
                <a:solidFill>
                  <a:srgbClr val="0070C0"/>
                </a:solidFill>
                <a:effectLst/>
                <a:uLnTx/>
                <a:uFillTx/>
                <a:latin typeface="Arial" panose="020B0604020202020204" pitchFamily="34" charset="0"/>
                <a:cs typeface="Arial" panose="020B0604020202020204" pitchFamily="34" charset="0"/>
              </a:rPr>
              <a:t>́</a:t>
            </a:r>
            <a:r>
              <a:rPr kumimoji="0" lang="ru-RU" sz="4400" b="0" i="0" u="none" strike="noStrike" kern="1200" cap="none" spc="0" normalizeH="0" baseline="0" noProof="0" dirty="0" err="1">
                <a:ln>
                  <a:noFill/>
                </a:ln>
                <a:solidFill>
                  <a:srgbClr val="0070C0"/>
                </a:solidFill>
                <a:effectLst/>
                <a:uLnTx/>
                <a:uFillTx/>
                <a:latin typeface="Calibri" panose="020F0502020204030204"/>
                <a:ea typeface="+mn-ea"/>
                <a:cs typeface="+mn-cs"/>
              </a:rPr>
              <a:t>сь</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 … </a:t>
            </a:r>
            <a:r>
              <a:rPr kumimoji="0" lang="ru-RU" sz="4400" b="0" i="1" u="none" strike="noStrike" kern="1200" cap="none" spc="0" normalizeH="0" baseline="0" noProof="0" dirty="0">
                <a:ln>
                  <a:noFill/>
                </a:ln>
                <a:solidFill>
                  <a:srgbClr val="0070C0"/>
                </a:solidFill>
                <a:effectLst/>
                <a:uLnTx/>
                <a:uFillTx/>
                <a:latin typeface="Calibri" panose="020F0502020204030204"/>
                <a:ea typeface="+mn-ea"/>
                <a:cs typeface="+mn-cs"/>
              </a:rPr>
              <a:t>(год)</a:t>
            </a:r>
            <a:r>
              <a:rPr kumimoji="0" lang="ru-RU" sz="4400" b="0"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2" name="Рисунок 1">
            <a:extLst>
              <a:ext uri="{FF2B5EF4-FFF2-40B4-BE49-F238E27FC236}">
                <a16:creationId xmlns:a16="http://schemas.microsoft.com/office/drawing/2014/main" id="{99E3C55A-12CE-7091-00E8-ADFEB7C2C686}"/>
              </a:ext>
            </a:extLst>
          </p:cNvPr>
          <p:cNvPicPr>
            <a:picLocks noChangeAspect="1"/>
          </p:cNvPicPr>
          <p:nvPr/>
        </p:nvPicPr>
        <p:blipFill>
          <a:blip r:embed="rId2"/>
          <a:stretch>
            <a:fillRect/>
          </a:stretch>
        </p:blipFill>
        <p:spPr>
          <a:xfrm>
            <a:off x="7169427" y="34804"/>
            <a:ext cx="5022574" cy="2825198"/>
          </a:xfrm>
          <a:prstGeom prst="rect">
            <a:avLst/>
          </a:prstGeom>
        </p:spPr>
      </p:pic>
    </p:spTree>
    <p:extLst>
      <p:ext uri="{BB962C8B-B14F-4D97-AF65-F5344CB8AC3E}">
        <p14:creationId xmlns:p14="http://schemas.microsoft.com/office/powerpoint/2010/main" val="1637784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E46A4028-5E15-54DA-C3E4-46B151B83B80}"/>
              </a:ext>
            </a:extLst>
          </p:cNvPr>
          <p:cNvSpPr>
            <a:spLocks noGrp="1"/>
          </p:cNvSpPr>
          <p:nvPr>
            <p:ph idx="1"/>
          </p:nvPr>
        </p:nvSpPr>
        <p:spPr/>
        <p:txBody>
          <a:bodyPr/>
          <a:lstStyle/>
          <a:p>
            <a:pPr marL="0" indent="0" algn="ctr">
              <a:buNone/>
            </a:pPr>
            <a:r>
              <a:rPr lang="ru-RU" sz="4000" b="1" dirty="0"/>
              <a:t>Имена числительные</a:t>
            </a:r>
          </a:p>
          <a:p>
            <a:pPr marL="0" indent="0" algn="ctr">
              <a:buNone/>
            </a:pPr>
            <a:endParaRPr lang="ru-RU" i="1" dirty="0"/>
          </a:p>
          <a:p>
            <a:pPr marL="0" indent="0" algn="ctr">
              <a:buNone/>
            </a:pPr>
            <a:endParaRPr lang="ru-RU" i="1" dirty="0"/>
          </a:p>
          <a:p>
            <a:pPr marL="0" indent="0" algn="ctr">
              <a:buNone/>
            </a:pPr>
            <a:r>
              <a:rPr lang="ru-RU" i="1" dirty="0"/>
              <a:t>Сколько? Какой (по счету)?</a:t>
            </a:r>
          </a:p>
        </p:txBody>
      </p:sp>
    </p:spTree>
    <p:extLst>
      <p:ext uri="{BB962C8B-B14F-4D97-AF65-F5344CB8AC3E}">
        <p14:creationId xmlns:p14="http://schemas.microsoft.com/office/powerpoint/2010/main" val="17229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426706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79093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183175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228586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52824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865139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507620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706811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3668514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49891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745526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295362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119421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3339180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577226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393457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3364216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296309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587629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5608778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155667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58435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839448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899320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611545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48701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двух</a:t>
                      </a:r>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295838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двух</a:t>
                      </a:r>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двум</a:t>
                      </a:r>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endParaRPr lang="ru-RU" dirty="0"/>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81029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59588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двух</a:t>
                      </a:r>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двум</a:t>
                      </a:r>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endParaRPr lang="ru-RU" dirty="0"/>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551226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86512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двух</a:t>
                      </a:r>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двум</a:t>
                      </a:r>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r>
                        <a:rPr lang="ru-RU" dirty="0"/>
                        <a:t>ста пятьюдесятью двумя</a:t>
                      </a:r>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endParaRPr lang="ru-RU"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393637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375920" y="1950720"/>
            <a:ext cx="10485120" cy="792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числительные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487285" y="2939084"/>
          <a:ext cx="11039346" cy="2865120"/>
        </p:xfrm>
        <a:graphic>
          <a:graphicData uri="http://schemas.openxmlformats.org/drawingml/2006/table">
            <a:tbl>
              <a:tblPr firstRow="1" bandRow="1">
                <a:tableStyleId>{5C22544A-7EE6-4342-B048-85BDC9FD1C3A}</a:tableStyleId>
              </a:tblPr>
              <a:tblGrid>
                <a:gridCol w="640080">
                  <a:extLst>
                    <a:ext uri="{9D8B030D-6E8A-4147-A177-3AD203B41FA5}">
                      <a16:colId xmlns:a16="http://schemas.microsoft.com/office/drawing/2014/main" val="306233312"/>
                    </a:ext>
                  </a:extLst>
                </a:gridCol>
                <a:gridCol w="2041963">
                  <a:extLst>
                    <a:ext uri="{9D8B030D-6E8A-4147-A177-3AD203B41FA5}">
                      <a16:colId xmlns:a16="http://schemas.microsoft.com/office/drawing/2014/main" val="224024768"/>
                    </a:ext>
                  </a:extLst>
                </a:gridCol>
                <a:gridCol w="958789">
                  <a:extLst>
                    <a:ext uri="{9D8B030D-6E8A-4147-A177-3AD203B41FA5}">
                      <a16:colId xmlns:a16="http://schemas.microsoft.com/office/drawing/2014/main" val="2190849953"/>
                    </a:ext>
                  </a:extLst>
                </a:gridCol>
                <a:gridCol w="2015231">
                  <a:extLst>
                    <a:ext uri="{9D8B030D-6E8A-4147-A177-3AD203B41FA5}">
                      <a16:colId xmlns:a16="http://schemas.microsoft.com/office/drawing/2014/main" val="1188690312"/>
                    </a:ext>
                  </a:extLst>
                </a:gridCol>
                <a:gridCol w="1642369">
                  <a:extLst>
                    <a:ext uri="{9D8B030D-6E8A-4147-A177-3AD203B41FA5}">
                      <a16:colId xmlns:a16="http://schemas.microsoft.com/office/drawing/2014/main" val="4100616522"/>
                    </a:ext>
                  </a:extLst>
                </a:gridCol>
                <a:gridCol w="1216240">
                  <a:extLst>
                    <a:ext uri="{9D8B030D-6E8A-4147-A177-3AD203B41FA5}">
                      <a16:colId xmlns:a16="http://schemas.microsoft.com/office/drawing/2014/main" val="219789"/>
                    </a:ext>
                  </a:extLst>
                </a:gridCol>
                <a:gridCol w="2524674">
                  <a:extLst>
                    <a:ext uri="{9D8B030D-6E8A-4147-A177-3AD203B41FA5}">
                      <a16:colId xmlns:a16="http://schemas.microsoft.com/office/drawing/2014/main" val="1274269496"/>
                    </a:ext>
                  </a:extLst>
                </a:gridCol>
              </a:tblGrid>
              <a:tr h="370840">
                <a:tc>
                  <a:txBody>
                    <a:bodyPr/>
                    <a:lstStyle/>
                    <a:p>
                      <a:endParaRPr lang="ru-RU"/>
                    </a:p>
                  </a:txBody>
                  <a:tcPr/>
                </a:tc>
                <a:tc>
                  <a:txBody>
                    <a:bodyPr/>
                    <a:lstStyle/>
                    <a:p>
                      <a:endParaRPr lang="ru-RU"/>
                    </a:p>
                  </a:txBody>
                  <a:tcPr/>
                </a:tc>
                <a:tc>
                  <a:txBody>
                    <a:bodyPr/>
                    <a:lstStyle/>
                    <a:p>
                      <a:pPr algn="ctr"/>
                      <a:r>
                        <a:rPr lang="ru-RU" dirty="0"/>
                        <a:t>3</a:t>
                      </a:r>
                    </a:p>
                  </a:txBody>
                  <a:tcPr/>
                </a:tc>
                <a:tc>
                  <a:txBody>
                    <a:bodyPr/>
                    <a:lstStyle/>
                    <a:p>
                      <a:pPr algn="ctr"/>
                      <a:r>
                        <a:rPr lang="ru-RU" dirty="0"/>
                        <a:t>8</a:t>
                      </a:r>
                    </a:p>
                  </a:txBody>
                  <a:tcPr/>
                </a:tc>
                <a:tc>
                  <a:txBody>
                    <a:bodyPr/>
                    <a:lstStyle/>
                    <a:p>
                      <a:pPr algn="ctr"/>
                      <a:r>
                        <a:rPr lang="ru-RU" dirty="0"/>
                        <a:t>15</a:t>
                      </a:r>
                    </a:p>
                  </a:txBody>
                  <a:tcPr/>
                </a:tc>
                <a:tc>
                  <a:txBody>
                    <a:bodyPr/>
                    <a:lstStyle/>
                    <a:p>
                      <a:pPr algn="ctr"/>
                      <a:r>
                        <a:rPr lang="ru-RU" dirty="0"/>
                        <a:t>40</a:t>
                      </a:r>
                    </a:p>
                  </a:txBody>
                  <a:tcPr/>
                </a:tc>
                <a:tc>
                  <a:txBody>
                    <a:bodyPr/>
                    <a:lstStyle/>
                    <a:p>
                      <a:pPr algn="ctr"/>
                      <a:r>
                        <a:rPr lang="ru-RU" dirty="0"/>
                        <a:t>152</a:t>
                      </a:r>
                    </a:p>
                  </a:txBody>
                  <a:tcPr/>
                </a:tc>
                <a:extLst>
                  <a:ext uri="{0D108BD9-81ED-4DB2-BD59-A6C34878D82A}">
                    <a16:rowId xmlns:a16="http://schemas.microsoft.com/office/drawing/2014/main" val="695847614"/>
                  </a:ext>
                </a:extLst>
              </a:tr>
              <a:tr h="370840">
                <a:tc>
                  <a:txBody>
                    <a:bodyPr/>
                    <a:lstStyle/>
                    <a:p>
                      <a:r>
                        <a:rPr lang="ru-RU" dirty="0"/>
                        <a:t>И.П.</a:t>
                      </a:r>
                    </a:p>
                  </a:txBody>
                  <a:tcPr/>
                </a:tc>
                <a:tc>
                  <a:txBody>
                    <a:bodyPr/>
                    <a:lstStyle/>
                    <a:p>
                      <a:r>
                        <a:rPr lang="ru-RU" sz="1600" i="1" dirty="0">
                          <a:solidFill>
                            <a:srgbClr val="0070C0"/>
                          </a:solidFill>
                        </a:rPr>
                        <a:t>Это КТО/ЧТО?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586298609"/>
                  </a:ext>
                </a:extLst>
              </a:tr>
              <a:tr h="370840">
                <a:tc>
                  <a:txBody>
                    <a:bodyPr/>
                    <a:lstStyle/>
                    <a:p>
                      <a:r>
                        <a:rPr lang="ru-RU" dirty="0"/>
                        <a:t>Р.П.</a:t>
                      </a:r>
                    </a:p>
                  </a:txBody>
                  <a:tcPr/>
                </a:tc>
                <a:tc>
                  <a:txBody>
                    <a:bodyPr/>
                    <a:lstStyle/>
                    <a:p>
                      <a:r>
                        <a:rPr lang="ru-RU" sz="1600" i="1" dirty="0">
                          <a:solidFill>
                            <a:srgbClr val="0070C0"/>
                          </a:solidFill>
                        </a:rPr>
                        <a:t>Нет КОГО/ЧЕГО?</a:t>
                      </a:r>
                    </a:p>
                  </a:txBody>
                  <a:tcPr/>
                </a:tc>
                <a:tc>
                  <a:txBody>
                    <a:bodyPr/>
                    <a:lstStyle/>
                    <a:p>
                      <a:r>
                        <a:rPr lang="ru-RU" dirty="0"/>
                        <a:t>трёх</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двух</a:t>
                      </a:r>
                    </a:p>
                  </a:txBody>
                  <a:tcPr/>
                </a:tc>
                <a:extLst>
                  <a:ext uri="{0D108BD9-81ED-4DB2-BD59-A6C34878D82A}">
                    <a16:rowId xmlns:a16="http://schemas.microsoft.com/office/drawing/2014/main" val="2181143366"/>
                  </a:ext>
                </a:extLst>
              </a:tr>
              <a:tr h="370840">
                <a:tc>
                  <a:txBody>
                    <a:bodyPr/>
                    <a:lstStyle/>
                    <a:p>
                      <a:r>
                        <a:rPr lang="ru-RU" dirty="0"/>
                        <a:t>Д.П.</a:t>
                      </a:r>
                    </a:p>
                  </a:txBody>
                  <a:tcPr/>
                </a:tc>
                <a:tc>
                  <a:txBody>
                    <a:bodyPr/>
                    <a:lstStyle/>
                    <a:p>
                      <a:r>
                        <a:rPr lang="ru-RU" sz="1600" i="1" dirty="0">
                          <a:solidFill>
                            <a:srgbClr val="0070C0"/>
                          </a:solidFill>
                        </a:rPr>
                        <a:t>Рад КОМУ/ЧЕМУ</a:t>
                      </a:r>
                    </a:p>
                  </a:txBody>
                  <a:tcPr/>
                </a:tc>
                <a:tc>
                  <a:txBody>
                    <a:bodyPr/>
                    <a:lstStyle/>
                    <a:p>
                      <a:r>
                        <a:rPr lang="ru-RU" dirty="0"/>
                        <a:t>трём</a:t>
                      </a:r>
                    </a:p>
                  </a:txBody>
                  <a:tcPr/>
                </a:tc>
                <a:tc>
                  <a:txBody>
                    <a:bodyPr/>
                    <a:lstStyle/>
                    <a:p>
                      <a:r>
                        <a:rPr lang="ru-RU" dirty="0"/>
                        <a:t>восьми</a:t>
                      </a:r>
                    </a:p>
                  </a:txBody>
                  <a:tcPr/>
                </a:tc>
                <a:tc>
                  <a:txBody>
                    <a:bodyPr/>
                    <a:lstStyle/>
                    <a:p>
                      <a:r>
                        <a:rPr lang="ru-RU" dirty="0"/>
                        <a:t>пятнадцати</a:t>
                      </a:r>
                    </a:p>
                  </a:txBody>
                  <a:tcPr/>
                </a:tc>
                <a:tc>
                  <a:txBody>
                    <a:bodyPr/>
                    <a:lstStyle/>
                    <a:p>
                      <a:r>
                        <a:rPr lang="ru-RU" dirty="0"/>
                        <a:t>сорока</a:t>
                      </a:r>
                    </a:p>
                  </a:txBody>
                  <a:tcPr/>
                </a:tc>
                <a:tc>
                  <a:txBody>
                    <a:bodyPr/>
                    <a:lstStyle/>
                    <a:p>
                      <a:r>
                        <a:rPr lang="ru-RU" dirty="0"/>
                        <a:t>ста пятидесяти двум</a:t>
                      </a:r>
                    </a:p>
                  </a:txBody>
                  <a:tcPr/>
                </a:tc>
                <a:extLst>
                  <a:ext uri="{0D108BD9-81ED-4DB2-BD59-A6C34878D82A}">
                    <a16:rowId xmlns:a16="http://schemas.microsoft.com/office/drawing/2014/main" val="3618094169"/>
                  </a:ext>
                </a:extLst>
              </a:tr>
              <a:tr h="370840">
                <a:tc>
                  <a:txBody>
                    <a:bodyPr/>
                    <a:lstStyle/>
                    <a:p>
                      <a:r>
                        <a:rPr lang="ru-RU" dirty="0"/>
                        <a:t>В.П.</a:t>
                      </a:r>
                    </a:p>
                  </a:txBody>
                  <a:tcPr/>
                </a:tc>
                <a:tc>
                  <a:txBody>
                    <a:bodyPr/>
                    <a:lstStyle/>
                    <a:p>
                      <a:r>
                        <a:rPr lang="ru-RU" sz="1600" i="1" dirty="0">
                          <a:solidFill>
                            <a:srgbClr val="0070C0"/>
                          </a:solidFill>
                        </a:rPr>
                        <a:t>Вижу КОГО/ЧТО?</a:t>
                      </a:r>
                    </a:p>
                  </a:txBody>
                  <a:tcPr/>
                </a:tc>
                <a:tc>
                  <a:txBody>
                    <a:bodyPr/>
                    <a:lstStyle/>
                    <a:p>
                      <a:r>
                        <a:rPr lang="ru-RU" dirty="0"/>
                        <a:t>три</a:t>
                      </a:r>
                    </a:p>
                  </a:txBody>
                  <a:tcPr/>
                </a:tc>
                <a:tc>
                  <a:txBody>
                    <a:bodyPr/>
                    <a:lstStyle/>
                    <a:p>
                      <a:r>
                        <a:rPr lang="ru-RU" dirty="0"/>
                        <a:t>восемь</a:t>
                      </a:r>
                    </a:p>
                  </a:txBody>
                  <a:tcPr/>
                </a:tc>
                <a:tc>
                  <a:txBody>
                    <a:bodyPr/>
                    <a:lstStyle/>
                    <a:p>
                      <a:r>
                        <a:rPr lang="ru-RU" dirty="0"/>
                        <a:t>пятнадцать</a:t>
                      </a:r>
                    </a:p>
                  </a:txBody>
                  <a:tcPr/>
                </a:tc>
                <a:tc>
                  <a:txBody>
                    <a:bodyPr/>
                    <a:lstStyle/>
                    <a:p>
                      <a:r>
                        <a:rPr lang="ru-RU" dirty="0"/>
                        <a:t>сорок</a:t>
                      </a:r>
                    </a:p>
                  </a:txBody>
                  <a:tcPr/>
                </a:tc>
                <a:tc>
                  <a:txBody>
                    <a:bodyPr/>
                    <a:lstStyle/>
                    <a:p>
                      <a:r>
                        <a:rPr lang="ru-RU" dirty="0"/>
                        <a:t>сто пятьдесят два</a:t>
                      </a:r>
                    </a:p>
                  </a:txBody>
                  <a:tcPr/>
                </a:tc>
                <a:extLst>
                  <a:ext uri="{0D108BD9-81ED-4DB2-BD59-A6C34878D82A}">
                    <a16:rowId xmlns:a16="http://schemas.microsoft.com/office/drawing/2014/main" val="2744253777"/>
                  </a:ext>
                </a:extLst>
              </a:tr>
              <a:tr h="370840">
                <a:tc>
                  <a:txBody>
                    <a:bodyPr/>
                    <a:lstStyle/>
                    <a:p>
                      <a:r>
                        <a:rPr lang="ru-RU" dirty="0"/>
                        <a:t>Т.П.</a:t>
                      </a:r>
                    </a:p>
                  </a:txBody>
                  <a:tcPr/>
                </a:tc>
                <a:tc>
                  <a:txBody>
                    <a:bodyPr/>
                    <a:lstStyle/>
                    <a:p>
                      <a:r>
                        <a:rPr lang="ru-RU" sz="1600" i="1" dirty="0">
                          <a:solidFill>
                            <a:srgbClr val="0070C0"/>
                          </a:solidFill>
                        </a:rPr>
                        <a:t>Доволен КЕМ/ЧЕМ?</a:t>
                      </a:r>
                    </a:p>
                  </a:txBody>
                  <a:tcPr/>
                </a:tc>
                <a:tc>
                  <a:txBody>
                    <a:bodyPr/>
                    <a:lstStyle/>
                    <a:p>
                      <a:r>
                        <a:rPr lang="ru-RU" dirty="0"/>
                        <a:t>тремя</a:t>
                      </a:r>
                    </a:p>
                  </a:txBody>
                  <a:tcPr/>
                </a:tc>
                <a:tc>
                  <a:txBody>
                    <a:bodyPr/>
                    <a:lstStyle/>
                    <a:p>
                      <a:r>
                        <a:rPr lang="ru-RU" dirty="0"/>
                        <a:t>восьмью/восемью</a:t>
                      </a:r>
                    </a:p>
                  </a:txBody>
                  <a:tcPr/>
                </a:tc>
                <a:tc>
                  <a:txBody>
                    <a:bodyPr/>
                    <a:lstStyle/>
                    <a:p>
                      <a:r>
                        <a:rPr lang="ru-RU" dirty="0"/>
                        <a:t>пятнадцатью</a:t>
                      </a:r>
                    </a:p>
                  </a:txBody>
                  <a:tcPr/>
                </a:tc>
                <a:tc>
                  <a:txBody>
                    <a:bodyPr/>
                    <a:lstStyle/>
                    <a:p>
                      <a:r>
                        <a:rPr lang="ru-RU" dirty="0"/>
                        <a:t>сорока</a:t>
                      </a:r>
                    </a:p>
                  </a:txBody>
                  <a:tcPr/>
                </a:tc>
                <a:tc>
                  <a:txBody>
                    <a:bodyPr/>
                    <a:lstStyle/>
                    <a:p>
                      <a:r>
                        <a:rPr lang="ru-RU" dirty="0"/>
                        <a:t>ста пятьюдесятью двумя</a:t>
                      </a:r>
                    </a:p>
                  </a:txBody>
                  <a:tcPr/>
                </a:tc>
                <a:extLst>
                  <a:ext uri="{0D108BD9-81ED-4DB2-BD59-A6C34878D82A}">
                    <a16:rowId xmlns:a16="http://schemas.microsoft.com/office/drawing/2014/main" val="2691078819"/>
                  </a:ext>
                </a:extLst>
              </a:tr>
              <a:tr h="370840">
                <a:tc>
                  <a:txBody>
                    <a:bodyPr/>
                    <a:lstStyle/>
                    <a:p>
                      <a:r>
                        <a:rPr lang="ru-RU" dirty="0"/>
                        <a:t>П.П.</a:t>
                      </a:r>
                    </a:p>
                  </a:txBody>
                  <a:tcPr/>
                </a:tc>
                <a:tc>
                  <a:txBody>
                    <a:bodyPr/>
                    <a:lstStyle/>
                    <a:p>
                      <a:r>
                        <a:rPr lang="ru-RU" sz="1600" i="1" dirty="0">
                          <a:solidFill>
                            <a:srgbClr val="0070C0"/>
                          </a:solidFill>
                        </a:rPr>
                        <a:t>Думаю о КОМ/ЧЁМ?</a:t>
                      </a:r>
                    </a:p>
                  </a:txBody>
                  <a:tcPr/>
                </a:tc>
                <a:tc>
                  <a:txBody>
                    <a:bodyPr/>
                    <a:lstStyle/>
                    <a:p>
                      <a:r>
                        <a:rPr lang="ru-RU" dirty="0"/>
                        <a:t>(о) трёх</a:t>
                      </a:r>
                    </a:p>
                  </a:txBody>
                  <a:tcPr/>
                </a:tc>
                <a:tc>
                  <a:txBody>
                    <a:bodyPr/>
                    <a:lstStyle/>
                    <a:p>
                      <a:r>
                        <a:rPr lang="ru-RU" dirty="0"/>
                        <a:t>(о) восьми</a:t>
                      </a:r>
                    </a:p>
                  </a:txBody>
                  <a:tcPr/>
                </a:tc>
                <a:tc>
                  <a:txBody>
                    <a:bodyPr/>
                    <a:lstStyle/>
                    <a:p>
                      <a:r>
                        <a:rPr lang="ru-RU" dirty="0"/>
                        <a:t>(о) пятнадцати</a:t>
                      </a:r>
                    </a:p>
                  </a:txBody>
                  <a:tcPr/>
                </a:tc>
                <a:tc>
                  <a:txBody>
                    <a:bodyPr/>
                    <a:lstStyle/>
                    <a:p>
                      <a:r>
                        <a:rPr lang="ru-RU" dirty="0"/>
                        <a:t>(о) сорока</a:t>
                      </a:r>
                    </a:p>
                  </a:txBody>
                  <a:tcPr/>
                </a:tc>
                <a:tc>
                  <a:txBody>
                    <a:bodyPr/>
                    <a:lstStyle/>
                    <a:p>
                      <a:r>
                        <a:rPr lang="ru-RU" dirty="0"/>
                        <a:t>(о) ста пятидесяти двух</a:t>
                      </a:r>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4309421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627474">
                  <a:extLst>
                    <a:ext uri="{9D8B030D-6E8A-4147-A177-3AD203B41FA5}">
                      <a16:colId xmlns:a16="http://schemas.microsoft.com/office/drawing/2014/main" val="306233312"/>
                    </a:ext>
                  </a:extLst>
                </a:gridCol>
                <a:gridCol w="1032649">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r>
                        <a:rPr lang="ru-RU" sz="1200" i="1" dirty="0">
                          <a:solidFill>
                            <a:srgbClr val="0070C0"/>
                          </a:solidFill>
                        </a:rPr>
                        <a:t>СКОЛЬКО?</a:t>
                      </a:r>
                    </a:p>
                  </a:txBody>
                  <a:tcPr/>
                </a:tc>
                <a:tc>
                  <a:txBody>
                    <a:bodyPr/>
                    <a:lstStyle/>
                    <a:p>
                      <a:endParaRPr lang="ru-RU" sz="1800" u="sng" dirty="0"/>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txBody>
                  <a:tcPr/>
                </a:tc>
                <a:tc>
                  <a:txBody>
                    <a:bodyPr/>
                    <a:lstStyle/>
                    <a:p>
                      <a:endParaRPr lang="ru-RU" sz="1800" u="sng" dirty="0"/>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КОМУ/ЧЕМУ</a:t>
                      </a:r>
                    </a:p>
                  </a:txBody>
                  <a:tcPr/>
                </a:tc>
                <a:tc>
                  <a:txBody>
                    <a:bodyPr/>
                    <a:lstStyle/>
                    <a:p>
                      <a:endParaRPr lang="ru-RU" sz="1800" u="sng" dirty="0"/>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r>
                        <a:rPr lang="ru-RU" sz="1200" i="1" dirty="0">
                          <a:solidFill>
                            <a:srgbClr val="0070C0"/>
                          </a:solidFill>
                        </a:rPr>
                        <a:t>Вижу КОГО/ЧТО?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u="sng" dirty="0"/>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dirty="0">
                          <a:solidFill>
                            <a:srgbClr val="0070C0"/>
                          </a:solidFill>
                        </a:rPr>
                        <a:t>Доволен КЕМ/ЧЕМ?</a:t>
                      </a:r>
                    </a:p>
                  </a:txBody>
                  <a:tcPr/>
                </a:tc>
                <a:tc>
                  <a:txBody>
                    <a:bodyPr/>
                    <a:lstStyle/>
                    <a:p>
                      <a:endParaRPr lang="ru-RU" sz="1800" u="sng" dirty="0"/>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r>
                        <a:rPr lang="ru-RU" sz="1200" i="1" dirty="0">
                          <a:solidFill>
                            <a:srgbClr val="0070C0"/>
                          </a:solidFill>
                        </a:rPr>
                        <a:t>Думаю о КОМ/ЧЁМ?</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3316707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562012">
                  <a:extLst>
                    <a:ext uri="{9D8B030D-6E8A-4147-A177-3AD203B41FA5}">
                      <a16:colId xmlns:a16="http://schemas.microsoft.com/office/drawing/2014/main" val="306233312"/>
                    </a:ext>
                  </a:extLst>
                </a:gridCol>
                <a:gridCol w="1098111">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СКОЛЬКО?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p>
                      <a:r>
                        <a:rPr lang="ru-RU" sz="1200" i="1" dirty="0">
                          <a:solidFill>
                            <a:srgbClr val="0070C0"/>
                          </a:solidFill>
                        </a:rPr>
                        <a:t>СКОЛЬКИХ?</a:t>
                      </a:r>
                    </a:p>
                  </a:txBody>
                  <a:tcPr/>
                </a:tc>
                <a:tc>
                  <a:txBody>
                    <a:bodyPr/>
                    <a:lstStyle/>
                    <a:p>
                      <a:endParaRPr lang="ru-RU" sz="1800" u="sng" dirty="0"/>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a:t>
                      </a:r>
                      <a:r>
                        <a:rPr lang="ru-RU" sz="1200" i="1" spc="0" baseline="0" dirty="0">
                          <a:solidFill>
                            <a:srgbClr val="0070C0"/>
                          </a:solidFill>
                        </a:rPr>
                        <a:t>КОМУ/ЧЕМУ</a:t>
                      </a:r>
                      <a:r>
                        <a:rPr lang="ru-RU" sz="1200" i="1" kern="1200" spc="0" baseline="0" dirty="0">
                          <a:solidFill>
                            <a:srgbClr val="0070C0"/>
                          </a:solidFill>
                          <a:latin typeface="+mn-lt"/>
                          <a:ea typeface="+mn-ea"/>
                          <a:cs typeface="+mn-cs"/>
                        </a:rPr>
                        <a:t>? </a:t>
                      </a:r>
                      <a:r>
                        <a:rPr lang="ru-RU" sz="1200" i="1" kern="1200" dirty="0">
                          <a:solidFill>
                            <a:srgbClr val="0070C0"/>
                          </a:solidFill>
                          <a:latin typeface="+mn-lt"/>
                          <a:ea typeface="+mn-ea"/>
                          <a:cs typeface="+mn-cs"/>
                        </a:rPr>
                        <a:t>СКО́ЛЬКИМ?</a:t>
                      </a:r>
                    </a:p>
                  </a:txBody>
                  <a:tcPr/>
                </a:tc>
                <a:tc>
                  <a:txBody>
                    <a:bodyPr/>
                    <a:lstStyle/>
                    <a:p>
                      <a:endParaRPr lang="ru-RU" sz="1800" u="sng" dirty="0"/>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Вижу КОГО/ЧТО? СКОЛЬКО?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u="sng" dirty="0"/>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kern="1200" dirty="0">
                          <a:solidFill>
                            <a:srgbClr val="0070C0"/>
                          </a:solidFill>
                          <a:latin typeface="+mn-lt"/>
                          <a:ea typeface="+mn-ea"/>
                          <a:cs typeface="+mn-cs"/>
                        </a:rPr>
                        <a:t>Доволен КЕМ/ЧЕМ? </a:t>
                      </a:r>
                      <a:r>
                        <a:rPr lang="ru-RU" sz="1200" i="1" kern="1200" spc="-20" baseline="0" dirty="0">
                          <a:solidFill>
                            <a:srgbClr val="0070C0"/>
                          </a:solidFill>
                          <a:latin typeface="+mn-lt"/>
                          <a:ea typeface="+mn-ea"/>
                          <a:cs typeface="+mn-cs"/>
                        </a:rPr>
                        <a:t>СКО́ЛЬКИМИ</a:t>
                      </a:r>
                      <a:r>
                        <a:rPr lang="ru-RU" sz="1200" i="1" kern="1200" spc="-20" dirty="0">
                          <a:solidFill>
                            <a:srgbClr val="0070C0"/>
                          </a:solidFill>
                          <a:latin typeface="+mn-lt"/>
                          <a:ea typeface="+mn-ea"/>
                          <a:cs typeface="+mn-cs"/>
                        </a:rPr>
                        <a:t>?</a:t>
                      </a:r>
                    </a:p>
                  </a:txBody>
                  <a:tcPr/>
                </a:tc>
                <a:tc>
                  <a:txBody>
                    <a:bodyPr/>
                    <a:lstStyle/>
                    <a:p>
                      <a:endParaRPr lang="ru-RU" sz="1800" u="sng" dirty="0"/>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Думаю о КОМ/ЧЁМ? СКОЛЬКИХ?</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014560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574369">
                  <a:extLst>
                    <a:ext uri="{9D8B030D-6E8A-4147-A177-3AD203B41FA5}">
                      <a16:colId xmlns:a16="http://schemas.microsoft.com/office/drawing/2014/main" val="306233312"/>
                    </a:ext>
                  </a:extLst>
                </a:gridCol>
                <a:gridCol w="1085754">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СКОЛЬКО?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p>
                      <a:r>
                        <a:rPr lang="ru-RU" sz="1200" i="1" dirty="0">
                          <a:solidFill>
                            <a:srgbClr val="0070C0"/>
                          </a:solidFill>
                        </a:rPr>
                        <a:t>СКОЛЬКИХ?</a:t>
                      </a:r>
                    </a:p>
                  </a:txBody>
                  <a:tcPr/>
                </a:tc>
                <a:tc>
                  <a:txBody>
                    <a:bodyPr/>
                    <a:lstStyle/>
                    <a:p>
                      <a:r>
                        <a:rPr lang="ru-RU" sz="1800" dirty="0"/>
                        <a:t>пят</a:t>
                      </a:r>
                      <a:r>
                        <a:rPr lang="ru-RU" sz="1800" u="sng" dirty="0"/>
                        <a:t>и</a:t>
                      </a:r>
                      <a:r>
                        <a:rPr lang="ru-RU" sz="1800" dirty="0"/>
                        <a:t>сот двенадцат</a:t>
                      </a:r>
                      <a:r>
                        <a:rPr lang="ru-RU" sz="1800" u="sng" dirty="0"/>
                        <a:t>и</a:t>
                      </a:r>
                      <a:r>
                        <a:rPr lang="ru-RU" sz="1800" dirty="0"/>
                        <a:t> миллион</a:t>
                      </a:r>
                      <a:r>
                        <a:rPr lang="ru-RU" sz="1800" u="sng" dirty="0"/>
                        <a:t>ов</a:t>
                      </a:r>
                      <a:r>
                        <a:rPr lang="ru-RU" sz="1800" dirty="0"/>
                        <a:t> тр</a:t>
                      </a:r>
                      <a:r>
                        <a:rPr lang="ru-RU" sz="1800" u="sng" dirty="0"/>
                        <a:t>ёх</a:t>
                      </a:r>
                      <a:r>
                        <a:rPr lang="ru-RU" sz="1800" dirty="0"/>
                        <a:t>с</a:t>
                      </a:r>
                      <a:r>
                        <a:rPr lang="ru-RU" sz="1800" u="sng" dirty="0"/>
                        <a:t>от</a:t>
                      </a:r>
                      <a:r>
                        <a:rPr lang="ru-RU" sz="1800" dirty="0"/>
                        <a:t> сорок</a:t>
                      </a:r>
                      <a:r>
                        <a:rPr lang="ru-RU" sz="1800" u="sng" dirty="0"/>
                        <a:t>а</a:t>
                      </a:r>
                      <a:r>
                        <a:rPr lang="ru-RU" sz="1800" dirty="0"/>
                        <a:t> шест</a:t>
                      </a:r>
                      <a:r>
                        <a:rPr lang="ru-RU" sz="1800" u="sng" dirty="0"/>
                        <a:t>и</a:t>
                      </a:r>
                      <a:r>
                        <a:rPr lang="ru-RU" sz="1800" dirty="0"/>
                        <a:t> тыся</a:t>
                      </a:r>
                      <a:r>
                        <a:rPr lang="ru-RU" sz="1800" u="sng" dirty="0"/>
                        <a:t>ч</a:t>
                      </a:r>
                      <a:r>
                        <a:rPr lang="ru-RU" sz="1800" dirty="0"/>
                        <a:t> сем</a:t>
                      </a:r>
                      <a:r>
                        <a:rPr lang="ru-RU" sz="1800" u="sng" dirty="0"/>
                        <a:t>и</a:t>
                      </a:r>
                      <a:r>
                        <a:rPr lang="ru-RU" sz="1800" dirty="0"/>
                        <a:t>сот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ев</a:t>
                      </a:r>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a:t>
                      </a:r>
                      <a:r>
                        <a:rPr lang="ru-RU" sz="1200" i="1" spc="0" baseline="0" dirty="0">
                          <a:solidFill>
                            <a:srgbClr val="0070C0"/>
                          </a:solidFill>
                        </a:rPr>
                        <a:t>КОМУ/ЧЕМУ</a:t>
                      </a:r>
                      <a:r>
                        <a:rPr lang="ru-RU" sz="1200" i="1" kern="1200" spc="0" baseline="0" dirty="0">
                          <a:solidFill>
                            <a:srgbClr val="0070C0"/>
                          </a:solidFill>
                          <a:latin typeface="+mn-lt"/>
                          <a:ea typeface="+mn-ea"/>
                          <a:cs typeface="+mn-cs"/>
                        </a:rPr>
                        <a:t>? </a:t>
                      </a:r>
                      <a:r>
                        <a:rPr lang="ru-RU" sz="1200" i="1" kern="1200" dirty="0">
                          <a:solidFill>
                            <a:srgbClr val="0070C0"/>
                          </a:solidFill>
                          <a:latin typeface="+mn-lt"/>
                          <a:ea typeface="+mn-ea"/>
                          <a:cs typeface="+mn-cs"/>
                        </a:rPr>
                        <a:t>СКО́ЛЬКИМ?</a:t>
                      </a:r>
                    </a:p>
                  </a:txBody>
                  <a:tcPr/>
                </a:tc>
                <a:tc>
                  <a:txBody>
                    <a:bodyPr/>
                    <a:lstStyle/>
                    <a:p>
                      <a:endParaRPr lang="ru-RU" sz="1800" u="sng" dirty="0"/>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Вижу КОГО/ЧТО? СКОЛЬКО?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u="sng" dirty="0"/>
                    </a:p>
                  </a:txBody>
                  <a:tcPr/>
                </a:tc>
                <a:extLst>
                  <a:ext uri="{0D108BD9-81ED-4DB2-BD59-A6C34878D82A}">
                    <a16:rowId xmlns:a16="http://schemas.microsoft.com/office/drawing/2014/main" val="2744253777"/>
                  </a:ext>
                </a:extLst>
              </a:tr>
              <a:tr h="831007">
                <a:tc>
                  <a:txBody>
                    <a:bodyPr/>
                    <a:lstStyle/>
                    <a:p>
                      <a:r>
                        <a:rPr lang="ru-RU" sz="1600" kern="1200" dirty="0">
                          <a:solidFill>
                            <a:schemeClr val="dk1"/>
                          </a:solidFill>
                          <a:latin typeface="+mn-lt"/>
                          <a:ea typeface="+mn-ea"/>
                          <a:cs typeface="+mn-cs"/>
                        </a:rPr>
                        <a:t>Т.П.</a:t>
                      </a:r>
                    </a:p>
                  </a:txBody>
                  <a:tcPr/>
                </a:tc>
                <a:tc>
                  <a:txBody>
                    <a:bodyPr/>
                    <a:lstStyle/>
                    <a:p>
                      <a:r>
                        <a:rPr lang="ru-RU" sz="1200" i="1" kern="1200" dirty="0">
                          <a:solidFill>
                            <a:srgbClr val="0070C0"/>
                          </a:solidFill>
                          <a:latin typeface="+mn-lt"/>
                          <a:ea typeface="+mn-ea"/>
                          <a:cs typeface="+mn-cs"/>
                        </a:rPr>
                        <a:t>Доволен КЕМ/ЧЕМ? </a:t>
                      </a:r>
                      <a:r>
                        <a:rPr lang="ru-RU" sz="1200" i="1" kern="1200" spc="-20" baseline="0" dirty="0">
                          <a:solidFill>
                            <a:srgbClr val="0070C0"/>
                          </a:solidFill>
                          <a:latin typeface="+mn-lt"/>
                          <a:ea typeface="+mn-ea"/>
                          <a:cs typeface="+mn-cs"/>
                        </a:rPr>
                        <a:t>СКО́ЛЬКИМИ</a:t>
                      </a:r>
                      <a:r>
                        <a:rPr lang="ru-RU" sz="1200" i="1" kern="1200" spc="-20" dirty="0">
                          <a:solidFill>
                            <a:srgbClr val="0070C0"/>
                          </a:solidFill>
                          <a:latin typeface="+mn-lt"/>
                          <a:ea typeface="+mn-ea"/>
                          <a:cs typeface="+mn-cs"/>
                        </a:rPr>
                        <a:t>?</a:t>
                      </a:r>
                    </a:p>
                  </a:txBody>
                  <a:tcPr/>
                </a:tc>
                <a:tc>
                  <a:txBody>
                    <a:bodyPr/>
                    <a:lstStyle/>
                    <a:p>
                      <a:endParaRPr lang="ru-RU" sz="1800" u="sng" dirty="0"/>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Думаю о КОМ/ЧЁМ? СКОЛЬКИХ?</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5658934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82665"/>
        </p:xfrm>
        <a:graphic>
          <a:graphicData uri="http://schemas.openxmlformats.org/drawingml/2006/table">
            <a:tbl>
              <a:tblPr firstRow="1" bandRow="1">
                <a:tableStyleId>{5C22544A-7EE6-4342-B048-85BDC9FD1C3A}</a:tableStyleId>
              </a:tblPr>
              <a:tblGrid>
                <a:gridCol w="586726">
                  <a:extLst>
                    <a:ext uri="{9D8B030D-6E8A-4147-A177-3AD203B41FA5}">
                      <a16:colId xmlns:a16="http://schemas.microsoft.com/office/drawing/2014/main" val="306233312"/>
                    </a:ext>
                  </a:extLst>
                </a:gridCol>
                <a:gridCol w="1073397">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СКОЛЬКО?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p>
                      <a:r>
                        <a:rPr lang="ru-RU" sz="1200" i="1" dirty="0">
                          <a:solidFill>
                            <a:srgbClr val="0070C0"/>
                          </a:solidFill>
                        </a:rPr>
                        <a:t>СКОЛЬКИХ?</a:t>
                      </a:r>
                    </a:p>
                  </a:txBody>
                  <a:tcPr/>
                </a:tc>
                <a:tc>
                  <a:txBody>
                    <a:bodyPr/>
                    <a:lstStyle/>
                    <a:p>
                      <a:r>
                        <a:rPr lang="ru-RU" sz="1800" dirty="0"/>
                        <a:t>пят</a:t>
                      </a:r>
                      <a:r>
                        <a:rPr lang="ru-RU" sz="1800" u="sng" dirty="0"/>
                        <a:t>и</a:t>
                      </a:r>
                      <a:r>
                        <a:rPr lang="ru-RU" sz="1800" dirty="0"/>
                        <a:t>сот двенадцат</a:t>
                      </a:r>
                      <a:r>
                        <a:rPr lang="ru-RU" sz="1800" u="sng" dirty="0"/>
                        <a:t>и</a:t>
                      </a:r>
                      <a:r>
                        <a:rPr lang="ru-RU" sz="1800" dirty="0"/>
                        <a:t> миллион</a:t>
                      </a:r>
                      <a:r>
                        <a:rPr lang="ru-RU" sz="1800" u="sng" dirty="0"/>
                        <a:t>ов</a:t>
                      </a:r>
                      <a:r>
                        <a:rPr lang="ru-RU" sz="1800" dirty="0"/>
                        <a:t> тр</a:t>
                      </a:r>
                      <a:r>
                        <a:rPr lang="ru-RU" sz="1800" u="sng" dirty="0"/>
                        <a:t>ёх</a:t>
                      </a:r>
                      <a:r>
                        <a:rPr lang="ru-RU" sz="1800" dirty="0"/>
                        <a:t>с</a:t>
                      </a:r>
                      <a:r>
                        <a:rPr lang="ru-RU" sz="1800" u="sng" dirty="0"/>
                        <a:t>от</a:t>
                      </a:r>
                      <a:r>
                        <a:rPr lang="ru-RU" sz="1800" dirty="0"/>
                        <a:t> сорок</a:t>
                      </a:r>
                      <a:r>
                        <a:rPr lang="ru-RU" sz="1800" u="sng" dirty="0"/>
                        <a:t>а</a:t>
                      </a:r>
                      <a:r>
                        <a:rPr lang="ru-RU" sz="1800" dirty="0"/>
                        <a:t> шест</a:t>
                      </a:r>
                      <a:r>
                        <a:rPr lang="ru-RU" sz="1800" u="sng" dirty="0"/>
                        <a:t>и</a:t>
                      </a:r>
                      <a:r>
                        <a:rPr lang="ru-RU" sz="1800" dirty="0"/>
                        <a:t> тыся</a:t>
                      </a:r>
                      <a:r>
                        <a:rPr lang="ru-RU" sz="1800" u="sng" dirty="0"/>
                        <a:t>ч</a:t>
                      </a:r>
                      <a:r>
                        <a:rPr lang="ru-RU" sz="1800" dirty="0"/>
                        <a:t> сем</a:t>
                      </a:r>
                      <a:r>
                        <a:rPr lang="ru-RU" sz="1800" u="sng" dirty="0"/>
                        <a:t>и</a:t>
                      </a:r>
                      <a:r>
                        <a:rPr lang="ru-RU" sz="1800" dirty="0"/>
                        <a:t>сот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ев</a:t>
                      </a:r>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a:t>
                      </a:r>
                      <a:r>
                        <a:rPr lang="ru-RU" sz="1200" i="1" spc="0" baseline="0" dirty="0">
                          <a:solidFill>
                            <a:srgbClr val="0070C0"/>
                          </a:solidFill>
                        </a:rPr>
                        <a:t>КОМУ/ЧЕМУ</a:t>
                      </a:r>
                      <a:r>
                        <a:rPr lang="ru-RU" sz="1200" i="1" kern="1200" spc="0" baseline="0" dirty="0">
                          <a:solidFill>
                            <a:srgbClr val="0070C0"/>
                          </a:solidFill>
                          <a:latin typeface="+mn-lt"/>
                          <a:ea typeface="+mn-ea"/>
                          <a:cs typeface="+mn-cs"/>
                        </a:rPr>
                        <a:t>? </a:t>
                      </a:r>
                      <a:r>
                        <a:rPr lang="ru-RU" sz="1200" i="1" kern="1200" dirty="0">
                          <a:solidFill>
                            <a:srgbClr val="0070C0"/>
                          </a:solidFill>
                          <a:latin typeface="+mn-lt"/>
                          <a:ea typeface="+mn-ea"/>
                          <a:cs typeface="+mn-cs"/>
                        </a:rPr>
                        <a:t>СКО́ЛЬКИМ?</a:t>
                      </a:r>
                    </a:p>
                  </a:txBody>
                  <a:tcPr/>
                </a:tc>
                <a:tc>
                  <a:txBody>
                    <a:bodyPr/>
                    <a:lstStyle/>
                    <a:p>
                      <a:r>
                        <a:rPr lang="ru-RU" sz="1800" dirty="0"/>
                        <a:t>пят</a:t>
                      </a:r>
                      <a:r>
                        <a:rPr lang="ru-RU" sz="1800" u="sng" dirty="0"/>
                        <a:t>и</a:t>
                      </a:r>
                      <a:r>
                        <a:rPr lang="ru-RU" sz="1800" dirty="0"/>
                        <a:t>ст</a:t>
                      </a:r>
                      <a:r>
                        <a:rPr lang="ru-RU" sz="1800" u="sng" dirty="0"/>
                        <a:t>ам</a:t>
                      </a:r>
                      <a:r>
                        <a:rPr lang="ru-RU" sz="1800" dirty="0"/>
                        <a:t> двенадцат</a:t>
                      </a:r>
                      <a:r>
                        <a:rPr lang="ru-RU" sz="1800" u="sng" dirty="0"/>
                        <a:t>и</a:t>
                      </a:r>
                      <a:r>
                        <a:rPr lang="ru-RU" sz="1800" dirty="0"/>
                        <a:t> миллион</a:t>
                      </a:r>
                      <a:r>
                        <a:rPr lang="ru-RU" sz="1800" u="sng" dirty="0"/>
                        <a:t>ам</a:t>
                      </a:r>
                      <a:r>
                        <a:rPr lang="ru-RU" sz="1800" dirty="0"/>
                        <a:t> тр</a:t>
                      </a:r>
                      <a:r>
                        <a:rPr lang="ru-RU" sz="1800" u="sng" dirty="0"/>
                        <a:t>ём</a:t>
                      </a:r>
                      <a:r>
                        <a:rPr lang="ru-RU" sz="1800" dirty="0"/>
                        <a:t>ст</a:t>
                      </a:r>
                      <a:r>
                        <a:rPr lang="ru-RU" sz="1800" u="sng" dirty="0"/>
                        <a:t>ам</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ам</a:t>
                      </a:r>
                      <a:r>
                        <a:rPr lang="ru-RU" sz="1800" dirty="0"/>
                        <a:t> сем</a:t>
                      </a:r>
                      <a:r>
                        <a:rPr lang="ru-RU" sz="1800" u="sng" dirty="0"/>
                        <a:t>и</a:t>
                      </a:r>
                      <a:r>
                        <a:rPr lang="ru-RU" sz="1800" dirty="0"/>
                        <a:t>ст</a:t>
                      </a:r>
                      <a:r>
                        <a:rPr lang="ru-RU" sz="1800" u="sng" dirty="0"/>
                        <a:t>ам</a:t>
                      </a:r>
                      <a:r>
                        <a:rPr lang="ru-RU" sz="1800" dirty="0"/>
                        <a:t>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ям</a:t>
                      </a:r>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Вижу КОГО/ЧТО? СКОЛЬКО?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u="sng" dirty="0"/>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kern="1200" dirty="0">
                          <a:solidFill>
                            <a:srgbClr val="0070C0"/>
                          </a:solidFill>
                          <a:latin typeface="+mn-lt"/>
                          <a:ea typeface="+mn-ea"/>
                          <a:cs typeface="+mn-cs"/>
                        </a:rPr>
                        <a:t>Доволен КЕМ/ЧЕМ? </a:t>
                      </a:r>
                      <a:r>
                        <a:rPr lang="ru-RU" sz="1200" i="1" kern="1200" spc="-20" baseline="0" dirty="0">
                          <a:solidFill>
                            <a:srgbClr val="0070C0"/>
                          </a:solidFill>
                          <a:latin typeface="+mn-lt"/>
                          <a:ea typeface="+mn-ea"/>
                          <a:cs typeface="+mn-cs"/>
                        </a:rPr>
                        <a:t>СКО́ЛЬКИМИ</a:t>
                      </a:r>
                      <a:r>
                        <a:rPr lang="ru-RU" sz="1200" i="1" kern="1200" spc="-20" dirty="0">
                          <a:solidFill>
                            <a:srgbClr val="0070C0"/>
                          </a:solidFill>
                          <a:latin typeface="+mn-lt"/>
                          <a:ea typeface="+mn-ea"/>
                          <a:cs typeface="+mn-cs"/>
                        </a:rPr>
                        <a:t>?</a:t>
                      </a:r>
                    </a:p>
                  </a:txBody>
                  <a:tcPr/>
                </a:tc>
                <a:tc>
                  <a:txBody>
                    <a:bodyPr/>
                    <a:lstStyle/>
                    <a:p>
                      <a:endParaRPr lang="ru-RU" sz="1800" u="sng" dirty="0"/>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Думаю о КОМ/ЧЁМ? СКОЛЬКИХ?</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34404571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549655">
                  <a:extLst>
                    <a:ext uri="{9D8B030D-6E8A-4147-A177-3AD203B41FA5}">
                      <a16:colId xmlns:a16="http://schemas.microsoft.com/office/drawing/2014/main" val="306233312"/>
                    </a:ext>
                  </a:extLst>
                </a:gridCol>
                <a:gridCol w="1110468">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СКОЛЬКО?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p>
                      <a:r>
                        <a:rPr lang="ru-RU" sz="1200" i="1" dirty="0">
                          <a:solidFill>
                            <a:srgbClr val="0070C0"/>
                          </a:solidFill>
                        </a:rPr>
                        <a:t>СКОЛЬКИХ?</a:t>
                      </a:r>
                    </a:p>
                  </a:txBody>
                  <a:tcPr/>
                </a:tc>
                <a:tc>
                  <a:txBody>
                    <a:bodyPr/>
                    <a:lstStyle/>
                    <a:p>
                      <a:r>
                        <a:rPr lang="ru-RU" sz="1800" dirty="0"/>
                        <a:t>пят</a:t>
                      </a:r>
                      <a:r>
                        <a:rPr lang="ru-RU" sz="1800" u="sng" dirty="0"/>
                        <a:t>и</a:t>
                      </a:r>
                      <a:r>
                        <a:rPr lang="ru-RU" sz="1800" dirty="0"/>
                        <a:t>сот двенадцат</a:t>
                      </a:r>
                      <a:r>
                        <a:rPr lang="ru-RU" sz="1800" u="sng" dirty="0"/>
                        <a:t>и</a:t>
                      </a:r>
                      <a:r>
                        <a:rPr lang="ru-RU" sz="1800" dirty="0"/>
                        <a:t> миллион</a:t>
                      </a:r>
                      <a:r>
                        <a:rPr lang="ru-RU" sz="1800" u="sng" dirty="0"/>
                        <a:t>ов</a:t>
                      </a:r>
                      <a:r>
                        <a:rPr lang="ru-RU" sz="1800" dirty="0"/>
                        <a:t> тр</a:t>
                      </a:r>
                      <a:r>
                        <a:rPr lang="ru-RU" sz="1800" u="sng" dirty="0"/>
                        <a:t>ёх</a:t>
                      </a:r>
                      <a:r>
                        <a:rPr lang="ru-RU" sz="1800" dirty="0"/>
                        <a:t>с</a:t>
                      </a:r>
                      <a:r>
                        <a:rPr lang="ru-RU" sz="1800" u="sng" dirty="0"/>
                        <a:t>от</a:t>
                      </a:r>
                      <a:r>
                        <a:rPr lang="ru-RU" sz="1800" dirty="0"/>
                        <a:t> сорок</a:t>
                      </a:r>
                      <a:r>
                        <a:rPr lang="ru-RU" sz="1800" u="sng" dirty="0"/>
                        <a:t>а</a:t>
                      </a:r>
                      <a:r>
                        <a:rPr lang="ru-RU" sz="1800" dirty="0"/>
                        <a:t> шест</a:t>
                      </a:r>
                      <a:r>
                        <a:rPr lang="ru-RU" sz="1800" u="sng" dirty="0"/>
                        <a:t>и</a:t>
                      </a:r>
                      <a:r>
                        <a:rPr lang="ru-RU" sz="1800" dirty="0"/>
                        <a:t> тыся</a:t>
                      </a:r>
                      <a:r>
                        <a:rPr lang="ru-RU" sz="1800" u="sng" dirty="0"/>
                        <a:t>ч</a:t>
                      </a:r>
                      <a:r>
                        <a:rPr lang="ru-RU" sz="1800" dirty="0"/>
                        <a:t> сем</a:t>
                      </a:r>
                      <a:r>
                        <a:rPr lang="ru-RU" sz="1800" u="sng" dirty="0"/>
                        <a:t>и</a:t>
                      </a:r>
                      <a:r>
                        <a:rPr lang="ru-RU" sz="1800" dirty="0"/>
                        <a:t>сот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ев</a:t>
                      </a:r>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a:t>
                      </a:r>
                      <a:r>
                        <a:rPr lang="ru-RU" sz="1200" i="1" spc="0" baseline="0" dirty="0">
                          <a:solidFill>
                            <a:srgbClr val="0070C0"/>
                          </a:solidFill>
                        </a:rPr>
                        <a:t>КОМУ/ЧЕМУ</a:t>
                      </a:r>
                      <a:r>
                        <a:rPr lang="ru-RU" sz="1200" i="1" kern="1200" spc="0" baseline="0" dirty="0">
                          <a:solidFill>
                            <a:srgbClr val="0070C0"/>
                          </a:solidFill>
                          <a:latin typeface="+mn-lt"/>
                          <a:ea typeface="+mn-ea"/>
                          <a:cs typeface="+mn-cs"/>
                        </a:rPr>
                        <a:t>? </a:t>
                      </a:r>
                      <a:r>
                        <a:rPr lang="ru-RU" sz="1200" i="1" kern="1200" dirty="0">
                          <a:solidFill>
                            <a:srgbClr val="0070C0"/>
                          </a:solidFill>
                          <a:latin typeface="+mn-lt"/>
                          <a:ea typeface="+mn-ea"/>
                          <a:cs typeface="+mn-cs"/>
                        </a:rPr>
                        <a:t>СКО́ЛЬКИМ?</a:t>
                      </a:r>
                    </a:p>
                  </a:txBody>
                  <a:tcPr/>
                </a:tc>
                <a:tc>
                  <a:txBody>
                    <a:bodyPr/>
                    <a:lstStyle/>
                    <a:p>
                      <a:r>
                        <a:rPr lang="ru-RU" sz="1800" dirty="0"/>
                        <a:t>пят</a:t>
                      </a:r>
                      <a:r>
                        <a:rPr lang="ru-RU" sz="1800" u="sng" dirty="0"/>
                        <a:t>и</a:t>
                      </a:r>
                      <a:r>
                        <a:rPr lang="ru-RU" sz="1800" dirty="0"/>
                        <a:t>ст</a:t>
                      </a:r>
                      <a:r>
                        <a:rPr lang="ru-RU" sz="1800" u="sng" dirty="0"/>
                        <a:t>ам</a:t>
                      </a:r>
                      <a:r>
                        <a:rPr lang="ru-RU" sz="1800" dirty="0"/>
                        <a:t> двенадцат</a:t>
                      </a:r>
                      <a:r>
                        <a:rPr lang="ru-RU" sz="1800" u="sng" dirty="0"/>
                        <a:t>и</a:t>
                      </a:r>
                      <a:r>
                        <a:rPr lang="ru-RU" sz="1800" dirty="0"/>
                        <a:t> миллион</a:t>
                      </a:r>
                      <a:r>
                        <a:rPr lang="ru-RU" sz="1800" u="sng" dirty="0"/>
                        <a:t>ам</a:t>
                      </a:r>
                      <a:r>
                        <a:rPr lang="ru-RU" sz="1800" dirty="0"/>
                        <a:t> тр</a:t>
                      </a:r>
                      <a:r>
                        <a:rPr lang="ru-RU" sz="1800" u="sng" dirty="0"/>
                        <a:t>ём</a:t>
                      </a:r>
                      <a:r>
                        <a:rPr lang="ru-RU" sz="1800" dirty="0"/>
                        <a:t>ст</a:t>
                      </a:r>
                      <a:r>
                        <a:rPr lang="ru-RU" sz="1800" u="sng" dirty="0"/>
                        <a:t>ам</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ам</a:t>
                      </a:r>
                      <a:r>
                        <a:rPr lang="ru-RU" sz="1800" dirty="0"/>
                        <a:t> сем</a:t>
                      </a:r>
                      <a:r>
                        <a:rPr lang="ru-RU" sz="1800" u="sng" dirty="0"/>
                        <a:t>и</a:t>
                      </a:r>
                      <a:r>
                        <a:rPr lang="ru-RU" sz="1800" dirty="0"/>
                        <a:t>ст</a:t>
                      </a:r>
                      <a:r>
                        <a:rPr lang="ru-RU" sz="1800" u="sng" dirty="0"/>
                        <a:t>ам</a:t>
                      </a:r>
                      <a:r>
                        <a:rPr lang="ru-RU" sz="1800" dirty="0"/>
                        <a:t>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ям</a:t>
                      </a:r>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Вижу КОГО/ЧТО? СКОЛЬКО?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тысяч семьсот восемьдесят девять дерев</a:t>
                      </a:r>
                      <a:r>
                        <a:rPr lang="ru-RU" sz="1800" u="none" dirty="0"/>
                        <a:t>ь</a:t>
                      </a:r>
                      <a:r>
                        <a:rPr lang="ru-RU" sz="1800" u="sng" dirty="0"/>
                        <a:t>ев</a:t>
                      </a:r>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kern="1200" dirty="0">
                          <a:solidFill>
                            <a:srgbClr val="0070C0"/>
                          </a:solidFill>
                          <a:latin typeface="+mn-lt"/>
                          <a:ea typeface="+mn-ea"/>
                          <a:cs typeface="+mn-cs"/>
                        </a:rPr>
                        <a:t>Доволен КЕМ/ЧЕМ? </a:t>
                      </a:r>
                      <a:r>
                        <a:rPr lang="ru-RU" sz="1200" i="1" kern="1200" spc="-20" baseline="0" dirty="0">
                          <a:solidFill>
                            <a:srgbClr val="0070C0"/>
                          </a:solidFill>
                          <a:latin typeface="+mn-lt"/>
                          <a:ea typeface="+mn-ea"/>
                          <a:cs typeface="+mn-cs"/>
                        </a:rPr>
                        <a:t>СКО́ЛЬКИМИ</a:t>
                      </a:r>
                      <a:r>
                        <a:rPr lang="ru-RU" sz="1200" i="1" kern="1200" spc="-20" dirty="0">
                          <a:solidFill>
                            <a:srgbClr val="0070C0"/>
                          </a:solidFill>
                          <a:latin typeface="+mn-lt"/>
                          <a:ea typeface="+mn-ea"/>
                          <a:cs typeface="+mn-cs"/>
                        </a:rPr>
                        <a:t>?</a:t>
                      </a:r>
                    </a:p>
                  </a:txBody>
                  <a:tcPr/>
                </a:tc>
                <a:tc>
                  <a:txBody>
                    <a:bodyPr/>
                    <a:lstStyle/>
                    <a:p>
                      <a:endParaRPr lang="ru-RU" sz="1800" u="sng" dirty="0"/>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Думаю о КОМ/ЧЁМ? СКОЛЬКИХ?</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19556965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588984" y="887767"/>
            <a:ext cx="10485120"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574369">
                  <a:extLst>
                    <a:ext uri="{9D8B030D-6E8A-4147-A177-3AD203B41FA5}">
                      <a16:colId xmlns:a16="http://schemas.microsoft.com/office/drawing/2014/main" val="306233312"/>
                    </a:ext>
                  </a:extLst>
                </a:gridCol>
                <a:gridCol w="1085754">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СКОЛЬКО?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p>
                      <a:r>
                        <a:rPr lang="ru-RU" sz="1200" i="1" dirty="0">
                          <a:solidFill>
                            <a:srgbClr val="0070C0"/>
                          </a:solidFill>
                        </a:rPr>
                        <a:t>СКОЛЬКИХ?</a:t>
                      </a:r>
                    </a:p>
                  </a:txBody>
                  <a:tcPr/>
                </a:tc>
                <a:tc>
                  <a:txBody>
                    <a:bodyPr/>
                    <a:lstStyle/>
                    <a:p>
                      <a:r>
                        <a:rPr lang="ru-RU" sz="1800" dirty="0"/>
                        <a:t>пят</a:t>
                      </a:r>
                      <a:r>
                        <a:rPr lang="ru-RU" sz="1800" u="sng" dirty="0"/>
                        <a:t>и</a:t>
                      </a:r>
                      <a:r>
                        <a:rPr lang="ru-RU" sz="1800" dirty="0"/>
                        <a:t>сот двенадцат</a:t>
                      </a:r>
                      <a:r>
                        <a:rPr lang="ru-RU" sz="1800" u="sng" dirty="0"/>
                        <a:t>и</a:t>
                      </a:r>
                      <a:r>
                        <a:rPr lang="ru-RU" sz="1800" dirty="0"/>
                        <a:t> миллион</a:t>
                      </a:r>
                      <a:r>
                        <a:rPr lang="ru-RU" sz="1800" u="sng" dirty="0"/>
                        <a:t>ов</a:t>
                      </a:r>
                      <a:r>
                        <a:rPr lang="ru-RU" sz="1800" dirty="0"/>
                        <a:t> тр</a:t>
                      </a:r>
                      <a:r>
                        <a:rPr lang="ru-RU" sz="1800" u="sng" dirty="0"/>
                        <a:t>ёх</a:t>
                      </a:r>
                      <a:r>
                        <a:rPr lang="ru-RU" sz="1800" dirty="0"/>
                        <a:t>с</a:t>
                      </a:r>
                      <a:r>
                        <a:rPr lang="ru-RU" sz="1800" u="sng" dirty="0"/>
                        <a:t>от</a:t>
                      </a:r>
                      <a:r>
                        <a:rPr lang="ru-RU" sz="1800" dirty="0"/>
                        <a:t> сорок</a:t>
                      </a:r>
                      <a:r>
                        <a:rPr lang="ru-RU" sz="1800" u="sng" dirty="0"/>
                        <a:t>а</a:t>
                      </a:r>
                      <a:r>
                        <a:rPr lang="ru-RU" sz="1800" dirty="0"/>
                        <a:t> шест</a:t>
                      </a:r>
                      <a:r>
                        <a:rPr lang="ru-RU" sz="1800" u="sng" dirty="0"/>
                        <a:t>и</a:t>
                      </a:r>
                      <a:r>
                        <a:rPr lang="ru-RU" sz="1800" dirty="0"/>
                        <a:t> тыся</a:t>
                      </a:r>
                      <a:r>
                        <a:rPr lang="ru-RU" sz="1800" u="sng" dirty="0"/>
                        <a:t>ч</a:t>
                      </a:r>
                      <a:r>
                        <a:rPr lang="ru-RU" sz="1800" dirty="0"/>
                        <a:t> сем</a:t>
                      </a:r>
                      <a:r>
                        <a:rPr lang="ru-RU" sz="1800" u="sng" dirty="0"/>
                        <a:t>и</a:t>
                      </a:r>
                      <a:r>
                        <a:rPr lang="ru-RU" sz="1800" dirty="0"/>
                        <a:t>сот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ев</a:t>
                      </a:r>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a:t>
                      </a:r>
                      <a:r>
                        <a:rPr lang="ru-RU" sz="1200" i="1" spc="0" baseline="0" dirty="0">
                          <a:solidFill>
                            <a:srgbClr val="0070C0"/>
                          </a:solidFill>
                        </a:rPr>
                        <a:t>КОМУ/ЧЕМУ</a:t>
                      </a:r>
                      <a:r>
                        <a:rPr lang="ru-RU" sz="1200" i="1" kern="1200" spc="0" baseline="0" dirty="0">
                          <a:solidFill>
                            <a:srgbClr val="0070C0"/>
                          </a:solidFill>
                          <a:latin typeface="+mn-lt"/>
                          <a:ea typeface="+mn-ea"/>
                          <a:cs typeface="+mn-cs"/>
                        </a:rPr>
                        <a:t>? </a:t>
                      </a:r>
                      <a:r>
                        <a:rPr lang="ru-RU" sz="1200" i="1" kern="1200" dirty="0">
                          <a:solidFill>
                            <a:srgbClr val="0070C0"/>
                          </a:solidFill>
                          <a:latin typeface="+mn-lt"/>
                          <a:ea typeface="+mn-ea"/>
                          <a:cs typeface="+mn-cs"/>
                        </a:rPr>
                        <a:t>СКО́ЛЬКИМ?</a:t>
                      </a:r>
                    </a:p>
                  </a:txBody>
                  <a:tcPr/>
                </a:tc>
                <a:tc>
                  <a:txBody>
                    <a:bodyPr/>
                    <a:lstStyle/>
                    <a:p>
                      <a:r>
                        <a:rPr lang="ru-RU" sz="1800" dirty="0"/>
                        <a:t>пят</a:t>
                      </a:r>
                      <a:r>
                        <a:rPr lang="ru-RU" sz="1800" u="sng" dirty="0"/>
                        <a:t>и</a:t>
                      </a:r>
                      <a:r>
                        <a:rPr lang="ru-RU" sz="1800" dirty="0"/>
                        <a:t>ст</a:t>
                      </a:r>
                      <a:r>
                        <a:rPr lang="ru-RU" sz="1800" u="sng" dirty="0"/>
                        <a:t>ам</a:t>
                      </a:r>
                      <a:r>
                        <a:rPr lang="ru-RU" sz="1800" dirty="0"/>
                        <a:t> двенадцат</a:t>
                      </a:r>
                      <a:r>
                        <a:rPr lang="ru-RU" sz="1800" u="sng" dirty="0"/>
                        <a:t>и</a:t>
                      </a:r>
                      <a:r>
                        <a:rPr lang="ru-RU" sz="1800" dirty="0"/>
                        <a:t> миллион</a:t>
                      </a:r>
                      <a:r>
                        <a:rPr lang="ru-RU" sz="1800" u="sng" dirty="0"/>
                        <a:t>ам</a:t>
                      </a:r>
                      <a:r>
                        <a:rPr lang="ru-RU" sz="1800" dirty="0"/>
                        <a:t> тр</a:t>
                      </a:r>
                      <a:r>
                        <a:rPr lang="ru-RU" sz="1800" u="sng" dirty="0"/>
                        <a:t>ём</a:t>
                      </a:r>
                      <a:r>
                        <a:rPr lang="ru-RU" sz="1800" dirty="0"/>
                        <a:t>ст</a:t>
                      </a:r>
                      <a:r>
                        <a:rPr lang="ru-RU" sz="1800" u="sng" dirty="0"/>
                        <a:t>ам</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ам</a:t>
                      </a:r>
                      <a:r>
                        <a:rPr lang="ru-RU" sz="1800" dirty="0"/>
                        <a:t> сем</a:t>
                      </a:r>
                      <a:r>
                        <a:rPr lang="ru-RU" sz="1800" u="sng" dirty="0"/>
                        <a:t>и</a:t>
                      </a:r>
                      <a:r>
                        <a:rPr lang="ru-RU" sz="1800" dirty="0"/>
                        <a:t>ст</a:t>
                      </a:r>
                      <a:r>
                        <a:rPr lang="ru-RU" sz="1800" u="sng" dirty="0"/>
                        <a:t>ам</a:t>
                      </a:r>
                      <a:r>
                        <a:rPr lang="ru-RU" sz="1800" dirty="0"/>
                        <a:t>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ям</a:t>
                      </a:r>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Вижу КОГО/ЧТО? СКОЛЬКО?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тысяч семьсот восемьдесят девять дерев</a:t>
                      </a:r>
                      <a:r>
                        <a:rPr lang="ru-RU" sz="1800" u="none" dirty="0"/>
                        <a:t>ь</a:t>
                      </a:r>
                      <a:r>
                        <a:rPr lang="ru-RU" sz="1800" u="sng" dirty="0"/>
                        <a:t>ев</a:t>
                      </a:r>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kern="1200" dirty="0">
                          <a:solidFill>
                            <a:srgbClr val="0070C0"/>
                          </a:solidFill>
                          <a:latin typeface="+mn-lt"/>
                          <a:ea typeface="+mn-ea"/>
                          <a:cs typeface="+mn-cs"/>
                        </a:rPr>
                        <a:t>Доволен КЕМ/ЧЕМ? </a:t>
                      </a:r>
                      <a:r>
                        <a:rPr lang="ru-RU" sz="1200" i="1" kern="1200" spc="-20" baseline="0" dirty="0">
                          <a:solidFill>
                            <a:srgbClr val="0070C0"/>
                          </a:solidFill>
                          <a:latin typeface="+mn-lt"/>
                          <a:ea typeface="+mn-ea"/>
                          <a:cs typeface="+mn-cs"/>
                        </a:rPr>
                        <a:t>СКО́ЛЬКИМИ</a:t>
                      </a:r>
                      <a:r>
                        <a:rPr lang="ru-RU" sz="1200" i="1" kern="1200" spc="-20" dirty="0">
                          <a:solidFill>
                            <a:srgbClr val="0070C0"/>
                          </a:solidFill>
                          <a:latin typeface="+mn-lt"/>
                          <a:ea typeface="+mn-ea"/>
                          <a:cs typeface="+mn-cs"/>
                        </a:rPr>
                        <a:t>?</a:t>
                      </a:r>
                    </a:p>
                  </a:txBody>
                  <a:tcPr/>
                </a:tc>
                <a:tc>
                  <a:txBody>
                    <a:bodyPr/>
                    <a:lstStyle/>
                    <a:p>
                      <a:r>
                        <a:rPr lang="ru-RU" sz="1800" dirty="0"/>
                        <a:t>пят</a:t>
                      </a:r>
                      <a:r>
                        <a:rPr lang="ru-RU" sz="1800" u="sng" dirty="0"/>
                        <a:t>ью</a:t>
                      </a:r>
                      <a:r>
                        <a:rPr lang="ru-RU" sz="1800" dirty="0"/>
                        <a:t>ст</a:t>
                      </a:r>
                      <a:r>
                        <a:rPr lang="ru-RU" sz="1800" u="sng" dirty="0"/>
                        <a:t>ами</a:t>
                      </a:r>
                      <a:r>
                        <a:rPr lang="ru-RU" sz="1800" dirty="0"/>
                        <a:t> двенадцать</a:t>
                      </a:r>
                      <a:r>
                        <a:rPr lang="ru-RU" sz="1800" u="sng" dirty="0"/>
                        <a:t>ю</a:t>
                      </a:r>
                      <a:r>
                        <a:rPr lang="ru-RU" sz="1800" dirty="0"/>
                        <a:t> миллион</a:t>
                      </a:r>
                      <a:r>
                        <a:rPr lang="ru-RU" sz="1800" u="sng" dirty="0"/>
                        <a:t>ами</a:t>
                      </a:r>
                      <a:r>
                        <a:rPr lang="ru-RU" sz="1800" dirty="0"/>
                        <a:t> трем</a:t>
                      </a:r>
                      <a:r>
                        <a:rPr lang="ru-RU" sz="1800" u="sng" dirty="0"/>
                        <a:t>я</a:t>
                      </a:r>
                      <a:r>
                        <a:rPr lang="ru-RU" sz="1800" dirty="0"/>
                        <a:t>ст</a:t>
                      </a:r>
                      <a:r>
                        <a:rPr lang="ru-RU" sz="1800" u="sng" dirty="0"/>
                        <a:t>ами</a:t>
                      </a:r>
                      <a:r>
                        <a:rPr lang="ru-RU" sz="1800" dirty="0"/>
                        <a:t> сорок</a:t>
                      </a:r>
                      <a:r>
                        <a:rPr lang="ru-RU" sz="1800" u="sng" dirty="0"/>
                        <a:t>а</a:t>
                      </a:r>
                      <a:r>
                        <a:rPr lang="ru-RU" sz="1800" dirty="0"/>
                        <a:t> шесть</a:t>
                      </a:r>
                      <a:r>
                        <a:rPr lang="ru-RU" sz="1800" u="sng" dirty="0"/>
                        <a:t>ю</a:t>
                      </a:r>
                      <a:r>
                        <a:rPr lang="ru-RU" sz="1800" dirty="0"/>
                        <a:t> тысяч</a:t>
                      </a:r>
                      <a:r>
                        <a:rPr lang="ru-RU" sz="1800" u="sng" dirty="0"/>
                        <a:t>ами</a:t>
                      </a:r>
                      <a:r>
                        <a:rPr lang="ru-RU" sz="1800" dirty="0"/>
                        <a:t> семь</a:t>
                      </a:r>
                      <a:r>
                        <a:rPr lang="ru-RU" sz="1800" u="sng" dirty="0"/>
                        <a:t>ю</a:t>
                      </a:r>
                      <a:r>
                        <a:rPr lang="ru-RU" sz="1800" dirty="0"/>
                        <a:t>ст</a:t>
                      </a:r>
                      <a:r>
                        <a:rPr lang="ru-RU" sz="1800" u="sng" dirty="0"/>
                        <a:t>ами</a:t>
                      </a:r>
                      <a:r>
                        <a:rPr lang="ru-RU" sz="1800" dirty="0"/>
                        <a:t> восьмь</a:t>
                      </a:r>
                      <a:r>
                        <a:rPr lang="ru-RU" sz="1800" u="sng" dirty="0"/>
                        <a:t>ю</a:t>
                      </a:r>
                      <a:r>
                        <a:rPr lang="ru-RU" sz="1800" dirty="0"/>
                        <a:t>десять</a:t>
                      </a:r>
                      <a:r>
                        <a:rPr lang="ru-RU" sz="1800" u="sng" dirty="0"/>
                        <a:t>ю/</a:t>
                      </a:r>
                      <a:r>
                        <a:rPr lang="ru-RU" sz="1800" dirty="0" err="1"/>
                        <a:t>восемь</a:t>
                      </a:r>
                      <a:r>
                        <a:rPr lang="ru-RU" sz="1800" u="sng" dirty="0" err="1"/>
                        <a:t>ю</a:t>
                      </a:r>
                      <a:r>
                        <a:rPr lang="ru-RU" sz="1800" dirty="0" err="1"/>
                        <a:t>десять</a:t>
                      </a:r>
                      <a:r>
                        <a:rPr lang="ru-RU" sz="1800" u="sng" dirty="0" err="1"/>
                        <a:t>ю</a:t>
                      </a:r>
                      <a:r>
                        <a:rPr lang="ru-RU" sz="1800" dirty="0"/>
                        <a:t> девять</a:t>
                      </a:r>
                      <a:r>
                        <a:rPr lang="ru-RU" sz="1800" u="sng" dirty="0"/>
                        <a:t>ю</a:t>
                      </a:r>
                      <a:r>
                        <a:rPr lang="ru-RU" sz="1800" dirty="0"/>
                        <a:t> деревь</a:t>
                      </a:r>
                      <a:r>
                        <a:rPr lang="ru-RU" sz="1800" u="sng" dirty="0"/>
                        <a:t>ями</a:t>
                      </a:r>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Думаю о КОМ/ЧЁМ? СКОЛЬКИХ?</a:t>
                      </a:r>
                    </a:p>
                  </a:txBody>
                  <a:tcPr/>
                </a:tc>
                <a:tc>
                  <a:txBody>
                    <a:bodyPr/>
                    <a:lstStyle/>
                    <a:p>
                      <a:endParaRPr lang="ru-RU" sz="1800" u="sng" dirty="0"/>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4567336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8" name="Текст 2">
            <a:extLst>
              <a:ext uri="{FF2B5EF4-FFF2-40B4-BE49-F238E27FC236}">
                <a16:creationId xmlns:a16="http://schemas.microsoft.com/office/drawing/2014/main" id="{DEBAEB15-2E74-4B1D-8BE2-0932E275515B}"/>
              </a:ext>
            </a:extLst>
          </p:cNvPr>
          <p:cNvSpPr txBox="1">
            <a:spLocks/>
          </p:cNvSpPr>
          <p:nvPr/>
        </p:nvSpPr>
        <p:spPr>
          <a:xfrm>
            <a:off x="241177" y="887767"/>
            <a:ext cx="10832927" cy="6480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Просклоняйте группы с числительными по падежам:</a:t>
            </a:r>
          </a:p>
          <a:p>
            <a:pPr marL="0" marR="0" lvl="0" indent="0" algn="ctr" defTabSz="914400" rtl="0" eaLnBrk="1" fontAlgn="auto" latinLnBrk="0" hangingPunct="1">
              <a:lnSpc>
                <a:spcPct val="90000"/>
              </a:lnSpc>
              <a:spcBef>
                <a:spcPts val="3000"/>
              </a:spcBef>
              <a:spcAft>
                <a:spcPts val="3000"/>
              </a:spcAft>
              <a:buClrTx/>
              <a:buSzTx/>
              <a:buFont typeface="Arial" panose="020B0604020202020204" pitchFamily="34" charset="0"/>
              <a:buNone/>
              <a:tabLst/>
              <a:defRPr/>
            </a:pPr>
            <a:endParaRPr kumimoji="0" lang="ru-RU"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aphicFrame>
        <p:nvGraphicFramePr>
          <p:cNvPr id="2" name="Таблица 2">
            <a:extLst>
              <a:ext uri="{FF2B5EF4-FFF2-40B4-BE49-F238E27FC236}">
                <a16:creationId xmlns:a16="http://schemas.microsoft.com/office/drawing/2014/main" id="{6DEF5BBF-8403-48E2-9008-3844ED346F1A}"/>
              </a:ext>
            </a:extLst>
          </p:cNvPr>
          <p:cNvGraphicFramePr>
            <a:graphicFrameLocks noGrp="1"/>
          </p:cNvGraphicFramePr>
          <p:nvPr/>
        </p:nvGraphicFramePr>
        <p:xfrm>
          <a:off x="241177" y="1606859"/>
          <a:ext cx="11709646" cy="5251140"/>
        </p:xfrm>
        <a:graphic>
          <a:graphicData uri="http://schemas.openxmlformats.org/drawingml/2006/table">
            <a:tbl>
              <a:tblPr firstRow="1" bandRow="1">
                <a:tableStyleId>{5C22544A-7EE6-4342-B048-85BDC9FD1C3A}</a:tableStyleId>
              </a:tblPr>
              <a:tblGrid>
                <a:gridCol w="562012">
                  <a:extLst>
                    <a:ext uri="{9D8B030D-6E8A-4147-A177-3AD203B41FA5}">
                      <a16:colId xmlns:a16="http://schemas.microsoft.com/office/drawing/2014/main" val="306233312"/>
                    </a:ext>
                  </a:extLst>
                </a:gridCol>
                <a:gridCol w="1098111">
                  <a:extLst>
                    <a:ext uri="{9D8B030D-6E8A-4147-A177-3AD203B41FA5}">
                      <a16:colId xmlns:a16="http://schemas.microsoft.com/office/drawing/2014/main" val="224024768"/>
                    </a:ext>
                  </a:extLst>
                </a:gridCol>
                <a:gridCol w="10049523">
                  <a:extLst>
                    <a:ext uri="{9D8B030D-6E8A-4147-A177-3AD203B41FA5}">
                      <a16:colId xmlns:a16="http://schemas.microsoft.com/office/drawing/2014/main" val="2190849953"/>
                    </a:ext>
                  </a:extLst>
                </a:gridCol>
              </a:tblGrid>
              <a:tr h="481457">
                <a:tc>
                  <a:txBody>
                    <a:bodyPr/>
                    <a:lstStyle/>
                    <a:p>
                      <a:endParaRPr lang="ru-RU"/>
                    </a:p>
                  </a:txBody>
                  <a:tcPr/>
                </a:tc>
                <a:tc>
                  <a:txBody>
                    <a:bodyPr/>
                    <a:lstStyle/>
                    <a:p>
                      <a:endParaRPr lang="ru-RU"/>
                    </a:p>
                  </a:txBody>
                  <a:tcPr/>
                </a:tc>
                <a:tc>
                  <a:txBody>
                    <a:bodyPr/>
                    <a:lstStyle/>
                    <a:p>
                      <a:pPr algn="ctr"/>
                      <a:r>
                        <a:rPr lang="ru-RU" dirty="0"/>
                        <a:t>512 346 789 + дерево</a:t>
                      </a:r>
                    </a:p>
                  </a:txBody>
                  <a:tcPr/>
                </a:tc>
                <a:extLst>
                  <a:ext uri="{0D108BD9-81ED-4DB2-BD59-A6C34878D82A}">
                    <a16:rowId xmlns:a16="http://schemas.microsoft.com/office/drawing/2014/main" val="695847614"/>
                  </a:ext>
                </a:extLst>
              </a:tr>
              <a:tr h="831007">
                <a:tc>
                  <a:txBody>
                    <a:bodyPr/>
                    <a:lstStyle/>
                    <a:p>
                      <a:r>
                        <a:rPr lang="ru-RU" sz="1600" dirty="0"/>
                        <a:t>И.П.</a:t>
                      </a:r>
                    </a:p>
                  </a:txBody>
                  <a:tcPr/>
                </a:tc>
                <a:tc>
                  <a:txBody>
                    <a:bodyPr/>
                    <a:lstStyle/>
                    <a:p>
                      <a:r>
                        <a:rPr lang="ru-RU" sz="1200" i="1" dirty="0">
                          <a:solidFill>
                            <a:srgbClr val="0070C0"/>
                          </a:solidFill>
                        </a:rPr>
                        <a:t>Это КТО/ЧТО?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СКОЛЬКО?</a:t>
                      </a:r>
                    </a:p>
                  </a:txBody>
                  <a:tcPr/>
                </a:tc>
                <a:tc>
                  <a:txBody>
                    <a:bodyPr/>
                    <a:lstStyle/>
                    <a:p>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a:t>
                      </a:r>
                      <a:r>
                        <a:rPr lang="ru-RU" sz="1800" u="sng" dirty="0"/>
                        <a:t>ч</a:t>
                      </a:r>
                      <a:r>
                        <a:rPr lang="ru-RU" sz="1800" dirty="0"/>
                        <a:t> семьсот восемьдесят девять деревь</a:t>
                      </a:r>
                      <a:r>
                        <a:rPr lang="ru-RU" sz="1800" u="sng" dirty="0"/>
                        <a:t>ев</a:t>
                      </a:r>
                    </a:p>
                  </a:txBody>
                  <a:tcPr/>
                </a:tc>
                <a:extLst>
                  <a:ext uri="{0D108BD9-81ED-4DB2-BD59-A6C34878D82A}">
                    <a16:rowId xmlns:a16="http://schemas.microsoft.com/office/drawing/2014/main" val="2586298609"/>
                  </a:ext>
                </a:extLst>
              </a:tr>
              <a:tr h="831007">
                <a:tc>
                  <a:txBody>
                    <a:bodyPr/>
                    <a:lstStyle/>
                    <a:p>
                      <a:r>
                        <a:rPr lang="ru-RU" sz="1600" dirty="0"/>
                        <a:t>Р.П.</a:t>
                      </a:r>
                    </a:p>
                  </a:txBody>
                  <a:tcPr/>
                </a:tc>
                <a:tc>
                  <a:txBody>
                    <a:bodyPr/>
                    <a:lstStyle/>
                    <a:p>
                      <a:r>
                        <a:rPr lang="ru-RU" sz="1200" i="1" dirty="0">
                          <a:solidFill>
                            <a:srgbClr val="0070C0"/>
                          </a:solidFill>
                        </a:rPr>
                        <a:t>Нет КОГО/ЧЕГО?</a:t>
                      </a:r>
                    </a:p>
                    <a:p>
                      <a:r>
                        <a:rPr lang="ru-RU" sz="1200" i="1" dirty="0">
                          <a:solidFill>
                            <a:srgbClr val="0070C0"/>
                          </a:solidFill>
                        </a:rPr>
                        <a:t>СКОЛЬКИХ?</a:t>
                      </a:r>
                    </a:p>
                  </a:txBody>
                  <a:tcPr/>
                </a:tc>
                <a:tc>
                  <a:txBody>
                    <a:bodyPr/>
                    <a:lstStyle/>
                    <a:p>
                      <a:r>
                        <a:rPr lang="ru-RU" sz="1800" dirty="0"/>
                        <a:t>пят</a:t>
                      </a:r>
                      <a:r>
                        <a:rPr lang="ru-RU" sz="1800" u="sng" dirty="0"/>
                        <a:t>и</a:t>
                      </a:r>
                      <a:r>
                        <a:rPr lang="ru-RU" sz="1800" dirty="0"/>
                        <a:t>сот двенадцат</a:t>
                      </a:r>
                      <a:r>
                        <a:rPr lang="ru-RU" sz="1800" u="sng" dirty="0"/>
                        <a:t>и</a:t>
                      </a:r>
                      <a:r>
                        <a:rPr lang="ru-RU" sz="1800" dirty="0"/>
                        <a:t> миллион</a:t>
                      </a:r>
                      <a:r>
                        <a:rPr lang="ru-RU" sz="1800" u="sng" dirty="0"/>
                        <a:t>ов</a:t>
                      </a:r>
                      <a:r>
                        <a:rPr lang="ru-RU" sz="1800" dirty="0"/>
                        <a:t> тр</a:t>
                      </a:r>
                      <a:r>
                        <a:rPr lang="ru-RU" sz="1800" u="sng" dirty="0"/>
                        <a:t>ёх</a:t>
                      </a:r>
                      <a:r>
                        <a:rPr lang="ru-RU" sz="1800" dirty="0"/>
                        <a:t>с</a:t>
                      </a:r>
                      <a:r>
                        <a:rPr lang="ru-RU" sz="1800" u="sng" dirty="0"/>
                        <a:t>от</a:t>
                      </a:r>
                      <a:r>
                        <a:rPr lang="ru-RU" sz="1800" dirty="0"/>
                        <a:t> сорок</a:t>
                      </a:r>
                      <a:r>
                        <a:rPr lang="ru-RU" sz="1800" u="sng" dirty="0"/>
                        <a:t>а</a:t>
                      </a:r>
                      <a:r>
                        <a:rPr lang="ru-RU" sz="1800" dirty="0"/>
                        <a:t> шест</a:t>
                      </a:r>
                      <a:r>
                        <a:rPr lang="ru-RU" sz="1800" u="sng" dirty="0"/>
                        <a:t>и</a:t>
                      </a:r>
                      <a:r>
                        <a:rPr lang="ru-RU" sz="1800" dirty="0"/>
                        <a:t> тыся</a:t>
                      </a:r>
                      <a:r>
                        <a:rPr lang="ru-RU" sz="1800" u="sng" dirty="0"/>
                        <a:t>ч</a:t>
                      </a:r>
                      <a:r>
                        <a:rPr lang="ru-RU" sz="1800" dirty="0"/>
                        <a:t> сем</a:t>
                      </a:r>
                      <a:r>
                        <a:rPr lang="ru-RU" sz="1800" u="sng" dirty="0"/>
                        <a:t>и</a:t>
                      </a:r>
                      <a:r>
                        <a:rPr lang="ru-RU" sz="1800" dirty="0"/>
                        <a:t>сот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ев</a:t>
                      </a:r>
                    </a:p>
                  </a:txBody>
                  <a:tcPr/>
                </a:tc>
                <a:extLst>
                  <a:ext uri="{0D108BD9-81ED-4DB2-BD59-A6C34878D82A}">
                    <a16:rowId xmlns:a16="http://schemas.microsoft.com/office/drawing/2014/main" val="2181143366"/>
                  </a:ext>
                </a:extLst>
              </a:tr>
              <a:tr h="791435">
                <a:tc>
                  <a:txBody>
                    <a:bodyPr/>
                    <a:lstStyle/>
                    <a:p>
                      <a:r>
                        <a:rPr lang="ru-RU" sz="1600" dirty="0"/>
                        <a:t>Д.П.</a:t>
                      </a:r>
                    </a:p>
                  </a:txBody>
                  <a:tcPr/>
                </a:tc>
                <a:tc>
                  <a:txBody>
                    <a:bodyPr/>
                    <a:lstStyle/>
                    <a:p>
                      <a:r>
                        <a:rPr lang="ru-RU" sz="1200" i="1" dirty="0">
                          <a:solidFill>
                            <a:srgbClr val="0070C0"/>
                          </a:solidFill>
                        </a:rPr>
                        <a:t>Рад </a:t>
                      </a:r>
                      <a:r>
                        <a:rPr lang="ru-RU" sz="1200" i="1" spc="0" baseline="0" dirty="0">
                          <a:solidFill>
                            <a:srgbClr val="0070C0"/>
                          </a:solidFill>
                        </a:rPr>
                        <a:t>КОМУ/ЧЕМУ</a:t>
                      </a:r>
                      <a:r>
                        <a:rPr lang="ru-RU" sz="1200" i="1" kern="1200" spc="0" baseline="0" dirty="0">
                          <a:solidFill>
                            <a:srgbClr val="0070C0"/>
                          </a:solidFill>
                          <a:latin typeface="+mn-lt"/>
                          <a:ea typeface="+mn-ea"/>
                          <a:cs typeface="+mn-cs"/>
                        </a:rPr>
                        <a:t>? </a:t>
                      </a:r>
                      <a:r>
                        <a:rPr lang="ru-RU" sz="1200" i="1" kern="1200" dirty="0">
                          <a:solidFill>
                            <a:srgbClr val="0070C0"/>
                          </a:solidFill>
                          <a:latin typeface="+mn-lt"/>
                          <a:ea typeface="+mn-ea"/>
                          <a:cs typeface="+mn-cs"/>
                        </a:rPr>
                        <a:t>СКО́ЛЬКИМ?</a:t>
                      </a:r>
                    </a:p>
                  </a:txBody>
                  <a:tcPr/>
                </a:tc>
                <a:tc>
                  <a:txBody>
                    <a:bodyPr/>
                    <a:lstStyle/>
                    <a:p>
                      <a:r>
                        <a:rPr lang="ru-RU" sz="1800" dirty="0"/>
                        <a:t>пят</a:t>
                      </a:r>
                      <a:r>
                        <a:rPr lang="ru-RU" sz="1800" u="sng" dirty="0"/>
                        <a:t>и</a:t>
                      </a:r>
                      <a:r>
                        <a:rPr lang="ru-RU" sz="1800" dirty="0"/>
                        <a:t>ст</a:t>
                      </a:r>
                      <a:r>
                        <a:rPr lang="ru-RU" sz="1800" u="sng" dirty="0"/>
                        <a:t>ам</a:t>
                      </a:r>
                      <a:r>
                        <a:rPr lang="ru-RU" sz="1800" dirty="0"/>
                        <a:t> двенадцат</a:t>
                      </a:r>
                      <a:r>
                        <a:rPr lang="ru-RU" sz="1800" u="sng" dirty="0"/>
                        <a:t>и</a:t>
                      </a:r>
                      <a:r>
                        <a:rPr lang="ru-RU" sz="1800" dirty="0"/>
                        <a:t> миллион</a:t>
                      </a:r>
                      <a:r>
                        <a:rPr lang="ru-RU" sz="1800" u="sng" dirty="0"/>
                        <a:t>ам</a:t>
                      </a:r>
                      <a:r>
                        <a:rPr lang="ru-RU" sz="1800" dirty="0"/>
                        <a:t> тр</a:t>
                      </a:r>
                      <a:r>
                        <a:rPr lang="ru-RU" sz="1800" u="sng" dirty="0"/>
                        <a:t>ём</a:t>
                      </a:r>
                      <a:r>
                        <a:rPr lang="ru-RU" sz="1800" dirty="0"/>
                        <a:t>ст</a:t>
                      </a:r>
                      <a:r>
                        <a:rPr lang="ru-RU" sz="1800" u="sng" dirty="0"/>
                        <a:t>ам</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ам</a:t>
                      </a:r>
                      <a:r>
                        <a:rPr lang="ru-RU" sz="1800" dirty="0"/>
                        <a:t> сем</a:t>
                      </a:r>
                      <a:r>
                        <a:rPr lang="ru-RU" sz="1800" u="sng" dirty="0"/>
                        <a:t>и</a:t>
                      </a:r>
                      <a:r>
                        <a:rPr lang="ru-RU" sz="1800" dirty="0"/>
                        <a:t>ст</a:t>
                      </a:r>
                      <a:r>
                        <a:rPr lang="ru-RU" sz="1800" u="sng" dirty="0"/>
                        <a:t>ам</a:t>
                      </a:r>
                      <a:r>
                        <a:rPr lang="ru-RU" sz="1800" dirty="0"/>
                        <a:t> восьм</a:t>
                      </a:r>
                      <a:r>
                        <a:rPr lang="ru-RU" sz="1800" u="sng" dirty="0"/>
                        <a:t>и</a:t>
                      </a:r>
                      <a:r>
                        <a:rPr lang="ru-RU" sz="1800" dirty="0"/>
                        <a:t>десят</a:t>
                      </a:r>
                      <a:r>
                        <a:rPr lang="ru-RU" sz="1800" u="sng" dirty="0"/>
                        <a:t>и</a:t>
                      </a:r>
                      <a:r>
                        <a:rPr lang="ru-RU" sz="1800" dirty="0"/>
                        <a:t> девят</a:t>
                      </a:r>
                      <a:r>
                        <a:rPr lang="ru-RU" sz="1800" u="sng" dirty="0"/>
                        <a:t>и</a:t>
                      </a:r>
                      <a:r>
                        <a:rPr lang="ru-RU" sz="1800" dirty="0"/>
                        <a:t> деревь</a:t>
                      </a:r>
                      <a:r>
                        <a:rPr lang="ru-RU" sz="1800" u="sng" dirty="0"/>
                        <a:t>ям</a:t>
                      </a:r>
                    </a:p>
                  </a:txBody>
                  <a:tcPr/>
                </a:tc>
                <a:extLst>
                  <a:ext uri="{0D108BD9-81ED-4DB2-BD59-A6C34878D82A}">
                    <a16:rowId xmlns:a16="http://schemas.microsoft.com/office/drawing/2014/main" val="3618094169"/>
                  </a:ext>
                </a:extLst>
              </a:tr>
              <a:tr h="831007">
                <a:tc>
                  <a:txBody>
                    <a:bodyPr/>
                    <a:lstStyle/>
                    <a:p>
                      <a:r>
                        <a:rPr lang="ru-RU" sz="1600" dirty="0"/>
                        <a:t>В.П.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Вижу КОГО/ЧТО? СКОЛЬКО?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t>пят</a:t>
                      </a:r>
                      <a:r>
                        <a:rPr lang="ru-RU" sz="1800" u="none" dirty="0"/>
                        <a:t>ь</a:t>
                      </a:r>
                      <a:r>
                        <a:rPr lang="ru-RU" sz="1800" dirty="0"/>
                        <a:t>сот двенадцать миллион</a:t>
                      </a:r>
                      <a:r>
                        <a:rPr lang="ru-RU" sz="1800" u="sng" dirty="0"/>
                        <a:t>ов</a:t>
                      </a:r>
                      <a:r>
                        <a:rPr lang="ru-RU" sz="1800" dirty="0"/>
                        <a:t> триста сорок шесть тысяч семьсот восемьдесят девять дерев</a:t>
                      </a:r>
                      <a:r>
                        <a:rPr lang="ru-RU" sz="1800" u="none" dirty="0"/>
                        <a:t>ь</a:t>
                      </a:r>
                      <a:r>
                        <a:rPr lang="ru-RU" sz="1800" u="sng" dirty="0"/>
                        <a:t>ев</a:t>
                      </a:r>
                    </a:p>
                  </a:txBody>
                  <a:tcPr/>
                </a:tc>
                <a:extLst>
                  <a:ext uri="{0D108BD9-81ED-4DB2-BD59-A6C34878D82A}">
                    <a16:rowId xmlns:a16="http://schemas.microsoft.com/office/drawing/2014/main" val="2744253777"/>
                  </a:ext>
                </a:extLst>
              </a:tr>
              <a:tr h="831007">
                <a:tc>
                  <a:txBody>
                    <a:bodyPr/>
                    <a:lstStyle/>
                    <a:p>
                      <a:r>
                        <a:rPr lang="ru-RU" sz="1600" dirty="0"/>
                        <a:t>Т.П.</a:t>
                      </a:r>
                    </a:p>
                  </a:txBody>
                  <a:tcPr/>
                </a:tc>
                <a:tc>
                  <a:txBody>
                    <a:bodyPr/>
                    <a:lstStyle/>
                    <a:p>
                      <a:r>
                        <a:rPr lang="ru-RU" sz="1200" i="1" kern="1200" dirty="0">
                          <a:solidFill>
                            <a:srgbClr val="0070C0"/>
                          </a:solidFill>
                          <a:latin typeface="+mn-lt"/>
                          <a:ea typeface="+mn-ea"/>
                          <a:cs typeface="+mn-cs"/>
                        </a:rPr>
                        <a:t>Доволен КЕМ/ЧЕМ? </a:t>
                      </a:r>
                      <a:r>
                        <a:rPr lang="ru-RU" sz="1200" i="1" kern="1200" spc="-20" baseline="0" dirty="0">
                          <a:solidFill>
                            <a:srgbClr val="0070C0"/>
                          </a:solidFill>
                          <a:latin typeface="+mn-lt"/>
                          <a:ea typeface="+mn-ea"/>
                          <a:cs typeface="+mn-cs"/>
                        </a:rPr>
                        <a:t>СКО́ЛЬКИМИ</a:t>
                      </a:r>
                      <a:r>
                        <a:rPr lang="ru-RU" sz="1200" i="1" kern="1200" spc="-20" dirty="0">
                          <a:solidFill>
                            <a:srgbClr val="0070C0"/>
                          </a:solidFill>
                          <a:latin typeface="+mn-lt"/>
                          <a:ea typeface="+mn-ea"/>
                          <a:cs typeface="+mn-cs"/>
                        </a:rPr>
                        <a:t>?</a:t>
                      </a:r>
                    </a:p>
                  </a:txBody>
                  <a:tcPr/>
                </a:tc>
                <a:tc>
                  <a:txBody>
                    <a:bodyPr/>
                    <a:lstStyle/>
                    <a:p>
                      <a:r>
                        <a:rPr lang="ru-RU" sz="1800" dirty="0"/>
                        <a:t>пят</a:t>
                      </a:r>
                      <a:r>
                        <a:rPr lang="ru-RU" sz="1800" u="sng" dirty="0"/>
                        <a:t>ью</a:t>
                      </a:r>
                      <a:r>
                        <a:rPr lang="ru-RU" sz="1800" dirty="0"/>
                        <a:t>ст</a:t>
                      </a:r>
                      <a:r>
                        <a:rPr lang="ru-RU" sz="1800" u="sng" dirty="0"/>
                        <a:t>ами</a:t>
                      </a:r>
                      <a:r>
                        <a:rPr lang="ru-RU" sz="1800" dirty="0"/>
                        <a:t> двенадцать</a:t>
                      </a:r>
                      <a:r>
                        <a:rPr lang="ru-RU" sz="1800" u="sng" dirty="0"/>
                        <a:t>ю</a:t>
                      </a:r>
                      <a:r>
                        <a:rPr lang="ru-RU" sz="1800" dirty="0"/>
                        <a:t> миллион</a:t>
                      </a:r>
                      <a:r>
                        <a:rPr lang="ru-RU" sz="1800" u="sng" dirty="0"/>
                        <a:t>ами</a:t>
                      </a:r>
                      <a:r>
                        <a:rPr lang="ru-RU" sz="1800" dirty="0"/>
                        <a:t> трем</a:t>
                      </a:r>
                      <a:r>
                        <a:rPr lang="ru-RU" sz="1800" u="sng" dirty="0"/>
                        <a:t>я</a:t>
                      </a:r>
                      <a:r>
                        <a:rPr lang="ru-RU" sz="1800" dirty="0"/>
                        <a:t>ст</a:t>
                      </a:r>
                      <a:r>
                        <a:rPr lang="ru-RU" sz="1800" u="sng" dirty="0"/>
                        <a:t>ами</a:t>
                      </a:r>
                      <a:r>
                        <a:rPr lang="ru-RU" sz="1800" dirty="0"/>
                        <a:t> сорок</a:t>
                      </a:r>
                      <a:r>
                        <a:rPr lang="ru-RU" sz="1800" u="sng" dirty="0"/>
                        <a:t>а</a:t>
                      </a:r>
                      <a:r>
                        <a:rPr lang="ru-RU" sz="1800" dirty="0"/>
                        <a:t> шесть</a:t>
                      </a:r>
                      <a:r>
                        <a:rPr lang="ru-RU" sz="1800" u="sng" dirty="0"/>
                        <a:t>ю</a:t>
                      </a:r>
                      <a:r>
                        <a:rPr lang="ru-RU" sz="1800" dirty="0"/>
                        <a:t> тысяч</a:t>
                      </a:r>
                      <a:r>
                        <a:rPr lang="ru-RU" sz="1800" u="sng" dirty="0"/>
                        <a:t>ами</a:t>
                      </a:r>
                      <a:r>
                        <a:rPr lang="ru-RU" sz="1800" dirty="0"/>
                        <a:t> семь</a:t>
                      </a:r>
                      <a:r>
                        <a:rPr lang="ru-RU" sz="1800" u="sng" dirty="0"/>
                        <a:t>ю</a:t>
                      </a:r>
                      <a:r>
                        <a:rPr lang="ru-RU" sz="1800" dirty="0"/>
                        <a:t>ст</a:t>
                      </a:r>
                      <a:r>
                        <a:rPr lang="ru-RU" sz="1800" u="sng" dirty="0"/>
                        <a:t>ами</a:t>
                      </a:r>
                      <a:r>
                        <a:rPr lang="ru-RU" sz="1800" dirty="0"/>
                        <a:t> восьмь</a:t>
                      </a:r>
                      <a:r>
                        <a:rPr lang="ru-RU" sz="1800" u="sng" dirty="0"/>
                        <a:t>ю</a:t>
                      </a:r>
                      <a:r>
                        <a:rPr lang="ru-RU" sz="1800" dirty="0"/>
                        <a:t>десять</a:t>
                      </a:r>
                      <a:r>
                        <a:rPr lang="ru-RU" sz="1800" u="sng" dirty="0"/>
                        <a:t>ю/</a:t>
                      </a:r>
                      <a:r>
                        <a:rPr lang="ru-RU" sz="1800" dirty="0" err="1"/>
                        <a:t>восемь</a:t>
                      </a:r>
                      <a:r>
                        <a:rPr lang="ru-RU" sz="1800" u="sng" dirty="0" err="1"/>
                        <a:t>ю</a:t>
                      </a:r>
                      <a:r>
                        <a:rPr lang="ru-RU" sz="1800" dirty="0" err="1"/>
                        <a:t>десять</a:t>
                      </a:r>
                      <a:r>
                        <a:rPr lang="ru-RU" sz="1800" u="sng" dirty="0" err="1"/>
                        <a:t>ю</a:t>
                      </a:r>
                      <a:r>
                        <a:rPr lang="ru-RU" sz="1800" dirty="0"/>
                        <a:t> девять</a:t>
                      </a:r>
                      <a:r>
                        <a:rPr lang="ru-RU" sz="1800" u="sng" dirty="0"/>
                        <a:t>ю</a:t>
                      </a:r>
                      <a:r>
                        <a:rPr lang="ru-RU" sz="1800" dirty="0"/>
                        <a:t> деревь</a:t>
                      </a:r>
                      <a:r>
                        <a:rPr lang="ru-RU" sz="1800" u="sng" dirty="0"/>
                        <a:t>ями</a:t>
                      </a:r>
                    </a:p>
                  </a:txBody>
                  <a:tcPr/>
                </a:tc>
                <a:extLst>
                  <a:ext uri="{0D108BD9-81ED-4DB2-BD59-A6C34878D82A}">
                    <a16:rowId xmlns:a16="http://schemas.microsoft.com/office/drawing/2014/main" val="2691078819"/>
                  </a:ext>
                </a:extLst>
              </a:tr>
              <a:tr h="654220">
                <a:tc>
                  <a:txBody>
                    <a:bodyPr/>
                    <a:lstStyle/>
                    <a:p>
                      <a:r>
                        <a:rPr lang="ru-RU" sz="1600" dirty="0"/>
                        <a:t>П.П.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solidFill>
                            <a:srgbClr val="0070C0"/>
                          </a:solidFill>
                        </a:rPr>
                        <a:t>Думаю о КОМ/ЧЁМ? СКОЛЬКИХ?</a:t>
                      </a:r>
                    </a:p>
                  </a:txBody>
                  <a:tcPr/>
                </a:tc>
                <a:tc>
                  <a:txBody>
                    <a:bodyPr/>
                    <a:lstStyle/>
                    <a:p>
                      <a:r>
                        <a:rPr lang="ru-RU" sz="1800" dirty="0"/>
                        <a:t>(о) пят</a:t>
                      </a:r>
                      <a:r>
                        <a:rPr lang="ru-RU" sz="1800" u="sng" dirty="0"/>
                        <a:t>и</a:t>
                      </a:r>
                      <a:r>
                        <a:rPr lang="ru-RU" sz="1800" dirty="0"/>
                        <a:t>ст</a:t>
                      </a:r>
                      <a:r>
                        <a:rPr lang="ru-RU" sz="1800" u="sng" dirty="0"/>
                        <a:t>ах</a:t>
                      </a:r>
                      <a:r>
                        <a:rPr lang="ru-RU" sz="1800" dirty="0"/>
                        <a:t> двенадцат</a:t>
                      </a:r>
                      <a:r>
                        <a:rPr lang="ru-RU" sz="1800" u="sng" dirty="0"/>
                        <a:t>и</a:t>
                      </a:r>
                      <a:r>
                        <a:rPr lang="ru-RU" sz="1800" dirty="0"/>
                        <a:t> миллион</a:t>
                      </a:r>
                      <a:r>
                        <a:rPr lang="ru-RU" sz="1800" u="sng" dirty="0"/>
                        <a:t>ах</a:t>
                      </a:r>
                      <a:r>
                        <a:rPr lang="ru-RU" sz="1800" dirty="0"/>
                        <a:t> тр</a:t>
                      </a:r>
                      <a:r>
                        <a:rPr lang="ru-RU" sz="1800" u="sng" dirty="0"/>
                        <a:t>ёх</a:t>
                      </a:r>
                      <a:r>
                        <a:rPr lang="ru-RU" sz="1800" dirty="0"/>
                        <a:t>ст</a:t>
                      </a:r>
                      <a:r>
                        <a:rPr lang="ru-RU" sz="1800" u="sng" dirty="0"/>
                        <a:t>ах</a:t>
                      </a:r>
                      <a:r>
                        <a:rPr lang="ru-RU" sz="1800" dirty="0"/>
                        <a:t> сорок</a:t>
                      </a:r>
                      <a:r>
                        <a:rPr lang="ru-RU" sz="1800" u="sng" dirty="0"/>
                        <a:t>а</a:t>
                      </a:r>
                      <a:r>
                        <a:rPr lang="ru-RU" sz="1800" dirty="0"/>
                        <a:t> шест</a:t>
                      </a:r>
                      <a:r>
                        <a:rPr lang="ru-RU" sz="1800" u="sng" dirty="0"/>
                        <a:t>и</a:t>
                      </a:r>
                      <a:r>
                        <a:rPr lang="ru-RU" sz="1800" dirty="0"/>
                        <a:t> тысяч</a:t>
                      </a:r>
                      <a:r>
                        <a:rPr lang="ru-RU" sz="1800" u="sng" dirty="0"/>
                        <a:t>ах</a:t>
                      </a:r>
                      <a:r>
                        <a:rPr lang="ru-RU" sz="1800" dirty="0"/>
                        <a:t> сем</a:t>
                      </a:r>
                      <a:r>
                        <a:rPr lang="ru-RU" sz="1800" u="sng" dirty="0"/>
                        <a:t>и</a:t>
                      </a:r>
                      <a:r>
                        <a:rPr lang="ru-RU" sz="1800" dirty="0"/>
                        <a:t>ст</a:t>
                      </a:r>
                      <a:r>
                        <a:rPr lang="ru-RU" sz="1800" u="sng" dirty="0"/>
                        <a:t>ах</a:t>
                      </a:r>
                      <a:r>
                        <a:rPr lang="ru-RU" sz="1800" dirty="0"/>
                        <a:t> восьм</a:t>
                      </a:r>
                      <a:r>
                        <a:rPr lang="ru-RU" sz="1800" u="sng" dirty="0"/>
                        <a:t>и</a:t>
                      </a:r>
                      <a:r>
                        <a:rPr lang="ru-RU" sz="1800" dirty="0"/>
                        <a:t>десят</a:t>
                      </a:r>
                      <a:r>
                        <a:rPr lang="ru-RU" sz="1800" u="sng" dirty="0"/>
                        <a:t>и </a:t>
                      </a:r>
                      <a:r>
                        <a:rPr lang="ru-RU" sz="1800" dirty="0"/>
                        <a:t>девят</a:t>
                      </a:r>
                      <a:r>
                        <a:rPr lang="ru-RU" sz="1800" u="sng" dirty="0"/>
                        <a:t>и</a:t>
                      </a:r>
                      <a:r>
                        <a:rPr lang="ru-RU" sz="1800" dirty="0"/>
                        <a:t> деревь</a:t>
                      </a:r>
                      <a:r>
                        <a:rPr lang="ru-RU" sz="1800" u="sng" dirty="0"/>
                        <a:t>ях</a:t>
                      </a:r>
                    </a:p>
                  </a:txBody>
                  <a:tcPr/>
                </a:tc>
                <a:extLst>
                  <a:ext uri="{0D108BD9-81ED-4DB2-BD59-A6C34878D82A}">
                    <a16:rowId xmlns:a16="http://schemas.microsoft.com/office/drawing/2014/main" val="421694240"/>
                  </a:ext>
                </a:extLst>
              </a:tr>
            </a:tbl>
          </a:graphicData>
        </a:graphic>
      </p:graphicFrame>
    </p:spTree>
    <p:extLst>
      <p:ext uri="{BB962C8B-B14F-4D97-AF65-F5344CB8AC3E}">
        <p14:creationId xmlns:p14="http://schemas.microsoft.com/office/powerpoint/2010/main" val="2133528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A61133-FF8A-1CFF-398E-A2C871130B06}"/>
              </a:ext>
            </a:extLst>
          </p:cNvPr>
          <p:cNvSpPr txBox="1"/>
          <p:nvPr/>
        </p:nvSpPr>
        <p:spPr>
          <a:xfrm>
            <a:off x="3336323" y="1982450"/>
            <a:ext cx="4744995" cy="28007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8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346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8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тысяч</a:t>
            </a:r>
          </a:p>
        </p:txBody>
      </p:sp>
    </p:spTree>
    <p:extLst>
      <p:ext uri="{BB962C8B-B14F-4D97-AF65-F5344CB8AC3E}">
        <p14:creationId xmlns:p14="http://schemas.microsoft.com/office/powerpoint/2010/main" val="34431043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247BAB-B45D-AFE4-3764-98F01D1217AC}"/>
              </a:ext>
            </a:extLst>
          </p:cNvPr>
          <p:cNvSpPr txBox="1"/>
          <p:nvPr/>
        </p:nvSpPr>
        <p:spPr>
          <a:xfrm>
            <a:off x="268758" y="251425"/>
            <a:ext cx="11420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512 346 789</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2628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52B2E-37E1-214A-464E-3C3B065CFD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3C0425-43BD-7672-7110-2B08BBE3A1A4}"/>
              </a:ext>
            </a:extLst>
          </p:cNvPr>
          <p:cNvSpPr txBox="1"/>
          <p:nvPr/>
        </p:nvSpPr>
        <p:spPr>
          <a:xfrm>
            <a:off x="268758" y="251425"/>
            <a:ext cx="11420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12 346 789</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24687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F6470-6652-760E-9698-E8EDC39127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A08DFD-B24F-2F79-E246-D9C12F379CE8}"/>
              </a:ext>
            </a:extLst>
          </p:cNvPr>
          <p:cNvSpPr txBox="1"/>
          <p:nvPr/>
        </p:nvSpPr>
        <p:spPr>
          <a:xfrm>
            <a:off x="268758" y="251425"/>
            <a:ext cx="11420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346 789</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53945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65A75-C3C1-F810-5426-0A5C9DEFB3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3FE6B9-272A-0350-1950-03CCFA990539}"/>
              </a:ext>
            </a:extLst>
          </p:cNvPr>
          <p:cNvSpPr txBox="1"/>
          <p:nvPr/>
        </p:nvSpPr>
        <p:spPr>
          <a:xfrm>
            <a:off x="268758" y="251425"/>
            <a:ext cx="11420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46 789</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066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74DA1-A056-7BC9-A749-FE45236CD9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C69D2B-72C5-AFCF-5CD2-F6F0F6DC2105}"/>
              </a:ext>
            </a:extLst>
          </p:cNvPr>
          <p:cNvSpPr txBox="1"/>
          <p:nvPr/>
        </p:nvSpPr>
        <p:spPr>
          <a:xfrm>
            <a:off x="268758" y="251425"/>
            <a:ext cx="11420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сорок</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6 789 </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6124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1E76F-EADD-3CC3-1214-DB930A5EFF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FDA47D-2F43-FBE5-2109-EC145A6D24AF}"/>
              </a:ext>
            </a:extLst>
          </p:cNvPr>
          <p:cNvSpPr txBox="1"/>
          <p:nvPr/>
        </p:nvSpPr>
        <p:spPr>
          <a:xfrm>
            <a:off x="268758" y="251425"/>
            <a:ext cx="1142073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сорок</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 </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шест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тысяч</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789 </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3113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1F7FB-10FC-78B8-5E49-94EEA82FAD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A3D27CD-D346-6B25-6DBB-3B1808C21664}"/>
              </a:ext>
            </a:extLst>
          </p:cNvPr>
          <p:cNvSpPr txBox="1"/>
          <p:nvPr/>
        </p:nvSpPr>
        <p:spPr>
          <a:xfrm>
            <a:off x="268758" y="251425"/>
            <a:ext cx="1142073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сорок</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 </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шест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тысяч</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сем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89 </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3556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D4DC1-2866-8F66-2CCB-7B46475406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C7E099-B9E5-1493-75B5-97DC29E31CE6}"/>
              </a:ext>
            </a:extLst>
          </p:cNvPr>
          <p:cNvSpPr txBox="1"/>
          <p:nvPr/>
        </p:nvSpPr>
        <p:spPr>
          <a:xfrm>
            <a:off x="268758" y="251425"/>
            <a:ext cx="1142073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сорок</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 </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шест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тысяч</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сем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восьм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десят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9 </a:t>
            </a:r>
            <a:endPar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5512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63AB4-6AAE-4FC0-5DB7-DBE621534B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34B621-BDA2-68C2-B390-F539EBCC4B48}"/>
              </a:ext>
            </a:extLst>
          </p:cNvPr>
          <p:cNvSpPr txBox="1"/>
          <p:nvPr/>
        </p:nvSpPr>
        <p:spPr>
          <a:xfrm>
            <a:off x="268758" y="251425"/>
            <a:ext cx="1142073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сорок</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 </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шест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тысяч</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сем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восьм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десят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девят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p>
        </p:txBody>
      </p:sp>
    </p:spTree>
    <p:extLst>
      <p:ext uri="{BB962C8B-B14F-4D97-AF65-F5344CB8AC3E}">
        <p14:creationId xmlns:p14="http://schemas.microsoft.com/office/powerpoint/2010/main" val="34059192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B9793-71F0-15C5-AC92-92B3156326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58CDEE-3758-5951-2C32-D5381048B760}"/>
              </a:ext>
            </a:extLst>
          </p:cNvPr>
          <p:cNvSpPr txBox="1"/>
          <p:nvPr/>
        </p:nvSpPr>
        <p:spPr>
          <a:xfrm>
            <a:off x="268758" y="251425"/>
            <a:ext cx="1142073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512 346 789 (о) пят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двенадцат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миллион</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тр</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ёх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сорок</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шест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тысяч</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сем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ст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ах</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 восьм</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десят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 </a:t>
            </a:r>
            <a:r>
              <a:rPr kumimoji="0" lang="ru-RU" sz="3600" b="0" i="0" u="none" strike="noStrike" kern="1200" cap="none" spc="0" normalizeH="0" baseline="0" noProof="0" dirty="0">
                <a:ln>
                  <a:noFill/>
                </a:ln>
                <a:solidFill>
                  <a:prstClr val="black"/>
                </a:solidFill>
                <a:effectLst/>
                <a:uLnTx/>
                <a:uFillTx/>
                <a:latin typeface="Calibri" panose="020F0502020204030204"/>
                <a:ea typeface="+mn-ea"/>
                <a:cs typeface="+mn-cs"/>
              </a:rPr>
              <a:t>девят</a:t>
            </a:r>
            <a:r>
              <a:rPr kumimoji="0" lang="ru-RU" sz="3600" b="0" i="0" u="sng" strike="noStrike" kern="1200" cap="none" spc="0" normalizeH="0" baseline="0" noProof="0" dirty="0">
                <a:ln>
                  <a:noFill/>
                </a:ln>
                <a:solidFill>
                  <a:prstClr val="black"/>
                </a:solidFill>
                <a:effectLst/>
                <a:uLnTx/>
                <a:uFillTx/>
                <a:latin typeface="Calibri" panose="020F0502020204030204"/>
                <a:ea typeface="+mn-ea"/>
                <a:cs typeface="+mn-cs"/>
              </a:rPr>
              <a:t>и</a:t>
            </a:r>
          </a:p>
        </p:txBody>
      </p:sp>
    </p:spTree>
    <p:extLst>
      <p:ext uri="{BB962C8B-B14F-4D97-AF65-F5344CB8AC3E}">
        <p14:creationId xmlns:p14="http://schemas.microsoft.com/office/powerpoint/2010/main" val="40327825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5" name="Объект 2">
            <a:extLst>
              <a:ext uri="{FF2B5EF4-FFF2-40B4-BE49-F238E27FC236}">
                <a16:creationId xmlns:a16="http://schemas.microsoft.com/office/drawing/2014/main" id="{15E29724-2DF7-40B1-98D9-4A9C4E7D9618}"/>
              </a:ext>
            </a:extLst>
          </p:cNvPr>
          <p:cNvSpPr txBox="1">
            <a:spLocks/>
          </p:cNvSpPr>
          <p:nvPr/>
        </p:nvSpPr>
        <p:spPr>
          <a:xfrm>
            <a:off x="838200" y="1450428"/>
            <a:ext cx="10515600" cy="48452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ТЕКСТ 1.</a:t>
            </a:r>
            <a:endParaRPr kumimoji="0" lang="ru-RU"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50000"/>
              </a:lnSpc>
              <a:spcBef>
                <a:spcPts val="1000"/>
              </a:spcBef>
              <a:spcAft>
                <a:spcPts val="1000"/>
              </a:spcAft>
              <a:buClrTx/>
              <a:buSzTx/>
              <a:buFont typeface="Arial" panose="020B0604020202020204" pitchFamily="34" charset="0"/>
              <a:buNone/>
              <a:tabLst/>
              <a:defRPr/>
            </a:pPr>
            <a:r>
              <a:rPr kumimoji="0" lang="ru-RU" sz="20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Набу́хшие семена́ теплолюби́вых культу́р (огурцы́, помидо́ры, кабачки́) можно закали́ть, подержав их 20-30 часов в помещении с температурой около 18-25 градусов тепла, а потом на 50-70 часов вынести на холод, поддерживая температуру минус 1-3 градуса. На 3-5 дней раньше образуются за́вязи у расте́ний, вы́ращенных из семя́н огурцо́в, обработанных таким образом. Можно поступить и иначе. Проведи́те предпосе́вное прогрева́ние семя́н в течение 1-2 часов от комнатной температуры до плюс 50-60 градусов. И опять на огурцах раньше появятся за́вязи. (Из журнала «Юный натуралист»)</a:t>
            </a:r>
            <a:endParaRPr kumimoji="0" lang="ru-RU"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76853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6" name="Объект 2">
            <a:extLst>
              <a:ext uri="{FF2B5EF4-FFF2-40B4-BE49-F238E27FC236}">
                <a16:creationId xmlns:a16="http://schemas.microsoft.com/office/drawing/2014/main" id="{5285254C-89A2-456A-88D4-88B985A07DF0}"/>
              </a:ext>
            </a:extLst>
          </p:cNvPr>
          <p:cNvSpPr txBox="1">
            <a:spLocks/>
          </p:cNvSpPr>
          <p:nvPr/>
        </p:nvSpPr>
        <p:spPr>
          <a:xfrm>
            <a:off x="838200" y="1825625"/>
            <a:ext cx="105156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ТЕКСТ 2.</a:t>
            </a:r>
            <a:endParaRPr kumimoji="0" lang="ru-RU"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В прошлом тысячелетии было обнаружено несколько пар альбатро́сов, счита́вшихся истреблёнными, на уединённом островке́ примерно в 700 километрах южнее Токио. Это уникальное место начали строго охранять. Через 5 лет там стало уже 50 пар. Альбатро́сы гнездя́тся не ежегодно. Зато они живут очень долго, до 80 лет. За ко́рмом для птенца́ родители летают очень далеко, до 200 километров от гнезда́. (Из журнала «Юный натуралист»)</a:t>
            </a:r>
            <a:endParaRPr kumimoji="0" lang="ru-RU"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9035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6" name="Объект 2">
            <a:extLst>
              <a:ext uri="{FF2B5EF4-FFF2-40B4-BE49-F238E27FC236}">
                <a16:creationId xmlns:a16="http://schemas.microsoft.com/office/drawing/2014/main" id="{0565BD44-ED30-46CF-88A1-390FFCDA73A6}"/>
              </a:ext>
            </a:extLst>
          </p:cNvPr>
          <p:cNvSpPr txBox="1">
            <a:spLocks/>
          </p:cNvSpPr>
          <p:nvPr/>
        </p:nvSpPr>
        <p:spPr>
          <a:xfrm>
            <a:off x="838200" y="1825625"/>
            <a:ext cx="10515600"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18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ТЕКСТ 3.</a:t>
            </a:r>
            <a:endParaRPr kumimoji="0" lang="ru-RU"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Опытные птицево́ды-любители для птицы загота́вливают больше ква́шеной капу́сты, чем зерна́, загота́вливая её на́ зиму по 600-700 килограммов. Если курица снесёт за год 200 яиц, она должна затратить, а значит, и получить с кормом много ка́льция. Поэтому кормить нужно птицу качественно и пита́тельно, чтобы она не испытывала недостатка в минеральных веществах. Для 20 кур вполне хватит корму́шки длиной не менее 110, шириной не менее 24, высотой 13 сантиметров. (Из журнала «Юный натуралист»)</a:t>
            </a:r>
            <a:endParaRPr kumimoji="0" lang="ru-RU"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31892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25000">
              <a:srgbClr val="FFFFE5"/>
            </a:gs>
            <a:gs pos="92000">
              <a:srgbClr val="FFF4D1"/>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6" name="Объект 2">
            <a:extLst>
              <a:ext uri="{FF2B5EF4-FFF2-40B4-BE49-F238E27FC236}">
                <a16:creationId xmlns:a16="http://schemas.microsoft.com/office/drawing/2014/main" id="{9EC018C5-DE3A-469E-B500-5568323DF0F3}"/>
              </a:ext>
            </a:extLst>
          </p:cNvPr>
          <p:cNvSpPr txBox="1">
            <a:spLocks/>
          </p:cNvSpPr>
          <p:nvPr/>
        </p:nvSpPr>
        <p:spPr>
          <a:xfrm>
            <a:off x="838200" y="1387366"/>
            <a:ext cx="10515600" cy="4789597"/>
          </a:xfrm>
          <a:prstGeom prst="rect">
            <a:avLst/>
          </a:prstGeom>
        </p:spPr>
        <p:txBody>
          <a:bodyPr>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250000"/>
              </a:lnSpc>
              <a:spcBef>
                <a:spcPts val="1000"/>
              </a:spcBef>
              <a:spcAft>
                <a:spcPts val="0"/>
              </a:spcAft>
              <a:buClrTx/>
              <a:buSzTx/>
              <a:buFont typeface="Arial" panose="020B0604020202020204" pitchFamily="34" charset="0"/>
              <a:buNone/>
              <a:tabLst/>
              <a:defRPr/>
            </a:pPr>
            <a:r>
              <a:rPr kumimoji="0" lang="ru-RU" sz="5500" b="1"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ЭКРАН КРИМИНАЛЬНЫХ СООБЩЕНИЙ.</a:t>
            </a:r>
            <a:endParaRPr kumimoji="0" lang="ru-RU" sz="55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70000"/>
              </a:lnSpc>
              <a:spcBef>
                <a:spcPts val="0"/>
              </a:spcBef>
              <a:spcAft>
                <a:spcPts val="0"/>
              </a:spcAft>
              <a:buClrTx/>
              <a:buSzTx/>
              <a:buFont typeface="Arial" panose="020B0604020202020204" pitchFamily="34" charset="0"/>
              <a:buNone/>
              <a:tabLst/>
              <a:defRPr/>
            </a:pP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Гражданка Мухина, найдя кошелёк с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562 093</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рублями, приобрела самовар стоимостью около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250 600</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рублей, а также чай, сахар и кондитерские изделия на сумму свыше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340 900</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рублей, прибавив к найденным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562 093</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рублям ещё кое-что из личных сбережений. Собравшимся у Мухиной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187</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гостям было предложено роскошное угощение. На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38-ой</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минуте пира на хозяйку напал некто Пауков, но гости, увлечённые едой, не обратили на это внимания. Спас Мухину оперуполномоченный Комаров (на его счету уже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265</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подобных операций). Видно, жалеет теперь Мухина о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590 500</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рублях, потраченных на негодяев гостей!</a:t>
            </a:r>
            <a:endParaRPr kumimoji="0" lang="ru-RU" sz="6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56771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3EABCE-125E-44C2-A76E-B6CBB4BFBD97}"/>
              </a:ext>
            </a:extLst>
          </p:cNvPr>
          <p:cNvSpPr>
            <a:spLocks noGrp="1"/>
          </p:cNvSpPr>
          <p:nvPr>
            <p:ph type="title"/>
          </p:nvPr>
        </p:nvSpPr>
        <p:spPr/>
        <p:txBody>
          <a:bodyPr>
            <a:normAutofit fontScale="90000"/>
          </a:bodyPr>
          <a:lstStyle/>
          <a:p>
            <a:pPr algn="ctr"/>
            <a:r>
              <a:rPr lang="ru-RU" b="1" i="0" dirty="0">
                <a:solidFill>
                  <a:srgbClr val="800000"/>
                </a:solidFill>
                <a:effectLst/>
                <a:latin typeface="Times New Roman" panose="02020603050405020304" pitchFamily="18" charset="0"/>
              </a:rPr>
              <a:t>Корней Чуковский</a:t>
            </a:r>
            <a:br>
              <a:rPr lang="ru-RU" b="1" i="0" dirty="0">
                <a:solidFill>
                  <a:srgbClr val="800000"/>
                </a:solidFill>
                <a:effectLst/>
                <a:latin typeface="Times New Roman" panose="02020603050405020304" pitchFamily="18" charset="0"/>
              </a:rPr>
            </a:br>
            <a:r>
              <a:rPr lang="ru-RU" b="0" i="0" dirty="0">
                <a:solidFill>
                  <a:srgbClr val="333333"/>
                </a:solidFill>
                <a:effectLst/>
                <a:latin typeface="Roboto"/>
              </a:rPr>
              <a:t>Муха-Цокотуха</a:t>
            </a:r>
            <a:br>
              <a:rPr lang="ru-RU" b="0" i="0" dirty="0">
                <a:solidFill>
                  <a:srgbClr val="333333"/>
                </a:solidFill>
                <a:effectLst/>
                <a:latin typeface="Roboto"/>
              </a:rPr>
            </a:br>
            <a:endParaRPr lang="ru-RU" dirty="0"/>
          </a:p>
        </p:txBody>
      </p:sp>
      <p:sp>
        <p:nvSpPr>
          <p:cNvPr id="3" name="Объект 2">
            <a:extLst>
              <a:ext uri="{FF2B5EF4-FFF2-40B4-BE49-F238E27FC236}">
                <a16:creationId xmlns:a16="http://schemas.microsoft.com/office/drawing/2014/main" id="{731AC69D-F278-49C3-B3DA-F29FC579509E}"/>
              </a:ext>
            </a:extLst>
          </p:cNvPr>
          <p:cNvSpPr>
            <a:spLocks noGrp="1"/>
          </p:cNvSpPr>
          <p:nvPr>
            <p:ph idx="1"/>
          </p:nvPr>
        </p:nvSpPr>
        <p:spPr>
          <a:xfrm>
            <a:off x="112990" y="779523"/>
            <a:ext cx="3649717" cy="4351338"/>
          </a:xfrm>
        </p:spPr>
        <p:txBody>
          <a:bodyPr>
            <a:normAutofit fontScale="85000" lnSpcReduction="10000"/>
          </a:bodyPr>
          <a:lstStyle/>
          <a:p>
            <a:pPr marL="0" indent="0" algn="l">
              <a:buNone/>
            </a:pPr>
            <a:r>
              <a:rPr lang="ru-RU" b="0" i="0" dirty="0">
                <a:solidFill>
                  <a:srgbClr val="333333"/>
                </a:solidFill>
                <a:effectLst/>
                <a:latin typeface="Roboto"/>
              </a:rPr>
              <a:t>Муха, Муха-Цокотуха,</a:t>
            </a:r>
          </a:p>
          <a:p>
            <a:pPr marL="0" indent="0" algn="l">
              <a:buNone/>
            </a:pPr>
            <a:r>
              <a:rPr lang="ru-RU" b="0" i="0" dirty="0">
                <a:solidFill>
                  <a:srgbClr val="333333"/>
                </a:solidFill>
                <a:effectLst/>
                <a:latin typeface="Roboto"/>
              </a:rPr>
              <a:t>Позолоченное брюхо!</a:t>
            </a:r>
          </a:p>
          <a:p>
            <a:pPr marL="0" indent="0" algn="l">
              <a:buNone/>
            </a:pPr>
            <a:r>
              <a:rPr lang="ru-RU" b="0" i="0" dirty="0">
                <a:solidFill>
                  <a:srgbClr val="333333"/>
                </a:solidFill>
                <a:effectLst/>
                <a:latin typeface="Roboto"/>
              </a:rPr>
              <a:t>Муха по полю пошла,</a:t>
            </a:r>
          </a:p>
          <a:p>
            <a:pPr marL="0" indent="0" algn="l">
              <a:buNone/>
            </a:pPr>
            <a:r>
              <a:rPr lang="ru-RU" b="0" i="0" dirty="0">
                <a:solidFill>
                  <a:srgbClr val="333333"/>
                </a:solidFill>
                <a:effectLst/>
                <a:latin typeface="Roboto"/>
              </a:rPr>
              <a:t>Муха денежку нашла.</a:t>
            </a:r>
          </a:p>
          <a:p>
            <a:pPr marL="0" indent="0" algn="l">
              <a:buNone/>
            </a:pPr>
            <a:r>
              <a:rPr lang="ru-RU" b="0" i="0" dirty="0">
                <a:solidFill>
                  <a:srgbClr val="333333"/>
                </a:solidFill>
                <a:effectLst/>
                <a:latin typeface="Roboto"/>
              </a:rPr>
              <a:t>Пошла Муха на базар</a:t>
            </a:r>
          </a:p>
          <a:p>
            <a:pPr marL="0" indent="0">
              <a:buNone/>
            </a:pPr>
            <a:r>
              <a:rPr lang="ru-RU" b="0" i="0" dirty="0">
                <a:solidFill>
                  <a:srgbClr val="333333"/>
                </a:solidFill>
                <a:effectLst/>
                <a:latin typeface="Roboto"/>
              </a:rPr>
              <a:t>И купила самовар:</a:t>
            </a:r>
          </a:p>
          <a:p>
            <a:pPr marL="0" indent="0">
              <a:buNone/>
            </a:pPr>
            <a:r>
              <a:rPr lang="ru-RU" dirty="0">
                <a:solidFill>
                  <a:srgbClr val="333333"/>
                </a:solidFill>
                <a:latin typeface="Roboto"/>
              </a:rPr>
              <a:t>«Приходите, тараканы,</a:t>
            </a:r>
          </a:p>
          <a:p>
            <a:pPr marL="0" indent="0">
              <a:buNone/>
            </a:pPr>
            <a:r>
              <a:rPr lang="ru-RU" dirty="0">
                <a:solidFill>
                  <a:srgbClr val="333333"/>
                </a:solidFill>
                <a:latin typeface="Roboto"/>
              </a:rPr>
              <a:t>Я вас чаем угощу!»</a:t>
            </a:r>
          </a:p>
          <a:p>
            <a:pPr marL="0" indent="0">
              <a:buNone/>
            </a:pPr>
            <a:r>
              <a:rPr lang="ru-RU" dirty="0">
                <a:solidFill>
                  <a:srgbClr val="333333"/>
                </a:solidFill>
                <a:latin typeface="Roboto"/>
              </a:rPr>
              <a:t>Тараканы прибегали,</a:t>
            </a:r>
          </a:p>
          <a:p>
            <a:pPr marL="0" indent="0">
              <a:buNone/>
            </a:pPr>
            <a:r>
              <a:rPr lang="ru-RU" dirty="0">
                <a:solidFill>
                  <a:srgbClr val="333333"/>
                </a:solidFill>
                <a:latin typeface="Roboto"/>
              </a:rPr>
              <a:t>Все стаканы выпивали,</a:t>
            </a:r>
          </a:p>
          <a:p>
            <a:pPr marL="0" indent="0" algn="l">
              <a:buNone/>
            </a:pPr>
            <a:endParaRPr lang="ru-RU" b="0" i="0" dirty="0">
              <a:solidFill>
                <a:srgbClr val="333333"/>
              </a:solidFill>
              <a:effectLst/>
              <a:latin typeface="Roboto"/>
            </a:endParaRPr>
          </a:p>
          <a:p>
            <a:endParaRPr lang="ru-RU" dirty="0"/>
          </a:p>
        </p:txBody>
      </p:sp>
      <p:sp>
        <p:nvSpPr>
          <p:cNvPr id="17" name="Объект 2">
            <a:extLst>
              <a:ext uri="{FF2B5EF4-FFF2-40B4-BE49-F238E27FC236}">
                <a16:creationId xmlns:a16="http://schemas.microsoft.com/office/drawing/2014/main" id="{2FD6A819-532A-4A3C-90E5-73BCA974D427}"/>
              </a:ext>
            </a:extLst>
          </p:cNvPr>
          <p:cNvSpPr txBox="1">
            <a:spLocks/>
          </p:cNvSpPr>
          <p:nvPr/>
        </p:nvSpPr>
        <p:spPr>
          <a:xfrm>
            <a:off x="3915103" y="1899198"/>
            <a:ext cx="4361793"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А букашки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По три чашки</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С молоком</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 крендельком:</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Нынче Муха-Цокотуха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Именинница!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Приходили к Мухе блошки,</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Приносили ей сапожки,</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А сапожки не простые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В них застежки золотые.</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Объект 2">
            <a:extLst>
              <a:ext uri="{FF2B5EF4-FFF2-40B4-BE49-F238E27FC236}">
                <a16:creationId xmlns:a16="http://schemas.microsoft.com/office/drawing/2014/main" id="{B76DD341-8FFF-4351-9F30-0F8C5E847905}"/>
              </a:ext>
            </a:extLst>
          </p:cNvPr>
          <p:cNvSpPr txBox="1">
            <a:spLocks/>
          </p:cNvSpPr>
          <p:nvPr/>
        </p:nvSpPr>
        <p:spPr>
          <a:xfrm>
            <a:off x="8350466" y="2288355"/>
            <a:ext cx="37285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Приходила к Мухе</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Бабушка-пчела,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Мухе-Цокотухе</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Меду принесла: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«Бабочка-красавица,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Кушайте варенье!</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Или вам не нравится</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Наше угощенье?»</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 name="Рисунок 13">
            <a:extLst>
              <a:ext uri="{FF2B5EF4-FFF2-40B4-BE49-F238E27FC236}">
                <a16:creationId xmlns:a16="http://schemas.microsoft.com/office/drawing/2014/main" id="{3E46E4BF-2768-4396-AF96-25A0D5D956A3}"/>
              </a:ext>
            </a:extLst>
          </p:cNvPr>
          <p:cNvPicPr>
            <a:picLocks noChangeAspect="1"/>
          </p:cNvPicPr>
          <p:nvPr/>
        </p:nvPicPr>
        <p:blipFill>
          <a:blip r:embed="rId2"/>
          <a:stretch>
            <a:fillRect/>
          </a:stretch>
        </p:blipFill>
        <p:spPr>
          <a:xfrm>
            <a:off x="8535714" y="123334"/>
            <a:ext cx="2226239" cy="1825516"/>
          </a:xfrm>
          <a:prstGeom prst="rect">
            <a:avLst/>
          </a:prstGeom>
        </p:spPr>
      </p:pic>
      <p:pic>
        <p:nvPicPr>
          <p:cNvPr id="16" name="Рисунок 15">
            <a:extLst>
              <a:ext uri="{FF2B5EF4-FFF2-40B4-BE49-F238E27FC236}">
                <a16:creationId xmlns:a16="http://schemas.microsoft.com/office/drawing/2014/main" id="{2187C01B-5574-497F-A430-DDC19EBF6B41}"/>
              </a:ext>
            </a:extLst>
          </p:cNvPr>
          <p:cNvPicPr>
            <a:picLocks noChangeAspect="1"/>
          </p:cNvPicPr>
          <p:nvPr/>
        </p:nvPicPr>
        <p:blipFill>
          <a:blip r:embed="rId3"/>
          <a:stretch>
            <a:fillRect/>
          </a:stretch>
        </p:blipFill>
        <p:spPr>
          <a:xfrm>
            <a:off x="1493783" y="4984043"/>
            <a:ext cx="1922079" cy="1508832"/>
          </a:xfrm>
          <a:prstGeom prst="rect">
            <a:avLst/>
          </a:prstGeom>
        </p:spPr>
      </p:pic>
    </p:spTree>
    <p:extLst>
      <p:ext uri="{BB962C8B-B14F-4D97-AF65-F5344CB8AC3E}">
        <p14:creationId xmlns:p14="http://schemas.microsoft.com/office/powerpoint/2010/main" val="7837117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BB0D796F-A744-4DED-93D8-D0B93B41EB4B}"/>
              </a:ext>
            </a:extLst>
          </p:cNvPr>
          <p:cNvSpPr txBox="1">
            <a:spLocks noGrp="1"/>
          </p:cNvSpPr>
          <p:nvPr>
            <p:ph idx="1"/>
          </p:nvPr>
        </p:nvSpPr>
        <p:spPr>
          <a:xfrm>
            <a:off x="254691" y="239602"/>
            <a:ext cx="3825611" cy="435133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dirty="0">
                <a:solidFill>
                  <a:srgbClr val="333333"/>
                </a:solidFill>
                <a:latin typeface="Roboto"/>
              </a:rPr>
              <a:t>Вдруг какой-то старичок</a:t>
            </a:r>
          </a:p>
          <a:p>
            <a:pPr marL="0" indent="0">
              <a:buFont typeface="Arial" panose="020B0604020202020204" pitchFamily="34" charset="0"/>
              <a:buNone/>
            </a:pPr>
            <a:r>
              <a:rPr lang="ru-RU" dirty="0">
                <a:solidFill>
                  <a:srgbClr val="333333"/>
                </a:solidFill>
                <a:latin typeface="Roboto"/>
              </a:rPr>
              <a:t>Паучок</a:t>
            </a:r>
          </a:p>
          <a:p>
            <a:pPr marL="0" indent="0">
              <a:buFont typeface="Arial" panose="020B0604020202020204" pitchFamily="34" charset="0"/>
              <a:buNone/>
            </a:pPr>
            <a:r>
              <a:rPr lang="ru-RU" dirty="0">
                <a:solidFill>
                  <a:srgbClr val="333333"/>
                </a:solidFill>
                <a:latin typeface="Roboto"/>
              </a:rPr>
              <a:t>Нашу Муху в уголок</a:t>
            </a:r>
          </a:p>
          <a:p>
            <a:pPr marL="0" indent="0">
              <a:buFont typeface="Arial" panose="020B0604020202020204" pitchFamily="34" charset="0"/>
              <a:buNone/>
            </a:pPr>
            <a:r>
              <a:rPr lang="ru-RU" dirty="0">
                <a:solidFill>
                  <a:srgbClr val="333333"/>
                </a:solidFill>
                <a:latin typeface="Roboto"/>
              </a:rPr>
              <a:t>Поволок —</a:t>
            </a:r>
          </a:p>
          <a:p>
            <a:pPr marL="0" indent="0">
              <a:buFont typeface="Arial" panose="020B0604020202020204" pitchFamily="34" charset="0"/>
              <a:buNone/>
            </a:pPr>
            <a:r>
              <a:rPr lang="ru-RU" dirty="0">
                <a:solidFill>
                  <a:srgbClr val="333333"/>
                </a:solidFill>
                <a:latin typeface="Roboto"/>
              </a:rPr>
              <a:t>Хочет бедную убить,</a:t>
            </a:r>
          </a:p>
          <a:p>
            <a:pPr marL="0" indent="0">
              <a:buFont typeface="Arial" panose="020B0604020202020204" pitchFamily="34" charset="0"/>
              <a:buNone/>
            </a:pPr>
            <a:r>
              <a:rPr lang="ru-RU" dirty="0">
                <a:solidFill>
                  <a:srgbClr val="333333"/>
                </a:solidFill>
                <a:latin typeface="Roboto"/>
              </a:rPr>
              <a:t>Цокотуху погубить!</a:t>
            </a:r>
          </a:p>
          <a:p>
            <a:pPr marL="0" indent="0">
              <a:buFont typeface="Arial" panose="020B0604020202020204" pitchFamily="34" charset="0"/>
              <a:buNone/>
            </a:pPr>
            <a:r>
              <a:rPr lang="ru-RU" dirty="0">
                <a:solidFill>
                  <a:srgbClr val="333333"/>
                </a:solidFill>
                <a:latin typeface="Roboto"/>
              </a:rPr>
              <a:t>«Дорогие гости, помогите!</a:t>
            </a:r>
          </a:p>
          <a:p>
            <a:pPr marL="0" indent="0">
              <a:buFont typeface="Arial" panose="020B0604020202020204" pitchFamily="34" charset="0"/>
              <a:buNone/>
            </a:pPr>
            <a:r>
              <a:rPr lang="ru-RU" dirty="0">
                <a:solidFill>
                  <a:srgbClr val="333333"/>
                </a:solidFill>
                <a:latin typeface="Roboto"/>
              </a:rPr>
              <a:t>Паука-злодея зарубите!</a:t>
            </a:r>
          </a:p>
          <a:p>
            <a:pPr marL="0" indent="0">
              <a:buFont typeface="Arial" panose="020B0604020202020204" pitchFamily="34" charset="0"/>
              <a:buNone/>
            </a:pPr>
            <a:r>
              <a:rPr lang="ru-RU" dirty="0">
                <a:solidFill>
                  <a:srgbClr val="333333"/>
                </a:solidFill>
                <a:latin typeface="Roboto"/>
              </a:rPr>
              <a:t>И кормила я вас,</a:t>
            </a:r>
          </a:p>
          <a:p>
            <a:pPr marL="0" indent="0">
              <a:buFont typeface="Arial" panose="020B0604020202020204" pitchFamily="34" charset="0"/>
              <a:buNone/>
            </a:pPr>
            <a:r>
              <a:rPr lang="ru-RU" dirty="0">
                <a:solidFill>
                  <a:srgbClr val="333333"/>
                </a:solidFill>
                <a:latin typeface="Roboto"/>
              </a:rPr>
              <a:t>И поила я вас,</a:t>
            </a:r>
          </a:p>
          <a:p>
            <a:pPr marL="0" indent="0">
              <a:buFont typeface="Arial" panose="020B0604020202020204" pitchFamily="34" charset="0"/>
              <a:buNone/>
            </a:pPr>
            <a:r>
              <a:rPr lang="ru-RU" dirty="0">
                <a:solidFill>
                  <a:srgbClr val="333333"/>
                </a:solidFill>
                <a:latin typeface="Roboto"/>
              </a:rPr>
              <a:t>Не покиньте меня</a:t>
            </a:r>
          </a:p>
          <a:p>
            <a:pPr marL="0" indent="0">
              <a:buFont typeface="Arial" panose="020B0604020202020204" pitchFamily="34" charset="0"/>
              <a:buNone/>
            </a:pPr>
            <a:r>
              <a:rPr lang="ru-RU" dirty="0">
                <a:solidFill>
                  <a:srgbClr val="333333"/>
                </a:solidFill>
                <a:latin typeface="Roboto"/>
              </a:rPr>
              <a:t>В мой последний час!»</a:t>
            </a:r>
            <a:endParaRPr lang="ru-RU" dirty="0"/>
          </a:p>
        </p:txBody>
      </p:sp>
      <p:sp>
        <p:nvSpPr>
          <p:cNvPr id="5" name="Объект 2">
            <a:extLst>
              <a:ext uri="{FF2B5EF4-FFF2-40B4-BE49-F238E27FC236}">
                <a16:creationId xmlns:a16="http://schemas.microsoft.com/office/drawing/2014/main" id="{A55CF4E4-F1C8-40C2-AF11-D1E79448CEA9}"/>
              </a:ext>
            </a:extLst>
          </p:cNvPr>
          <p:cNvSpPr txBox="1">
            <a:spLocks/>
          </p:cNvSpPr>
          <p:nvPr/>
        </p:nvSpPr>
        <p:spPr>
          <a:xfrm>
            <a:off x="4427143" y="681037"/>
            <a:ext cx="3825611" cy="536098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Но жуки-червяки</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err="1">
                <a:ln>
                  <a:noFill/>
                </a:ln>
                <a:solidFill>
                  <a:srgbClr val="333333"/>
                </a:solidFill>
                <a:effectLst/>
                <a:uLnTx/>
                <a:uFillTx/>
                <a:latin typeface="Roboto"/>
                <a:ea typeface="+mn-ea"/>
                <a:cs typeface="+mn-cs"/>
              </a:rPr>
              <a:t>Испугалися</a:t>
            </a:r>
            <a:r>
              <a:rPr kumimoji="0" lang="ru-RU" sz="2800" b="0" i="0" u="none" strike="noStrike" kern="1200" cap="none" spc="0" normalizeH="0" baseline="0" noProof="0" dirty="0">
                <a:ln>
                  <a:noFill/>
                </a:ln>
                <a:solidFill>
                  <a:srgbClr val="333333"/>
                </a:solidFill>
                <a:effectLst/>
                <a:uLnTx/>
                <a:uFillTx/>
                <a:latin typeface="Roboto"/>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По углам, по щелям</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err="1">
                <a:ln>
                  <a:noFill/>
                </a:ln>
                <a:solidFill>
                  <a:srgbClr val="333333"/>
                </a:solidFill>
                <a:effectLst/>
                <a:uLnTx/>
                <a:uFillTx/>
                <a:latin typeface="Roboto"/>
                <a:ea typeface="+mn-ea"/>
                <a:cs typeface="+mn-cs"/>
              </a:rPr>
              <a:t>Разбежалися</a:t>
            </a:r>
            <a:r>
              <a:rPr kumimoji="0" lang="ru-RU" sz="2800" b="0" i="0" u="none" strike="noStrike" kern="1200" cap="none" spc="0" normalizeH="0" baseline="0" noProof="0" dirty="0">
                <a:ln>
                  <a:noFill/>
                </a:ln>
                <a:solidFill>
                  <a:srgbClr val="333333"/>
                </a:solidFill>
                <a:effectLst/>
                <a:uLnTx/>
                <a:uFillTx/>
                <a:latin typeface="Roboto"/>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Тараканы</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Под диваны,</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А </a:t>
            </a:r>
            <a:r>
              <a:rPr kumimoji="0" lang="ru-RU" sz="2800" b="0" i="0" u="none" strike="noStrike" kern="1200" cap="none" spc="0" normalizeH="0" baseline="0" noProof="0" dirty="0" err="1">
                <a:ln>
                  <a:noFill/>
                </a:ln>
                <a:solidFill>
                  <a:srgbClr val="333333"/>
                </a:solidFill>
                <a:effectLst/>
                <a:uLnTx/>
                <a:uFillTx/>
                <a:latin typeface="Roboto"/>
                <a:ea typeface="+mn-ea"/>
                <a:cs typeface="+mn-cs"/>
              </a:rPr>
              <a:t>козявочки</a:t>
            </a:r>
            <a:endParaRPr kumimoji="0" lang="ru-RU" sz="2800" b="0" i="0" u="none" strike="noStrike" kern="1200" cap="none" spc="0" normalizeH="0" baseline="0" noProof="0" dirty="0">
              <a:ln>
                <a:noFill/>
              </a:ln>
              <a:solidFill>
                <a:srgbClr val="333333"/>
              </a:solidFill>
              <a:effectLst/>
              <a:uLnTx/>
              <a:uFillTx/>
              <a:latin typeface="Roboto"/>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Под лавочки,</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А букашки под кровать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Не желают воевать!</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 никто даже с места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Не сдвинется:</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Пропадай-погибай,</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Именинница!</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Объект 2">
            <a:extLst>
              <a:ext uri="{FF2B5EF4-FFF2-40B4-BE49-F238E27FC236}">
                <a16:creationId xmlns:a16="http://schemas.microsoft.com/office/drawing/2014/main" id="{4FBEEDB8-60ED-40D1-BDA2-F978537B6A96}"/>
              </a:ext>
            </a:extLst>
          </p:cNvPr>
          <p:cNvSpPr txBox="1">
            <a:spLocks/>
          </p:cNvSpPr>
          <p:nvPr/>
        </p:nvSpPr>
        <p:spPr>
          <a:xfrm>
            <a:off x="8722814" y="3571410"/>
            <a:ext cx="374724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srgbClr val="333333"/>
                </a:solidFill>
                <a:effectLst/>
                <a:uLnTx/>
                <a:uFillTx/>
                <a:latin typeface="Roboto"/>
                <a:ea typeface="+mn-ea"/>
                <a:cs typeface="+mn-cs"/>
              </a:rPr>
              <a:t>А кузнечик, а кузнечик,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srgbClr val="333333"/>
                </a:solidFill>
                <a:effectLst/>
                <a:uLnTx/>
                <a:uFillTx/>
                <a:latin typeface="Roboto"/>
                <a:ea typeface="+mn-ea"/>
                <a:cs typeface="+mn-cs"/>
              </a:rPr>
              <a:t>Ну, совсем как человечек,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srgbClr val="333333"/>
                </a:solidFill>
                <a:effectLst/>
                <a:uLnTx/>
                <a:uFillTx/>
                <a:latin typeface="Roboto"/>
                <a:ea typeface="+mn-ea"/>
                <a:cs typeface="+mn-cs"/>
              </a:rPr>
              <a:t>Скок, скок, скок, скок!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srgbClr val="333333"/>
                </a:solidFill>
                <a:effectLst/>
                <a:uLnTx/>
                <a:uFillTx/>
                <a:latin typeface="Roboto"/>
                <a:ea typeface="+mn-ea"/>
                <a:cs typeface="+mn-cs"/>
              </a:rPr>
              <a:t>За кусток,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srgbClr val="333333"/>
                </a:solidFill>
                <a:effectLst/>
                <a:uLnTx/>
                <a:uFillTx/>
                <a:latin typeface="Roboto"/>
                <a:ea typeface="+mn-ea"/>
                <a:cs typeface="+mn-cs"/>
              </a:rPr>
              <a:t>Под мосток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a:ln>
                  <a:noFill/>
                </a:ln>
                <a:solidFill>
                  <a:srgbClr val="333333"/>
                </a:solidFill>
                <a:effectLst/>
                <a:uLnTx/>
                <a:uFillTx/>
                <a:latin typeface="Roboto"/>
                <a:ea typeface="+mn-ea"/>
                <a:cs typeface="+mn-cs"/>
              </a:rPr>
              <a:t>И молчок!</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Рисунок 7">
            <a:extLst>
              <a:ext uri="{FF2B5EF4-FFF2-40B4-BE49-F238E27FC236}">
                <a16:creationId xmlns:a16="http://schemas.microsoft.com/office/drawing/2014/main" id="{57D9A752-C0C4-47FE-9B41-E9E839139927}"/>
              </a:ext>
            </a:extLst>
          </p:cNvPr>
          <p:cNvPicPr>
            <a:picLocks noChangeAspect="1"/>
          </p:cNvPicPr>
          <p:nvPr/>
        </p:nvPicPr>
        <p:blipFill>
          <a:blip r:embed="rId2"/>
          <a:stretch>
            <a:fillRect/>
          </a:stretch>
        </p:blipFill>
        <p:spPr>
          <a:xfrm>
            <a:off x="7546011" y="0"/>
            <a:ext cx="2725147" cy="2043860"/>
          </a:xfrm>
          <a:prstGeom prst="rect">
            <a:avLst/>
          </a:prstGeom>
        </p:spPr>
      </p:pic>
      <p:pic>
        <p:nvPicPr>
          <p:cNvPr id="10" name="Рисунок 9">
            <a:extLst>
              <a:ext uri="{FF2B5EF4-FFF2-40B4-BE49-F238E27FC236}">
                <a16:creationId xmlns:a16="http://schemas.microsoft.com/office/drawing/2014/main" id="{A042F9D2-14C5-4C41-84B6-E3EC6290598C}"/>
              </a:ext>
            </a:extLst>
          </p:cNvPr>
          <p:cNvPicPr>
            <a:picLocks noChangeAspect="1"/>
          </p:cNvPicPr>
          <p:nvPr/>
        </p:nvPicPr>
        <p:blipFill>
          <a:blip r:embed="rId3"/>
          <a:stretch>
            <a:fillRect/>
          </a:stretch>
        </p:blipFill>
        <p:spPr>
          <a:xfrm>
            <a:off x="660638" y="4590940"/>
            <a:ext cx="2354317" cy="1765738"/>
          </a:xfrm>
          <a:prstGeom prst="rect">
            <a:avLst/>
          </a:prstGeom>
        </p:spPr>
      </p:pic>
      <p:pic>
        <p:nvPicPr>
          <p:cNvPr id="12" name="Рисунок 11">
            <a:extLst>
              <a:ext uri="{FF2B5EF4-FFF2-40B4-BE49-F238E27FC236}">
                <a16:creationId xmlns:a16="http://schemas.microsoft.com/office/drawing/2014/main" id="{4895CAD0-1E1B-46E1-B3BC-61959D32D96D}"/>
              </a:ext>
            </a:extLst>
          </p:cNvPr>
          <p:cNvPicPr>
            <a:picLocks noChangeAspect="1"/>
          </p:cNvPicPr>
          <p:nvPr/>
        </p:nvPicPr>
        <p:blipFill>
          <a:blip r:embed="rId4"/>
          <a:stretch>
            <a:fillRect/>
          </a:stretch>
        </p:blipFill>
        <p:spPr>
          <a:xfrm>
            <a:off x="8167826" y="1660026"/>
            <a:ext cx="1481516" cy="1768974"/>
          </a:xfrm>
          <a:prstGeom prst="rect">
            <a:avLst/>
          </a:prstGeom>
        </p:spPr>
      </p:pic>
    </p:spTree>
    <p:extLst>
      <p:ext uri="{BB962C8B-B14F-4D97-AF65-F5344CB8AC3E}">
        <p14:creationId xmlns:p14="http://schemas.microsoft.com/office/powerpoint/2010/main" val="18703129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54271061-C1C0-4271-9D92-DB7A78B30972}"/>
              </a:ext>
            </a:extLst>
          </p:cNvPr>
          <p:cNvSpPr txBox="1">
            <a:spLocks noGrp="1"/>
          </p:cNvSpPr>
          <p:nvPr>
            <p:ph idx="1"/>
          </p:nvPr>
        </p:nvSpPr>
        <p:spPr>
          <a:xfrm>
            <a:off x="0" y="122950"/>
            <a:ext cx="4269828"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dirty="0">
                <a:solidFill>
                  <a:srgbClr val="333333"/>
                </a:solidFill>
                <a:latin typeface="Roboto"/>
              </a:rPr>
              <a:t>А злодей-то не шутит,</a:t>
            </a:r>
          </a:p>
          <a:p>
            <a:pPr marL="0" indent="0">
              <a:buFont typeface="Arial" panose="020B0604020202020204" pitchFamily="34" charset="0"/>
              <a:buNone/>
            </a:pPr>
            <a:r>
              <a:rPr lang="ru-RU" dirty="0">
                <a:solidFill>
                  <a:srgbClr val="333333"/>
                </a:solidFill>
                <a:latin typeface="Roboto"/>
              </a:rPr>
              <a:t>Руки-ноги он Мухе верёвками крутит,</a:t>
            </a:r>
          </a:p>
          <a:p>
            <a:pPr marL="0" indent="0">
              <a:buFont typeface="Arial" panose="020B0604020202020204" pitchFamily="34" charset="0"/>
              <a:buNone/>
            </a:pPr>
            <a:r>
              <a:rPr lang="ru-RU" dirty="0">
                <a:solidFill>
                  <a:srgbClr val="333333"/>
                </a:solidFill>
                <a:latin typeface="Roboto"/>
              </a:rPr>
              <a:t>Зубы острые в самое сердце вонзает</a:t>
            </a:r>
          </a:p>
          <a:p>
            <a:pPr marL="0" indent="0">
              <a:buFont typeface="Arial" panose="020B0604020202020204" pitchFamily="34" charset="0"/>
              <a:buNone/>
            </a:pPr>
            <a:r>
              <a:rPr lang="ru-RU" dirty="0">
                <a:solidFill>
                  <a:srgbClr val="333333"/>
                </a:solidFill>
                <a:latin typeface="Roboto"/>
              </a:rPr>
              <a:t>И кровь у неё выпивает.</a:t>
            </a:r>
          </a:p>
          <a:p>
            <a:pPr marL="0" indent="0">
              <a:buFont typeface="Arial" panose="020B0604020202020204" pitchFamily="34" charset="0"/>
              <a:buNone/>
            </a:pPr>
            <a:r>
              <a:rPr lang="ru-RU" dirty="0">
                <a:solidFill>
                  <a:srgbClr val="333333"/>
                </a:solidFill>
                <a:latin typeface="Roboto"/>
              </a:rPr>
              <a:t>Муха криком кричит,</a:t>
            </a:r>
          </a:p>
          <a:p>
            <a:pPr marL="0" indent="0">
              <a:buFont typeface="Arial" panose="020B0604020202020204" pitchFamily="34" charset="0"/>
              <a:buNone/>
            </a:pPr>
            <a:r>
              <a:rPr lang="ru-RU" dirty="0">
                <a:solidFill>
                  <a:srgbClr val="333333"/>
                </a:solidFill>
                <a:latin typeface="Roboto"/>
              </a:rPr>
              <a:t>Надрывается,</a:t>
            </a:r>
          </a:p>
          <a:p>
            <a:pPr marL="0" indent="0">
              <a:buFont typeface="Arial" panose="020B0604020202020204" pitchFamily="34" charset="0"/>
              <a:buNone/>
            </a:pPr>
            <a:r>
              <a:rPr lang="ru-RU" dirty="0">
                <a:solidFill>
                  <a:srgbClr val="333333"/>
                </a:solidFill>
                <a:latin typeface="Roboto"/>
              </a:rPr>
              <a:t>А злодей молчит,</a:t>
            </a:r>
          </a:p>
          <a:p>
            <a:pPr marL="0" indent="0">
              <a:buFont typeface="Arial" panose="020B0604020202020204" pitchFamily="34" charset="0"/>
              <a:buNone/>
            </a:pPr>
            <a:r>
              <a:rPr lang="ru-RU" dirty="0">
                <a:solidFill>
                  <a:srgbClr val="333333"/>
                </a:solidFill>
                <a:latin typeface="Roboto"/>
              </a:rPr>
              <a:t>Ухмыляется.</a:t>
            </a:r>
          </a:p>
          <a:p>
            <a:endParaRPr lang="ru-RU" dirty="0"/>
          </a:p>
        </p:txBody>
      </p:sp>
      <p:sp>
        <p:nvSpPr>
          <p:cNvPr id="5" name="Объект 2">
            <a:extLst>
              <a:ext uri="{FF2B5EF4-FFF2-40B4-BE49-F238E27FC236}">
                <a16:creationId xmlns:a16="http://schemas.microsoft.com/office/drawing/2014/main" id="{2F9F8532-AE81-4859-9A73-487BD5920E0E}"/>
              </a:ext>
            </a:extLst>
          </p:cNvPr>
          <p:cNvSpPr txBox="1">
            <a:spLocks/>
          </p:cNvSpPr>
          <p:nvPr/>
        </p:nvSpPr>
        <p:spPr>
          <a:xfrm>
            <a:off x="3652347" y="2506662"/>
            <a:ext cx="4269827"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Вдруг откуда-то летит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Маленький Комарик,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 в руке его горит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Маленький фонарик.</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«Где убийца, где злодей?</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Не боюсь его когтей!»</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Подлетает к Пауку,</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Саблю вынимает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 ему на всём скаку</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Голову срубает!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Объект 2">
            <a:extLst>
              <a:ext uri="{FF2B5EF4-FFF2-40B4-BE49-F238E27FC236}">
                <a16:creationId xmlns:a16="http://schemas.microsoft.com/office/drawing/2014/main" id="{E02BA7B6-068A-4EF8-AF28-7AFD09D6A5A9}"/>
              </a:ext>
            </a:extLst>
          </p:cNvPr>
          <p:cNvSpPr txBox="1">
            <a:spLocks/>
          </p:cNvSpPr>
          <p:nvPr/>
        </p:nvSpPr>
        <p:spPr>
          <a:xfrm>
            <a:off x="7979980" y="3429000"/>
            <a:ext cx="4382813" cy="31562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Муху за руку берёт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 к окошечку ведёт: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«Я злодея зарубил,</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Я тебя освободил</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И теперь, душа-девица,</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800" b="0" i="0" u="none" strike="noStrike" kern="1200" cap="none" spc="0" normalizeH="0" baseline="0" noProof="0" dirty="0">
                <a:ln>
                  <a:noFill/>
                </a:ln>
                <a:solidFill>
                  <a:srgbClr val="333333"/>
                </a:solidFill>
                <a:effectLst/>
                <a:uLnTx/>
                <a:uFillTx/>
                <a:latin typeface="Roboto"/>
                <a:ea typeface="+mn-ea"/>
                <a:cs typeface="+mn-cs"/>
              </a:rPr>
              <a:t>На тебе хочу жениться!»</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Рисунок 9">
            <a:extLst>
              <a:ext uri="{FF2B5EF4-FFF2-40B4-BE49-F238E27FC236}">
                <a16:creationId xmlns:a16="http://schemas.microsoft.com/office/drawing/2014/main" id="{EAB91639-A4C2-47E4-AF8C-733906965B4B}"/>
              </a:ext>
            </a:extLst>
          </p:cNvPr>
          <p:cNvPicPr>
            <a:picLocks noChangeAspect="1"/>
          </p:cNvPicPr>
          <p:nvPr/>
        </p:nvPicPr>
        <p:blipFill>
          <a:blip r:embed="rId2"/>
          <a:stretch>
            <a:fillRect/>
          </a:stretch>
        </p:blipFill>
        <p:spPr>
          <a:xfrm>
            <a:off x="170793" y="4372303"/>
            <a:ext cx="3070394" cy="2051488"/>
          </a:xfrm>
          <a:prstGeom prst="rect">
            <a:avLst/>
          </a:prstGeom>
        </p:spPr>
      </p:pic>
      <p:pic>
        <p:nvPicPr>
          <p:cNvPr id="14" name="Рисунок 13">
            <a:extLst>
              <a:ext uri="{FF2B5EF4-FFF2-40B4-BE49-F238E27FC236}">
                <a16:creationId xmlns:a16="http://schemas.microsoft.com/office/drawing/2014/main" id="{4F885F3D-BF9E-4232-ACC5-B5D56ABE36EF}"/>
              </a:ext>
            </a:extLst>
          </p:cNvPr>
          <p:cNvPicPr>
            <a:picLocks noChangeAspect="1"/>
          </p:cNvPicPr>
          <p:nvPr/>
        </p:nvPicPr>
        <p:blipFill>
          <a:blip r:embed="rId3"/>
          <a:stretch>
            <a:fillRect/>
          </a:stretch>
        </p:blipFill>
        <p:spPr>
          <a:xfrm>
            <a:off x="7744812" y="927921"/>
            <a:ext cx="4269827" cy="2401778"/>
          </a:xfrm>
          <a:prstGeom prst="rect">
            <a:avLst/>
          </a:prstGeom>
        </p:spPr>
      </p:pic>
      <p:pic>
        <p:nvPicPr>
          <p:cNvPr id="16" name="Рисунок 15">
            <a:extLst>
              <a:ext uri="{FF2B5EF4-FFF2-40B4-BE49-F238E27FC236}">
                <a16:creationId xmlns:a16="http://schemas.microsoft.com/office/drawing/2014/main" id="{AA7E8FCF-1BE5-43B0-AD34-119EB8427E8C}"/>
              </a:ext>
            </a:extLst>
          </p:cNvPr>
          <p:cNvPicPr>
            <a:picLocks noChangeAspect="1"/>
          </p:cNvPicPr>
          <p:nvPr/>
        </p:nvPicPr>
        <p:blipFill>
          <a:blip r:embed="rId4"/>
          <a:stretch>
            <a:fillRect/>
          </a:stretch>
        </p:blipFill>
        <p:spPr>
          <a:xfrm>
            <a:off x="4269828" y="218861"/>
            <a:ext cx="2824654" cy="2118490"/>
          </a:xfrm>
          <a:prstGeom prst="rect">
            <a:avLst/>
          </a:prstGeom>
        </p:spPr>
      </p:pic>
    </p:spTree>
    <p:extLst>
      <p:ext uri="{BB962C8B-B14F-4D97-AF65-F5344CB8AC3E}">
        <p14:creationId xmlns:p14="http://schemas.microsoft.com/office/powerpoint/2010/main" val="28843142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BD3465-6610-AC97-0316-C085FA2FBB5F}"/>
              </a:ext>
            </a:extLst>
          </p:cNvPr>
          <p:cNvSpPr>
            <a:spLocks noGrp="1"/>
          </p:cNvSpPr>
          <p:nvPr>
            <p:ph type="title"/>
          </p:nvPr>
        </p:nvSpPr>
        <p:spPr/>
        <p:txBody>
          <a:bodyPr/>
          <a:lstStyle/>
          <a:p>
            <a:r>
              <a:rPr lang="ru-RU" dirty="0"/>
              <a:t>Муха-Цокотуха (1976)</a:t>
            </a:r>
          </a:p>
        </p:txBody>
      </p:sp>
      <p:sp>
        <p:nvSpPr>
          <p:cNvPr id="3" name="Объект 2">
            <a:extLst>
              <a:ext uri="{FF2B5EF4-FFF2-40B4-BE49-F238E27FC236}">
                <a16:creationId xmlns:a16="http://schemas.microsoft.com/office/drawing/2014/main" id="{CC543CBA-6CDD-2D77-90F5-E63243730C21}"/>
              </a:ext>
            </a:extLst>
          </p:cNvPr>
          <p:cNvSpPr>
            <a:spLocks noGrp="1"/>
          </p:cNvSpPr>
          <p:nvPr>
            <p:ph idx="1"/>
          </p:nvPr>
        </p:nvSpPr>
        <p:spPr/>
        <p:txBody>
          <a:bodyPr/>
          <a:lstStyle/>
          <a:p>
            <a:r>
              <a:rPr lang="en-US" dirty="0">
                <a:hlinkClick r:id="rId2"/>
              </a:rPr>
              <a:t>https://premier.one/show/muha-tsokotuha-1976?fullscreen=true</a:t>
            </a:r>
            <a:endParaRPr lang="ru-RU" dirty="0"/>
          </a:p>
          <a:p>
            <a:endParaRPr lang="ru-RU" dirty="0"/>
          </a:p>
        </p:txBody>
      </p:sp>
    </p:spTree>
    <p:extLst>
      <p:ext uri="{BB962C8B-B14F-4D97-AF65-F5344CB8AC3E}">
        <p14:creationId xmlns:p14="http://schemas.microsoft.com/office/powerpoint/2010/main" val="28121690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59FC265-9DC2-450C-8DC7-C8C43DA82BDD}"/>
              </a:ext>
            </a:extLst>
          </p:cNvPr>
          <p:cNvSpPr txBox="1">
            <a:spLocks/>
          </p:cNvSpPr>
          <p:nvPr/>
        </p:nvSpPr>
        <p:spPr>
          <a:xfrm>
            <a:off x="2886723" y="0"/>
            <a:ext cx="6418555" cy="105644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6" name="Объект 2">
            <a:extLst>
              <a:ext uri="{FF2B5EF4-FFF2-40B4-BE49-F238E27FC236}">
                <a16:creationId xmlns:a16="http://schemas.microsoft.com/office/drawing/2014/main" id="{9EC018C5-DE3A-469E-B500-5568323DF0F3}"/>
              </a:ext>
            </a:extLst>
          </p:cNvPr>
          <p:cNvSpPr txBox="1">
            <a:spLocks/>
          </p:cNvSpPr>
          <p:nvPr/>
        </p:nvSpPr>
        <p:spPr>
          <a:xfrm>
            <a:off x="838200" y="1387366"/>
            <a:ext cx="10515600" cy="4789597"/>
          </a:xfrm>
          <a:prstGeom prst="rect">
            <a:avLst/>
          </a:prstGeom>
        </p:spPr>
        <p:txBody>
          <a:bodyPr>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250000"/>
              </a:lnSpc>
              <a:spcBef>
                <a:spcPts val="1000"/>
              </a:spcBef>
              <a:spcAft>
                <a:spcPts val="0"/>
              </a:spcAft>
              <a:buClrTx/>
              <a:buSzTx/>
              <a:buFont typeface="Arial" panose="020B0604020202020204" pitchFamily="34" charset="0"/>
              <a:buNone/>
              <a:tabLst/>
              <a:defRPr/>
            </a:pPr>
            <a:r>
              <a:rPr kumimoji="0" lang="ru-RU" sz="5500" b="1"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ЭКРАН КРИМИНАЛЬНЫХ СООБЩЕНИЙ.</a:t>
            </a:r>
            <a:endParaRPr kumimoji="0" lang="ru-RU" sz="55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70000"/>
              </a:lnSpc>
              <a:spcBef>
                <a:spcPts val="0"/>
              </a:spcBef>
              <a:spcAft>
                <a:spcPts val="0"/>
              </a:spcAft>
              <a:buClrTx/>
              <a:buSzTx/>
              <a:buFont typeface="Arial" panose="020B0604020202020204" pitchFamily="34" charset="0"/>
              <a:buNone/>
              <a:tabLst/>
              <a:defRPr/>
            </a:pP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Гражданка Мухина, найдя кошелёк с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562 093</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рублями, приобрела самовар стоимостью около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250 600</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рублей, а также чай, сахар и кондитерские изделия на сумму свыше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340 900</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рублей, прибавив к найденным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562 093</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рублям ещё кое-что из личных сбережений. Собравшимся у Мухиной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187</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гостям было предложено роскошное угощение. На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38-ой</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минуте пира на хозяйку напал некто Пауков, но гости, увлечённые едой, не обратили на это внимания. Спас Мухину оперуполномоченный Комаров (на его счету уже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265</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подобных операций). Видно, жалеет теперь Мухина о </a:t>
            </a:r>
            <a:r>
              <a:rPr kumimoji="0" lang="ru-RU" sz="6200" b="0" i="0" u="sng"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590 500</a:t>
            </a:r>
            <a:r>
              <a:rPr kumimoji="0" lang="ru-RU" sz="62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mn-cs"/>
              </a:rPr>
              <a:t> рублях, потраченных на негодяев гостей!</a:t>
            </a:r>
            <a:endParaRPr kumimoji="0" lang="ru-RU" sz="6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7232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831850" y="1709739"/>
            <a:ext cx="10515600" cy="15001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Числительные</a:t>
            </a:r>
          </a:p>
        </p:txBody>
      </p:sp>
    </p:spTree>
    <p:extLst>
      <p:ext uri="{BB962C8B-B14F-4D97-AF65-F5344CB8AC3E}">
        <p14:creationId xmlns:p14="http://schemas.microsoft.com/office/powerpoint/2010/main" val="3359198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pic>
        <p:nvPicPr>
          <p:cNvPr id="6" name="Рисунок 5">
            <a:extLst>
              <a:ext uri="{FF2B5EF4-FFF2-40B4-BE49-F238E27FC236}">
                <a16:creationId xmlns:a16="http://schemas.microsoft.com/office/drawing/2014/main" id="{A066465F-CE35-4A47-A2A2-6347BDF86F7C}"/>
              </a:ext>
            </a:extLst>
          </p:cNvPr>
          <p:cNvPicPr>
            <a:picLocks noChangeAspect="1"/>
          </p:cNvPicPr>
          <p:nvPr/>
        </p:nvPicPr>
        <p:blipFill rotWithShape="1">
          <a:blip r:embed="rId2"/>
          <a:srcRect l="1026" t="2003" b="982"/>
          <a:stretch/>
        </p:blipFill>
        <p:spPr>
          <a:xfrm>
            <a:off x="1056443" y="1376039"/>
            <a:ext cx="10184694" cy="5157926"/>
          </a:xfrm>
          <a:prstGeom prst="rect">
            <a:avLst/>
          </a:prstGeom>
        </p:spPr>
      </p:pic>
    </p:spTree>
    <p:extLst>
      <p:ext uri="{BB962C8B-B14F-4D97-AF65-F5344CB8AC3E}">
        <p14:creationId xmlns:p14="http://schemas.microsoft.com/office/powerpoint/2010/main" val="8305793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7" name="TextBox 6">
            <a:extLst>
              <a:ext uri="{FF2B5EF4-FFF2-40B4-BE49-F238E27FC236}">
                <a16:creationId xmlns:a16="http://schemas.microsoft.com/office/drawing/2014/main" id="{4BB16607-8366-4FB5-8433-9A924A13A477}"/>
              </a:ext>
            </a:extLst>
          </p:cNvPr>
          <p:cNvSpPr txBox="1"/>
          <p:nvPr/>
        </p:nvSpPr>
        <p:spPr>
          <a:xfrm>
            <a:off x="893687" y="2015232"/>
            <a:ext cx="9919316" cy="3372205"/>
          </a:xfrm>
          <a:prstGeom prst="rect">
            <a:avLst/>
          </a:prstGeom>
          <a:noFill/>
        </p:spPr>
        <p:txBody>
          <a:bodyPr wrap="square">
            <a:spAutoFit/>
          </a:bodyPr>
          <a:lstStyle/>
          <a:p>
            <a:pPr marL="0" marR="0" lvl="0" indent="0" algn="ctr"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Segoe Script" panose="030B0504020000000003" pitchFamily="66" charset="0"/>
                <a:ea typeface="Calibri" panose="020F0502020204030204" pitchFamily="34" charset="0"/>
                <a:cs typeface="Calibri" panose="020F0502020204030204" pitchFamily="34" charset="0"/>
              </a:rPr>
              <a:t>Дорогая Ольга Александровна!</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Segoe Script" panose="030B0504020000000003" pitchFamily="66" charset="0"/>
                <a:ea typeface="Calibri" panose="020F0502020204030204" pitchFamily="34" charset="0"/>
                <a:cs typeface="Calibri" panose="020F0502020204030204" pitchFamily="34" charset="0"/>
              </a:rPr>
              <a:t>      Пишет Вам Ваша бывшая ученица Сергеенкова Татьяна. Вы помните выпуск 1995 года? 2 года назад мы все были на встрече выпускников. Ну, не все, конечно, а кто смог — 16 человек.</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Segoe Script" panose="030B0504020000000003" pitchFamily="66" charset="0"/>
                <a:ea typeface="Calibri" panose="020F0502020204030204" pitchFamily="34" charset="0"/>
                <a:cs typeface="Calibri" panose="020F0502020204030204" pitchFamily="34" charset="0"/>
              </a:rPr>
              <a:t>      Пишу Вам обычное письмо, так как Ваш адрес у меня записан еще со школьных времён и кто-то из наших сказал, что Вы по-прежнему живёте там. А есть ли у Вас электронная почта, я, к сожалению, не знаю. Надеюсь, что Вы за эти 2 года не переехали.</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67594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7" name="TextBox 6">
            <a:extLst>
              <a:ext uri="{FF2B5EF4-FFF2-40B4-BE49-F238E27FC236}">
                <a16:creationId xmlns:a16="http://schemas.microsoft.com/office/drawing/2014/main" id="{4BB16607-8366-4FB5-8433-9A924A13A477}"/>
              </a:ext>
            </a:extLst>
          </p:cNvPr>
          <p:cNvSpPr txBox="1"/>
          <p:nvPr/>
        </p:nvSpPr>
        <p:spPr>
          <a:xfrm>
            <a:off x="964707" y="1633492"/>
            <a:ext cx="10262586" cy="4535601"/>
          </a:xfrm>
          <a:prstGeom prst="rect">
            <a:avLst/>
          </a:prstGeom>
          <a:noFill/>
        </p:spPr>
        <p:txBody>
          <a:bodyPr wrap="square">
            <a:spAutoFit/>
          </a:bodyPr>
          <a:lstStyle/>
          <a:p>
            <a:pPr marL="0" marR="0" lvl="0" indent="0" algn="l"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Segoe Script" panose="030B0504020000000003" pitchFamily="66" charset="0"/>
                <a:ea typeface="Calibri" panose="020F0502020204030204" pitchFamily="34" charset="0"/>
                <a:cs typeface="Calibri" panose="020F0502020204030204" pitchFamily="34" charset="0"/>
              </a:rPr>
              <a:t>      На встрече выпускников я рассказывала, что уже 8 лет работаю в Иркутске. Периодически езжу в отпуск к маме. Она вышла на пенсию, продала квартиру в Москве и вот уже больше 5 лет живёт в Костромской области у своей сестры. Обычно я прилетаю в Москву днём и сразу еду на вечернем поезде в Кострому, но в этот раз мне нужно кое-что сделать по работе, поэтому я задержусь в Москве на 4 дня. Очень хотела бы с Вами повидаться.</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Segoe Script" panose="030B0504020000000003" pitchFamily="66" charset="0"/>
                <a:ea typeface="Calibri" panose="020F0502020204030204" pitchFamily="34" charset="0"/>
                <a:cs typeface="Calibri" panose="020F0502020204030204" pitchFamily="34" charset="0"/>
              </a:rPr>
              <a:t>      Надеюсь, что у Вас всё хорошо и Вы получите моё письмо. С нетерпе­нием буду ждать Вашего ответа. Если у Вас есть электронная почта, то вот мой мейл: tatbelova_78@mail.ru.</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40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Segoe Script" panose="030B0504020000000003" pitchFamily="66" charset="0"/>
                <a:ea typeface="Calibri" panose="020F0502020204030204" pitchFamily="34" charset="0"/>
                <a:cs typeface="Calibri" panose="020F0502020204030204" pitchFamily="34" charset="0"/>
              </a:rPr>
              <a:t>      С уважением, Ваша бывшая ученица Таня Сергеенкова.</a:t>
            </a: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70853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6" name="TextBox 5">
            <a:extLst>
              <a:ext uri="{FF2B5EF4-FFF2-40B4-BE49-F238E27FC236}">
                <a16:creationId xmlns:a16="http://schemas.microsoft.com/office/drawing/2014/main" id="{BC1F495E-C751-4A48-B97A-E3CCA411C9BC}"/>
              </a:ext>
            </a:extLst>
          </p:cNvPr>
          <p:cNvSpPr txBox="1"/>
          <p:nvPr/>
        </p:nvSpPr>
        <p:spPr>
          <a:xfrm>
            <a:off x="680620" y="1596457"/>
            <a:ext cx="10830759" cy="4652812"/>
          </a:xfrm>
          <a:prstGeom prst="rect">
            <a:avLst/>
          </a:prstGeom>
          <a:noFill/>
        </p:spPr>
        <p:txBody>
          <a:bodyPr wrap="square">
            <a:spAutoFit/>
          </a:bodyPr>
          <a:lstStyle/>
          <a:p>
            <a:pPr marL="0" marR="0" lvl="0" indent="0" algn="l" defTabSz="914400" rtl="0" eaLnBrk="1" fontAlgn="auto" latinLnBrk="0" hangingPunct="1">
              <a:lnSpc>
                <a:spcPts val="2100"/>
              </a:lnSpc>
              <a:spcBef>
                <a:spcPts val="0"/>
              </a:spcBef>
              <a:spcAft>
                <a:spcPts val="800"/>
              </a:spcAft>
              <a:buClrTx/>
              <a:buSzTx/>
              <a:buFontTx/>
              <a:buNone/>
              <a:tabLst/>
              <a:defRPr/>
            </a:pPr>
            <a:r>
              <a:rPr kumimoji="0" lang="ru-RU" sz="24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От Ольги Александровны</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Знаменская О. А.</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150"/>
              </a:spcAft>
              <a:buClrTx/>
              <a:buSzTx/>
              <a:buFontTx/>
              <a:buNone/>
              <a:tabLst/>
              <a:defRPr/>
            </a:pPr>
            <a:r>
              <a:rPr kumimoji="0" lang="ru-RU" sz="16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Сегодня, 15:47</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800"/>
              </a:spcAft>
              <a:buClrTx/>
              <a:buSzTx/>
              <a:buFontTx/>
              <a:buNone/>
              <a:tabLst/>
              <a:defRPr/>
            </a:pPr>
            <a:r>
              <a:rPr kumimoji="0" lang="ru-RU" sz="16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Кому: вам</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Танюша, милая! </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Очень была рада получить от тебя письмо. Конечно, у меня есть электронная почта, теперь без неё никуда.</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Когда ты приезжаешь? Очень хочу тебя увидеть, но через 2 недели я уезжаю на 10 дней в Суздаль к своей давней подруге. Она перенесла серьёзную операцию, через 12 дней её выписывают из больницы, нужен уход, а её дочь должна срочно ехать за границу решать какие-то важные проблемы. Я решила им помочь, вот обещала приехать. Вернусь 27.04. Будет очень жаль, если ты окажешься в Москве в моё отсутствие.</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Судя по твоему адресу, ты уже вышла замуж, я правильно поняла? Надеюсь, нам удастся встретиться и мы обо всём поговорим.</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86167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6" name="TextBox 5">
            <a:extLst>
              <a:ext uri="{FF2B5EF4-FFF2-40B4-BE49-F238E27FC236}">
                <a16:creationId xmlns:a16="http://schemas.microsoft.com/office/drawing/2014/main" id="{BC1F495E-C751-4A48-B97A-E3CCA411C9BC}"/>
              </a:ext>
            </a:extLst>
          </p:cNvPr>
          <p:cNvSpPr txBox="1"/>
          <p:nvPr/>
        </p:nvSpPr>
        <p:spPr>
          <a:xfrm>
            <a:off x="914400" y="1596458"/>
            <a:ext cx="10493405" cy="4742837"/>
          </a:xfrm>
          <a:prstGeom prst="rect">
            <a:avLst/>
          </a:prstGeom>
          <a:noFill/>
        </p:spPr>
        <p:txBody>
          <a:bodyPr wrap="square">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mn-cs"/>
              </a:rPr>
              <a:t>RE: От Ольги Александровны</a:t>
            </a:r>
            <a:endPar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Белова Татьяна</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150"/>
              </a:spcAft>
              <a:buClrTx/>
              <a:buSzTx/>
              <a:buFontTx/>
              <a:buNone/>
              <a:tabLst/>
              <a:defRPr/>
            </a:pPr>
            <a:r>
              <a:rPr kumimoji="0" lang="ru-RU" sz="20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Сегодня, 16:14</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800"/>
              </a:spcAft>
              <a:buClrTx/>
              <a:buSzTx/>
              <a:buFontTx/>
              <a:buNone/>
              <a:tabLst/>
              <a:defRPr/>
            </a:pPr>
            <a:r>
              <a:rPr kumimoji="0" lang="ru-RU" sz="20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Кому: вам</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Дорогая Ольга Александровна!</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Я очень рада, что Вы получили моё письмо и ответили. Я лечу в Москву 7 или 8.04, поэтому мы обязательно встретимся. Точную дату я сообщу сразу, как куплю билет и забронирую гостиницу.</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До встречи,</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Ваша Таня </a:t>
            </a:r>
          </a:p>
        </p:txBody>
      </p:sp>
    </p:spTree>
    <p:extLst>
      <p:ext uri="{BB962C8B-B14F-4D97-AF65-F5344CB8AC3E}">
        <p14:creationId xmlns:p14="http://schemas.microsoft.com/office/powerpoint/2010/main" val="31633660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7" name="TextBox 6">
            <a:extLst>
              <a:ext uri="{FF2B5EF4-FFF2-40B4-BE49-F238E27FC236}">
                <a16:creationId xmlns:a16="http://schemas.microsoft.com/office/drawing/2014/main" id="{9C39F33C-C978-4156-AB41-2E5920AA6829}"/>
              </a:ext>
            </a:extLst>
          </p:cNvPr>
          <p:cNvSpPr txBox="1"/>
          <p:nvPr/>
        </p:nvSpPr>
        <p:spPr>
          <a:xfrm>
            <a:off x="782715" y="1737923"/>
            <a:ext cx="10349884" cy="4446858"/>
          </a:xfrm>
          <a:prstGeom prst="rect">
            <a:avLst/>
          </a:prstGeom>
          <a:noFill/>
        </p:spPr>
        <p:txBody>
          <a:bodyPr wrap="square">
            <a:spAutoFit/>
          </a:bodyPr>
          <a:lstStyle/>
          <a:p>
            <a:pPr marL="0" marR="0" lvl="0" indent="0" algn="l" defTabSz="914400" rtl="0" eaLnBrk="1" fontAlgn="auto" latinLnBrk="0" hangingPunct="1">
              <a:lnSpc>
                <a:spcPts val="2100"/>
              </a:lnSpc>
              <a:spcBef>
                <a:spcPts val="0"/>
              </a:spcBef>
              <a:spcAft>
                <a:spcPts val="800"/>
              </a:spcAft>
              <a:buClrTx/>
              <a:buSzTx/>
              <a:buFontTx/>
              <a:buNone/>
              <a:tabLst/>
              <a:defRPr/>
            </a:pPr>
            <a:r>
              <a:rPr kumimoji="0" lang="ru-RU" sz="24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RE: Re[2]: От Ольги Александровны</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Знаменская О. А.</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150"/>
              </a:spcAft>
              <a:buClrTx/>
              <a:buSzTx/>
              <a:buFontTx/>
              <a:buNone/>
              <a:tabLst/>
              <a:defRPr/>
            </a:pPr>
            <a:r>
              <a:rPr kumimoji="0" lang="ru-RU" sz="16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Сегодня, 16:21</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800"/>
              </a:spcAft>
              <a:buClrTx/>
              <a:buSzTx/>
              <a:buFontTx/>
              <a:buNone/>
              <a:tabLst/>
              <a:defRPr/>
            </a:pPr>
            <a:r>
              <a:rPr kumimoji="0" lang="ru-RU" sz="16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Кому: вам</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1200"/>
              </a:spcBef>
              <a:spcAft>
                <a:spcPts val="6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Танечка!</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Я правильно поняла, что тебе теперь негде остановиться в Москве? Зачем тебе гостиница? Я живу одна в 3-комнатной квартире. Приезжай ко мне! Так мы сможем вдоволь наговориться. Да и твои бывшие одноклассники ко мне иногда заходят. Устроим внеочередную встречу выпускников. Напиши, когда ты прилетаешь. Я вряд ли смогу встретить тебя в аэропорту, но ты ведь прилетишь в Домодедово? Если поедешь на общественном транспорте, я встречу тебя у метро или у станции электрички. И вот мой телефон: 8-916-152-34-11. </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60852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4" name="TextBox 3">
            <a:extLst>
              <a:ext uri="{FF2B5EF4-FFF2-40B4-BE49-F238E27FC236}">
                <a16:creationId xmlns:a16="http://schemas.microsoft.com/office/drawing/2014/main" id="{60B4098C-5C92-4F38-9A46-2D46807FCA01}"/>
              </a:ext>
            </a:extLst>
          </p:cNvPr>
          <p:cNvSpPr txBox="1"/>
          <p:nvPr/>
        </p:nvSpPr>
        <p:spPr>
          <a:xfrm>
            <a:off x="1367162" y="1926455"/>
            <a:ext cx="9206143" cy="3560526"/>
          </a:xfrm>
          <a:prstGeom prst="rect">
            <a:avLst/>
          </a:prstGeom>
          <a:noFill/>
        </p:spPr>
        <p:txBody>
          <a:bodyPr wrap="square">
            <a:spAutoFit/>
          </a:bodyPr>
          <a:lstStyle/>
          <a:p>
            <a:pPr marL="0" marR="0" lvl="0" indent="0" algn="l" defTabSz="914400" rtl="0" eaLnBrk="1" fontAlgn="auto" latinLnBrk="0" hangingPunct="1">
              <a:lnSpc>
                <a:spcPts val="2100"/>
              </a:lnSpc>
              <a:spcBef>
                <a:spcPts val="0"/>
              </a:spcBef>
              <a:spcAft>
                <a:spcPts val="800"/>
              </a:spcAft>
              <a:buClrTx/>
              <a:buSzTx/>
              <a:buFontTx/>
              <a:buNone/>
              <a:tabLst/>
              <a:defRPr/>
            </a:pPr>
            <a:r>
              <a:rPr kumimoji="0" lang="ru-RU" sz="24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RE: Re[3]: От Ольги Александровны</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8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Белова Татьяна</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150"/>
              </a:spcAft>
              <a:buClrTx/>
              <a:buSzTx/>
              <a:buFontTx/>
              <a:buNone/>
              <a:tabLst/>
              <a:defRPr/>
            </a:pPr>
            <a:r>
              <a:rPr kumimoji="0" lang="ru-RU" sz="16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Сегодня, 16:24</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1600" b="0" i="0" u="none" strike="noStrike" kern="1200" cap="none" spc="0" normalizeH="0" baseline="0" noProof="0" dirty="0">
                <a:ln>
                  <a:noFill/>
                </a:ln>
                <a:solidFill>
                  <a:srgbClr val="93969B"/>
                </a:solidFill>
                <a:effectLst/>
                <a:uLnTx/>
                <a:uFillTx/>
                <a:latin typeface="Arial" panose="020B0604020202020204" pitchFamily="34" charset="0"/>
                <a:ea typeface="Times New Roman" panose="02020603050405020304" pitchFamily="18" charset="0"/>
                <a:cs typeface="Times New Roman" panose="02020603050405020304" pitchFamily="18" charset="0"/>
              </a:rPr>
              <a:t>Кому: вам</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Ольга Александровна! Спасибо огромное за предложение! Если честно, у меня проблемы с гостиницей.</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Билет купила на вт., 7.04. Прилетаю я в Домодедово в 14:30. Но встречать меня не надо, я доберусь сама. Позвоню Вам сразу, как приземлится самолёт.</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До встречи! </a:t>
            </a:r>
            <a:b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Ваша Таня.</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93757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4" name="TextBox 3">
            <a:extLst>
              <a:ext uri="{FF2B5EF4-FFF2-40B4-BE49-F238E27FC236}">
                <a16:creationId xmlns:a16="http://schemas.microsoft.com/office/drawing/2014/main" id="{B13C2F1B-8699-4184-A307-EA3C29F6F6ED}"/>
              </a:ext>
            </a:extLst>
          </p:cNvPr>
          <p:cNvSpPr txBox="1"/>
          <p:nvPr/>
        </p:nvSpPr>
        <p:spPr>
          <a:xfrm>
            <a:off x="1438182" y="1549806"/>
            <a:ext cx="9126245" cy="424693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Телефонный разговор. Звонок</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Дзынь-дзынь-дзынь</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80340" marR="0" lvl="0" indent="-180340" algn="l" defTabSz="9144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Алло! Танюша! Ты уже прилетела? Так рано?</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80340" marR="0" lvl="0" indent="-180340" algn="l" defTabSz="9144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Алло! Ольга Александровна! Я задерживаюсь. Здесь нелётная погода, гроза, град и ураган, я еще не вылетела из Иркутска.</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80340" marR="0" lvl="0" indent="-180340" algn="l" defTabSz="9144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Алло! Алло! Танечка! Плохо слышно! Ты где? В Домодедове?</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80340" marR="0" lvl="0" indent="-180340" algn="l" defTabSz="9144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Нет-нет, я ещё в Иркутске!</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80340" marR="0" lvl="0" indent="-180340" algn="l" defTabSz="9144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Алло! Ничего не поняла! Ты на станции? Я выхожу тебя встречать.</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80340" marR="0" lvl="0" indent="-180340" algn="l" defTabSz="9144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Не надо, Ольга Александровна! </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шшшш</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ru-RU" sz="2400" b="0" i="1"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сбрдддцццззззо-шшш</a:t>
            </a:r>
            <a:r>
              <a:rPr kumimoji="0" lang="ru-RU"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ту-ту-ту…</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08247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16200000" scaled="1"/>
        </a:gradFill>
        <a:effectLst/>
      </p:bgPr>
    </p:bg>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3B3C168-64F9-44D7-B01B-283B3205EBAC}"/>
              </a:ext>
            </a:extLst>
          </p:cNvPr>
          <p:cNvSpPr txBox="1">
            <a:spLocks/>
          </p:cNvSpPr>
          <p:nvPr/>
        </p:nvSpPr>
        <p:spPr>
          <a:xfrm>
            <a:off x="2805788" y="388938"/>
            <a:ext cx="6580425" cy="88056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7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rPr>
              <a:t>Числительные</a:t>
            </a:r>
            <a:endParaRPr kumimoji="0" lang="ru-RU"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j-ea"/>
              <a:cs typeface="+mj-cs"/>
            </a:endParaRPr>
          </a:p>
        </p:txBody>
      </p:sp>
      <p:sp>
        <p:nvSpPr>
          <p:cNvPr id="4" name="TextBox 3">
            <a:extLst>
              <a:ext uri="{FF2B5EF4-FFF2-40B4-BE49-F238E27FC236}">
                <a16:creationId xmlns:a16="http://schemas.microsoft.com/office/drawing/2014/main" id="{2B2917A8-E4F3-41D8-B208-FB9C8B8F69BD}"/>
              </a:ext>
            </a:extLst>
          </p:cNvPr>
          <p:cNvSpPr txBox="1"/>
          <p:nvPr/>
        </p:nvSpPr>
        <p:spPr>
          <a:xfrm>
            <a:off x="632830" y="1406236"/>
            <a:ext cx="974028" cy="532903"/>
          </a:xfrm>
          <a:prstGeom prst="rect">
            <a:avLst/>
          </a:prstGeom>
          <a:noFill/>
          <a:ln w="9525">
            <a:solidFill>
              <a:schemeClr val="tx1"/>
            </a:solidFill>
          </a:ln>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Смс</a:t>
            </a:r>
            <a:r>
              <a:rPr kumimoji="0" lang="ru-RU"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89BDDB2-8E5F-4782-B2B3-C46E9F4DC16D}"/>
              </a:ext>
            </a:extLst>
          </p:cNvPr>
          <p:cNvSpPr txBox="1"/>
          <p:nvPr/>
        </p:nvSpPr>
        <p:spPr>
          <a:xfrm>
            <a:off x="1237991" y="2449346"/>
            <a:ext cx="7164280" cy="993926"/>
          </a:xfrm>
          <a:prstGeom prst="rect">
            <a:avLst/>
          </a:prstGeom>
          <a:noFill/>
          <a:ln w="9525">
            <a:solidFill>
              <a:schemeClr val="tx1"/>
            </a:solidFill>
          </a:ln>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Ольга Александровна! Мой вылет задержан. Как минимум на 2 ч. Я напишу.</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62BF4D9-372B-41BB-A14E-4A6EB76524DF}"/>
              </a:ext>
            </a:extLst>
          </p:cNvPr>
          <p:cNvSpPr txBox="1"/>
          <p:nvPr/>
        </p:nvSpPr>
        <p:spPr>
          <a:xfrm>
            <a:off x="3947161" y="4306431"/>
            <a:ext cx="7164280" cy="1454950"/>
          </a:xfrm>
          <a:prstGeom prst="rect">
            <a:avLst/>
          </a:prstGeom>
          <a:noFill/>
          <a:ln w="9525">
            <a:solidFill>
              <a:schemeClr val="tx1"/>
            </a:solidFill>
          </a:ln>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Ольга Александровна! Объявили мой самолёт, вылет через 35 мин. В М в 17:00. У Вас буду после 6 ч. </a:t>
            </a:r>
            <a:r>
              <a:rPr kumimoji="0" lang="ru-RU" sz="2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веч</a:t>
            </a:r>
            <a:r>
              <a:rPr kumimoji="0" lang="ru-RU"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96383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D835447C-FDE8-0B08-B841-73C533897DF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CC7684-7526-B2E8-85B9-86EC222C7278}"/>
              </a:ext>
            </a:extLst>
          </p:cNvPr>
          <p:cNvSpPr>
            <a:spLocks noGrp="1"/>
          </p:cNvSpPr>
          <p:nvPr>
            <p:ph type="title"/>
          </p:nvPr>
        </p:nvSpPr>
        <p:spPr>
          <a:xfrm>
            <a:off x="440733" y="997318"/>
            <a:ext cx="11546480" cy="5860682"/>
          </a:xfrm>
        </p:spPr>
        <p:txBody>
          <a:bodyPr anchor="ctr">
            <a:noAutofit/>
          </a:bodyPr>
          <a:lstStyle/>
          <a:p>
            <a:r>
              <a:rPr lang="ru-RU" sz="4000" dirty="0"/>
              <a:t>1. </a:t>
            </a:r>
            <a:r>
              <a:rPr lang="ru-RU" sz="4000" dirty="0">
                <a:solidFill>
                  <a:schemeClr val="tx1"/>
                </a:solidFill>
              </a:rPr>
              <a:t>Поговорку «Молодец против овец...» выучите наизусть.</a:t>
            </a:r>
            <a:br>
              <a:rPr lang="ru-RU" sz="4000" dirty="0">
                <a:solidFill>
                  <a:schemeClr val="tx1"/>
                </a:solidFill>
              </a:rPr>
            </a:br>
            <a:br>
              <a:rPr lang="ru-RU" sz="4000" dirty="0">
                <a:solidFill>
                  <a:schemeClr val="tx1"/>
                </a:solidFill>
              </a:rPr>
            </a:br>
            <a:r>
              <a:rPr lang="ru-RU" sz="4000" dirty="0"/>
              <a:t>2. Прочитайте тексты с числительными (</a:t>
            </a:r>
            <a:r>
              <a:rPr lang="ru-RU" sz="4000" i="1" dirty="0"/>
              <a:t>см. ссылку на сайте</a:t>
            </a:r>
            <a:r>
              <a:rPr lang="ru-RU" sz="4000" dirty="0"/>
              <a:t>), обратите внимание на числительные и их формы, задайте вопросы к числительным и сочетаниям с числительными.</a:t>
            </a:r>
            <a:br>
              <a:rPr lang="ru-RU" sz="4000" dirty="0"/>
            </a:br>
            <a:br>
              <a:rPr lang="ru-RU" sz="4000" dirty="0"/>
            </a:br>
            <a:r>
              <a:rPr lang="ru-RU" sz="4000" dirty="0"/>
              <a:t>3. Тест по тексту «Экран криминальных сообщений».  </a:t>
            </a:r>
            <a:r>
              <a:rPr lang="ru-RU" sz="4000" i="1" dirty="0"/>
              <a:t>Ссылку на тест см. на сайте.</a:t>
            </a:r>
            <a:endParaRPr lang="ru-RU" sz="4000" dirty="0"/>
          </a:p>
        </p:txBody>
      </p:sp>
      <p:sp>
        <p:nvSpPr>
          <p:cNvPr id="3" name="Заголовок 1">
            <a:extLst>
              <a:ext uri="{FF2B5EF4-FFF2-40B4-BE49-F238E27FC236}">
                <a16:creationId xmlns:a16="http://schemas.microsoft.com/office/drawing/2014/main" id="{DC897CF8-C7B2-3BE2-FAD9-02F5315188D1}"/>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22 сентября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Tree>
    <p:extLst>
      <p:ext uri="{BB962C8B-B14F-4D97-AF65-F5344CB8AC3E}">
        <p14:creationId xmlns:p14="http://schemas.microsoft.com/office/powerpoint/2010/main" val="177861682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2114</TotalTime>
  <Words>6687</Words>
  <Application>Microsoft Office PowerPoint</Application>
  <PresentationFormat>Широкоэкранный</PresentationFormat>
  <Paragraphs>1739</Paragraphs>
  <Slides>93</Slides>
  <Notes>0</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2</vt:i4>
      </vt:variant>
      <vt:variant>
        <vt:lpstr>Заголовки слайдов</vt:lpstr>
      </vt:variant>
      <vt:variant>
        <vt:i4>93</vt:i4>
      </vt:variant>
    </vt:vector>
  </HeadingPairs>
  <TitlesOfParts>
    <vt:vector size="107" baseType="lpstr">
      <vt:lpstr>Arial</vt:lpstr>
      <vt:lpstr>Arial</vt:lpstr>
      <vt:lpstr>Arial Black</vt:lpstr>
      <vt:lpstr>Book Antiqua</vt:lpstr>
      <vt:lpstr>Calibri</vt:lpstr>
      <vt:lpstr>Calibri Light</vt:lpstr>
      <vt:lpstr>Georgia</vt:lpstr>
      <vt:lpstr>Open Sans</vt:lpstr>
      <vt:lpstr>Roboto</vt:lpstr>
      <vt:lpstr>Segoe Script</vt:lpstr>
      <vt:lpstr>Times New Roman</vt:lpstr>
      <vt:lpstr>Verdana</vt:lpstr>
      <vt:lpstr>Тема Office</vt:lpstr>
      <vt:lpstr>1_Тема Office</vt:lpstr>
      <vt:lpstr>Группа 103b </vt:lpstr>
      <vt:lpstr>Фонетика Русские скороговорки и стихотворения</vt:lpstr>
      <vt:lpstr>Ц</vt:lpstr>
      <vt:lpstr>Скороговорки</vt:lpstr>
      <vt:lpstr>Презентация PowerPoint</vt:lpstr>
      <vt:lpstr>Скороговорки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Корней Чуковский Муха-Цокотуха </vt:lpstr>
      <vt:lpstr>Презентация PowerPoint</vt:lpstr>
      <vt:lpstr>Презентация PowerPoint</vt:lpstr>
      <vt:lpstr>Муха-Цокотуха (1976)</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 Поговорку «Молодец против овец...» выучите наизусть.  2. Прочитайте тексты с числительными (см. ссылку на сайте), обратите внимание на числительные и их формы, задайте вопросы к числительным и сочетаниям с числительными.  3. Тест по тексту «Экран криминальных сообщений».  Ссылку на тест см. на сайте.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56</cp:revision>
  <dcterms:created xsi:type="dcterms:W3CDTF">2024-09-01T20:30:35Z</dcterms:created>
  <dcterms:modified xsi:type="dcterms:W3CDTF">2025-09-19T13:14:10Z</dcterms:modified>
</cp:coreProperties>
</file>