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Lst>
  <p:notesMasterIdLst>
    <p:notesMasterId r:id="rId20"/>
  </p:notesMasterIdLst>
  <p:sldIdLst>
    <p:sldId id="870" r:id="rId5"/>
    <p:sldId id="519" r:id="rId6"/>
    <p:sldId id="941" r:id="rId7"/>
    <p:sldId id="973" r:id="rId8"/>
    <p:sldId id="1005" r:id="rId9"/>
    <p:sldId id="948" r:id="rId10"/>
    <p:sldId id="990" r:id="rId11"/>
    <p:sldId id="991" r:id="rId12"/>
    <p:sldId id="994" r:id="rId13"/>
    <p:sldId id="995" r:id="rId14"/>
    <p:sldId id="997" r:id="rId15"/>
    <p:sldId id="999" r:id="rId16"/>
    <p:sldId id="1000" r:id="rId17"/>
    <p:sldId id="1004" r:id="rId18"/>
    <p:sldId id="974"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CE5"/>
    <a:srgbClr val="C9D6EE"/>
    <a:srgbClr val="BAA5D6"/>
    <a:srgbClr val="CCD8EE"/>
    <a:srgbClr val="BBA5D3"/>
    <a:srgbClr val="D0DBF0"/>
    <a:srgbClr val="BBA5D2"/>
    <a:srgbClr val="D1DCF0"/>
    <a:srgbClr val="C0A7C6"/>
    <a:srgbClr val="B3A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2" autoAdjust="0"/>
    <p:restoredTop sz="94660"/>
  </p:normalViewPr>
  <p:slideViewPr>
    <p:cSldViewPr snapToGrid="0">
      <p:cViewPr varScale="1">
        <p:scale>
          <a:sx n="59" d="100"/>
          <a:sy n="59" d="100"/>
        </p:scale>
        <p:origin x="35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DE71E-E53C-4659-A1DC-9193DDA155D2}" type="datetimeFigureOut">
              <a:rPr lang="ru-RU" smtClean="0"/>
              <a:t>17.11.2025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D4F4B-AB4A-4632-8E04-AD323CCF733E}" type="slidenum">
              <a:rPr lang="ru-RU" smtClean="0"/>
              <a:t>‹#›</a:t>
            </a:fld>
            <a:endParaRPr lang="ru-RU"/>
          </a:p>
        </p:txBody>
      </p:sp>
    </p:spTree>
    <p:extLst>
      <p:ext uri="{BB962C8B-B14F-4D97-AF65-F5344CB8AC3E}">
        <p14:creationId xmlns:p14="http://schemas.microsoft.com/office/powerpoint/2010/main" val="1054314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06D4F4B-AB4A-4632-8E04-AD323CCF733E}" type="slidenum">
              <a:rPr lang="ru-RU" smtClean="0"/>
              <a:t>1</a:t>
            </a:fld>
            <a:endParaRPr lang="ru-RU"/>
          </a:p>
        </p:txBody>
      </p:sp>
    </p:spTree>
    <p:extLst>
      <p:ext uri="{BB962C8B-B14F-4D97-AF65-F5344CB8AC3E}">
        <p14:creationId xmlns:p14="http://schemas.microsoft.com/office/powerpoint/2010/main" val="1811587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8" name="Нижний колонтитул 7">
            <a:extLst>
              <a:ext uri="{FF2B5EF4-FFF2-40B4-BE49-F238E27FC236}">
                <a16:creationId xmlns=""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4" name="Нижний колонтитул 3">
            <a:extLst>
              <a:ext uri="{FF2B5EF4-FFF2-40B4-BE49-F238E27FC236}">
                <a16:creationId xmlns=""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3" name="Нижний колонтитул 2">
            <a:extLst>
              <a:ext uri="{FF2B5EF4-FFF2-40B4-BE49-F238E27FC236}">
                <a16:creationId xmlns=""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829908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608924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8529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024108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8" name="Нижний колонтитул 7">
            <a:extLst>
              <a:ext uri="{FF2B5EF4-FFF2-40B4-BE49-F238E27FC236}">
                <a16:creationId xmlns=""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027965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4" name="Нижний колонтитул 3">
            <a:extLst>
              <a:ext uri="{FF2B5EF4-FFF2-40B4-BE49-F238E27FC236}">
                <a16:creationId xmlns=""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016915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3" name="Нижний колонтитул 2">
            <a:extLst>
              <a:ext uri="{FF2B5EF4-FFF2-40B4-BE49-F238E27FC236}">
                <a16:creationId xmlns=""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48321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469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6" name="Нижний колонтитул 5">
            <a:extLst>
              <a:ext uri="{FF2B5EF4-FFF2-40B4-BE49-F238E27FC236}">
                <a16:creationId xmlns=""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478549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29590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76950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823C5183-719D-4E38-6A46-BBD6C6B6926E}"/>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784987A3-8F37-2FFF-3868-0BBE26E2CB31}"/>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5F50D602-CBDC-78B6-07BE-EF6FE5B2B01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53925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9A475AB-2540-5715-A899-FAA65C5E651A}"/>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797E33B7-FAC0-329B-CBEE-539B77864FC2}"/>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4B26CEBC-1D81-B56F-2B2F-94815F8EB4BE}"/>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0779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1F4AC6A4-D0A4-A085-CA1D-51C01EC82AC2}"/>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4F8ACA7A-D40F-FCD5-77DF-3ECB1D130851}"/>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07F7ABB6-3C93-CF6B-2588-523743D65A17}"/>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36544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AF0A4C1A-7022-CB10-C101-143BCF38019A}"/>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a16="http://schemas.microsoft.com/office/drawing/2014/main" xmlns="" id="{2E212138-F3B8-3F96-ABD7-98FAB18DF0AA}"/>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a16="http://schemas.microsoft.com/office/drawing/2014/main" xmlns="" id="{C36F0447-5700-69A9-9BEA-674835421906}"/>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646756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6D74BDD5-6030-E498-0297-4B672798A92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8" name="Нижний колонтитул 7">
            <a:extLst>
              <a:ext uri="{FF2B5EF4-FFF2-40B4-BE49-F238E27FC236}">
                <a16:creationId xmlns:a16="http://schemas.microsoft.com/office/drawing/2014/main" xmlns="" id="{01FA5028-62F9-3D73-3118-9B88AF52CE44}"/>
              </a:ext>
            </a:extLst>
          </p:cNvPr>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a:extLst>
              <a:ext uri="{FF2B5EF4-FFF2-40B4-BE49-F238E27FC236}">
                <a16:creationId xmlns:a16="http://schemas.microsoft.com/office/drawing/2014/main" xmlns="" id="{4DB7A1A3-E3E2-860B-058F-85EEA2DAA37B}"/>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324339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6A37B9DA-92A4-D38C-DC79-671EAD2D842E}"/>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4" name="Нижний колонтитул 3">
            <a:extLst>
              <a:ext uri="{FF2B5EF4-FFF2-40B4-BE49-F238E27FC236}">
                <a16:creationId xmlns:a16="http://schemas.microsoft.com/office/drawing/2014/main" xmlns="" id="{6F3C62FB-7D1F-347C-9EE2-C6E2F1109E1E}"/>
              </a:ext>
            </a:extLst>
          </p:cNvPr>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a:extLst>
              <a:ext uri="{FF2B5EF4-FFF2-40B4-BE49-F238E27FC236}">
                <a16:creationId xmlns:a16="http://schemas.microsoft.com/office/drawing/2014/main" xmlns="" id="{6A5819A8-92B6-B855-C65E-BECEA853EF91}"/>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4433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76CEDEEB-758C-383B-57F3-B09B45F6FDB4}"/>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3" name="Нижний колонтитул 2">
            <a:extLst>
              <a:ext uri="{FF2B5EF4-FFF2-40B4-BE49-F238E27FC236}">
                <a16:creationId xmlns:a16="http://schemas.microsoft.com/office/drawing/2014/main" xmlns="" id="{F535FA1D-637F-28EF-B875-F6ACFEFCC0C4}"/>
              </a:ext>
            </a:extLst>
          </p:cNvPr>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a:extLst>
              <a:ext uri="{FF2B5EF4-FFF2-40B4-BE49-F238E27FC236}">
                <a16:creationId xmlns:a16="http://schemas.microsoft.com/office/drawing/2014/main" xmlns="" id="{900B4866-1045-ADED-C66F-662005172478}"/>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36855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9CFE0B3D-9F68-EC29-B33E-99169F323DB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a16="http://schemas.microsoft.com/office/drawing/2014/main" xmlns="" id="{3965C8E6-5155-CB21-727E-F09F489590BE}"/>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a16="http://schemas.microsoft.com/office/drawing/2014/main" xmlns="" id="{917C3422-6EFC-4A7D-BF1C-9A0F2868EDC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94162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0B99D6B-357C-C9C4-E56C-C69CE6D5C2CF}"/>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a16="http://schemas.microsoft.com/office/drawing/2014/main" xmlns="" id="{8C065DBB-E768-DBCD-A8DA-C92EB128395A}"/>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a16="http://schemas.microsoft.com/office/drawing/2014/main" xmlns="" id="{EC1D461A-1305-7634-562F-51867889D6F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220353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5BDA7E51-8F65-A9A1-DC4B-7DCE80C7D2D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137F73CD-2217-AC17-6F1E-3496248927CF}"/>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51B06891-1BBB-F82F-5C6A-8842029E6088}"/>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937542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78323F6-C877-3636-242E-436737371E5F}"/>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13C0DB18-3BBD-8970-871E-116F25F8965C}"/>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3754BCF8-B910-0DA8-EE73-41FE842A77E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528410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D63F9D0-40E6-F7ED-7519-0E8DAB88A2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3EB867B3-1BE7-1215-6509-3341F821F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823C5183-719D-4E38-6A46-BBD6C6B6926E}"/>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784987A3-8F37-2FFF-3868-0BBE26E2CB31}"/>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5F50D602-CBDC-78B6-07BE-EF6FE5B2B01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806627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0FA8306-691A-F98A-D6E5-77C3DC14692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84CDF124-DDAF-BC71-BF0E-CD1E32350F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C9A475AB-2540-5715-A899-FAA65C5E651A}"/>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797E33B7-FAC0-329B-CBEE-539B77864FC2}"/>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4B26CEBC-1D81-B56F-2B2F-94815F8EB4BE}"/>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43687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C194EFF-B0DB-83EB-09F7-6677ADA6FBD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71D44860-4084-6C75-8980-CA4AD71232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F4AC6A4-D0A4-A085-CA1D-51C01EC82AC2}"/>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4F8ACA7A-D40F-FCD5-77DF-3ECB1D130851}"/>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07F7ABB6-3C93-CF6B-2588-523743D65A17}"/>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70840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168E1D0-D4DD-154C-30C5-2C81D75FD13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8760C8B3-E0DF-12C8-D333-A6F2133C94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A9433ED1-D179-8854-7728-76AABAE08E4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AF0A4C1A-7022-CB10-C101-143BCF38019A}"/>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 xmlns:a16="http://schemas.microsoft.com/office/drawing/2014/main" id="{2E212138-F3B8-3F96-ABD7-98FAB18DF0AA}"/>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 xmlns:a16="http://schemas.microsoft.com/office/drawing/2014/main" id="{C36F0447-5700-69A9-9BEA-674835421906}"/>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41595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CB7A62D-847E-D00D-4D23-53EEE7283D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918EA926-F7A5-ACA0-C392-F03DDCFE7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97D662E0-4065-AE99-402D-C7C0DEB03A1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5A152B83-7408-56D8-66EE-503495467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DBE58B89-3943-3C32-FDF2-25944A81F39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6D74BDD5-6030-E498-0297-4B672798A92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8" name="Нижний колонтитул 7">
            <a:extLst>
              <a:ext uri="{FF2B5EF4-FFF2-40B4-BE49-F238E27FC236}">
                <a16:creationId xmlns="" xmlns:a16="http://schemas.microsoft.com/office/drawing/2014/main" id="{01FA5028-62F9-3D73-3118-9B88AF52CE44}"/>
              </a:ext>
            </a:extLst>
          </p:cNvPr>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a:extLst>
              <a:ext uri="{FF2B5EF4-FFF2-40B4-BE49-F238E27FC236}">
                <a16:creationId xmlns="" xmlns:a16="http://schemas.microsoft.com/office/drawing/2014/main" id="{4DB7A1A3-E3E2-860B-058F-85EEA2DAA37B}"/>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980316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05CE0A8-F458-AB4E-A01C-CA7A86649AB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6A37B9DA-92A4-D38C-DC79-671EAD2D842E}"/>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4" name="Нижний колонтитул 3">
            <a:extLst>
              <a:ext uri="{FF2B5EF4-FFF2-40B4-BE49-F238E27FC236}">
                <a16:creationId xmlns="" xmlns:a16="http://schemas.microsoft.com/office/drawing/2014/main" id="{6F3C62FB-7D1F-347C-9EE2-C6E2F1109E1E}"/>
              </a:ext>
            </a:extLst>
          </p:cNvPr>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a:extLst>
              <a:ext uri="{FF2B5EF4-FFF2-40B4-BE49-F238E27FC236}">
                <a16:creationId xmlns="" xmlns:a16="http://schemas.microsoft.com/office/drawing/2014/main" id="{6A5819A8-92B6-B855-C65E-BECEA853EF91}"/>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488546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76CEDEEB-758C-383B-57F3-B09B45F6FDB4}"/>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3" name="Нижний колонтитул 2">
            <a:extLst>
              <a:ext uri="{FF2B5EF4-FFF2-40B4-BE49-F238E27FC236}">
                <a16:creationId xmlns="" xmlns:a16="http://schemas.microsoft.com/office/drawing/2014/main" id="{F535FA1D-637F-28EF-B875-F6ACFEFCC0C4}"/>
              </a:ext>
            </a:extLst>
          </p:cNvPr>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a:extLst>
              <a:ext uri="{FF2B5EF4-FFF2-40B4-BE49-F238E27FC236}">
                <a16:creationId xmlns="" xmlns:a16="http://schemas.microsoft.com/office/drawing/2014/main" id="{900B4866-1045-ADED-C66F-662005172478}"/>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834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E17A78A-7A4E-3628-CCE6-637CE0D8761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EC6CD356-5B7C-C13F-E04E-B7DCB0703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67A4E35B-21F9-AED1-5D8F-DB1A10F48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9CFE0B3D-9F68-EC29-B33E-99169F323DB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 xmlns:a16="http://schemas.microsoft.com/office/drawing/2014/main" id="{3965C8E6-5155-CB21-727E-F09F489590BE}"/>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 xmlns:a16="http://schemas.microsoft.com/office/drawing/2014/main" id="{917C3422-6EFC-4A7D-BF1C-9A0F2868EDC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876467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1600C9A-85EE-A94C-C5D7-CD91581584C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5C015FA8-0BD7-6C7B-02A1-65514429E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6904D628-75DD-3BF6-1240-35DDD089A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50B99D6B-357C-C9C4-E56C-C69CE6D5C2CF}"/>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6" name="Нижний колонтитул 5">
            <a:extLst>
              <a:ext uri="{FF2B5EF4-FFF2-40B4-BE49-F238E27FC236}">
                <a16:creationId xmlns="" xmlns:a16="http://schemas.microsoft.com/office/drawing/2014/main" id="{8C065DBB-E768-DBCD-A8DA-C92EB128395A}"/>
              </a:ext>
            </a:extLst>
          </p:cNvPr>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a:extLst>
              <a:ext uri="{FF2B5EF4-FFF2-40B4-BE49-F238E27FC236}">
                <a16:creationId xmlns="" xmlns:a16="http://schemas.microsoft.com/office/drawing/2014/main" id="{EC1D461A-1305-7634-562F-51867889D6F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0589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47301AD-678D-874B-EECD-B8AF9512778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FC5641EE-509C-F588-FF96-40AE0605FC1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5BDA7E51-8F65-A9A1-DC4B-7DCE80C7D2D7}"/>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137F73CD-2217-AC17-6F1E-3496248927CF}"/>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51B06891-1BBB-F82F-5C6A-8842029E6088}"/>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615239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E7C8E2B4-BB53-F953-96FB-CD47E488CF4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40B5AD98-B86C-307B-5BD0-809510DC9D7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78323F6-C877-3636-242E-436737371E5F}"/>
              </a:ext>
            </a:extLst>
          </p:cNvPr>
          <p:cNvSpPr>
            <a:spLocks noGrp="1"/>
          </p:cNvSpPr>
          <p:nvPr>
            <p:ph type="dt" sz="half" idx="10"/>
          </p:nvPr>
        </p:nvSpPr>
        <p:spPr/>
        <p:txBody>
          <a:body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13C0DB18-3BBD-8970-871E-116F25F8965C}"/>
              </a:ext>
            </a:extLst>
          </p:cNvPr>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3754BCF8-B910-0DA8-EE73-41FE842A77E0}"/>
              </a:ext>
            </a:extLst>
          </p:cNvPr>
          <p:cNvSpPr>
            <a:spLocks noGrp="1"/>
          </p:cNvSpPr>
          <p:nvPr>
            <p:ph type="sldNum" sz="quarter" idx="12"/>
          </p:nvPr>
        </p:nvSpPr>
        <p:spPr/>
        <p:txBody>
          <a:body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71391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17.11.2025</a:t>
            </a:fld>
            <a:endParaRPr lang="ru-RU"/>
          </a:p>
        </p:txBody>
      </p:sp>
      <p:sp>
        <p:nvSpPr>
          <p:cNvPr id="5" name="Нижний колонтитул 4">
            <a:extLst>
              <a:ext uri="{FF2B5EF4-FFF2-40B4-BE49-F238E27FC236}">
                <a16:creationId xmlns=""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2504831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2000">
              <a:schemeClr val="accent1">
                <a:lumMod val="45000"/>
                <a:lumOff val="55000"/>
              </a:schemeClr>
            </a:gs>
            <a:gs pos="83000">
              <a:srgbClr val="B4A3E5"/>
            </a:gs>
            <a:gs pos="100000">
              <a:srgbClr val="C4A8BB"/>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a16="http://schemas.microsoft.com/office/drawing/2014/main" xmlns=""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a:extLst>
              <a:ext uri="{FF2B5EF4-FFF2-40B4-BE49-F238E27FC236}">
                <a16:creationId xmlns:a16="http://schemas.microsoft.com/office/drawing/2014/main" xmlns=""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009235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2000">
              <a:schemeClr val="accent1">
                <a:lumMod val="45000"/>
                <a:lumOff val="55000"/>
              </a:schemeClr>
            </a:gs>
            <a:gs pos="83000">
              <a:srgbClr val="B4A3E5"/>
            </a:gs>
            <a:gs pos="100000">
              <a:srgbClr val="C4A8BB"/>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9DF15A7-DFF1-B034-C17A-7B508EA2AE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01025AEE-EB0D-F45C-77CA-D4BECC96D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DA232F4F-537B-99E1-5B08-092617E1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EC77D-231D-421F-AAF3-BD2CB71CCCBD}" type="datetimeFigureOut">
              <a:rPr lang="ru-RU" smtClean="0">
                <a:solidFill>
                  <a:prstClr val="black">
                    <a:tint val="75000"/>
                  </a:prstClr>
                </a:solidFill>
              </a:rPr>
              <a:pPr/>
              <a:t>17.11.2025</a:t>
            </a:fld>
            <a:endParaRPr lang="ru-RU">
              <a:solidFill>
                <a:prstClr val="black">
                  <a:tint val="75000"/>
                </a:prstClr>
              </a:solidFill>
            </a:endParaRPr>
          </a:p>
        </p:txBody>
      </p:sp>
      <p:sp>
        <p:nvSpPr>
          <p:cNvPr id="5" name="Нижний колонтитул 4">
            <a:extLst>
              <a:ext uri="{FF2B5EF4-FFF2-40B4-BE49-F238E27FC236}">
                <a16:creationId xmlns="" xmlns:a16="http://schemas.microsoft.com/office/drawing/2014/main" id="{32F246D4-A696-B696-CF45-B5363683DF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a:extLst>
              <a:ext uri="{FF2B5EF4-FFF2-40B4-BE49-F238E27FC236}">
                <a16:creationId xmlns="" xmlns:a16="http://schemas.microsoft.com/office/drawing/2014/main" id="{CBF6E6A2-E940-F9EF-12B9-97571DDBA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43377-3034-4D3C-8953-121586C0F9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374516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hyperlink" Target="https://onlinetestpad.com/urbaxn6ipnacq"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17 </a:t>
            </a:r>
            <a:r>
              <a:rPr kumimoji="0" lang="ru-RU" sz="3200" b="1" i="0" u="none" strike="noStrike" kern="1200" cap="none" spc="0" normalizeH="0" baseline="0" noProof="0" dirty="0" smtClean="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ноября </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—16:15</a:t>
            </a:r>
          </a:p>
        </p:txBody>
      </p:sp>
      <p:graphicFrame>
        <p:nvGraphicFramePr>
          <p:cNvPr id="3" name="Таблица 2">
            <a:extLst>
              <a:ext uri="{FF2B5EF4-FFF2-40B4-BE49-F238E27FC236}">
                <a16:creationId xmlns=""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3444395986"/>
              </p:ext>
            </p:extLst>
          </p:nvPr>
        </p:nvGraphicFramePr>
        <p:xfrm>
          <a:off x="154570" y="901361"/>
          <a:ext cx="12047251" cy="5974243"/>
        </p:xfrm>
        <a:graphic>
          <a:graphicData uri="http://schemas.openxmlformats.org/drawingml/2006/table">
            <a:tbl>
              <a:tblPr firstRow="1" firstCol="1" bandRow="1">
                <a:tableStyleId>{5C22544A-7EE6-4342-B048-85BDC9FD1C3A}</a:tableStyleId>
              </a:tblPr>
              <a:tblGrid>
                <a:gridCol w="305675">
                  <a:extLst>
                    <a:ext uri="{9D8B030D-6E8A-4147-A177-3AD203B41FA5}">
                      <a16:colId xmlns="" xmlns:a16="http://schemas.microsoft.com/office/drawing/2014/main" val="3808135318"/>
                    </a:ext>
                  </a:extLst>
                </a:gridCol>
                <a:gridCol w="1310684">
                  <a:extLst>
                    <a:ext uri="{9D8B030D-6E8A-4147-A177-3AD203B41FA5}">
                      <a16:colId xmlns="" xmlns:a16="http://schemas.microsoft.com/office/drawing/2014/main" val="2494670148"/>
                    </a:ext>
                  </a:extLst>
                </a:gridCol>
                <a:gridCol w="354888">
                  <a:extLst>
                    <a:ext uri="{9D8B030D-6E8A-4147-A177-3AD203B41FA5}">
                      <a16:colId xmlns="" xmlns:a16="http://schemas.microsoft.com/office/drawing/2014/main" val="1591501333"/>
                    </a:ext>
                  </a:extLst>
                </a:gridCol>
                <a:gridCol w="274320">
                  <a:extLst>
                    <a:ext uri="{9D8B030D-6E8A-4147-A177-3AD203B41FA5}">
                      <a16:colId xmlns="" xmlns:a16="http://schemas.microsoft.com/office/drawing/2014/main" val="1140834253"/>
                    </a:ext>
                  </a:extLst>
                </a:gridCol>
                <a:gridCol w="156450">
                  <a:extLst>
                    <a:ext uri="{9D8B030D-6E8A-4147-A177-3AD203B41FA5}">
                      <a16:colId xmlns="" xmlns:a16="http://schemas.microsoft.com/office/drawing/2014/main" val="1322172163"/>
                    </a:ext>
                  </a:extLst>
                </a:gridCol>
                <a:gridCol w="617687">
                  <a:extLst>
                    <a:ext uri="{9D8B030D-6E8A-4147-A177-3AD203B41FA5}">
                      <a16:colId xmlns="" xmlns:a16="http://schemas.microsoft.com/office/drawing/2014/main" val="17233624"/>
                    </a:ext>
                  </a:extLst>
                </a:gridCol>
                <a:gridCol w="574766">
                  <a:extLst>
                    <a:ext uri="{9D8B030D-6E8A-4147-A177-3AD203B41FA5}">
                      <a16:colId xmlns="" xmlns:a16="http://schemas.microsoft.com/office/drawing/2014/main" val="2699534202"/>
                    </a:ext>
                  </a:extLst>
                </a:gridCol>
                <a:gridCol w="556823">
                  <a:extLst>
                    <a:ext uri="{9D8B030D-6E8A-4147-A177-3AD203B41FA5}">
                      <a16:colId xmlns="" xmlns:a16="http://schemas.microsoft.com/office/drawing/2014/main" val="1087864011"/>
                    </a:ext>
                  </a:extLst>
                </a:gridCol>
                <a:gridCol w="248194">
                  <a:extLst>
                    <a:ext uri="{9D8B030D-6E8A-4147-A177-3AD203B41FA5}">
                      <a16:colId xmlns="" xmlns:a16="http://schemas.microsoft.com/office/drawing/2014/main" val="2624633072"/>
                    </a:ext>
                  </a:extLst>
                </a:gridCol>
                <a:gridCol w="613954">
                  <a:extLst>
                    <a:ext uri="{9D8B030D-6E8A-4147-A177-3AD203B41FA5}">
                      <a16:colId xmlns="" xmlns:a16="http://schemas.microsoft.com/office/drawing/2014/main" val="4134670203"/>
                    </a:ext>
                  </a:extLst>
                </a:gridCol>
                <a:gridCol w="365760">
                  <a:extLst>
                    <a:ext uri="{9D8B030D-6E8A-4147-A177-3AD203B41FA5}">
                      <a16:colId xmlns="" xmlns:a16="http://schemas.microsoft.com/office/drawing/2014/main" val="222592599"/>
                    </a:ext>
                  </a:extLst>
                </a:gridCol>
                <a:gridCol w="249646">
                  <a:extLst>
                    <a:ext uri="{9D8B030D-6E8A-4147-A177-3AD203B41FA5}">
                      <a16:colId xmlns="" xmlns:a16="http://schemas.microsoft.com/office/drawing/2014/main" val="4204094954"/>
                    </a:ext>
                  </a:extLst>
                </a:gridCol>
                <a:gridCol w="487680">
                  <a:extLst>
                    <a:ext uri="{9D8B030D-6E8A-4147-A177-3AD203B41FA5}">
                      <a16:colId xmlns="" xmlns:a16="http://schemas.microsoft.com/office/drawing/2014/main" val="708518661"/>
                    </a:ext>
                  </a:extLst>
                </a:gridCol>
                <a:gridCol w="795909">
                  <a:extLst>
                    <a:ext uri="{9D8B030D-6E8A-4147-A177-3AD203B41FA5}">
                      <a16:colId xmlns="" xmlns:a16="http://schemas.microsoft.com/office/drawing/2014/main" val="3782498647"/>
                    </a:ext>
                  </a:extLst>
                </a:gridCol>
                <a:gridCol w="352697">
                  <a:extLst>
                    <a:ext uri="{9D8B030D-6E8A-4147-A177-3AD203B41FA5}">
                      <a16:colId xmlns="" xmlns:a16="http://schemas.microsoft.com/office/drawing/2014/main" val="3512687050"/>
                    </a:ext>
                  </a:extLst>
                </a:gridCol>
                <a:gridCol w="462425">
                  <a:extLst>
                    <a:ext uri="{9D8B030D-6E8A-4147-A177-3AD203B41FA5}">
                      <a16:colId xmlns="" xmlns:a16="http://schemas.microsoft.com/office/drawing/2014/main" val="3714765155"/>
                    </a:ext>
                  </a:extLst>
                </a:gridCol>
                <a:gridCol w="402336">
                  <a:extLst>
                    <a:ext uri="{9D8B030D-6E8A-4147-A177-3AD203B41FA5}">
                      <a16:colId xmlns="" xmlns:a16="http://schemas.microsoft.com/office/drawing/2014/main" val="4164231008"/>
                    </a:ext>
                  </a:extLst>
                </a:gridCol>
                <a:gridCol w="256032">
                  <a:extLst>
                    <a:ext uri="{9D8B030D-6E8A-4147-A177-3AD203B41FA5}">
                      <a16:colId xmlns="" xmlns:a16="http://schemas.microsoft.com/office/drawing/2014/main" val="3620500024"/>
                    </a:ext>
                  </a:extLst>
                </a:gridCol>
                <a:gridCol w="457200">
                  <a:extLst>
                    <a:ext uri="{9D8B030D-6E8A-4147-A177-3AD203B41FA5}">
                      <a16:colId xmlns="" xmlns:a16="http://schemas.microsoft.com/office/drawing/2014/main" val="2560383885"/>
                    </a:ext>
                  </a:extLst>
                </a:gridCol>
                <a:gridCol w="356616">
                  <a:extLst>
                    <a:ext uri="{9D8B030D-6E8A-4147-A177-3AD203B41FA5}">
                      <a16:colId xmlns="" xmlns:a16="http://schemas.microsoft.com/office/drawing/2014/main" val="2943213530"/>
                    </a:ext>
                  </a:extLst>
                </a:gridCol>
                <a:gridCol w="402336"/>
                <a:gridCol w="1425158"/>
                <a:gridCol w="1020015"/>
              </a:tblGrid>
              <a:tr h="147028">
                <a:tc>
                  <a:txBody>
                    <a:bodyPr/>
                    <a:lstStyle/>
                    <a:p>
                      <a:pPr marL="0" lvl="0" indent="0">
                        <a:lnSpc>
                          <a:spcPct val="7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r>
                        <a:rPr lang="ru-RU" sz="2400" b="1" i="1" kern="100" spc="300" smtClean="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22</a:t>
                      </a:r>
                      <a:endPar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70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70000"/>
                        </a:lnSpc>
                      </a:pPr>
                      <a:r>
                        <a:rPr lang="ru-RU" sz="1000" b="1" i="1" kern="100" dirty="0" err="1" smtClean="0">
                          <a:solidFill>
                            <a:schemeClr val="tx1"/>
                          </a:solidFill>
                          <a:effectLst/>
                          <a:latin typeface="Calibri" panose="020F0502020204030204" pitchFamily="34" charset="0"/>
                          <a:ea typeface="+mn-ea"/>
                          <a:cs typeface="Times New Roman" panose="02020603050405020304" pitchFamily="18" charset="0"/>
                        </a:rPr>
                        <a:t>РегЛиг</a:t>
                      </a:r>
                      <a:r>
                        <a:rPr lang="ru-RU" sz="1000" b="1" i="1" kern="100" dirty="0" smtClean="0">
                          <a:solidFill>
                            <a:schemeClr val="tx1"/>
                          </a:solidFill>
                          <a:effectLst/>
                          <a:latin typeface="Calibri" panose="020F0502020204030204" pitchFamily="34" charset="0"/>
                          <a:ea typeface="+mn-ea"/>
                          <a:cs typeface="Times New Roman" panose="02020603050405020304" pitchFamily="18" charset="0"/>
                        </a:rPr>
                        <a:t> и </a:t>
                      </a:r>
                      <a:r>
                        <a:rPr lang="ru-RU" sz="1000" b="1" i="1" kern="100" dirty="0" err="1" smtClean="0">
                          <a:solidFill>
                            <a:schemeClr val="tx1"/>
                          </a:solidFill>
                          <a:effectLst/>
                          <a:latin typeface="Calibri" panose="020F0502020204030204" pitchFamily="34" charset="0"/>
                          <a:ea typeface="+mn-ea"/>
                          <a:cs typeface="Times New Roman" panose="02020603050405020304" pitchFamily="18" charset="0"/>
                        </a:rPr>
                        <a:t>др</a:t>
                      </a:r>
                      <a:endParaRPr lang="ru-RU" sz="1000" b="1" i="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70000"/>
                        </a:lnSpc>
                      </a:pPr>
                      <a:r>
                        <a:rPr lang="ru-RU" sz="1000" b="1" i="1" kern="100" dirty="0" smtClean="0">
                          <a:solidFill>
                            <a:schemeClr val="tx1"/>
                          </a:solidFill>
                          <a:effectLst/>
                          <a:latin typeface="Calibri" panose="020F0502020204030204" pitchFamily="34" charset="0"/>
                          <a:ea typeface="+mn-ea"/>
                          <a:cs typeface="Times New Roman" panose="02020603050405020304" pitchFamily="18" charset="0"/>
                        </a:rPr>
                        <a:t>33к</a:t>
                      </a:r>
                      <a:r>
                        <a:rPr lang="en-US" sz="1000" b="1" i="1" kern="100" dirty="0" smtClean="0">
                          <a:solidFill>
                            <a:schemeClr val="tx1"/>
                          </a:solidFill>
                          <a:effectLst/>
                          <a:latin typeface="Calibri" panose="020F0502020204030204" pitchFamily="34" charset="0"/>
                          <a:ea typeface="+mn-ea"/>
                          <a:cs typeface="Times New Roman" panose="02020603050405020304" pitchFamily="18" charset="0"/>
                        </a:rPr>
                        <a:t>&amp;</a:t>
                      </a:r>
                      <a:r>
                        <a:rPr lang="ru-RU" sz="1000" b="1" i="1" kern="100" dirty="0" err="1" smtClean="0">
                          <a:solidFill>
                            <a:schemeClr val="tx1"/>
                          </a:solidFill>
                          <a:effectLst/>
                          <a:latin typeface="Calibri" panose="020F0502020204030204" pitchFamily="34" charset="0"/>
                          <a:ea typeface="+mn-ea"/>
                          <a:cs typeface="Times New Roman" panose="02020603050405020304" pitchFamily="18" charset="0"/>
                        </a:rPr>
                        <a:t>скгов</a:t>
                      </a:r>
                      <a:endParaRPr lang="ru-RU" sz="1000" b="1" i="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nSpc>
                          <a:spcPct val="70000"/>
                        </a:lnSpc>
                      </a:pPr>
                      <a:endParaRPr lang="ru-RU" sz="1000" b="1" i="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gridSpan="2">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r>
                        <a:rPr lang="ru-RU" sz="1050" b="1" i="1" kern="100" dirty="0" err="1" smtClean="0">
                          <a:solidFill>
                            <a:schemeClr val="tx1"/>
                          </a:solidFill>
                          <a:effectLst/>
                          <a:latin typeface="Calibri" panose="020F0502020204030204" pitchFamily="34" charset="0"/>
                          <a:cs typeface="Times New Roman" panose="02020603050405020304" pitchFamily="18" charset="0"/>
                        </a:rPr>
                        <a:t>ВншДЗ</a:t>
                      </a:r>
                      <a:endParaRPr lang="ru-RU" sz="105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gridSpan="2">
                  <a:txBody>
                    <a:bodyPr/>
                    <a:lstStyle/>
                    <a:p>
                      <a:pPr>
                        <a:lnSpc>
                          <a:spcPct val="70000"/>
                        </a:lnSpc>
                      </a:pPr>
                      <a:endParaRPr sz="1050" dirty="0">
                        <a:solidFill>
                          <a:schemeClr val="tx1"/>
                        </a:solidFill>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a:p>
                  </a:txBody>
                  <a:tcPr/>
                </a:tc>
                <a:tc>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endParaRPr sz="9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gridSpan="7">
                  <a:txBody>
                    <a:bodyPr/>
                    <a:lstStyle/>
                    <a:p>
                      <a:pPr>
                        <a:lnSpc>
                          <a:spcPct val="70000"/>
                        </a:lnSpc>
                      </a:pPr>
                      <a:r>
                        <a:rPr lang="ru-RU" sz="1600" dirty="0" smtClean="0">
                          <a:solidFill>
                            <a:srgbClr val="002060"/>
                          </a:solidFill>
                          <a:effectLst>
                            <a:outerShdw blurRad="38100" dist="38100" dir="2700000" algn="tl">
                              <a:srgbClr val="000000">
                                <a:alpha val="43137"/>
                              </a:srgbClr>
                            </a:outerShdw>
                          </a:effectLst>
                        </a:rPr>
                        <a:t>ДЗ по текстам о*5</a:t>
                      </a:r>
                      <a:endParaRPr sz="1600" dirty="0">
                        <a:solidFill>
                          <a:srgbClr val="002060"/>
                        </a:solidFill>
                        <a:effectLst>
                          <a:outerShdw blurRad="38100" dist="38100" dir="2700000" algn="tl">
                            <a:srgbClr val="000000">
                              <a:alpha val="43137"/>
                            </a:srgbClr>
                          </a:outerShdw>
                        </a:effectLst>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hMerge="1">
                  <a:txBody>
                    <a:bodyPr/>
                    <a:lstStyle/>
                    <a:p>
                      <a:pPr>
                        <a:lnSpc>
                          <a:spcPct val="70000"/>
                        </a:lnSpc>
                      </a:pPr>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hMerge="1">
                  <a:txBody>
                    <a:bodyPr/>
                    <a:lstStyle/>
                    <a:p>
                      <a:endParaRPr lang="ru-RU"/>
                    </a:p>
                  </a:txBody>
                  <a:tcPr/>
                </a:tc>
                <a:tc hMerge="1">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gridSpan="2">
                  <a:txBody>
                    <a:bodyPr/>
                    <a:lstStyle/>
                    <a:p>
                      <a:r>
                        <a:rPr lang="ru-RU" dirty="0" err="1" smtClean="0">
                          <a:solidFill>
                            <a:srgbClr val="7030A0"/>
                          </a:solidFill>
                        </a:rPr>
                        <a:t>Самостоят.ауд</a:t>
                      </a:r>
                      <a:r>
                        <a:rPr lang="ru-RU" dirty="0" smtClean="0">
                          <a:solidFill>
                            <a:srgbClr val="7030A0"/>
                          </a:solidFill>
                        </a:rPr>
                        <a:t>. О*3</a:t>
                      </a:r>
                      <a:endParaRPr lang="ru-RU" dirty="0">
                        <a:solidFill>
                          <a:srgbClr val="7030A0"/>
                        </a:solidFill>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a:p>
                  </a:txBody>
                  <a:tcPr/>
                </a:tc>
                <a:extLst>
                  <a:ext uri="{0D108BD9-81ED-4DB2-BD59-A6C34878D82A}">
                    <a16:rowId xmlns="" xmlns:a16="http://schemas.microsoft.com/office/drawing/2014/main" val="252823652"/>
                  </a:ext>
                </a:extLst>
              </a:tr>
              <a:tr h="134252">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002060"/>
                          </a:solidFill>
                          <a:effectLst/>
                          <a:latin typeface="+mn-lt"/>
                          <a:ea typeface="+mn-ea"/>
                          <a:cs typeface="+mn-cs"/>
                        </a:rPr>
                        <a:t>Дэн </a:t>
                      </a:r>
                      <a:r>
                        <a:rPr lang="ru-RU" sz="1400" b="0" kern="100" dirty="0" err="1">
                          <a:solidFill>
                            <a:srgbClr val="002060"/>
                          </a:solidFill>
                          <a:effectLst/>
                          <a:latin typeface="+mn-lt"/>
                          <a:ea typeface="+mn-ea"/>
                          <a:cs typeface="+mn-cs"/>
                        </a:rPr>
                        <a:t>Пинфэй</a:t>
                      </a:r>
                      <a:endParaRPr lang="ru-RU" sz="14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a:t>
                      </a: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2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08868932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660066"/>
                          </a:solidFill>
                          <a:effectLst/>
                          <a:latin typeface="+mn-lt"/>
                          <a:ea typeface="+mn-ea"/>
                          <a:cs typeface="+mn-cs"/>
                        </a:rPr>
                        <a:t>Син </a:t>
                      </a:r>
                      <a:r>
                        <a:rPr lang="ru-RU" sz="1400" kern="100" dirty="0" err="1">
                          <a:solidFill>
                            <a:srgbClr val="660066"/>
                          </a:solidFill>
                          <a:effectLst/>
                          <a:latin typeface="+mn-lt"/>
                          <a:ea typeface="+mn-ea"/>
                          <a:cs typeface="+mn-cs"/>
                        </a:rPr>
                        <a:t>Цзиньюй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i="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r>
                        <a:rPr lang="ru-RU" sz="900" dirty="0" smtClean="0"/>
                        <a:t>15)+5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51286745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002060"/>
                          </a:solidFill>
                          <a:effectLst/>
                        </a:rPr>
                        <a:t>У </a:t>
                      </a:r>
                      <a:r>
                        <a:rPr lang="ru-RU" sz="1400" b="0" kern="100" dirty="0" err="1">
                          <a:solidFill>
                            <a:srgbClr val="002060"/>
                          </a:solidFill>
                          <a:effectLst/>
                        </a:rPr>
                        <a:t>Яохуэй</a:t>
                      </a:r>
                      <a:endParaRPr lang="ru-RU" sz="14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a:t>
                      </a: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r>
                        <a:rPr lang="ru-RU" sz="900" dirty="0" smtClean="0"/>
                        <a:t>7)   \+1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Фу Цзе</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i="1" kern="10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1)</a:t>
                      </a:r>
                      <a:r>
                        <a:rPr lang="ru-RU" sz="900" baseline="0" dirty="0" smtClean="0"/>
                        <a:t> +5*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Фу Цзявэнь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r>
                        <a:rPr lang="ru-RU" sz="900" dirty="0" smtClean="0"/>
                        <a:t>13) +5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err="1">
                          <a:solidFill>
                            <a:srgbClr val="002060"/>
                          </a:solidFill>
                          <a:effectLst/>
                        </a:rPr>
                        <a:t>Хань</a:t>
                      </a:r>
                      <a:r>
                        <a:rPr lang="ru-RU" sz="1400" kern="100" dirty="0">
                          <a:solidFill>
                            <a:srgbClr val="002060"/>
                          </a:solidFill>
                          <a:effectLst/>
                        </a:rPr>
                        <a:t> </a:t>
                      </a:r>
                      <a:r>
                        <a:rPr lang="ru-RU" sz="1400" kern="100" dirty="0" err="1">
                          <a:solidFill>
                            <a:srgbClr val="002060"/>
                          </a:solidFill>
                          <a:effectLst/>
                        </a:rPr>
                        <a:t>Яньчао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r>
                        <a:rPr lang="ru-RU" sz="900" dirty="0" smtClean="0"/>
                        <a:t>4)+5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r>
                        <a:rPr lang="ru-RU" sz="1200" b="1" dirty="0" smtClean="0"/>
                        <a:t>   </a:t>
                      </a:r>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56698102"/>
                  </a:ext>
                </a:extLst>
              </a:tr>
              <a:tr h="20737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Хэ Пин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r>
                        <a:rPr lang="ru-RU" sz="1100" i="1" kern="100"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58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3)+5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err="1">
                          <a:solidFill>
                            <a:srgbClr val="002060"/>
                          </a:solidFill>
                          <a:effectLst/>
                        </a:rPr>
                        <a:t>Цай</a:t>
                      </a:r>
                      <a:r>
                        <a:rPr lang="ru-RU" sz="1400" kern="100" dirty="0">
                          <a:solidFill>
                            <a:srgbClr val="002060"/>
                          </a:solidFill>
                          <a:effectLst/>
                        </a:rPr>
                        <a:t> </a:t>
                      </a:r>
                      <a:r>
                        <a:rPr lang="ru-RU" sz="1400" kern="100" dirty="0" err="1">
                          <a:solidFill>
                            <a:srgbClr val="002060"/>
                          </a:solidFill>
                          <a:effectLst/>
                        </a:rPr>
                        <a:t>Цзяжуй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-10</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83</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3122666003"/>
                  </a:ext>
                </a:extLst>
              </a:tr>
              <a:tr h="21216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Цао Цэ</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indent="72000" algn="l" defTabSz="914400" rtl="0" eaLnBrk="1" latinLnBrk="0" hangingPunct="1">
                        <a:lnSpc>
                          <a:spcPct val="100000"/>
                        </a:lnSpc>
                        <a:spcAft>
                          <a:spcPts val="0"/>
                        </a:spcAft>
                      </a:pPr>
                      <a:r>
                        <a:rPr lang="ru-RU" sz="900" kern="1200" dirty="0" smtClean="0">
                          <a:solidFill>
                            <a:schemeClr val="dk1"/>
                          </a:solidFill>
                          <a:latin typeface="+mn-lt"/>
                          <a:ea typeface="+mn-ea"/>
                          <a:cs typeface="+mn-cs"/>
                        </a:rPr>
                        <a:t>14) +5 \\\</a:t>
                      </a:r>
                      <a:r>
                        <a:rPr lang="ru-RU" sz="900" kern="1200" baseline="0" dirty="0" smtClean="0">
                          <a:solidFill>
                            <a:schemeClr val="dk1"/>
                          </a:solidFill>
                          <a:latin typeface="+mn-lt"/>
                          <a:ea typeface="+mn-ea"/>
                          <a:cs typeface="+mn-cs"/>
                        </a:rPr>
                        <a:t>   .</a:t>
                      </a:r>
                      <a:endParaRPr lang="ru-RU" sz="900" kern="1200" dirty="0">
                        <a:solidFill>
                          <a:schemeClr val="dk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0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095484542"/>
                  </a:ext>
                </a:extLst>
              </a:tr>
              <a:tr h="23605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err="1">
                          <a:solidFill>
                            <a:srgbClr val="660066"/>
                          </a:solidFill>
                          <a:effectLst/>
                        </a:rPr>
                        <a:t>Чжан</a:t>
                      </a:r>
                      <a:r>
                        <a:rPr lang="ru-RU" sz="1400" kern="100" dirty="0">
                          <a:solidFill>
                            <a:srgbClr val="660066"/>
                          </a:solidFill>
                          <a:effectLst/>
                        </a:rPr>
                        <a:t> </a:t>
                      </a:r>
                      <a:r>
                        <a:rPr lang="ru-RU" sz="1400" kern="100" dirty="0" err="1">
                          <a:solidFill>
                            <a:srgbClr val="660066"/>
                          </a:solidFill>
                          <a:effectLst/>
                        </a:rPr>
                        <a:t>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endParaRPr lang="ru-RU" sz="9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endParaRPr lang="ru-RU" sz="90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0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err="1">
                          <a:solidFill>
                            <a:srgbClr val="660066"/>
                          </a:solidFill>
                          <a:effectLst/>
                        </a:rPr>
                        <a:t>Чжан</a:t>
                      </a:r>
                      <a:r>
                        <a:rPr lang="ru-RU" sz="1400" kern="100" dirty="0">
                          <a:solidFill>
                            <a:srgbClr val="660066"/>
                          </a:solidFill>
                          <a:effectLst/>
                        </a:rPr>
                        <a:t> </a:t>
                      </a:r>
                      <a:r>
                        <a:rPr lang="ru-RU" sz="1400" kern="100" dirty="0" err="1">
                          <a:solidFill>
                            <a:srgbClr val="660066"/>
                          </a:solidFill>
                          <a:effectLst/>
                        </a:rPr>
                        <a:t>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nSpc>
                          <a:spcPct val="100000"/>
                        </a:lnSpc>
                        <a:spcAft>
                          <a:spcPts val="0"/>
                        </a:spcAft>
                      </a:pPr>
                      <a:endParaRPr lang="ru-RU" sz="9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0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err="1">
                          <a:solidFill>
                            <a:srgbClr val="660066"/>
                          </a:solidFill>
                          <a:effectLst/>
                        </a:rPr>
                        <a:t>Чжан</a:t>
                      </a:r>
                      <a:r>
                        <a:rPr lang="ru-RU" sz="1400" kern="100" dirty="0">
                          <a:solidFill>
                            <a:srgbClr val="660066"/>
                          </a:solidFill>
                          <a:effectLst/>
                        </a:rPr>
                        <a:t> </a:t>
                      </a:r>
                      <a:r>
                        <a:rPr lang="ru-RU" sz="1400" kern="100" dirty="0" err="1">
                          <a:solidFill>
                            <a:srgbClr val="660066"/>
                          </a:solidFill>
                          <a:effectLst/>
                        </a:rPr>
                        <a:t>Сымин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1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3.3+</a:t>
                      </a: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i="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85</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r>
                        <a:rPr lang="ru-RU" sz="900" dirty="0" smtClean="0"/>
                        <a:t>5)+5+5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r>
                        <a:rPr lang="ru-RU" sz="1200" b="1" dirty="0" smtClean="0"/>
                        <a:t>100</a:t>
                      </a:r>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400" kern="100" dirty="0" err="1">
                          <a:solidFill>
                            <a:srgbClr val="660066"/>
                          </a:solidFill>
                          <a:effectLst/>
                          <a:latin typeface="+mn-lt"/>
                          <a:ea typeface="+mn-ea"/>
                          <a:cs typeface="+mn-cs"/>
                        </a:rPr>
                        <a:t>Чжан</a:t>
                      </a:r>
                      <a:r>
                        <a:rPr lang="ru-RU" sz="1400" kern="100" dirty="0">
                          <a:solidFill>
                            <a:srgbClr val="660066"/>
                          </a:solidFill>
                          <a:effectLst/>
                          <a:latin typeface="+mn-lt"/>
                          <a:ea typeface="+mn-ea"/>
                          <a:cs typeface="+mn-cs"/>
                        </a:rPr>
                        <a:t> </a:t>
                      </a:r>
                      <a:r>
                        <a:rPr lang="ru-RU" sz="1400" kern="100" dirty="0" err="1">
                          <a:solidFill>
                            <a:srgbClr val="660066"/>
                          </a:solidFill>
                          <a:effectLst/>
                          <a:latin typeface="+mn-lt"/>
                          <a:ea typeface="+mn-ea"/>
                          <a:cs typeface="+mn-cs"/>
                        </a:rPr>
                        <a:t>Хуэй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95</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10)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Чжим</a:t>
                      </a:r>
                      <a:r>
                        <a:rPr lang="ru-RU" sz="1400" b="1" u="sng" kern="100">
                          <a:solidFill>
                            <a:srgbClr val="660066"/>
                          </a:solidFill>
                          <a:effectLst/>
                        </a:rPr>
                        <a:t>э</a:t>
                      </a:r>
                      <a:r>
                        <a:rPr lang="ru-RU" sz="1400" kern="100">
                          <a:solidFill>
                            <a:srgbClr val="660066"/>
                          </a:solidFill>
                          <a:effectLst/>
                        </a:rPr>
                        <a:t>й</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0000"/>
                        </a:lnSpc>
                        <a:spcAft>
                          <a:spcPts val="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98</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r>
                        <a:rPr lang="ru-RU" sz="900" dirty="0" smtClean="0"/>
                        <a:t>9) +5 +5+5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r>
                        <a:rPr lang="ru-RU" sz="1200" b="1" dirty="0" smtClean="0"/>
                        <a:t>100</a:t>
                      </a:r>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2682135607"/>
                  </a:ext>
                </a:extLst>
              </a:tr>
              <a:tr h="90510">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Чжао Вэйи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127441945"/>
                  </a:ext>
                </a:extLst>
              </a:tr>
              <a:tr h="203293">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Чжао Цяньцянь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0000"/>
                        </a:lnSpc>
                        <a:spcAft>
                          <a:spcPts val="0"/>
                        </a:spcAft>
                        <a:buFont typeface="+mj-lt"/>
                        <a:buNone/>
                      </a:pPr>
                      <a:r>
                        <a:rPr lang="ru-RU" sz="9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8) +5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002060"/>
                          </a:solidFill>
                          <a:effectLst/>
                        </a:rPr>
                        <a:t>Чжу </a:t>
                      </a:r>
                      <a:r>
                        <a:rPr lang="ru-RU" sz="1400" kern="100" dirty="0" err="1">
                          <a:solidFill>
                            <a:srgbClr val="002060"/>
                          </a:solidFill>
                          <a:effectLst/>
                        </a:rPr>
                        <a:t>Вэйли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100" i="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3.8-+</a:t>
                      </a: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95</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2618309211"/>
                  </a:ext>
                </a:extLst>
              </a:tr>
              <a:tr h="95052">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Чэн Ясинь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1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2.1+</a:t>
                      </a: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i="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100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r>
                        <a:rPr lang="ru-RU" sz="900" dirty="0" smtClean="0"/>
                        <a:t>2) +5  *+1</a:t>
                      </a:r>
                      <a:r>
                        <a:rPr lang="ru-RU" sz="900" baseline="0" dirty="0" smtClean="0"/>
                        <a:t>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734676949"/>
                  </a:ext>
                </a:extLst>
              </a:tr>
              <a:tr h="226246">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Чэнь Тяньлу</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1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3.4+</a:t>
                      </a: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i="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85</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6) +5+5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r>
                        <a:rPr lang="ru-RU" sz="1200" b="1" dirty="0" smtClean="0"/>
                        <a:t>100</a:t>
                      </a:r>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664089570"/>
                  </a:ext>
                </a:extLst>
              </a:tr>
              <a:tr h="203636">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Чэнь Шо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75</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r>
                        <a:rPr lang="ru-RU" sz="900" dirty="0" smtClean="0"/>
                        <a:t>12) +5+5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err="1">
                          <a:solidFill>
                            <a:srgbClr val="002060"/>
                          </a:solidFill>
                          <a:effectLst/>
                        </a:rPr>
                        <a:t>Шэнь</a:t>
                      </a:r>
                      <a:r>
                        <a:rPr lang="ru-RU" sz="1400" kern="100" dirty="0">
                          <a:solidFill>
                            <a:srgbClr val="002060"/>
                          </a:solidFill>
                          <a:effectLst/>
                        </a:rPr>
                        <a:t> </a:t>
                      </a:r>
                      <a:r>
                        <a:rPr lang="ru-RU" sz="1400" kern="100" dirty="0" err="1">
                          <a:solidFill>
                            <a:srgbClr val="002060"/>
                          </a:solidFill>
                          <a:effectLst/>
                        </a:rPr>
                        <a:t>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1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2.2+\\</a:t>
                      </a: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r>
                        <a:rPr lang="ru-RU" sz="90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Ян Ванлай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ru-RU" sz="9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0" i="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noProof="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lnSpc>
                          <a:spcPct val="100000"/>
                        </a:lnSpc>
                        <a:spcAft>
                          <a:spcPts val="0"/>
                        </a:spcAft>
                      </a:pPr>
                      <a:r>
                        <a:rPr lang="ru-RU" sz="900" dirty="0" smtClean="0"/>
                        <a:t>+5</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72000"/>
                      <a:endParaRPr lang="ru-RU" sz="1200" b="1"/>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Ян Цзюньдун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100" b="0" i="1" u="none" strike="noStrike" kern="1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a:t>
                      </a: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0000"/>
                        </a:lnSpc>
                        <a:spcAft>
                          <a:spcPts val="0"/>
                        </a:spcAft>
                        <a:buFont typeface="+mj-lt"/>
                        <a:buNone/>
                      </a:pPr>
                      <a:r>
                        <a:rPr lang="ru-RU" sz="900" b="0"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1200" b="1" kern="1200" dirty="0" smtClean="0">
                          <a:solidFill>
                            <a:srgbClr val="002060"/>
                          </a:solidFill>
                          <a:effectLst>
                            <a:outerShdw blurRad="38100" dist="38100" dir="2700000" algn="tl">
                              <a:srgbClr val="000000">
                                <a:alpha val="43137"/>
                              </a:srgbClr>
                            </a:outerShdw>
                          </a:effectLst>
                          <a:latin typeface="+mn-lt"/>
                          <a:ea typeface="+mn-ea"/>
                          <a:cs typeface="+mn-cs"/>
                        </a:rPr>
                        <a:t>80</a:t>
                      </a: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lnSpc>
                          <a:spcPct val="100000"/>
                        </a:lnSpc>
                        <a:spcAft>
                          <a:spcPts val="0"/>
                        </a:spcAft>
                      </a:pPr>
                      <a:r>
                        <a:rPr lang="ru-RU" sz="900" dirty="0" smtClean="0"/>
                        <a:t>11) +5  \\\\   \\\</a:t>
                      </a: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532242269"/>
                  </a:ext>
                </a:extLst>
              </a:tr>
              <a:tr h="0">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002060"/>
                          </a:solidFill>
                          <a:effectLst/>
                        </a:rPr>
                        <a:t>Ян </a:t>
                      </a:r>
                      <a:r>
                        <a:rPr lang="ru-RU" sz="1400" kern="100" dirty="0" err="1">
                          <a:solidFill>
                            <a:srgbClr val="002060"/>
                          </a:solidFill>
                          <a:effectLst/>
                        </a:rPr>
                        <a:t>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smtClean="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ru-RU" sz="900" b="1" kern="1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endParaRPr lang="ru-RU" sz="9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224767838"/>
                  </a:ext>
                </a:extLst>
              </a:tr>
              <a:tr h="108000">
                <a:tc>
                  <a:txBody>
                    <a:bodyPr/>
                    <a:lstStyle/>
                    <a:p>
                      <a:pPr marL="0" lvl="0" indent="0">
                        <a:lnSpc>
                          <a:spcPct val="100000"/>
                        </a:lnSpc>
                        <a:spcAft>
                          <a:spcPts val="0"/>
                        </a:spcAft>
                        <a:buFont typeface="+mj-lt"/>
                        <a:buNone/>
                      </a:pPr>
                      <a:endParaRPr lang="ru-RU" sz="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0000"/>
                        </a:lnSpc>
                        <a:spcAft>
                          <a:spcPts val="0"/>
                        </a:spcAft>
                        <a:buFont typeface="+mj-lt"/>
                        <a:buNone/>
                      </a:pPr>
                      <a:endParaRPr lang="ru-RU" sz="1200" kern="1200" dirty="0">
                        <a:solidFill>
                          <a:schemeClr val="dk1"/>
                        </a:solidFill>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0" i="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900" b="1" kern="1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ru-RU" sz="1200" b="1" kern="1200" dirty="0">
                        <a:solidFill>
                          <a:srgbClr val="002060"/>
                        </a:solidFill>
                        <a:effectLst>
                          <a:outerShdw blurRad="38100" dist="38100" dir="2700000" algn="tl">
                            <a:srgbClr val="000000">
                              <a:alpha val="43137"/>
                            </a:srgbClr>
                          </a:outerShdw>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lnSpc>
                          <a:spcPct val="100000"/>
                        </a:lnSpc>
                        <a:spcAft>
                          <a:spcPts val="0"/>
                        </a:spcAft>
                      </a:pPr>
                      <a:endParaRPr lang="ru-RU" sz="9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indent="72000"/>
                      <a:endParaRPr lang="ru-RU" sz="1200" b="1"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2714592989"/>
                  </a:ext>
                </a:extLst>
              </a:tr>
            </a:tbl>
          </a:graphicData>
        </a:graphic>
      </p:graphicFrame>
    </p:spTree>
    <p:extLst>
      <p:ext uri="{BB962C8B-B14F-4D97-AF65-F5344CB8AC3E}">
        <p14:creationId xmlns:p14="http://schemas.microsoft.com/office/powerpoint/2010/main" val="1430192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r>
              <a:rPr lang="ru-RU" sz="6600" dirty="0"/>
              <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3909028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4611D2-5AB4-71E7-B72F-3CFB0D3BBCD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F8FFC22-ABB2-4C91-02BF-D2D00BAB9937}"/>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37000" b="1" dirty="0" smtClean="0">
                <a:solidFill>
                  <a:srgbClr val="006600"/>
                </a:solidFill>
                <a:effectLst>
                  <a:outerShdw blurRad="38100" dist="38100" dir="2700000" algn="tl">
                    <a:srgbClr val="000000">
                      <a:alpha val="43137"/>
                    </a:srgbClr>
                  </a:outerShdw>
                </a:effectLst>
              </a:rPr>
              <a:t>Р/Л</a:t>
            </a:r>
            <a:endParaRPr lang="ru-RU" sz="27000" dirty="0"/>
          </a:p>
        </p:txBody>
      </p:sp>
    </p:spTree>
    <p:extLst>
      <p:ext uri="{BB962C8B-B14F-4D97-AF65-F5344CB8AC3E}">
        <p14:creationId xmlns:p14="http://schemas.microsoft.com/office/powerpoint/2010/main" val="2333772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8" name="TextBox 7">
            <a:extLst>
              <a:ext uri="{FF2B5EF4-FFF2-40B4-BE49-F238E27FC236}">
                <a16:creationId xmlns="" xmlns:a16="http://schemas.microsoft.com/office/drawing/2014/main" id="{5455CF96-550B-4461-8B18-70DF715DB16E}"/>
              </a:ext>
            </a:extLst>
          </p:cNvPr>
          <p:cNvSpPr txBox="1"/>
          <p:nvPr/>
        </p:nvSpPr>
        <p:spPr>
          <a:xfrm>
            <a:off x="293118" y="717536"/>
            <a:ext cx="11605765" cy="6140464"/>
          </a:xfrm>
          <a:prstGeom prst="rect">
            <a:avLst/>
          </a:prstGeom>
          <a:noFill/>
        </p:spPr>
        <p:txBody>
          <a:bodyPr wrap="square">
            <a:spAutoFit/>
          </a:bodyPr>
          <a:lstStyle/>
          <a:p>
            <a:pPr>
              <a:lnSpc>
                <a:spcPct val="115000"/>
              </a:lnSpc>
              <a:spcBef>
                <a:spcPts val="1800"/>
              </a:spcBef>
              <a:spcAft>
                <a:spcPts val="1800"/>
              </a:spcAft>
              <a:defRPr/>
            </a:pPr>
            <a:endParaRPr lang="ru-RU" sz="9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800"/>
              </a:spcBef>
              <a:defRPr/>
            </a:pP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егу</a:t>
            </a:r>
            <a:r>
              <a:rPr lang="ru-RU" sz="3200" b="1" dirty="0" err="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о́вщик</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игу</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и́ец</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егу</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ова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игу́</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ии</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cs typeface="Times New Roman" panose="02020603050405020304" pitchFamily="18" charset="0"/>
              </a:rPr>
              <a:t>игу</a:t>
            </a:r>
            <a:r>
              <a:rPr lang="ru-RU" sz="3200" b="1" dirty="0" err="1">
                <a:solidFill>
                  <a:srgbClr val="FF0000"/>
                </a:solidFill>
                <a:latin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cs typeface="Times New Roman" panose="02020603050405020304" pitchFamily="18" charset="0"/>
              </a:rPr>
              <a:t>и́йцы</a:t>
            </a:r>
            <a:r>
              <a:rPr lang="ru-RU" sz="3200" dirty="0">
                <a:solidFill>
                  <a:prstClr val="black"/>
                </a:solidFill>
                <a:latin typeface="Times New Roman" panose="02020603050405020304" pitchFamily="18" charset="0"/>
                <a:cs typeface="Times New Roman" panose="02020603050405020304" pitchFamily="18" charset="0"/>
              </a:rPr>
              <a:t> </a:t>
            </a:r>
            <a:r>
              <a:rPr lang="ru-RU" sz="3200" b="1" dirty="0" err="1">
                <a:solidFill>
                  <a:srgbClr val="FF0000"/>
                </a:solidFill>
                <a:latin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cs typeface="Times New Roman" panose="02020603050405020304" pitchFamily="18" charset="0"/>
              </a:rPr>
              <a:t>егу</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cs typeface="Times New Roman" panose="02020603050405020304" pitchFamily="18" charset="0"/>
              </a:rPr>
              <a:t>и</a:t>
            </a:r>
            <a:r>
              <a:rPr lang="ru-RU" sz="3200" b="1" dirty="0" err="1">
                <a:solidFill>
                  <a:srgbClr val="FF0000"/>
                </a:solidFill>
                <a:latin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cs typeface="Times New Roman" panose="02020603050405020304" pitchFamily="18" charset="0"/>
              </a:rPr>
              <a:t>о́вщика</a:t>
            </a:r>
            <a:r>
              <a:rPr lang="ru-RU" sz="3200" dirty="0">
                <a:solidFill>
                  <a:prstClr val="black"/>
                </a:solidFill>
                <a:latin typeface="Times New Roman" panose="02020603050405020304" pitchFamily="18" charset="0"/>
                <a:cs typeface="Times New Roman" panose="02020603050405020304" pitchFamily="18" charset="0"/>
              </a:rPr>
              <a:t> </a:t>
            </a:r>
            <a:r>
              <a:rPr lang="ru-RU" sz="3200" b="1" dirty="0" err="1">
                <a:solidFill>
                  <a:srgbClr val="FF0000"/>
                </a:solidFill>
                <a:latin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cs typeface="Times New Roman" panose="02020603050405020304" pitchFamily="18" charset="0"/>
              </a:rPr>
              <a:t>уга́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cs typeface="Times New Roman" panose="02020603050405020304" pitchFamily="18" charset="0"/>
              </a:rPr>
              <a:t>и</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algn="r">
              <a:lnSpc>
                <a:spcPct val="115000"/>
              </a:lnSpc>
              <a:spcAft>
                <a:spcPts val="1800"/>
              </a:spcAft>
              <a:defRPr/>
            </a:pP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a:t>
            </a:r>
            <a:r>
              <a:rPr lang="ru-RU" sz="3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со</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о́ки-та</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ато́</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ки</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та</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ато́</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 на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го́</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ке</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3200" dirty="0">
              <a:solidFill>
                <a:prstClr val="black"/>
              </a:solidFill>
              <a:ea typeface="Times New Roman" panose="02020603050405020304" pitchFamily="18" charset="0"/>
              <a:cs typeface="Times New Roman" panose="02020603050405020304" pitchFamily="18" charset="0"/>
            </a:endParaRPr>
          </a:p>
          <a:p>
            <a:pPr>
              <a:lnSpc>
                <a:spcPct val="115000"/>
              </a:lnSpc>
              <a:spcBef>
                <a:spcPts val="1800"/>
              </a:spcBef>
              <a:spcAft>
                <a:spcPts val="1800"/>
              </a:spcAft>
              <a:defRPr/>
            </a:pPr>
            <a:endPar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Bef>
                <a:spcPts val="1800"/>
              </a:spcBef>
              <a:spcAft>
                <a:spcPts val="1800"/>
              </a:spcAft>
              <a:defRPr/>
            </a:pP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я</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и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я</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иг</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оя́</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Съе</a:t>
            </a:r>
            <a:r>
              <a:rPr lang="ru-RU" sz="3200" b="1" dirty="0">
                <a:solidFill>
                  <a:srgbClr val="0070C0"/>
                </a:solidFill>
                <a:latin typeface="Times New Roman" panose="02020603050405020304" pitchFamily="18" charset="0"/>
                <a:cs typeface="Times New Roman" panose="02020603050405020304" pitchFamily="18" charset="0"/>
              </a:rPr>
              <a:t>л</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ик</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е́ник</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b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а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a:t>
            </a:r>
            <a:r>
              <a:rPr lang="ru-RU" sz="3200" b="1" dirty="0" err="1">
                <a:solidFill>
                  <a:srgbClr val="0070C0"/>
                </a:solidFill>
                <a:latin typeface="Times New Roman" panose="02020603050405020304" pitchFamily="18" charset="0"/>
                <a:cs typeface="Times New Roman" panose="02020603050405020304" pitchFamily="18" charset="0"/>
              </a:rPr>
              <a:t>л</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ю́шка</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ват</a:t>
            </a:r>
            <a:r>
              <a:rPr lang="ru-RU" sz="32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2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у́шку</a:t>
            </a:r>
            <a:r>
              <a:rPr lang="ru-RU"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3200" dirty="0">
              <a:solidFill>
                <a:prstClr val="black"/>
              </a:solidFill>
              <a:ea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 xmlns:a16="http://schemas.microsoft.com/office/drawing/2014/main" id="{AD53F9F8-D517-46B4-9616-E620609EADF8}"/>
              </a:ext>
            </a:extLst>
          </p:cNvPr>
          <p:cNvPicPr>
            <a:picLocks noChangeAspect="1"/>
          </p:cNvPicPr>
          <p:nvPr/>
        </p:nvPicPr>
        <p:blipFill rotWithShape="1">
          <a:blip r:embed="rId2"/>
          <a:srcRect l="24004" t="39070" r="24683" b="16105"/>
          <a:stretch/>
        </p:blipFill>
        <p:spPr>
          <a:xfrm>
            <a:off x="4807674" y="1074197"/>
            <a:ext cx="2084912" cy="1364203"/>
          </a:xfrm>
          <a:prstGeom prst="rect">
            <a:avLst/>
          </a:prstGeom>
        </p:spPr>
      </p:pic>
      <p:pic>
        <p:nvPicPr>
          <p:cNvPr id="4" name="Рисунок 3">
            <a:extLst>
              <a:ext uri="{FF2B5EF4-FFF2-40B4-BE49-F238E27FC236}">
                <a16:creationId xmlns="" xmlns:a16="http://schemas.microsoft.com/office/drawing/2014/main" id="{0522EE3C-7C7B-43F7-A057-21054618E4A3}"/>
              </a:ext>
            </a:extLst>
          </p:cNvPr>
          <p:cNvPicPr>
            <a:picLocks noChangeAspect="1"/>
          </p:cNvPicPr>
          <p:nvPr/>
        </p:nvPicPr>
        <p:blipFill>
          <a:blip r:embed="rId3"/>
          <a:stretch>
            <a:fillRect/>
          </a:stretch>
        </p:blipFill>
        <p:spPr>
          <a:xfrm>
            <a:off x="8498457" y="360423"/>
            <a:ext cx="3400425" cy="2476500"/>
          </a:xfrm>
          <a:prstGeom prst="rect">
            <a:avLst/>
          </a:prstGeom>
        </p:spPr>
      </p:pic>
      <p:pic>
        <p:nvPicPr>
          <p:cNvPr id="5" name="Рисунок 4">
            <a:extLst>
              <a:ext uri="{FF2B5EF4-FFF2-40B4-BE49-F238E27FC236}">
                <a16:creationId xmlns="" xmlns:a16="http://schemas.microsoft.com/office/drawing/2014/main" id="{7CD2BC0D-8572-4C95-899D-885F389D2D9B}"/>
              </a:ext>
            </a:extLst>
          </p:cNvPr>
          <p:cNvPicPr>
            <a:picLocks noChangeAspect="1"/>
          </p:cNvPicPr>
          <p:nvPr/>
        </p:nvPicPr>
        <p:blipFill>
          <a:blip r:embed="rId4"/>
          <a:stretch>
            <a:fillRect/>
          </a:stretch>
        </p:blipFill>
        <p:spPr>
          <a:xfrm>
            <a:off x="1021495" y="3384639"/>
            <a:ext cx="3192696" cy="1979966"/>
          </a:xfrm>
          <a:prstGeom prst="rect">
            <a:avLst/>
          </a:prstGeom>
        </p:spPr>
      </p:pic>
      <p:pic>
        <p:nvPicPr>
          <p:cNvPr id="6" name="Рисунок 5">
            <a:extLst>
              <a:ext uri="{FF2B5EF4-FFF2-40B4-BE49-F238E27FC236}">
                <a16:creationId xmlns="" xmlns:a16="http://schemas.microsoft.com/office/drawing/2014/main" id="{03CC6529-5042-4306-9F09-FE8F3E219616}"/>
              </a:ext>
            </a:extLst>
          </p:cNvPr>
          <p:cNvPicPr>
            <a:picLocks noChangeAspect="1"/>
          </p:cNvPicPr>
          <p:nvPr/>
        </p:nvPicPr>
        <p:blipFill>
          <a:blip r:embed="rId5"/>
          <a:stretch>
            <a:fillRect/>
          </a:stretch>
        </p:blipFill>
        <p:spPr>
          <a:xfrm>
            <a:off x="7380569" y="4147492"/>
            <a:ext cx="1908732" cy="1272488"/>
          </a:xfrm>
          <a:prstGeom prst="rect">
            <a:avLst/>
          </a:prstGeom>
        </p:spPr>
      </p:pic>
      <p:pic>
        <p:nvPicPr>
          <p:cNvPr id="7" name="Рисунок 6">
            <a:extLst>
              <a:ext uri="{FF2B5EF4-FFF2-40B4-BE49-F238E27FC236}">
                <a16:creationId xmlns="" xmlns:a16="http://schemas.microsoft.com/office/drawing/2014/main" id="{2FE91E97-2A8D-4E50-B045-AC4946B6BB84}"/>
              </a:ext>
            </a:extLst>
          </p:cNvPr>
          <p:cNvPicPr>
            <a:picLocks noChangeAspect="1"/>
          </p:cNvPicPr>
          <p:nvPr/>
        </p:nvPicPr>
        <p:blipFill>
          <a:blip r:embed="rId6"/>
          <a:stretch>
            <a:fillRect/>
          </a:stretch>
        </p:blipFill>
        <p:spPr>
          <a:xfrm>
            <a:off x="9939454" y="4048951"/>
            <a:ext cx="1959428" cy="1469571"/>
          </a:xfrm>
          <a:prstGeom prst="rect">
            <a:avLst/>
          </a:prstGeom>
        </p:spPr>
      </p:pic>
    </p:spTree>
    <p:extLst>
      <p:ext uri="{BB962C8B-B14F-4D97-AF65-F5344CB8AC3E}">
        <p14:creationId xmlns:p14="http://schemas.microsoft.com/office/powerpoint/2010/main" val="3184991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 xmlns:a16="http://schemas.microsoft.com/office/drawing/2014/main" id="{D5413D2E-C729-40BB-945A-F9D21681BA15}"/>
              </a:ext>
            </a:extLst>
          </p:cNvPr>
          <p:cNvPicPr>
            <a:picLocks noChangeAspect="1"/>
          </p:cNvPicPr>
          <p:nvPr/>
        </p:nvPicPr>
        <p:blipFill>
          <a:blip r:embed="rId2"/>
          <a:stretch>
            <a:fillRect/>
          </a:stretch>
        </p:blipFill>
        <p:spPr>
          <a:xfrm flipH="1">
            <a:off x="1617517" y="3951748"/>
            <a:ext cx="2124075" cy="2152650"/>
          </a:xfrm>
          <a:prstGeom prst="rect">
            <a:avLst/>
          </a:prstGeom>
        </p:spPr>
      </p:pic>
      <p:sp>
        <p:nvSpPr>
          <p:cNvPr id="2" name="Заголовок 1">
            <a:extLst>
              <a:ext uri="{FF2B5EF4-FFF2-40B4-BE49-F238E27FC236}">
                <a16:creationId xmlns=""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10" name="TextBox 9">
            <a:extLst>
              <a:ext uri="{FF2B5EF4-FFF2-40B4-BE49-F238E27FC236}">
                <a16:creationId xmlns="" xmlns:a16="http://schemas.microsoft.com/office/drawing/2014/main" id="{94DD9E69-3314-47C6-B35E-3B8A7061D938}"/>
              </a:ext>
            </a:extLst>
          </p:cNvPr>
          <p:cNvSpPr txBox="1"/>
          <p:nvPr/>
        </p:nvSpPr>
        <p:spPr>
          <a:xfrm>
            <a:off x="277586" y="1074197"/>
            <a:ext cx="11446328" cy="5755102"/>
          </a:xfrm>
          <a:prstGeom prst="rect">
            <a:avLst/>
          </a:prstGeom>
          <a:noFill/>
        </p:spPr>
        <p:txBody>
          <a:bodyPr wrap="square">
            <a:spAutoFit/>
          </a:bodyPr>
          <a:lstStyle/>
          <a:p>
            <a:pPr>
              <a:lnSpc>
                <a:spcPct val="115000"/>
              </a:lnSpc>
              <a:spcBef>
                <a:spcPts val="1800"/>
              </a:spcBef>
              <a:spcAft>
                <a:spcPts val="1800"/>
              </a:spcAft>
              <a:defRPr/>
            </a:pP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и́дцать</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т</a:t>
            </a:r>
            <a:r>
              <a:rPr lang="ru-RU"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 ко</a:t>
            </a:r>
            <a:r>
              <a:rPr lang="ru-RU"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аб</a:t>
            </a:r>
            <a:r>
              <a:rPr lang="ru-RU" sz="3600" b="1" dirty="0">
                <a:solidFill>
                  <a:srgbClr val="0070C0"/>
                </a:solidFill>
                <a:latin typeface="Times New Roman" panose="02020603050405020304" pitchFamily="18" charset="0"/>
                <a:cs typeface="Times New Roman" panose="02020603050405020304" pitchFamily="18" charset="0"/>
              </a:rPr>
              <a:t>л</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я́ </a:t>
            </a:r>
            <a:b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ави́</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ова</a:t>
            </a: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ави́</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ова</a:t>
            </a: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b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да </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та́к</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и не </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вы́</a:t>
            </a: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ави</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ова</a:t>
            </a:r>
            <a:r>
              <a:rPr lang="ru-RU" sz="3600" b="1" dirty="0" err="1">
                <a:solidFill>
                  <a:srgbClr val="0070C0"/>
                </a:solidFill>
                <a:latin typeface="Times New Roman" panose="02020603050405020304" pitchFamily="18" charset="0"/>
                <a:cs typeface="Times New Roman" panose="02020603050405020304" pitchFamily="18" charset="0"/>
              </a:rPr>
              <a:t>л</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15000"/>
              </a:lnSpc>
              <a:spcBef>
                <a:spcPts val="1800"/>
              </a:spcBef>
              <a:spcAft>
                <a:spcPts val="1800"/>
              </a:spcAft>
              <a:defRPr/>
            </a:pPr>
            <a:endParaRPr lang="ru-RU" sz="4400" dirty="0">
              <a:solidFill>
                <a:prstClr val="black"/>
              </a:solidFill>
              <a:ea typeface="Times New Roman" panose="02020603050405020304" pitchFamily="18" charset="0"/>
              <a:cs typeface="Times New Roman" panose="02020603050405020304" pitchFamily="18" charset="0"/>
            </a:endParaRPr>
          </a:p>
          <a:p>
            <a:pPr>
              <a:lnSpc>
                <a:spcPct val="115000"/>
              </a:lnSpc>
              <a:spcBef>
                <a:spcPts val="1800"/>
              </a:spcBef>
              <a:spcAft>
                <a:spcPts val="1800"/>
              </a:spcAft>
              <a:defRPr/>
            </a:pPr>
            <a:endParaRPr lang="ru-RU" sz="2000" dirty="0">
              <a:solidFill>
                <a:prstClr val="black"/>
              </a:solidFill>
              <a:ea typeface="Times New Roman" panose="02020603050405020304" pitchFamily="18" charset="0"/>
              <a:cs typeface="Times New Roman" panose="02020603050405020304" pitchFamily="18" charset="0"/>
            </a:endParaRPr>
          </a:p>
          <a:p>
            <a:pPr algn="r">
              <a:lnSpc>
                <a:spcPct val="115000"/>
              </a:lnSpc>
              <a:spcBef>
                <a:spcPts val="1800"/>
              </a:spcBef>
              <a:spcAft>
                <a:spcPts val="1800"/>
              </a:spcAft>
              <a:defRPr/>
            </a:pP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Всех </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ско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огово́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ок</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не </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пе</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еско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огово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и́шь</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b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не </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пе</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евы́ско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огово</a:t>
            </a:r>
            <a:r>
              <a:rPr lang="ru-RU" sz="3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a:t>
            </a:r>
            <a:r>
              <a:rPr lang="ru-RU" sz="36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ишь</a:t>
            </a:r>
            <a:r>
              <a:rPr lang="ru-RU"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4400" dirty="0">
              <a:solidFill>
                <a:prstClr val="black"/>
              </a:solidFill>
              <a:ea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 xmlns:a16="http://schemas.microsoft.com/office/drawing/2014/main" id="{21431478-7CDC-4D9D-B97C-47785891B44E}"/>
              </a:ext>
            </a:extLst>
          </p:cNvPr>
          <p:cNvPicPr>
            <a:picLocks noChangeAspect="1"/>
          </p:cNvPicPr>
          <p:nvPr/>
        </p:nvPicPr>
        <p:blipFill>
          <a:blip r:embed="rId3"/>
          <a:stretch>
            <a:fillRect/>
          </a:stretch>
        </p:blipFill>
        <p:spPr>
          <a:xfrm>
            <a:off x="5804807" y="1247095"/>
            <a:ext cx="2705100" cy="1685925"/>
          </a:xfrm>
          <a:prstGeom prst="rect">
            <a:avLst/>
          </a:prstGeom>
        </p:spPr>
      </p:pic>
      <p:pic>
        <p:nvPicPr>
          <p:cNvPr id="12" name="Рисунок 11">
            <a:extLst>
              <a:ext uri="{FF2B5EF4-FFF2-40B4-BE49-F238E27FC236}">
                <a16:creationId xmlns="" xmlns:a16="http://schemas.microsoft.com/office/drawing/2014/main" id="{D0ED9DCE-C22C-44E0-9B27-8649FB9E3CFC}"/>
              </a:ext>
            </a:extLst>
          </p:cNvPr>
          <p:cNvPicPr>
            <a:picLocks noChangeAspect="1"/>
          </p:cNvPicPr>
          <p:nvPr/>
        </p:nvPicPr>
        <p:blipFill>
          <a:blip r:embed="rId4"/>
          <a:stretch>
            <a:fillRect/>
          </a:stretch>
        </p:blipFill>
        <p:spPr>
          <a:xfrm>
            <a:off x="9695089" y="3186793"/>
            <a:ext cx="2028825" cy="2247900"/>
          </a:xfrm>
          <a:prstGeom prst="rect">
            <a:avLst/>
          </a:prstGeom>
        </p:spPr>
      </p:pic>
      <p:pic>
        <p:nvPicPr>
          <p:cNvPr id="14" name="Рисунок 13">
            <a:extLst>
              <a:ext uri="{FF2B5EF4-FFF2-40B4-BE49-F238E27FC236}">
                <a16:creationId xmlns="" xmlns:a16="http://schemas.microsoft.com/office/drawing/2014/main" id="{98FE9355-6F1A-4F80-8EEB-372997A1BF98}"/>
              </a:ext>
            </a:extLst>
          </p:cNvPr>
          <p:cNvPicPr>
            <a:picLocks noChangeAspect="1"/>
          </p:cNvPicPr>
          <p:nvPr/>
        </p:nvPicPr>
        <p:blipFill>
          <a:blip r:embed="rId5"/>
          <a:stretch>
            <a:fillRect/>
          </a:stretch>
        </p:blipFill>
        <p:spPr>
          <a:xfrm>
            <a:off x="5703412" y="3664641"/>
            <a:ext cx="2486025" cy="1838325"/>
          </a:xfrm>
          <a:prstGeom prst="rect">
            <a:avLst/>
          </a:prstGeom>
        </p:spPr>
      </p:pic>
    </p:spTree>
    <p:extLst>
      <p:ext uri="{BB962C8B-B14F-4D97-AF65-F5344CB8AC3E}">
        <p14:creationId xmlns:p14="http://schemas.microsoft.com/office/powerpoint/2010/main" val="2908445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CED552B-94D6-780C-99C5-87F0483A17D1}"/>
              </a:ext>
            </a:extLst>
          </p:cNvPr>
          <p:cNvSpPr>
            <a:spLocks noGrp="1"/>
          </p:cNvSpPr>
          <p:nvPr>
            <p:ph type="title"/>
          </p:nvPr>
        </p:nvSpPr>
        <p:spPr>
          <a:xfrm>
            <a:off x="831850" y="787792"/>
            <a:ext cx="10515600" cy="2641208"/>
          </a:xfrm>
        </p:spPr>
        <p:txBody>
          <a:bodyPr>
            <a:normAutofit/>
          </a:bodyPr>
          <a:lstStyle/>
          <a:p>
            <a:pPr algn="ctr"/>
            <a:r>
              <a:rPr lang="ru-RU" sz="9600" b="1" dirty="0">
                <a:ln>
                  <a:solidFill>
                    <a:schemeClr val="accent6">
                      <a:lumMod val="50000"/>
                    </a:schemeClr>
                  </a:solidFill>
                </a:ln>
                <a:solidFill>
                  <a:srgbClr val="5530A0"/>
                </a:solidFill>
                <a:effectLst>
                  <a:outerShdw blurRad="50800" dist="50800" dir="5400000" algn="ctr" rotWithShape="0">
                    <a:srgbClr val="7030A0"/>
                  </a:outerShdw>
                </a:effectLst>
              </a:rPr>
              <a:t>ВНЕШНОСТЬ</a:t>
            </a:r>
            <a:endParaRPr lang="ru-RU" sz="9600" dirty="0">
              <a:solidFill>
                <a:srgbClr val="5530A0"/>
              </a:solidFill>
              <a:effectLst>
                <a:outerShdw blurRad="50800" dist="50800" dir="5400000" algn="ctr" rotWithShape="0">
                  <a:srgbClr val="7030A0"/>
                </a:outerShdw>
              </a:effectLst>
            </a:endParaRPr>
          </a:p>
        </p:txBody>
      </p:sp>
    </p:spTree>
    <p:extLst>
      <p:ext uri="{BB962C8B-B14F-4D97-AF65-F5344CB8AC3E}">
        <p14:creationId xmlns:p14="http://schemas.microsoft.com/office/powerpoint/2010/main" val="1935147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5FFD52-81BA-AB6E-08F4-34F80A6B155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xmlns="" id="{3DC1C140-80D6-4270-8961-9BB8F9D121C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defRPr/>
            </a:pP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Домашнее задание на </a:t>
            </a:r>
            <a:r>
              <a:rPr lang="ru-RU" sz="5400" b="1" spc="300" dirty="0" smtClean="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14 ноября 2025 </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a:t>
            </a:r>
            <a:endParaRPr lang="ru-RU" sz="5400" b="1" spc="300" dirty="0">
              <a:solidFill>
                <a:srgbClr val="7030A0"/>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xmlns="" id="{110E9486-72AF-B8DB-C1AF-DAF55E771560}"/>
              </a:ext>
            </a:extLst>
          </p:cNvPr>
          <p:cNvSpPr txBox="1"/>
          <p:nvPr/>
        </p:nvSpPr>
        <p:spPr>
          <a:xfrm>
            <a:off x="260350" y="1060641"/>
            <a:ext cx="11726863" cy="3484031"/>
          </a:xfrm>
          <a:prstGeom prst="rect">
            <a:avLst/>
          </a:prstGeom>
          <a:noFill/>
        </p:spPr>
        <p:txBody>
          <a:bodyPr wrap="square">
            <a:spAutoFit/>
          </a:bodyPr>
          <a:lstStyle/>
          <a:p>
            <a:pPr marL="514350" indent="-514350">
              <a:lnSpc>
                <a:spcPct val="120000"/>
              </a:lnSpc>
              <a:spcBef>
                <a:spcPts val="600"/>
              </a:spcBef>
              <a:spcAft>
                <a:spcPts val="600"/>
              </a:spcAft>
              <a:buFontTx/>
              <a:buAutoNum type="arabicPeriod"/>
              <a:defRPr/>
            </a:pPr>
            <a:r>
              <a:rPr lang="ru-RU" sz="2400" dirty="0">
                <a:solidFill>
                  <a:srgbClr val="BAA5D6"/>
                </a:solidFill>
              </a:rPr>
              <a:t>Выучить скороговорки </a:t>
            </a:r>
            <a:r>
              <a:rPr lang="ru-RU" sz="2400" dirty="0" smtClean="0">
                <a:solidFill>
                  <a:srgbClr val="BAA5D6"/>
                </a:solidFill>
              </a:rPr>
              <a:t>«Ехал Грека…» и «Карл…».</a:t>
            </a:r>
            <a:endParaRPr lang="ru-RU" sz="2400" dirty="0">
              <a:solidFill>
                <a:srgbClr val="BAA5D6"/>
              </a:solidFill>
            </a:endParaRPr>
          </a:p>
          <a:p>
            <a:pPr marL="514350" indent="-514350">
              <a:lnSpc>
                <a:spcPct val="120000"/>
              </a:lnSpc>
              <a:spcBef>
                <a:spcPts val="600"/>
              </a:spcBef>
              <a:spcAft>
                <a:spcPts val="600"/>
              </a:spcAft>
              <a:buFontTx/>
              <a:buAutoNum type="arabicPeriod"/>
              <a:defRPr/>
            </a:pPr>
            <a:r>
              <a:rPr lang="ru-RU" sz="2400" dirty="0">
                <a:solidFill>
                  <a:srgbClr val="BAA5D6"/>
                </a:solidFill>
              </a:rPr>
              <a:t>Используя материалы по теме «Внешность» (см. ссылку на сайте), выполнить задания на странице 3.</a:t>
            </a:r>
          </a:p>
          <a:p>
            <a:pPr marL="514350" indent="-514350">
              <a:lnSpc>
                <a:spcPct val="120000"/>
              </a:lnSpc>
              <a:spcBef>
                <a:spcPts val="600"/>
              </a:spcBef>
              <a:spcAft>
                <a:spcPts val="600"/>
              </a:spcAft>
              <a:buFontTx/>
              <a:buAutoNum type="arabicPeriod"/>
              <a:defRPr/>
            </a:pPr>
            <a:r>
              <a:rPr lang="ru-RU" sz="2400" dirty="0">
                <a:solidFill>
                  <a:prstClr val="black"/>
                </a:solidFill>
              </a:rPr>
              <a:t>Прочитать тексты (см. ссылку на сайте), описывающие разных людей, и выделить в описании каждого человека самые яркие и интересные черты.</a:t>
            </a:r>
          </a:p>
          <a:p>
            <a:pPr>
              <a:lnSpc>
                <a:spcPct val="120000"/>
              </a:lnSpc>
              <a:spcBef>
                <a:spcPts val="600"/>
              </a:spcBef>
              <a:spcAft>
                <a:spcPts val="600"/>
              </a:spcAft>
              <a:defRPr/>
            </a:pPr>
            <a:r>
              <a:rPr lang="ru-RU" sz="2000" dirty="0">
                <a:solidFill>
                  <a:prstClr val="black"/>
                </a:solidFill>
              </a:rPr>
              <a:t>Каждый студент читает два текста и готовит описание персонажа, выделив от 5 до 10 наиболее ярких черт. В описании должно быть не больше 5 предложений. За длинные описания будет снижаться оценка. </a:t>
            </a:r>
          </a:p>
        </p:txBody>
      </p:sp>
      <p:sp>
        <p:nvSpPr>
          <p:cNvPr id="2" name="TextBox 1">
            <a:extLst>
              <a:ext uri="{FF2B5EF4-FFF2-40B4-BE49-F238E27FC236}">
                <a16:creationId xmlns:a16="http://schemas.microsoft.com/office/drawing/2014/main" xmlns="" id="{1B2FCFCE-F207-F045-4197-B73253185D1C}"/>
              </a:ext>
            </a:extLst>
          </p:cNvPr>
          <p:cNvSpPr txBox="1"/>
          <p:nvPr/>
        </p:nvSpPr>
        <p:spPr>
          <a:xfrm>
            <a:off x="4456495" y="4842572"/>
            <a:ext cx="2082019" cy="1754326"/>
          </a:xfrm>
          <a:prstGeom prst="rect">
            <a:avLst/>
          </a:prstGeom>
          <a:noFill/>
        </p:spPr>
        <p:txBody>
          <a:bodyPr wrap="square" rtlCol="0">
            <a:spAutoFit/>
          </a:bodyPr>
          <a:lstStyle/>
          <a:p>
            <a:r>
              <a:rPr lang="ru-RU" dirty="0">
                <a:solidFill>
                  <a:prstClr val="black"/>
                </a:solidFill>
              </a:rPr>
              <a:t>1 — 1 и 11</a:t>
            </a:r>
          </a:p>
          <a:p>
            <a:r>
              <a:rPr lang="ru-RU" dirty="0">
                <a:solidFill>
                  <a:prstClr val="black"/>
                </a:solidFill>
              </a:rPr>
              <a:t>2 — 1 и 15</a:t>
            </a:r>
          </a:p>
          <a:p>
            <a:r>
              <a:rPr lang="ru-RU" dirty="0">
                <a:solidFill>
                  <a:prstClr val="black"/>
                </a:solidFill>
              </a:rPr>
              <a:t>3 — 2 и 6</a:t>
            </a:r>
          </a:p>
          <a:p>
            <a:r>
              <a:rPr lang="ru-RU" dirty="0">
                <a:solidFill>
                  <a:prstClr val="black"/>
                </a:solidFill>
              </a:rPr>
              <a:t>4 — 2 и 11</a:t>
            </a:r>
          </a:p>
          <a:p>
            <a:r>
              <a:rPr lang="ru-RU" dirty="0">
                <a:solidFill>
                  <a:prstClr val="black"/>
                </a:solidFill>
              </a:rPr>
              <a:t>5 — 2 и 13</a:t>
            </a:r>
          </a:p>
          <a:p>
            <a:r>
              <a:rPr lang="ru-RU" dirty="0">
                <a:solidFill>
                  <a:prstClr val="black"/>
                </a:solidFill>
              </a:rPr>
              <a:t>6 — 3 и 9</a:t>
            </a:r>
          </a:p>
        </p:txBody>
      </p:sp>
      <p:sp>
        <p:nvSpPr>
          <p:cNvPr id="4" name="TextBox 3">
            <a:extLst>
              <a:ext uri="{FF2B5EF4-FFF2-40B4-BE49-F238E27FC236}">
                <a16:creationId xmlns:a16="http://schemas.microsoft.com/office/drawing/2014/main" xmlns="" id="{9B67C6B0-B564-0CBF-F363-6E8D069F5D2A}"/>
              </a:ext>
            </a:extLst>
          </p:cNvPr>
          <p:cNvSpPr txBox="1"/>
          <p:nvPr/>
        </p:nvSpPr>
        <p:spPr>
          <a:xfrm>
            <a:off x="6123781" y="4842572"/>
            <a:ext cx="2082019" cy="1754326"/>
          </a:xfrm>
          <a:prstGeom prst="rect">
            <a:avLst/>
          </a:prstGeom>
          <a:noFill/>
        </p:spPr>
        <p:txBody>
          <a:bodyPr wrap="square" rtlCol="0">
            <a:spAutoFit/>
          </a:bodyPr>
          <a:lstStyle/>
          <a:p>
            <a:r>
              <a:rPr lang="ru-RU" dirty="0">
                <a:solidFill>
                  <a:prstClr val="black"/>
                </a:solidFill>
              </a:rPr>
              <a:t>7 — 3 и 10</a:t>
            </a:r>
          </a:p>
          <a:p>
            <a:r>
              <a:rPr lang="ru-RU" dirty="0">
                <a:solidFill>
                  <a:prstClr val="black"/>
                </a:solidFill>
              </a:rPr>
              <a:t>8 — 4 и 5</a:t>
            </a:r>
          </a:p>
          <a:p>
            <a:r>
              <a:rPr lang="ru-RU" dirty="0">
                <a:solidFill>
                  <a:prstClr val="black"/>
                </a:solidFill>
              </a:rPr>
              <a:t>9 — 4 и 12</a:t>
            </a:r>
          </a:p>
          <a:p>
            <a:r>
              <a:rPr lang="ru-RU" b="1" dirty="0" smtClean="0">
                <a:solidFill>
                  <a:srgbClr val="FF0000"/>
                </a:solidFill>
              </a:rPr>
              <a:t>10</a:t>
            </a:r>
            <a:r>
              <a:rPr lang="ru-RU" dirty="0" smtClean="0">
                <a:solidFill>
                  <a:prstClr val="black"/>
                </a:solidFill>
              </a:rPr>
              <a:t> — </a:t>
            </a:r>
            <a:r>
              <a:rPr lang="ru-RU" b="1" dirty="0" smtClean="0">
                <a:solidFill>
                  <a:prstClr val="black"/>
                </a:solidFill>
              </a:rPr>
              <a:t>5</a:t>
            </a:r>
            <a:r>
              <a:rPr lang="ru-RU" dirty="0" smtClean="0">
                <a:solidFill>
                  <a:prstClr val="black"/>
                </a:solidFill>
              </a:rPr>
              <a:t> и 12</a:t>
            </a:r>
          </a:p>
          <a:p>
            <a:r>
              <a:rPr lang="ru-RU" b="1" dirty="0" smtClean="0">
                <a:solidFill>
                  <a:srgbClr val="FF0000"/>
                </a:solidFill>
              </a:rPr>
              <a:t>11</a:t>
            </a:r>
            <a:r>
              <a:rPr lang="ru-RU" dirty="0" smtClean="0">
                <a:solidFill>
                  <a:prstClr val="black"/>
                </a:solidFill>
              </a:rPr>
              <a:t> </a:t>
            </a:r>
            <a:r>
              <a:rPr lang="ru-RU" dirty="0">
                <a:solidFill>
                  <a:prstClr val="black"/>
                </a:solidFill>
              </a:rPr>
              <a:t>— </a:t>
            </a:r>
            <a:r>
              <a:rPr lang="ru-RU" b="1" dirty="0">
                <a:solidFill>
                  <a:prstClr val="black"/>
                </a:solidFill>
              </a:rPr>
              <a:t>6</a:t>
            </a:r>
            <a:r>
              <a:rPr lang="ru-RU" dirty="0">
                <a:solidFill>
                  <a:prstClr val="black"/>
                </a:solidFill>
              </a:rPr>
              <a:t> и 8</a:t>
            </a:r>
          </a:p>
          <a:p>
            <a:r>
              <a:rPr lang="ru-RU" dirty="0">
                <a:solidFill>
                  <a:prstClr val="black"/>
                </a:solidFill>
              </a:rPr>
              <a:t>12 — 7 и 9</a:t>
            </a:r>
          </a:p>
        </p:txBody>
      </p:sp>
      <p:sp>
        <p:nvSpPr>
          <p:cNvPr id="5" name="TextBox 4">
            <a:extLst>
              <a:ext uri="{FF2B5EF4-FFF2-40B4-BE49-F238E27FC236}">
                <a16:creationId xmlns:a16="http://schemas.microsoft.com/office/drawing/2014/main" xmlns="" id="{92C14555-6C7E-C17C-C71F-D90E7383EF4D}"/>
              </a:ext>
            </a:extLst>
          </p:cNvPr>
          <p:cNvSpPr txBox="1"/>
          <p:nvPr/>
        </p:nvSpPr>
        <p:spPr>
          <a:xfrm>
            <a:off x="7689629" y="4842572"/>
            <a:ext cx="2082019" cy="1754326"/>
          </a:xfrm>
          <a:prstGeom prst="rect">
            <a:avLst/>
          </a:prstGeom>
          <a:noFill/>
        </p:spPr>
        <p:txBody>
          <a:bodyPr wrap="square" rtlCol="0">
            <a:spAutoFit/>
          </a:bodyPr>
          <a:lstStyle/>
          <a:p>
            <a:r>
              <a:rPr lang="ru-RU" dirty="0">
                <a:solidFill>
                  <a:prstClr val="black"/>
                </a:solidFill>
              </a:rPr>
              <a:t>13 — 7 и 10</a:t>
            </a:r>
          </a:p>
          <a:p>
            <a:r>
              <a:rPr lang="ru-RU" dirty="0">
                <a:solidFill>
                  <a:prstClr val="black"/>
                </a:solidFill>
              </a:rPr>
              <a:t>14 — 7 и 15</a:t>
            </a:r>
          </a:p>
          <a:p>
            <a:r>
              <a:rPr lang="ru-RU" dirty="0">
                <a:solidFill>
                  <a:prstClr val="black"/>
                </a:solidFill>
              </a:rPr>
              <a:t>15 — 8 и 13</a:t>
            </a:r>
          </a:p>
          <a:p>
            <a:r>
              <a:rPr lang="ru-RU" dirty="0">
                <a:solidFill>
                  <a:prstClr val="black"/>
                </a:solidFill>
              </a:rPr>
              <a:t>16 — 9 и 14</a:t>
            </a:r>
          </a:p>
          <a:p>
            <a:r>
              <a:rPr lang="ru-RU" dirty="0">
                <a:solidFill>
                  <a:prstClr val="black"/>
                </a:solidFill>
              </a:rPr>
              <a:t>17 — 10 и 12</a:t>
            </a:r>
          </a:p>
          <a:p>
            <a:r>
              <a:rPr lang="ru-RU" dirty="0">
                <a:solidFill>
                  <a:prstClr val="black"/>
                </a:solidFill>
              </a:rPr>
              <a:t>18 — 14 и 15</a:t>
            </a:r>
          </a:p>
        </p:txBody>
      </p:sp>
      <p:sp>
        <p:nvSpPr>
          <p:cNvPr id="6" name="TextBox 5">
            <a:extLst>
              <a:ext uri="{FF2B5EF4-FFF2-40B4-BE49-F238E27FC236}">
                <a16:creationId xmlns:a16="http://schemas.microsoft.com/office/drawing/2014/main" xmlns="" id="{BF3ADFB8-A93C-0B1A-C0F6-482C1622F84E}"/>
              </a:ext>
            </a:extLst>
          </p:cNvPr>
          <p:cNvSpPr txBox="1"/>
          <p:nvPr/>
        </p:nvSpPr>
        <p:spPr>
          <a:xfrm>
            <a:off x="467641" y="5311486"/>
            <a:ext cx="4090292" cy="369332"/>
          </a:xfrm>
          <a:prstGeom prst="rect">
            <a:avLst/>
          </a:prstGeom>
          <a:noFill/>
        </p:spPr>
        <p:txBody>
          <a:bodyPr wrap="square" rtlCol="0">
            <a:spAutoFit/>
          </a:bodyPr>
          <a:lstStyle/>
          <a:p>
            <a:r>
              <a:rPr lang="ru-RU" b="1" dirty="0">
                <a:solidFill>
                  <a:prstClr val="black"/>
                </a:solidFill>
              </a:rPr>
              <a:t>№ студента по списку — №№ текстов:</a:t>
            </a:r>
          </a:p>
        </p:txBody>
      </p:sp>
      <p:sp>
        <p:nvSpPr>
          <p:cNvPr id="10" name="TextBox 9">
            <a:extLst>
              <a:ext uri="{FF2B5EF4-FFF2-40B4-BE49-F238E27FC236}">
                <a16:creationId xmlns:a16="http://schemas.microsoft.com/office/drawing/2014/main" xmlns="" id="{1B2FCFCE-F207-F045-4197-B73253185D1C}"/>
              </a:ext>
            </a:extLst>
          </p:cNvPr>
          <p:cNvSpPr txBox="1"/>
          <p:nvPr/>
        </p:nvSpPr>
        <p:spPr>
          <a:xfrm>
            <a:off x="9306720" y="4842572"/>
            <a:ext cx="2082019" cy="1754326"/>
          </a:xfrm>
          <a:prstGeom prst="rect">
            <a:avLst/>
          </a:prstGeom>
          <a:noFill/>
        </p:spPr>
        <p:txBody>
          <a:bodyPr wrap="square" rtlCol="0">
            <a:spAutoFit/>
          </a:bodyPr>
          <a:lstStyle/>
          <a:p>
            <a:r>
              <a:rPr lang="ru-RU" dirty="0" smtClean="0">
                <a:solidFill>
                  <a:prstClr val="black"/>
                </a:solidFill>
              </a:rPr>
              <a:t>19 </a:t>
            </a:r>
            <a:r>
              <a:rPr lang="ru-RU" dirty="0">
                <a:solidFill>
                  <a:prstClr val="black"/>
                </a:solidFill>
              </a:rPr>
              <a:t>— 1 и 11</a:t>
            </a:r>
          </a:p>
          <a:p>
            <a:r>
              <a:rPr lang="ru-RU" dirty="0" smtClean="0">
                <a:solidFill>
                  <a:prstClr val="black"/>
                </a:solidFill>
              </a:rPr>
              <a:t>20 </a:t>
            </a:r>
            <a:r>
              <a:rPr lang="ru-RU" dirty="0">
                <a:solidFill>
                  <a:prstClr val="black"/>
                </a:solidFill>
              </a:rPr>
              <a:t>— 1 и 15</a:t>
            </a:r>
          </a:p>
          <a:p>
            <a:r>
              <a:rPr lang="ru-RU" b="1" dirty="0" smtClean="0">
                <a:solidFill>
                  <a:srgbClr val="FF0000"/>
                </a:solidFill>
              </a:rPr>
              <a:t>21</a:t>
            </a:r>
            <a:r>
              <a:rPr lang="ru-RU" dirty="0" smtClean="0">
                <a:solidFill>
                  <a:prstClr val="black"/>
                </a:solidFill>
              </a:rPr>
              <a:t> </a:t>
            </a:r>
            <a:r>
              <a:rPr lang="ru-RU" dirty="0">
                <a:solidFill>
                  <a:prstClr val="black"/>
                </a:solidFill>
              </a:rPr>
              <a:t>— </a:t>
            </a:r>
            <a:r>
              <a:rPr lang="ru-RU" b="1" dirty="0">
                <a:solidFill>
                  <a:prstClr val="black"/>
                </a:solidFill>
              </a:rPr>
              <a:t>2</a:t>
            </a:r>
            <a:r>
              <a:rPr lang="ru-RU" dirty="0">
                <a:solidFill>
                  <a:prstClr val="black"/>
                </a:solidFill>
              </a:rPr>
              <a:t> и 6</a:t>
            </a:r>
          </a:p>
          <a:p>
            <a:r>
              <a:rPr lang="ru-RU" dirty="0" smtClean="0">
                <a:solidFill>
                  <a:prstClr val="black"/>
                </a:solidFill>
              </a:rPr>
              <a:t>22 </a:t>
            </a:r>
            <a:r>
              <a:rPr lang="ru-RU" dirty="0">
                <a:solidFill>
                  <a:prstClr val="black"/>
                </a:solidFill>
              </a:rPr>
              <a:t>— 2 и 11</a:t>
            </a:r>
          </a:p>
          <a:p>
            <a:r>
              <a:rPr lang="ru-RU" dirty="0" smtClean="0">
                <a:solidFill>
                  <a:prstClr val="black"/>
                </a:solidFill>
              </a:rPr>
              <a:t>23 </a:t>
            </a:r>
            <a:r>
              <a:rPr lang="ru-RU" dirty="0">
                <a:solidFill>
                  <a:prstClr val="black"/>
                </a:solidFill>
              </a:rPr>
              <a:t>— 2 и 13</a:t>
            </a:r>
          </a:p>
          <a:p>
            <a:r>
              <a:rPr lang="ru-RU" b="1" dirty="0" smtClean="0">
                <a:solidFill>
                  <a:srgbClr val="FF0000"/>
                </a:solidFill>
              </a:rPr>
              <a:t>24</a:t>
            </a:r>
            <a:r>
              <a:rPr lang="ru-RU" dirty="0" smtClean="0">
                <a:solidFill>
                  <a:prstClr val="black"/>
                </a:solidFill>
              </a:rPr>
              <a:t> </a:t>
            </a:r>
            <a:r>
              <a:rPr lang="ru-RU" dirty="0">
                <a:solidFill>
                  <a:prstClr val="black"/>
                </a:solidFill>
              </a:rPr>
              <a:t>— </a:t>
            </a:r>
            <a:r>
              <a:rPr lang="ru-RU" b="1" dirty="0">
                <a:solidFill>
                  <a:prstClr val="black"/>
                </a:solidFill>
              </a:rPr>
              <a:t>3</a:t>
            </a:r>
            <a:r>
              <a:rPr lang="ru-RU" dirty="0">
                <a:solidFill>
                  <a:prstClr val="black"/>
                </a:solidFill>
              </a:rPr>
              <a:t> и 9</a:t>
            </a:r>
          </a:p>
        </p:txBody>
      </p:sp>
      <p:graphicFrame>
        <p:nvGraphicFramePr>
          <p:cNvPr id="9" name="Таблица 8"/>
          <p:cNvGraphicFramePr>
            <a:graphicFrameLocks noGrp="1"/>
          </p:cNvGraphicFramePr>
          <p:nvPr>
            <p:extLst>
              <p:ext uri="{D42A27DB-BD31-4B8C-83A1-F6EECF244321}">
                <p14:modId xmlns:p14="http://schemas.microsoft.com/office/powerpoint/2010/main" val="2051522388"/>
              </p:ext>
            </p:extLst>
          </p:nvPr>
        </p:nvGraphicFramePr>
        <p:xfrm>
          <a:off x="1817914" y="5680818"/>
          <a:ext cx="1616359" cy="464337"/>
        </p:xfrm>
        <a:graphic>
          <a:graphicData uri="http://schemas.openxmlformats.org/drawingml/2006/table">
            <a:tbl>
              <a:tblPr firstRow="1" firstCol="1" bandRow="1">
                <a:tableStyleId>{5C22544A-7EE6-4342-B048-85BDC9FD1C3A}</a:tableStyleId>
              </a:tblPr>
              <a:tblGrid>
                <a:gridCol w="305675"/>
                <a:gridCol w="1310684"/>
              </a:tblGrid>
              <a:tr h="23605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err="1">
                          <a:solidFill>
                            <a:srgbClr val="660066"/>
                          </a:solidFill>
                          <a:effectLst/>
                        </a:rPr>
                        <a:t>Чжан</a:t>
                      </a:r>
                      <a:r>
                        <a:rPr lang="ru-RU" sz="1400" kern="100" dirty="0">
                          <a:solidFill>
                            <a:srgbClr val="660066"/>
                          </a:solidFill>
                          <a:effectLst/>
                        </a:rPr>
                        <a:t> </a:t>
                      </a:r>
                      <a:r>
                        <a:rPr lang="ru-RU" sz="1400" kern="100" dirty="0" err="1">
                          <a:solidFill>
                            <a:srgbClr val="660066"/>
                          </a:solidFill>
                          <a:effectLst/>
                        </a:rPr>
                        <a:t>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err="1">
                          <a:solidFill>
                            <a:srgbClr val="660066"/>
                          </a:solidFill>
                          <a:effectLst/>
                        </a:rPr>
                        <a:t>Чжан</a:t>
                      </a:r>
                      <a:r>
                        <a:rPr lang="ru-RU" sz="1400" kern="100" dirty="0">
                          <a:solidFill>
                            <a:srgbClr val="660066"/>
                          </a:solidFill>
                          <a:effectLst/>
                        </a:rPr>
                        <a:t> </a:t>
                      </a:r>
                      <a:r>
                        <a:rPr lang="ru-RU" sz="1400" kern="100" dirty="0" err="1">
                          <a:solidFill>
                            <a:srgbClr val="660066"/>
                          </a:solidFill>
                          <a:effectLst/>
                        </a:rPr>
                        <a:t>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2924422139"/>
              </p:ext>
            </p:extLst>
          </p:nvPr>
        </p:nvGraphicFramePr>
        <p:xfrm>
          <a:off x="1817914" y="6136367"/>
          <a:ext cx="1616359" cy="228283"/>
        </p:xfrm>
        <a:graphic>
          <a:graphicData uri="http://schemas.openxmlformats.org/drawingml/2006/table">
            <a:tbl>
              <a:tblPr firstRow="1" firstCol="1" bandRow="1">
                <a:tableStyleId>{5C22544A-7EE6-4342-B048-85BDC9FD1C3A}</a:tableStyleId>
              </a:tblPr>
              <a:tblGrid>
                <a:gridCol w="305675"/>
                <a:gridCol w="1310684"/>
              </a:tblGrid>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err="1">
                          <a:solidFill>
                            <a:srgbClr val="002060"/>
                          </a:solidFill>
                          <a:effectLst/>
                        </a:rPr>
                        <a:t>Шэнь</a:t>
                      </a:r>
                      <a:r>
                        <a:rPr lang="ru-RU" sz="1400" kern="100" dirty="0">
                          <a:solidFill>
                            <a:srgbClr val="002060"/>
                          </a:solidFill>
                          <a:effectLst/>
                        </a:rPr>
                        <a:t> </a:t>
                      </a:r>
                      <a:r>
                        <a:rPr lang="ru-RU" sz="1400" kern="100" dirty="0" err="1">
                          <a:solidFill>
                            <a:srgbClr val="002060"/>
                          </a:solidFill>
                          <a:effectLst/>
                        </a:rPr>
                        <a:t>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r>
            </a:tbl>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val="1128974314"/>
              </p:ext>
            </p:extLst>
          </p:nvPr>
        </p:nvGraphicFramePr>
        <p:xfrm>
          <a:off x="1817914" y="6368615"/>
          <a:ext cx="1616359" cy="228283"/>
        </p:xfrm>
        <a:graphic>
          <a:graphicData uri="http://schemas.openxmlformats.org/drawingml/2006/table">
            <a:tbl>
              <a:tblPr firstRow="1" firstCol="1" bandRow="1">
                <a:tableStyleId>{5C22544A-7EE6-4342-B048-85BDC9FD1C3A}</a:tableStyleId>
              </a:tblPr>
              <a:tblGrid>
                <a:gridCol w="305675"/>
                <a:gridCol w="1310684"/>
              </a:tblGrid>
              <a:tr h="0">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002060"/>
                          </a:solidFill>
                          <a:effectLst/>
                        </a:rPr>
                        <a:t>Ян </a:t>
                      </a:r>
                      <a:r>
                        <a:rPr lang="ru-RU" sz="1400" kern="100" dirty="0" err="1">
                          <a:solidFill>
                            <a:srgbClr val="002060"/>
                          </a:solidFill>
                          <a:effectLst/>
                        </a:rPr>
                        <a:t>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r>
            </a:tbl>
          </a:graphicData>
        </a:graphic>
      </p:graphicFrame>
    </p:spTree>
    <p:extLst>
      <p:ext uri="{BB962C8B-B14F-4D97-AF65-F5344CB8AC3E}">
        <p14:creationId xmlns:p14="http://schemas.microsoft.com/office/powerpoint/2010/main" val="33785437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CE3FE2CA-FF4A-4D4D-A899-3BC07ECD601E}"/>
              </a:ext>
            </a:extLst>
          </p:cNvPr>
          <p:cNvSpPr txBox="1"/>
          <p:nvPr/>
        </p:nvSpPr>
        <p:spPr>
          <a:xfrm>
            <a:off x="255852" y="143691"/>
            <a:ext cx="11603639" cy="2677656"/>
          </a:xfrm>
          <a:prstGeom prst="rect">
            <a:avLst/>
          </a:prstGeom>
          <a:noFill/>
        </p:spPr>
        <p:txBody>
          <a:bodyPr wrap="square">
            <a:spAutoFit/>
          </a:bodyPr>
          <a:lstStyle/>
          <a:p>
            <a:pPr indent="180340" algn="just">
              <a:spcBef>
                <a:spcPts val="3000"/>
              </a:spcBef>
              <a:defRPr/>
            </a:pPr>
            <a:r>
              <a:rPr lang="ru-RU" sz="2400" b="1" kern="100" dirty="0" smtClean="0">
                <a:solidFill>
                  <a:prstClr val="black"/>
                </a:solidFill>
                <a:latin typeface="Times New Roman" panose="02020603050405020304" pitchFamily="18" charset="0"/>
                <a:ea typeface="SimSun" panose="02010600030101010101" pitchFamily="2" charset="-122"/>
              </a:rPr>
              <a:t>  2. </a:t>
            </a:r>
            <a:r>
              <a:rPr lang="ru-RU" sz="2400" kern="100" dirty="0" smtClean="0">
                <a:solidFill>
                  <a:prstClr val="black"/>
                </a:solidFill>
                <a:latin typeface="Times New Roman" panose="02020603050405020304" pitchFamily="18" charset="0"/>
                <a:ea typeface="SimSun" panose="02010600030101010101" pitchFamily="2" charset="-122"/>
              </a:rPr>
              <a:t>Моя </a:t>
            </a:r>
            <a:r>
              <a:rPr lang="ru-RU" sz="2400" kern="100" dirty="0">
                <a:solidFill>
                  <a:prstClr val="black"/>
                </a:solidFill>
                <a:latin typeface="Times New Roman" panose="02020603050405020304" pitchFamily="18" charset="0"/>
                <a:ea typeface="SimSun" panose="02010600030101010101" pitchFamily="2" charset="-122"/>
              </a:rPr>
              <a:t>подруга очень симпатичная девушка. Она среднего роста. Она не худая и не полная. У неё большие карие глаза и прямой маленький нос. Она очень стройная. У неё тонкие чёрные брови и светлые волнистые волосы. Девушка с карими глазами и светлыми волосами — это очень красиво, правда? Моя подруга всегда одевается с большим вкусом. Вот и сегодня посмотрите! Она в коротком зелёном платье. Платье очень идёт ей. Она любит украшения. Иногда она носит бусы и серьги. А сегодня она надела красивый браслет.</a:t>
            </a:r>
          </a:p>
        </p:txBody>
      </p:sp>
      <p:sp>
        <p:nvSpPr>
          <p:cNvPr id="3" name="TextBox 2">
            <a:extLst>
              <a:ext uri="{FF2B5EF4-FFF2-40B4-BE49-F238E27FC236}">
                <a16:creationId xmlns="" xmlns:a16="http://schemas.microsoft.com/office/drawing/2014/main" id="{AA02138A-2061-4E60-9CAF-61D8C99BC37C}"/>
              </a:ext>
            </a:extLst>
          </p:cNvPr>
          <p:cNvSpPr txBox="1"/>
          <p:nvPr/>
        </p:nvSpPr>
        <p:spPr>
          <a:xfrm>
            <a:off x="255852" y="2821347"/>
            <a:ext cx="11775039" cy="3970318"/>
          </a:xfrm>
          <a:prstGeom prst="rect">
            <a:avLst/>
          </a:prstGeom>
          <a:noFill/>
        </p:spPr>
        <p:txBody>
          <a:bodyPr wrap="square">
            <a:spAutoFit/>
          </a:bodyPr>
          <a:lstStyle/>
          <a:p>
            <a:pPr indent="180340" algn="just">
              <a:spcBef>
                <a:spcPts val="3000"/>
              </a:spcBef>
              <a:defRPr/>
            </a:pPr>
            <a:r>
              <a:rPr lang="ru-RU" sz="3600" b="1" kern="100" dirty="0">
                <a:solidFill>
                  <a:prstClr val="black"/>
                </a:solidFill>
                <a:latin typeface="Times New Roman" panose="02020603050405020304" pitchFamily="18" charset="0"/>
                <a:ea typeface="SimSun" panose="02010600030101010101" pitchFamily="2" charset="-122"/>
              </a:rPr>
              <a:t>  </a:t>
            </a:r>
            <a:r>
              <a:rPr lang="ru-RU" sz="2400" b="1" kern="100" dirty="0">
                <a:solidFill>
                  <a:prstClr val="black"/>
                </a:solidFill>
                <a:latin typeface="Times New Roman" panose="02020603050405020304" pitchFamily="18" charset="0"/>
                <a:ea typeface="SimSun" panose="02010600030101010101" pitchFamily="2" charset="-122"/>
              </a:rPr>
              <a:t>3</a:t>
            </a:r>
            <a:r>
              <a:rPr lang="ru-RU" sz="2400" b="1" kern="100" dirty="0" smtClean="0">
                <a:solidFill>
                  <a:prstClr val="black"/>
                </a:solidFill>
                <a:latin typeface="Times New Roman" panose="02020603050405020304" pitchFamily="18" charset="0"/>
                <a:ea typeface="SimSun" panose="02010600030101010101" pitchFamily="2" charset="-122"/>
              </a:rPr>
              <a:t>.</a:t>
            </a:r>
            <a:r>
              <a:rPr lang="ru-RU" sz="2400" kern="100" dirty="0" smtClean="0">
                <a:solidFill>
                  <a:prstClr val="black"/>
                </a:solidFill>
                <a:latin typeface="Times New Roman" panose="02020603050405020304" pitchFamily="18" charset="0"/>
                <a:ea typeface="SimSun" panose="02010600030101010101" pitchFamily="2" charset="-122"/>
              </a:rPr>
              <a:t>   </a:t>
            </a:r>
            <a:r>
              <a:rPr lang="ru-RU" sz="2400" kern="100" dirty="0">
                <a:solidFill>
                  <a:prstClr val="black"/>
                </a:solidFill>
                <a:latin typeface="Times New Roman" panose="02020603050405020304" pitchFamily="18" charset="0"/>
                <a:ea typeface="SimSun" panose="02010600030101010101" pitchFamily="2" charset="-122"/>
              </a:rPr>
              <a:t>Мой лучший друг Артём невысокого роста, чуть больше 160</a:t>
            </a:r>
            <a:r>
              <a:rPr lang="en-US" sz="2400" kern="100" dirty="0">
                <a:solidFill>
                  <a:prstClr val="black"/>
                </a:solidFill>
                <a:latin typeface="Times New Roman" panose="02020603050405020304" pitchFamily="18" charset="0"/>
                <a:ea typeface="SimSun" panose="02010600030101010101" pitchFamily="2" charset="-122"/>
              </a:rPr>
              <a:t> </a:t>
            </a:r>
            <a:r>
              <a:rPr lang="ru-RU" sz="2400" kern="100" dirty="0">
                <a:solidFill>
                  <a:prstClr val="black"/>
                </a:solidFill>
                <a:latin typeface="Times New Roman" panose="02020603050405020304" pitchFamily="18" charset="0"/>
                <a:ea typeface="SimSun" panose="02010600030101010101" pitchFamily="2" charset="-122"/>
              </a:rPr>
              <a:t>см., но физически он хорошо развит, потому что занимается спортом: играет в футбол, ходит в секцию спортивной гимнастики. У него светлые волосы, высокий лоб, голубые глаза с большими ресницами, густые брови и немного вздернутый курносый нос. Летом его лицо покрывается веснушками. Это делает Артёма немного смешным и беззащитным. Но когда он улыбается, о его внешности забываешь. Перед тобой открытый, душевный человек. Он способен тебя выслушать и понять, всегда </a:t>
            </a:r>
            <a:r>
              <a:rPr lang="ru-RU" sz="2400" kern="100" dirty="0" smtClean="0">
                <a:solidFill>
                  <a:prstClr val="black"/>
                </a:solidFill>
                <a:latin typeface="Times New Roman" panose="02020603050405020304" pitchFamily="18" charset="0"/>
                <a:ea typeface="SimSun" panose="02010600030101010101" pitchFamily="2" charset="-122"/>
              </a:rPr>
              <a:t>придёт </a:t>
            </a:r>
            <a:r>
              <a:rPr lang="ru-RU" sz="2400" kern="100" dirty="0">
                <a:solidFill>
                  <a:prstClr val="black"/>
                </a:solidFill>
                <a:latin typeface="Times New Roman" panose="02020603050405020304" pitchFamily="18" charset="0"/>
                <a:ea typeface="SimSun" panose="02010600030101010101" pitchFamily="2" charset="-122"/>
              </a:rPr>
              <a:t>на помощь в трудную минуту. Одевается мой друг просто, но со вкусом, любит спортивный стиль. У него всегда модная стрижка. Он умный, хорошо разбирается в математике. Девчонки его обожают. </a:t>
            </a:r>
            <a:r>
              <a:rPr lang="ru-RU" sz="2400" kern="100" dirty="0" smtClean="0">
                <a:solidFill>
                  <a:prstClr val="black"/>
                </a:solidFill>
                <a:latin typeface="Times New Roman" panose="02020603050405020304" pitchFamily="18" charset="0"/>
                <a:ea typeface="SimSun" panose="02010600030101010101" pitchFamily="2" charset="-122"/>
              </a:rPr>
              <a:t>Весёлый </a:t>
            </a:r>
            <a:r>
              <a:rPr lang="ru-RU" sz="2400" kern="100" dirty="0">
                <a:solidFill>
                  <a:prstClr val="black"/>
                </a:solidFill>
                <a:latin typeface="Times New Roman" panose="02020603050405020304" pitchFamily="18" charset="0"/>
                <a:ea typeface="SimSun" panose="02010600030101010101" pitchFamily="2" charset="-122"/>
              </a:rPr>
              <a:t>и задорный, он не может не нравиться. Я горжусь своим другом.</a:t>
            </a:r>
          </a:p>
        </p:txBody>
      </p:sp>
    </p:spTree>
    <p:extLst>
      <p:ext uri="{BB962C8B-B14F-4D97-AF65-F5344CB8AC3E}">
        <p14:creationId xmlns:p14="http://schemas.microsoft.com/office/powerpoint/2010/main" val="3146306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583890" y="243512"/>
            <a:ext cx="10720248" cy="6370975"/>
          </a:xfrm>
          <a:prstGeom prst="rect">
            <a:avLst/>
          </a:prstGeom>
          <a:noFill/>
        </p:spPr>
        <p:txBody>
          <a:bodyPr wrap="square">
            <a:spAutoFit/>
          </a:bodyPr>
          <a:lstStyle/>
          <a:p>
            <a:pPr indent="180340" algn="just">
              <a:spcBef>
                <a:spcPts val="3000"/>
              </a:spcBef>
              <a:defRPr/>
            </a:pPr>
            <a:r>
              <a:rPr lang="ru-RU" sz="2400" b="1" kern="100" dirty="0">
                <a:solidFill>
                  <a:prstClr val="black"/>
                </a:solidFill>
                <a:latin typeface="Times New Roman" panose="02020603050405020304" pitchFamily="18" charset="0"/>
                <a:ea typeface="SimSun" panose="02010600030101010101" pitchFamily="2" charset="-122"/>
              </a:rPr>
              <a:t>5.</a:t>
            </a:r>
            <a:endParaRPr lang="ru-RU" sz="2400" kern="100" dirty="0">
              <a:solidFill>
                <a:prstClr val="black"/>
              </a:solidFill>
              <a:latin typeface="Times New Roman" panose="02020603050405020304" pitchFamily="18" charset="0"/>
              <a:ea typeface="SimSun" panose="02010600030101010101" pitchFamily="2" charset="-122"/>
            </a:endParaRPr>
          </a:p>
          <a:p>
            <a:pPr indent="180340" algn="just">
              <a:defRPr/>
            </a:pPr>
            <a:r>
              <a:rPr lang="ru-RU" sz="2400" kern="100" dirty="0">
                <a:solidFill>
                  <a:prstClr val="black"/>
                </a:solidFill>
                <a:latin typeface="Times New Roman" panose="02020603050405020304" pitchFamily="18" charset="0"/>
                <a:ea typeface="SimSun" panose="02010600030101010101" pitchFamily="2" charset="-122"/>
              </a:rPr>
              <a:t>У моего друга мягкие черты лица. Немного вздёрнут небольшой носик, карие глаза с длинными ресницами и над ними широкие тёмные брови. Губы пухлые, нельзя сказать, что маленькие, но и нельзя сказать, что большие. И у него много родинок на лице. Фигура у него, можно сказать красивая, плечи широкие, руки сильные, и в целом всё гармонично смотрится. Одевается он просто, но со вкусом, не видел его еще в чем-то не опрятном или не соответствующем его вкусу.</a:t>
            </a:r>
          </a:p>
          <a:p>
            <a:pPr indent="180340" algn="just">
              <a:defRPr/>
            </a:pPr>
            <a:r>
              <a:rPr lang="ru-RU" sz="2400" kern="100" dirty="0">
                <a:solidFill>
                  <a:prstClr val="black"/>
                </a:solidFill>
                <a:latin typeface="Times New Roman" panose="02020603050405020304" pitchFamily="18" charset="0"/>
                <a:ea typeface="SimSun" panose="02010600030101010101" pitchFamily="2" charset="-122"/>
              </a:rPr>
              <a:t>С характером, так же, как и со внешностью, у него всё в порядке. Он добрый и отзывчивый. Если мне понадобится помощь, то он всегда поможет. Никогда не видел, чтобы он кого-то обижал, но и не видел, чтоб он позволял обижать себя. Так же могу сказать, что он очень амбициозен, он очень любит ставить перед собой такие цели, которые для многих покажутся завышенными, но он их добивается. Ещё многие думают, что он самовлюблённый, но на самом деле, он просто уважает себя.</a:t>
            </a:r>
          </a:p>
          <a:p>
            <a:pPr indent="180340" algn="just">
              <a:defRPr/>
            </a:pPr>
            <a:r>
              <a:rPr lang="ru-RU" sz="2400" kern="100" dirty="0">
                <a:solidFill>
                  <a:prstClr val="black"/>
                </a:solidFill>
                <a:latin typeface="Times New Roman" panose="02020603050405020304" pitchFamily="18" charset="0"/>
                <a:ea typeface="SimSun" panose="02010600030101010101" pitchFamily="2" charset="-122"/>
              </a:rPr>
              <a:t>Так как он мой друг, я считаю его хорошим человеком, ведь он меня никогда не подводил, да и просто про этого человека нельзя сказать, что он плохой.</a:t>
            </a:r>
          </a:p>
        </p:txBody>
      </p:sp>
    </p:spTree>
    <p:extLst>
      <p:ext uri="{BB962C8B-B14F-4D97-AF65-F5344CB8AC3E}">
        <p14:creationId xmlns:p14="http://schemas.microsoft.com/office/powerpoint/2010/main" val="2580527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0" y="0"/>
            <a:ext cx="12192000" cy="6817251"/>
          </a:xfrm>
          <a:prstGeom prst="rect">
            <a:avLst/>
          </a:prstGeom>
          <a:noFill/>
        </p:spPr>
        <p:txBody>
          <a:bodyPr wrap="square">
            <a:spAutoFit/>
          </a:bodyPr>
          <a:lstStyle/>
          <a:p>
            <a:pPr indent="180340" algn="just">
              <a:spcBef>
                <a:spcPts val="2400"/>
              </a:spcBef>
              <a:defRPr/>
            </a:pPr>
            <a:r>
              <a:rPr lang="ru-RU" sz="1900" b="1" kern="100" dirty="0">
                <a:solidFill>
                  <a:prstClr val="black"/>
                </a:solidFill>
                <a:latin typeface="Times New Roman" panose="02020603050405020304" pitchFamily="18" charset="0"/>
                <a:ea typeface="SimSun" panose="02010600030101010101" pitchFamily="2" charset="-122"/>
              </a:rPr>
              <a:t>6.</a:t>
            </a:r>
            <a:endParaRPr lang="ru-RU" sz="1900" kern="100" dirty="0">
              <a:solidFill>
                <a:prstClr val="black"/>
              </a:solidFill>
              <a:latin typeface="Times New Roman" panose="02020603050405020304" pitchFamily="18" charset="0"/>
              <a:ea typeface="SimSun" panose="02010600030101010101" pitchFamily="2" charset="-122"/>
            </a:endParaRP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У меня в классе очень много друзей. Я хорошо отношусь ко всем ребятам. Но есть среди них один мальчик — </a:t>
            </a:r>
            <a:r>
              <a:rPr lang="ru-RU" sz="1900" kern="100" dirty="0" err="1">
                <a:solidFill>
                  <a:prstClr val="black"/>
                </a:solidFill>
                <a:latin typeface="Times New Roman" panose="02020603050405020304" pitchFamily="18" charset="0"/>
                <a:ea typeface="SimSun" panose="02010600030101010101" pitchFamily="2" charset="-122"/>
              </a:rPr>
              <a:t>Алексе́й</a:t>
            </a:r>
            <a:r>
              <a:rPr lang="ru-RU" sz="1900" kern="100" dirty="0">
                <a:solidFill>
                  <a:prstClr val="black"/>
                </a:solidFill>
                <a:latin typeface="Times New Roman" panose="02020603050405020304" pitchFamily="18" charset="0"/>
                <a:ea typeface="SimSun" panose="02010600030101010101" pitchFamily="2" charset="-122"/>
              </a:rPr>
              <a:t>. Это мой лучший друг. Мы сидим с ним за одной партой с первого класса. Мы были знакомы еще до школы, поэтому и решили поступить в один и тот же класс.</a:t>
            </a:r>
          </a:p>
          <a:p>
            <a:pPr indent="180340" algn="just">
              <a:defRPr/>
            </a:pPr>
            <a:r>
              <a:rPr lang="ru-RU" sz="1900" kern="100" dirty="0" err="1">
                <a:solidFill>
                  <a:prstClr val="black"/>
                </a:solidFill>
                <a:latin typeface="Times New Roman" panose="02020603050405020304" pitchFamily="18" charset="0"/>
                <a:ea typeface="SimSun" panose="02010600030101010101" pitchFamily="2" charset="-122"/>
              </a:rPr>
              <a:t>Алексе́й</a:t>
            </a:r>
            <a:r>
              <a:rPr lang="ru-RU" sz="1900" kern="100" dirty="0">
                <a:solidFill>
                  <a:prstClr val="black"/>
                </a:solidFill>
                <a:latin typeface="Times New Roman" panose="02020603050405020304" pitchFamily="18" charset="0"/>
                <a:ea typeface="SimSun" panose="02010600030101010101" pitchFamily="2" charset="-122"/>
              </a:rPr>
              <a:t> обладает приятной внешностью. Иногда, наблюдая за девчонками нашего класса, я вижу, как они засматриваются на моего лучшего друга. И это не спроста. У него красивые, светлые волосы. Он всегда любит носить модные прически, которые ему делает знакомый парикмахер.</a:t>
            </a: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У Лёши овальное лицо, с мягкими контурами. Глаза голубые, как чистое небо. Нос маленький. Губы аккуратно прижаты друг к другу. На его лице есть веснушки. Но их совершенно не много. К ним можно присмотреться только в том случае, если близко подойти к моему товарищу.</a:t>
            </a: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Телосложение у Лёшки спортивное. Он очень любит занятия спортом и кроме школьных уроков посещает еще и дополнительные секции по футболу. Поэтому, он всегда в форме, легко справляется с нормативами и помогает остальным ребятам нашего класса. Успехи его стараний видны и в остальных предметах. Он всегда уверенно, статно выходит к доске и решает любые задания.</a:t>
            </a: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Лёшка высокого роста, наверное, выше всех мальчиков в классе, поэтому, он всегда помогает учительнице, доставая какие-то книги на высоких стеллажах и полках.</a:t>
            </a:r>
          </a:p>
          <a:p>
            <a:pPr indent="180340" algn="just">
              <a:defRPr/>
            </a:pPr>
            <a:r>
              <a:rPr lang="ru-RU" sz="1900" kern="100" dirty="0" err="1">
                <a:solidFill>
                  <a:prstClr val="black"/>
                </a:solidFill>
                <a:latin typeface="Times New Roman" panose="02020603050405020304" pitchFamily="18" charset="0"/>
                <a:ea typeface="SimSun" panose="02010600030101010101" pitchFamily="2" charset="-122"/>
              </a:rPr>
              <a:t>Алексе́й</a:t>
            </a:r>
            <a:r>
              <a:rPr lang="ru-RU" sz="1900" kern="100" dirty="0">
                <a:solidFill>
                  <a:prstClr val="black"/>
                </a:solidFill>
                <a:latin typeface="Times New Roman" panose="02020603050405020304" pitchFamily="18" charset="0"/>
                <a:ea typeface="SimSun" panose="02010600030101010101" pitchFamily="2" charset="-122"/>
              </a:rPr>
              <a:t> любит носить красивые, стильные костюмы. Родители помогают ему с выбором школьной формы, поэтому, он всегда приходит на уроки, одетый со вкусом.</a:t>
            </a: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Нет, он не выделяется из толпы какими-то особенными акцентами. Просто мой товарищ всегда опрятен и аккуратен. Его очень любят как наши одноклассники, так и учителя. Он обладает тонким чувством юмора, поэтому может пошутить всегда и везде. Это качество помогает ему и в тех ситуациях, когда нужно разрядить накаленную обстановку и сменить тему для общения между ребятами.</a:t>
            </a:r>
          </a:p>
          <a:p>
            <a:pPr indent="180340" algn="just">
              <a:defRPr/>
            </a:pPr>
            <a:r>
              <a:rPr lang="ru-RU" sz="1900" kern="100" dirty="0">
                <a:solidFill>
                  <a:prstClr val="black"/>
                </a:solidFill>
                <a:latin typeface="Times New Roman" panose="02020603050405020304" pitchFamily="18" charset="0"/>
                <a:ea typeface="SimSun" panose="02010600030101010101" pitchFamily="2" charset="-122"/>
              </a:rPr>
              <a:t>Как же хорошо, что у меня есть такой замечательный друг, который всегда поможет и никогда не оставит в беде.</a:t>
            </a:r>
          </a:p>
        </p:txBody>
      </p:sp>
    </p:spTree>
    <p:extLst>
      <p:ext uri="{BB962C8B-B14F-4D97-AF65-F5344CB8AC3E}">
        <p14:creationId xmlns:p14="http://schemas.microsoft.com/office/powerpoint/2010/main" val="923896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556181" y="151179"/>
            <a:ext cx="10720248" cy="6555641"/>
          </a:xfrm>
          <a:prstGeom prst="rect">
            <a:avLst/>
          </a:prstGeom>
          <a:noFill/>
        </p:spPr>
        <p:txBody>
          <a:bodyPr wrap="square">
            <a:spAutoFit/>
          </a:bodyPr>
          <a:lstStyle/>
          <a:p>
            <a:pPr indent="180340" algn="just">
              <a:spcBef>
                <a:spcPts val="3000"/>
              </a:spcBef>
              <a:defRPr/>
            </a:pPr>
            <a:r>
              <a:rPr lang="ru-RU" sz="2000" b="1" kern="100" dirty="0">
                <a:solidFill>
                  <a:prstClr val="black"/>
                </a:solidFill>
                <a:latin typeface="Times New Roman" panose="02020603050405020304" pitchFamily="18" charset="0"/>
                <a:ea typeface="SimSun" panose="02010600030101010101" pitchFamily="2" charset="-122"/>
              </a:rPr>
              <a:t>9.</a:t>
            </a:r>
            <a:endParaRPr lang="ru-RU" sz="2000" kern="100" dirty="0">
              <a:solidFill>
                <a:prstClr val="black"/>
              </a:solidFill>
              <a:latin typeface="Times New Roman" panose="02020603050405020304" pitchFamily="18" charset="0"/>
              <a:ea typeface="SimSun" panose="02010600030101010101" pitchFamily="2" charset="-122"/>
            </a:endParaRPr>
          </a:p>
          <a:p>
            <a:pPr indent="180340" algn="just">
              <a:defRPr/>
            </a:pPr>
            <a:r>
              <a:rPr lang="ru-RU" sz="2000" kern="100" dirty="0" err="1">
                <a:solidFill>
                  <a:prstClr val="black"/>
                </a:solidFill>
                <a:latin typeface="Times New Roman" panose="02020603050405020304" pitchFamily="18" charset="0"/>
                <a:ea typeface="SimSun" panose="02010600030101010101" pitchFamily="2" charset="-122"/>
              </a:rPr>
              <a:t>Ди́ма</a:t>
            </a:r>
            <a:r>
              <a:rPr lang="ru-RU" sz="2000" kern="100" dirty="0">
                <a:solidFill>
                  <a:prstClr val="black"/>
                </a:solidFill>
                <a:latin typeface="Times New Roman" panose="02020603050405020304" pitchFamily="18" charset="0"/>
                <a:ea typeface="SimSun" panose="02010600030101010101" pitchFamily="2" charset="-122"/>
              </a:rPr>
              <a:t> — мой лучший друг. Он похож на солнышко, так как его всегда улыбчивое лицо обрамляют ярко-рыжие вьющиеся волосы. «Улыбка на лице, что солнце в окне» — это о нем. Курносый нос весь в веснушках, на щеках всегда легкий румянец. У Димы слегка торчащие уши, которые придают еще большей шкодливости его внешнему виду.</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Говорят, что глаза — зеркало души.</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Я с этим полностью согласен. Искрометные, лукавые глаза Димы выдают в нем веселого неунывающего человека, который любит приключения. Он заводила во всех наших играх. При разговоре он всегда смотрит в глаза собеседнику, что говорит о его честности, искренности и открытости.</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Дима небольшого роста, что иногда его очень расстраивает, но при этом он очень подвижный, бегает быстрее всех в классе и хорошо играет в баскетбол несмотря на то, что эта игра — для высоких.</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У моего друга очень заразительный смех, который заставляет хохотать весь класс, и обворожительная улыбка, при которой на щеках у Димы появляются прелестные ямочки.</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Голос у него звонкий, и он очень любит петь, поэтому участвует во всех школьных концертах.</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Походка у Димы стремительная, что выдает в нем решительного человека. Несмотря на любовь к приключениям, внешний вид у моего друга опрятный. В повседневной жизни любит носить джинсы, рубашку и свитер — одежду, удобную для игр и развлечений.</a:t>
            </a:r>
          </a:p>
          <a:p>
            <a:pPr indent="180340" algn="just">
              <a:defRPr/>
            </a:pPr>
            <a:r>
              <a:rPr lang="ru-RU" sz="2000" kern="100" dirty="0">
                <a:solidFill>
                  <a:prstClr val="black"/>
                </a:solidFill>
                <a:latin typeface="Times New Roman" panose="02020603050405020304" pitchFamily="18" charset="0"/>
                <a:ea typeface="SimSun" panose="02010600030101010101" pitchFamily="2" charset="-122"/>
              </a:rPr>
              <a:t>Мне нравится дружить с Димой, потому что он настоящий друг, веселый и оптимистичный человек. Его обаяние притягивает к нему людей, и я очень рад, что он дружит со мной.</a:t>
            </a:r>
            <a:endParaRPr lang="ru-RU" sz="2400" kern="100" dirty="0">
              <a:solidFill>
                <a:prstClr val="black"/>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3352287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0" y="27713"/>
            <a:ext cx="12192000" cy="6771084"/>
          </a:xfrm>
          <a:prstGeom prst="rect">
            <a:avLst/>
          </a:prstGeom>
          <a:noFill/>
        </p:spPr>
        <p:txBody>
          <a:bodyPr wrap="square">
            <a:spAutoFit/>
          </a:bodyPr>
          <a:lstStyle/>
          <a:p>
            <a:pPr indent="180340" algn="just">
              <a:spcBef>
                <a:spcPts val="3000"/>
              </a:spcBef>
              <a:defRPr/>
            </a:pPr>
            <a:r>
              <a:rPr lang="ru-RU" b="1" kern="100" dirty="0">
                <a:solidFill>
                  <a:prstClr val="black"/>
                </a:solidFill>
                <a:latin typeface="Times New Roman" panose="02020603050405020304" pitchFamily="18" charset="0"/>
                <a:ea typeface="SimSun" panose="02010600030101010101" pitchFamily="2" charset="-122"/>
              </a:rPr>
              <a:t>11.</a:t>
            </a:r>
            <a:endParaRPr lang="ru-RU" kern="100" dirty="0">
              <a:solidFill>
                <a:prstClr val="black"/>
              </a:solidFill>
              <a:latin typeface="Times New Roman" panose="02020603050405020304" pitchFamily="18" charset="0"/>
              <a:ea typeface="SimSun" panose="02010600030101010101" pitchFamily="2" charset="-122"/>
            </a:endParaRPr>
          </a:p>
          <a:p>
            <a:pPr indent="180340" algn="just">
              <a:defRPr/>
            </a:pPr>
            <a:r>
              <a:rPr lang="ru-RU" kern="100" dirty="0">
                <a:solidFill>
                  <a:prstClr val="black"/>
                </a:solidFill>
                <a:latin typeface="Times New Roman" panose="02020603050405020304" pitchFamily="18" charset="0"/>
                <a:ea typeface="SimSun" panose="02010600030101010101" pitchFamily="2" charset="-122"/>
              </a:rPr>
              <a:t>С моей подругой </a:t>
            </a:r>
            <a:r>
              <a:rPr lang="ru-RU" kern="100" dirty="0" err="1">
                <a:solidFill>
                  <a:prstClr val="black"/>
                </a:solidFill>
                <a:latin typeface="Times New Roman" panose="02020603050405020304" pitchFamily="18" charset="0"/>
                <a:ea typeface="SimSun" panose="02010600030101010101" pitchFamily="2" charset="-122"/>
              </a:rPr>
              <a:t>Мари́ной</a:t>
            </a:r>
            <a:r>
              <a:rPr lang="ru-RU" kern="100" dirty="0">
                <a:solidFill>
                  <a:prstClr val="black"/>
                </a:solidFill>
                <a:latin typeface="Times New Roman" panose="02020603050405020304" pitchFamily="18" charset="0"/>
                <a:ea typeface="SimSun" panose="02010600030101010101" pitchFamily="2" charset="-122"/>
              </a:rPr>
              <a:t> мы дружим с первого класса и даже сидим за одной партой.</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У </a:t>
            </a:r>
            <a:r>
              <a:rPr lang="ru-RU" kern="100" dirty="0" err="1">
                <a:solidFill>
                  <a:prstClr val="black"/>
                </a:solidFill>
                <a:latin typeface="Times New Roman" panose="02020603050405020304" pitchFamily="18" charset="0"/>
                <a:ea typeface="SimSun" panose="02010600030101010101" pitchFamily="2" charset="-122"/>
              </a:rPr>
              <a:t>Мари́ны</a:t>
            </a:r>
            <a:r>
              <a:rPr lang="ru-RU" kern="100" dirty="0">
                <a:solidFill>
                  <a:prstClr val="black"/>
                </a:solidFill>
                <a:latin typeface="Times New Roman" panose="02020603050405020304" pitchFamily="18" charset="0"/>
                <a:ea typeface="SimSun" panose="02010600030101010101" pitchFamily="2" charset="-122"/>
              </a:rPr>
              <a:t> красивое круглое лицо. Небольшой, немного выпуклый лоб. Кожа светлая, а на щеках у нее румянец. Брови темные, ровным полукругом.</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Нос небольшой, прямой, немного вздернутый кверху. Когда </a:t>
            </a:r>
            <a:r>
              <a:rPr lang="ru-RU" kern="100" dirty="0" err="1">
                <a:solidFill>
                  <a:prstClr val="black"/>
                </a:solidFill>
                <a:latin typeface="Times New Roman" panose="02020603050405020304" pitchFamily="18" charset="0"/>
                <a:ea typeface="SimSun" panose="02010600030101010101" pitchFamily="2" charset="-122"/>
              </a:rPr>
              <a:t>Мари́на</a:t>
            </a:r>
            <a:r>
              <a:rPr lang="ru-RU" kern="100" dirty="0">
                <a:solidFill>
                  <a:prstClr val="black"/>
                </a:solidFill>
                <a:latin typeface="Times New Roman" panose="02020603050405020304" pitchFamily="18" charset="0"/>
                <a:ea typeface="SimSun" panose="02010600030101010101" pitchFamily="2" charset="-122"/>
              </a:rPr>
              <a:t> смеется — она морщит нос, и это забавно смотрится.</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Глаза большие, серо-голубые, с длинными густыми ресницами. Выражение глаз всегда приветливое и доброе. Но иногда, когда Марина злится, ее глаза становятся темными и зелеными. А когда не злится — они лучистые. Если Марина задумывается, то прищуривает немного глаза и отводит их в сторону.</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Губы розовые и ровные. Зубы белые. Когда Марина улыбается, у нее на щеках появляются забавные ямочки. Смеется она часто и с удовольствием. Смех звонкий и веселый.</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Уши маленькие и прижаты к голове. В мочках ушей у нее серебряные сережки в виде сердечек.</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Волосы у моей подруги темные и волнистые, ровно подстриженные. Длиной — чуть ниже плеч. На лбу у нее ровная челочка. Чаще всего она собирает волосы в хвост на затылке. Но иногда заплетает две косички и закрепляет их красивыми резинками. На праздники Марина распускает волосы и собирает их под ободок.</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Рост у Марины средний. Она стройная. Осанка прямая, плечи чуть откинуты назад. Марина никогда не сутулится, сидит или стоит всегда ровно. У нее длинная стройная шея. Особенно это видно, когда она делает хвостик на голове, и шея открыта.</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У Марины очень красивые, ровные длинные пальцы, наверное, это потому, что она занимается игрой на фортепиано.</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При разговоре Марина не очень сильно жестикулирует и не размахивает руками. Но когда хочет выделить какой-то момент в речи, поднимает вверх указательный палец.</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Одевается подружка опрятно и красиво. Особенно любит наряжаться в юбки и блузки. Иногда надевает джинсы и свитера, они ей тоже идут. На руке носит красивые часики или пластмассовый браслет.</a:t>
            </a:r>
          </a:p>
          <a:p>
            <a:pPr indent="180340" algn="just">
              <a:defRPr/>
            </a:pPr>
            <a:r>
              <a:rPr lang="ru-RU" kern="100" dirty="0">
                <a:solidFill>
                  <a:prstClr val="black"/>
                </a:solidFill>
                <a:latin typeface="Times New Roman" panose="02020603050405020304" pitchFamily="18" charset="0"/>
                <a:ea typeface="SimSun" panose="02010600030101010101" pitchFamily="2" charset="-122"/>
              </a:rPr>
              <a:t>Мне очень нравится дружить с Мариной. Нравится ее привлекательная внешность и ее добрый, отзывчивый характер</a:t>
            </a:r>
            <a:r>
              <a:rPr lang="ru-RU" sz="2000" kern="100" dirty="0">
                <a:solidFill>
                  <a:prstClr val="black"/>
                </a:solidFill>
                <a:latin typeface="Times New Roman" panose="02020603050405020304" pitchFamily="18" charset="0"/>
                <a:ea typeface="SimSun" panose="02010600030101010101" pitchFamily="2" charset="-122"/>
              </a:rPr>
              <a:t>.</a:t>
            </a:r>
          </a:p>
        </p:txBody>
      </p:sp>
    </p:spTree>
    <p:extLst>
      <p:ext uri="{BB962C8B-B14F-4D97-AF65-F5344CB8AC3E}">
        <p14:creationId xmlns:p14="http://schemas.microsoft.com/office/powerpoint/2010/main" val="3311207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528472" y="374317"/>
            <a:ext cx="10720248" cy="6109365"/>
          </a:xfrm>
          <a:prstGeom prst="rect">
            <a:avLst/>
          </a:prstGeom>
          <a:noFill/>
        </p:spPr>
        <p:txBody>
          <a:bodyPr wrap="square">
            <a:spAutoFit/>
          </a:bodyPr>
          <a:lstStyle/>
          <a:p>
            <a:pPr indent="180340" algn="just">
              <a:spcBef>
                <a:spcPts val="3000"/>
              </a:spcBef>
              <a:defRPr/>
            </a:pPr>
            <a:r>
              <a:rPr lang="ru-RU" sz="2300" b="1" kern="100" dirty="0">
                <a:solidFill>
                  <a:prstClr val="black"/>
                </a:solidFill>
                <a:latin typeface="Times New Roman" panose="02020603050405020304" pitchFamily="18" charset="0"/>
                <a:ea typeface="SimSun" panose="02010600030101010101" pitchFamily="2" charset="-122"/>
              </a:rPr>
              <a:t>12.</a:t>
            </a:r>
            <a:endParaRPr lang="ru-RU" sz="2300" kern="100" dirty="0">
              <a:solidFill>
                <a:prstClr val="black"/>
              </a:solidFill>
              <a:latin typeface="Times New Roman" panose="02020603050405020304" pitchFamily="18" charset="0"/>
              <a:ea typeface="SimSun" panose="02010600030101010101" pitchFamily="2" charset="-122"/>
            </a:endParaRPr>
          </a:p>
          <a:p>
            <a:pPr indent="180340" algn="just">
              <a:defRPr/>
            </a:pPr>
            <a:r>
              <a:rPr lang="ru-RU" sz="2300" kern="100" dirty="0">
                <a:solidFill>
                  <a:prstClr val="black"/>
                </a:solidFill>
                <a:latin typeface="Times New Roman" panose="02020603050405020304" pitchFamily="18" charset="0"/>
                <a:ea typeface="SimSun" panose="02010600030101010101" pitchFamily="2" charset="-122"/>
              </a:rPr>
              <a:t>Откровенно говоря, у меня есть много хороших, верных друзей. Но моей лучшей подругой уже более 5 лет является </a:t>
            </a:r>
            <a:r>
              <a:rPr lang="ru-RU" sz="2300" kern="100" dirty="0" err="1">
                <a:solidFill>
                  <a:prstClr val="black"/>
                </a:solidFill>
                <a:latin typeface="Times New Roman" panose="02020603050405020304" pitchFamily="18" charset="0"/>
                <a:ea typeface="SimSun" panose="02010600030101010101" pitchFamily="2" charset="-122"/>
              </a:rPr>
              <a:t>Елизаве́та</a:t>
            </a:r>
            <a:r>
              <a:rPr lang="ru-RU" sz="2300" kern="100" dirty="0">
                <a:solidFill>
                  <a:prstClr val="black"/>
                </a:solidFill>
                <a:latin typeface="Times New Roman" panose="02020603050405020304" pitchFamily="18" charset="0"/>
                <a:ea typeface="SimSun" panose="02010600030101010101" pitchFamily="2" charset="-122"/>
              </a:rPr>
              <a:t>. Она приятно выглядит, ей 19 лет. Лиза не очень высокая, но у нее очень привлекательное тело. Каждый день она занимается спортом и два разы в неделю посещает занятия йоги, поэтому фигура у нее красивая, спортивная, подтянутая. Конечно, идеальная фигура есть только частью красоты. Ведь только комбинация красивого тела, духа и разума может сделать человека прекрасным, даже если черты лица в целом обычные.</a:t>
            </a:r>
          </a:p>
          <a:p>
            <a:pPr indent="180340" algn="just">
              <a:defRPr/>
            </a:pPr>
            <a:r>
              <a:rPr lang="ru-RU" sz="2300" kern="100" dirty="0">
                <a:solidFill>
                  <a:prstClr val="black"/>
                </a:solidFill>
                <a:latin typeface="Times New Roman" panose="02020603050405020304" pitchFamily="18" charset="0"/>
                <a:ea typeface="SimSun" panose="02010600030101010101" pitchFamily="2" charset="-122"/>
              </a:rPr>
              <a:t>У </a:t>
            </a:r>
            <a:r>
              <a:rPr lang="ru-RU" sz="2300" kern="100" dirty="0" err="1">
                <a:solidFill>
                  <a:prstClr val="black"/>
                </a:solidFill>
                <a:latin typeface="Times New Roman" panose="02020603050405020304" pitchFamily="18" charset="0"/>
                <a:ea typeface="SimSun" panose="02010600030101010101" pitchFamily="2" charset="-122"/>
              </a:rPr>
              <a:t>Елизаве́ты</a:t>
            </a:r>
            <a:r>
              <a:rPr lang="ru-RU" sz="2300" kern="100" dirty="0">
                <a:solidFill>
                  <a:prstClr val="black"/>
                </a:solidFill>
                <a:latin typeface="Times New Roman" panose="02020603050405020304" pitchFamily="18" charset="0"/>
                <a:ea typeface="SimSun" panose="02010600030101010101" pitchFamily="2" charset="-122"/>
              </a:rPr>
              <a:t> прямые, длинные, светлые волосы, которые она часто собирает в пучок. У нее голубые глаза и длинные темные ресницы, а также большие губы, которые она всегда подкрашивает прозрачным блеском. Лицо овальной формы и маленький нос. </a:t>
            </a:r>
            <a:r>
              <a:rPr lang="ru-RU" sz="2300" kern="100" dirty="0" err="1">
                <a:solidFill>
                  <a:prstClr val="black"/>
                </a:solidFill>
                <a:latin typeface="Times New Roman" panose="02020603050405020304" pitchFamily="18" charset="0"/>
                <a:ea typeface="SimSun" panose="02010600030101010101" pitchFamily="2" charset="-122"/>
              </a:rPr>
              <a:t>Ли́за</a:t>
            </a:r>
            <a:r>
              <a:rPr lang="ru-RU" sz="2300" kern="100" dirty="0">
                <a:solidFill>
                  <a:prstClr val="black"/>
                </a:solidFill>
                <a:latin typeface="Times New Roman" panose="02020603050405020304" pitchFamily="18" charset="0"/>
                <a:ea typeface="SimSun" panose="02010600030101010101" pitchFamily="2" charset="-122"/>
              </a:rPr>
              <a:t> всегда очень элегантна, она носит одежду в соответствии с модой. Могу сказать, ее обаяние неотразимое.</a:t>
            </a:r>
          </a:p>
          <a:p>
            <a:pPr indent="180340" algn="just">
              <a:defRPr/>
            </a:pPr>
            <a:r>
              <a:rPr lang="ru-RU" sz="2300" kern="100" dirty="0">
                <a:solidFill>
                  <a:prstClr val="black"/>
                </a:solidFill>
                <a:latin typeface="Times New Roman" panose="02020603050405020304" pitchFamily="18" charset="0"/>
                <a:ea typeface="SimSun" panose="02010600030101010101" pitchFamily="2" charset="-122"/>
              </a:rPr>
              <a:t>Короче говоря, Елизавета — красивая, привлекательная девушка. Но на мой взгляд, внутренняя красота важнее физической. Лиза — хорошо воспитанный, веселый и добрый человек. Она очень тактичная, чувствительная, в меру эмоциональная, остроумная, щедрая и с очень добрым сердцем.</a:t>
            </a:r>
          </a:p>
        </p:txBody>
      </p:sp>
    </p:spTree>
    <p:extLst>
      <p:ext uri="{BB962C8B-B14F-4D97-AF65-F5344CB8AC3E}">
        <p14:creationId xmlns:p14="http://schemas.microsoft.com/office/powerpoint/2010/main" val="1481951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A02138A-2061-4E60-9CAF-61D8C99BC37C}"/>
              </a:ext>
            </a:extLst>
          </p:cNvPr>
          <p:cNvSpPr txBox="1"/>
          <p:nvPr/>
        </p:nvSpPr>
        <p:spPr>
          <a:xfrm>
            <a:off x="431490" y="117693"/>
            <a:ext cx="11133056" cy="8725466"/>
          </a:xfrm>
          <a:prstGeom prst="rect">
            <a:avLst/>
          </a:prstGeom>
          <a:noFill/>
        </p:spPr>
        <p:txBody>
          <a:bodyPr wrap="square">
            <a:spAutoFit/>
          </a:bodyPr>
          <a:lstStyle/>
          <a:p>
            <a:pPr indent="180340" algn="ctr">
              <a:spcBef>
                <a:spcPts val="3000"/>
              </a:spcBef>
              <a:defRPr/>
            </a:pPr>
            <a:r>
              <a:rPr lang="ru-RU" sz="4000" b="1" kern="100" dirty="0" smtClean="0">
                <a:solidFill>
                  <a:srgbClr val="7030A0"/>
                </a:solidFill>
                <a:latin typeface="Times New Roman" panose="02020603050405020304" pitchFamily="18" charset="0"/>
                <a:ea typeface="SimSun" panose="02010600030101010101" pitchFamily="2" charset="-122"/>
              </a:rPr>
              <a:t>Самостоятельная аудиторная работа</a:t>
            </a:r>
          </a:p>
          <a:p>
            <a:pPr indent="180340" algn="just">
              <a:spcBef>
                <a:spcPts val="3000"/>
              </a:spcBef>
              <a:defRPr/>
            </a:pPr>
            <a:r>
              <a:rPr lang="ru-RU" sz="4000" b="1" kern="100" dirty="0" smtClean="0">
                <a:solidFill>
                  <a:prstClr val="black"/>
                </a:solidFill>
                <a:latin typeface="Times New Roman" panose="02020603050405020304" pitchFamily="18" charset="0"/>
                <a:ea typeface="SimSun" panose="02010600030101010101" pitchFamily="2" charset="-122"/>
              </a:rPr>
              <a:t>1. Рассказать о себе и о ком-то из своих родственников или друзей. Опишите внешность свою и еще кого-то. Сделайте сравнение (</a:t>
            </a:r>
            <a:r>
              <a:rPr lang="ru-RU" sz="4000" b="1" kern="100" dirty="0" smtClean="0">
                <a:solidFill>
                  <a:srgbClr val="FF0000"/>
                </a:solidFill>
                <a:latin typeface="Times New Roman" panose="02020603050405020304" pitchFamily="18" charset="0"/>
                <a:ea typeface="SimSun" panose="02010600030101010101" pitchFamily="2" charset="-122"/>
              </a:rPr>
              <a:t>5-6</a:t>
            </a:r>
            <a:r>
              <a:rPr lang="ru-RU" sz="4000" b="1" kern="100" dirty="0" smtClean="0">
                <a:solidFill>
                  <a:prstClr val="black"/>
                </a:solidFill>
                <a:latin typeface="Times New Roman" panose="02020603050405020304" pitchFamily="18" charset="0"/>
                <a:ea typeface="SimSun" panose="02010600030101010101" pitchFamily="2" charset="-122"/>
              </a:rPr>
              <a:t> предложений </a:t>
            </a:r>
            <a:r>
              <a:rPr lang="ru-RU" sz="4000" b="1" kern="100" dirty="0" smtClean="0">
                <a:solidFill>
                  <a:srgbClr val="FF0000"/>
                </a:solidFill>
                <a:latin typeface="Times New Roman" panose="02020603050405020304" pitchFamily="18" charset="0"/>
                <a:ea typeface="SimSun" panose="02010600030101010101" pitchFamily="2" charset="-122"/>
              </a:rPr>
              <a:t>максимум</a:t>
            </a:r>
            <a:r>
              <a:rPr lang="ru-RU" sz="4000" b="1" kern="100" dirty="0" smtClean="0">
                <a:solidFill>
                  <a:prstClr val="black"/>
                </a:solidFill>
                <a:latin typeface="Times New Roman" panose="02020603050405020304" pitchFamily="18" charset="0"/>
                <a:ea typeface="SimSun" panose="02010600030101010101" pitchFamily="2" charset="-122"/>
              </a:rPr>
              <a:t>).</a:t>
            </a:r>
          </a:p>
          <a:p>
            <a:pPr indent="180340" algn="just">
              <a:spcBef>
                <a:spcPts val="3000"/>
              </a:spcBef>
              <a:defRPr/>
            </a:pPr>
            <a:r>
              <a:rPr lang="ru-RU" sz="4000" b="1" kern="100" dirty="0" smtClean="0">
                <a:solidFill>
                  <a:prstClr val="black"/>
                </a:solidFill>
                <a:latin typeface="Times New Roman" panose="02020603050405020304" pitchFamily="18" charset="0"/>
                <a:ea typeface="SimSun" panose="02010600030101010101" pitchFamily="2" charset="-122"/>
              </a:rPr>
              <a:t>2. Назвать </a:t>
            </a:r>
            <a:r>
              <a:rPr lang="ru-RU" sz="4000" b="1" kern="100" dirty="0" smtClean="0">
                <a:solidFill>
                  <a:srgbClr val="FF0000"/>
                </a:solidFill>
                <a:latin typeface="Times New Roman" panose="02020603050405020304" pitchFamily="18" charset="0"/>
                <a:ea typeface="SimSun" panose="02010600030101010101" pitchFamily="2" charset="-122"/>
              </a:rPr>
              <a:t>1-2</a:t>
            </a:r>
            <a:r>
              <a:rPr lang="ru-RU" sz="4000" b="1" kern="100" dirty="0" smtClean="0">
                <a:solidFill>
                  <a:prstClr val="black"/>
                </a:solidFill>
                <a:latin typeface="Times New Roman" panose="02020603050405020304" pitchFamily="18" charset="0"/>
                <a:ea typeface="SimSun" panose="02010600030101010101" pitchFamily="2" charset="-122"/>
              </a:rPr>
              <a:t> яркие черты какого-то известного человека. Остальные должны угадать, кто это. </a:t>
            </a:r>
          </a:p>
          <a:p>
            <a:pPr indent="180340" algn="just">
              <a:spcBef>
                <a:spcPts val="3000"/>
              </a:spcBef>
              <a:defRPr/>
            </a:pPr>
            <a:r>
              <a:rPr lang="ru-RU" sz="3600" kern="100" dirty="0" smtClean="0">
                <a:solidFill>
                  <a:prstClr val="black"/>
                </a:solidFill>
                <a:latin typeface="Times New Roman" panose="02020603050405020304" pitchFamily="18" charset="0"/>
                <a:ea typeface="SimSun" panose="02010600030101010101" pitchFamily="2" charset="-122"/>
              </a:rPr>
              <a:t>За отгадку +5 баллов, за попытку +активность.</a:t>
            </a:r>
            <a:endParaRPr lang="ru-RU" sz="3600" kern="100" dirty="0">
              <a:solidFill>
                <a:prstClr val="black"/>
              </a:solidFill>
              <a:latin typeface="Times New Roman" panose="02020603050405020304" pitchFamily="18" charset="0"/>
              <a:ea typeface="SimSun" panose="02010600030101010101" pitchFamily="2" charset="-122"/>
            </a:endParaRPr>
          </a:p>
          <a:p>
            <a:pPr indent="180340" algn="just">
              <a:spcBef>
                <a:spcPts val="3000"/>
              </a:spcBef>
              <a:defRPr/>
            </a:pPr>
            <a:r>
              <a:rPr lang="ru-RU" sz="4000" b="1" kern="100" dirty="0" smtClean="0">
                <a:solidFill>
                  <a:srgbClr val="002060"/>
                </a:solidFill>
                <a:latin typeface="Times New Roman" panose="02020603050405020304" pitchFamily="18" charset="0"/>
                <a:ea typeface="SimSun" panose="02010600030101010101" pitchFamily="2" charset="-122"/>
              </a:rPr>
              <a:t>10 минут на подготовку (–15:25).</a:t>
            </a:r>
          </a:p>
          <a:p>
            <a:pPr indent="180340" algn="just">
              <a:spcBef>
                <a:spcPts val="3000"/>
              </a:spcBef>
              <a:defRPr/>
            </a:pPr>
            <a:endParaRPr lang="ru-RU" sz="4000" kern="100" dirty="0">
              <a:solidFill>
                <a:prstClr val="black"/>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0107832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5FFD52-81BA-AB6E-08F4-34F80A6B155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xmlns="" id="{3DC1C140-80D6-4270-8961-9BB8F9D121C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defRPr/>
            </a:pP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Домашнее задание на </a:t>
            </a:r>
            <a:r>
              <a:rPr lang="ru-RU" sz="5400" b="1" spc="300" dirty="0" smtClean="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17 ноября 2025 </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a:t>
            </a:r>
            <a:endParaRPr lang="ru-RU" sz="5400" b="1" spc="300" dirty="0">
              <a:solidFill>
                <a:srgbClr val="7030A0"/>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xmlns="" id="{110E9486-72AF-B8DB-C1AF-DAF55E771560}"/>
              </a:ext>
            </a:extLst>
          </p:cNvPr>
          <p:cNvSpPr txBox="1"/>
          <p:nvPr/>
        </p:nvSpPr>
        <p:spPr>
          <a:xfrm>
            <a:off x="260350" y="1632141"/>
            <a:ext cx="11726863" cy="4462760"/>
          </a:xfrm>
          <a:prstGeom prst="rect">
            <a:avLst/>
          </a:prstGeom>
          <a:noFill/>
        </p:spPr>
        <p:txBody>
          <a:bodyPr wrap="square">
            <a:spAutoFit/>
          </a:bodyPr>
          <a:lstStyle/>
          <a:p>
            <a:pPr marL="514350" indent="-514350">
              <a:lnSpc>
                <a:spcPct val="120000"/>
              </a:lnSpc>
              <a:spcBef>
                <a:spcPts val="600"/>
              </a:spcBef>
              <a:spcAft>
                <a:spcPts val="600"/>
              </a:spcAft>
              <a:buFontTx/>
              <a:buAutoNum type="arabicPeriod"/>
              <a:defRPr/>
            </a:pPr>
            <a:r>
              <a:rPr lang="ru-RU" sz="4400" dirty="0">
                <a:solidFill>
                  <a:prstClr val="black"/>
                </a:solidFill>
              </a:rPr>
              <a:t>Выучить скороговорки </a:t>
            </a:r>
            <a:r>
              <a:rPr lang="ru-RU" sz="4400" dirty="0" smtClean="0">
                <a:solidFill>
                  <a:prstClr val="black"/>
                </a:solidFill>
              </a:rPr>
              <a:t>«Регулировщик…», «Три сороки…», «Варя и Валя…» и «Съел…».</a:t>
            </a:r>
          </a:p>
          <a:p>
            <a:pPr marL="514350" indent="-514350">
              <a:lnSpc>
                <a:spcPct val="120000"/>
              </a:lnSpc>
              <a:spcBef>
                <a:spcPts val="600"/>
              </a:spcBef>
              <a:spcAft>
                <a:spcPts val="600"/>
              </a:spcAft>
              <a:buFontTx/>
              <a:buAutoNum type="arabicPeriod"/>
              <a:defRPr/>
            </a:pPr>
            <a:endParaRPr lang="ru-RU" sz="4400" dirty="0">
              <a:solidFill>
                <a:prstClr val="black"/>
              </a:solidFill>
            </a:endParaRPr>
          </a:p>
          <a:p>
            <a:pPr marL="514350" indent="-514350">
              <a:lnSpc>
                <a:spcPct val="120000"/>
              </a:lnSpc>
              <a:spcBef>
                <a:spcPts val="600"/>
              </a:spcBef>
              <a:spcAft>
                <a:spcPts val="600"/>
              </a:spcAft>
              <a:buFontTx/>
              <a:buAutoNum type="arabicPeriod"/>
              <a:defRPr/>
            </a:pPr>
            <a:r>
              <a:rPr lang="ru-RU" sz="4400" dirty="0">
                <a:solidFill>
                  <a:prstClr val="black"/>
                </a:solidFill>
                <a:effectLst>
                  <a:outerShdw blurRad="38100" dist="38100" dir="2700000" algn="tl">
                    <a:srgbClr val="000000">
                      <a:alpha val="43137"/>
                    </a:srgbClr>
                  </a:outerShdw>
                </a:effectLst>
              </a:rPr>
              <a:t>Тест по темам «Семья» и «Внешность</a:t>
            </a:r>
            <a:r>
              <a:rPr lang="ru-RU" sz="4400" dirty="0" smtClean="0">
                <a:solidFill>
                  <a:prstClr val="black"/>
                </a:solidFill>
                <a:effectLst>
                  <a:outerShdw blurRad="38100" dist="38100" dir="2700000" algn="tl">
                    <a:srgbClr val="000000">
                      <a:alpha val="43137"/>
                    </a:srgbClr>
                  </a:outerShdw>
                </a:effectLst>
              </a:rPr>
              <a:t>»</a:t>
            </a:r>
            <a:r>
              <a:rPr lang="ru-RU" sz="4400" dirty="0" smtClean="0">
                <a:solidFill>
                  <a:prstClr val="black"/>
                </a:solidFill>
              </a:rPr>
              <a:t>. </a:t>
            </a:r>
            <a:r>
              <a:rPr lang="en-US" sz="4400" dirty="0">
                <a:solidFill>
                  <a:prstClr val="black"/>
                </a:solidFill>
                <a:hlinkClick r:id="rId2"/>
              </a:rPr>
              <a:t>https://</a:t>
            </a:r>
            <a:r>
              <a:rPr lang="en-US" sz="4400" dirty="0" smtClean="0">
                <a:solidFill>
                  <a:prstClr val="black"/>
                </a:solidFill>
                <a:hlinkClick r:id="rId2"/>
              </a:rPr>
              <a:t>onlinetestpad.com/urbaxn6ipnacq</a:t>
            </a:r>
            <a:endParaRPr lang="ru-RU" sz="4400" dirty="0" smtClean="0">
              <a:solidFill>
                <a:prstClr val="black"/>
              </a:solidFill>
            </a:endParaRPr>
          </a:p>
        </p:txBody>
      </p:sp>
    </p:spTree>
    <p:extLst>
      <p:ext uri="{BB962C8B-B14F-4D97-AF65-F5344CB8AC3E}">
        <p14:creationId xmlns:p14="http://schemas.microsoft.com/office/powerpoint/2010/main" val="219669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8826</TotalTime>
  <Words>2300</Words>
  <Application>Microsoft Office PowerPoint</Application>
  <PresentationFormat>Широкоэкранный</PresentationFormat>
  <Paragraphs>330</Paragraphs>
  <Slides>15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15</vt:i4>
      </vt:variant>
    </vt:vector>
  </HeadingPairs>
  <TitlesOfParts>
    <vt:vector size="25" baseType="lpstr">
      <vt:lpstr>SimSun</vt:lpstr>
      <vt:lpstr>Arial</vt:lpstr>
      <vt:lpstr>Arial Black</vt:lpstr>
      <vt:lpstr>Calibri</vt:lpstr>
      <vt:lpstr>Calibri Light</vt:lpstr>
      <vt:lpstr>Times New Roman</vt:lpstr>
      <vt:lpstr>Тема Office</vt:lpstr>
      <vt:lpstr>1_Тема Office</vt:lpstr>
      <vt:lpstr>2_Тема Office</vt:lpstr>
      <vt:lpstr>4_Тема Office</vt:lpstr>
      <vt:lpstr>Группа 103b </vt:lpstr>
      <vt:lpstr>Фонетика Русские скороговорки и стихотворения</vt:lpstr>
      <vt:lpstr>Р/Л</vt:lpstr>
      <vt:lpstr>Скороговорки</vt:lpstr>
      <vt:lpstr>Скороговорки</vt:lpstr>
      <vt:lpstr>ВНЕШНОСТЬ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Группа 103b</dc:title>
  <dc:creator>Гусева</dc:creator>
  <cp:lastModifiedBy>Гусева</cp:lastModifiedBy>
  <cp:revision>262</cp:revision>
  <dcterms:created xsi:type="dcterms:W3CDTF">2024-09-01T20:30:35Z</dcterms:created>
  <dcterms:modified xsi:type="dcterms:W3CDTF">2025-11-17T10:06:12Z</dcterms:modified>
</cp:coreProperties>
</file>