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9"/>
  </p:notesMasterIdLst>
  <p:sldIdLst>
    <p:sldId id="870" r:id="rId4"/>
    <p:sldId id="519" r:id="rId5"/>
    <p:sldId id="936" r:id="rId6"/>
    <p:sldId id="937" r:id="rId7"/>
    <p:sldId id="941" r:id="rId8"/>
    <p:sldId id="940" r:id="rId9"/>
    <p:sldId id="707" r:id="rId10"/>
    <p:sldId id="938" r:id="rId11"/>
    <p:sldId id="944" r:id="rId12"/>
    <p:sldId id="942" r:id="rId13"/>
    <p:sldId id="963" r:id="rId14"/>
    <p:sldId id="964" r:id="rId15"/>
    <p:sldId id="965" r:id="rId16"/>
    <p:sldId id="966" r:id="rId17"/>
    <p:sldId id="967" r:id="rId18"/>
    <p:sldId id="968" r:id="rId19"/>
    <p:sldId id="969" r:id="rId20"/>
    <p:sldId id="970" r:id="rId21"/>
    <p:sldId id="957" r:id="rId22"/>
    <p:sldId id="958" r:id="rId23"/>
    <p:sldId id="959" r:id="rId24"/>
    <p:sldId id="960" r:id="rId25"/>
    <p:sldId id="946" r:id="rId26"/>
    <p:sldId id="947" r:id="rId27"/>
    <p:sldId id="962" r:id="rId28"/>
    <p:sldId id="943" r:id="rId29"/>
    <p:sldId id="948" r:id="rId30"/>
    <p:sldId id="949" r:id="rId31"/>
    <p:sldId id="950" r:id="rId32"/>
    <p:sldId id="951" r:id="rId33"/>
    <p:sldId id="952" r:id="rId34"/>
    <p:sldId id="953" r:id="rId35"/>
    <p:sldId id="954" r:id="rId36"/>
    <p:sldId id="955" r:id="rId37"/>
    <p:sldId id="956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BF0"/>
    <a:srgbClr val="BBA5D2"/>
    <a:srgbClr val="D1DCF0"/>
    <a:srgbClr val="C0A7C6"/>
    <a:srgbClr val="B3A6E5"/>
    <a:srgbClr val="BCA6CF"/>
    <a:srgbClr val="C9D7EE"/>
    <a:srgbClr val="D6DCE5"/>
    <a:srgbClr val="D3DEF1"/>
    <a:srgbClr val="BBCC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22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DE71E-E53C-4659-A1DC-9193DDA155D2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6D4F4B-AB4A-4632-8E04-AD323CCF7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314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908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924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293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1088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965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9157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3210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73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549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5902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9508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9259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798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544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6756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4339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339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8553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1625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0353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7542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841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831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923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hilol.msu.ru/~elvigus/Gruppy/DZ%20gruppam/soch_DOM_razn.docx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jpeg"/><Relationship Id="rId17" Type="http://schemas.openxmlformats.org/officeDocument/2006/relationships/image" Target="../media/image35.png"/><Relationship Id="rId2" Type="http://schemas.openxmlformats.org/officeDocument/2006/relationships/image" Target="../media/image20.jpe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jpe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10" Type="http://schemas.openxmlformats.org/officeDocument/2006/relationships/image" Target="../media/image46.pn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</a:t>
            </a:r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3b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5512905" y="113652"/>
            <a:ext cx="6533868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10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ноября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года, 13: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00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—16:15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0E8F4823-0239-6F97-E32D-BB972B2A6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122383"/>
              </p:ext>
            </p:extLst>
          </p:nvPr>
        </p:nvGraphicFramePr>
        <p:xfrm>
          <a:off x="154570" y="901361"/>
          <a:ext cx="11892206" cy="59559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5675">
                  <a:extLst>
                    <a:ext uri="{9D8B030D-6E8A-4147-A177-3AD203B41FA5}">
                      <a16:colId xmlns="" xmlns:a16="http://schemas.microsoft.com/office/drawing/2014/main" val="3808135318"/>
                    </a:ext>
                  </a:extLst>
                </a:gridCol>
                <a:gridCol w="1310684">
                  <a:extLst>
                    <a:ext uri="{9D8B030D-6E8A-4147-A177-3AD203B41FA5}">
                      <a16:colId xmlns="" xmlns:a16="http://schemas.microsoft.com/office/drawing/2014/main" val="2494670148"/>
                    </a:ext>
                  </a:extLst>
                </a:gridCol>
                <a:gridCol w="281391">
                  <a:extLst>
                    <a:ext uri="{9D8B030D-6E8A-4147-A177-3AD203B41FA5}">
                      <a16:colId xmlns="" xmlns:a16="http://schemas.microsoft.com/office/drawing/2014/main" val="1591501333"/>
                    </a:ext>
                  </a:extLst>
                </a:gridCol>
                <a:gridCol w="274320">
                  <a:extLst>
                    <a:ext uri="{9D8B030D-6E8A-4147-A177-3AD203B41FA5}">
                      <a16:colId xmlns="" xmlns:a16="http://schemas.microsoft.com/office/drawing/2014/main" val="1140834253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1322172163"/>
                    </a:ext>
                  </a:extLst>
                </a:gridCol>
                <a:gridCol w="463310">
                  <a:extLst>
                    <a:ext uri="{9D8B030D-6E8A-4147-A177-3AD203B41FA5}">
                      <a16:colId xmlns="" xmlns:a16="http://schemas.microsoft.com/office/drawing/2014/main" val="17233624"/>
                    </a:ext>
                  </a:extLst>
                </a:gridCol>
                <a:gridCol w="426720">
                  <a:extLst>
                    <a:ext uri="{9D8B030D-6E8A-4147-A177-3AD203B41FA5}">
                      <a16:colId xmlns="" xmlns:a16="http://schemas.microsoft.com/office/drawing/2014/main" val="2699534202"/>
                    </a:ext>
                  </a:extLst>
                </a:gridCol>
                <a:gridCol w="477520">
                  <a:extLst>
                    <a:ext uri="{9D8B030D-6E8A-4147-A177-3AD203B41FA5}">
                      <a16:colId xmlns="" xmlns:a16="http://schemas.microsoft.com/office/drawing/2014/main" val="1087864011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2624633072"/>
                    </a:ext>
                  </a:extLst>
                </a:gridCol>
                <a:gridCol w="463310">
                  <a:extLst>
                    <a:ext uri="{9D8B030D-6E8A-4147-A177-3AD203B41FA5}">
                      <a16:colId xmlns="" xmlns:a16="http://schemas.microsoft.com/office/drawing/2014/main" val="4134670203"/>
                    </a:ext>
                  </a:extLst>
                </a:gridCol>
                <a:gridCol w="802640">
                  <a:extLst>
                    <a:ext uri="{9D8B030D-6E8A-4147-A177-3AD203B41FA5}">
                      <a16:colId xmlns="" xmlns:a16="http://schemas.microsoft.com/office/drawing/2014/main" val="222592599"/>
                    </a:ext>
                  </a:extLst>
                </a:gridCol>
                <a:gridCol w="436880">
                  <a:extLst>
                    <a:ext uri="{9D8B030D-6E8A-4147-A177-3AD203B41FA5}">
                      <a16:colId xmlns="" xmlns:a16="http://schemas.microsoft.com/office/drawing/2014/main" val="4204094954"/>
                    </a:ext>
                  </a:extLst>
                </a:gridCol>
                <a:gridCol w="487680">
                  <a:extLst>
                    <a:ext uri="{9D8B030D-6E8A-4147-A177-3AD203B41FA5}">
                      <a16:colId xmlns="" xmlns:a16="http://schemas.microsoft.com/office/drawing/2014/main" val="708518661"/>
                    </a:ext>
                  </a:extLst>
                </a:gridCol>
                <a:gridCol w="416560">
                  <a:extLst>
                    <a:ext uri="{9D8B030D-6E8A-4147-A177-3AD203B41FA5}">
                      <a16:colId xmlns="" xmlns:a16="http://schemas.microsoft.com/office/drawing/2014/main" val="3782498647"/>
                    </a:ext>
                  </a:extLst>
                </a:gridCol>
                <a:gridCol w="2377440">
                  <a:extLst>
                    <a:ext uri="{9D8B030D-6E8A-4147-A177-3AD203B41FA5}">
                      <a16:colId xmlns="" xmlns:a16="http://schemas.microsoft.com/office/drawing/2014/main" val="3512687050"/>
                    </a:ext>
                  </a:extLst>
                </a:gridCol>
                <a:gridCol w="365760">
                  <a:extLst>
                    <a:ext uri="{9D8B030D-6E8A-4147-A177-3AD203B41FA5}">
                      <a16:colId xmlns="" xmlns:a16="http://schemas.microsoft.com/office/drawing/2014/main" val="3714765155"/>
                    </a:ext>
                  </a:extLst>
                </a:gridCol>
                <a:gridCol w="457200">
                  <a:extLst>
                    <a:ext uri="{9D8B030D-6E8A-4147-A177-3AD203B41FA5}">
                      <a16:colId xmlns="" xmlns:a16="http://schemas.microsoft.com/office/drawing/2014/main" val="4164231008"/>
                    </a:ext>
                  </a:extLst>
                </a:gridCol>
                <a:gridCol w="355600">
                  <a:extLst>
                    <a:ext uri="{9D8B030D-6E8A-4147-A177-3AD203B41FA5}">
                      <a16:colId xmlns="" xmlns:a16="http://schemas.microsoft.com/office/drawing/2014/main" val="3620500024"/>
                    </a:ext>
                  </a:extLst>
                </a:gridCol>
                <a:gridCol w="579120">
                  <a:extLst>
                    <a:ext uri="{9D8B030D-6E8A-4147-A177-3AD203B41FA5}">
                      <a16:colId xmlns="" xmlns:a16="http://schemas.microsoft.com/office/drawing/2014/main" val="2560383885"/>
                    </a:ext>
                  </a:extLst>
                </a:gridCol>
                <a:gridCol w="396240">
                  <a:extLst>
                    <a:ext uri="{9D8B030D-6E8A-4147-A177-3AD203B41FA5}">
                      <a16:colId xmlns="" xmlns:a16="http://schemas.microsoft.com/office/drawing/2014/main" val="2943213530"/>
                    </a:ext>
                  </a:extLst>
                </a:gridCol>
                <a:gridCol w="304800"/>
                <a:gridCol w="596456"/>
              </a:tblGrid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i="1" kern="100" spc="3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2400" b="1" i="1" kern="100" spc="3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9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На дворе</a:t>
                      </a:r>
                      <a:endParaRPr lang="ru-RU" sz="9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9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Грека</a:t>
                      </a:r>
                      <a:endParaRPr lang="ru-RU" sz="9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0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Карл</a:t>
                      </a: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Песня «Родитель-</a:t>
                      </a:r>
                      <a:r>
                        <a:rPr lang="ru-RU" sz="1050" b="1" i="1" kern="1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ский</a:t>
                      </a:r>
                      <a:r>
                        <a:rPr lang="ru-RU" sz="1050" b="1" i="1" kern="1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дом»  о*10</a:t>
                      </a: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ДЗ Дом</a:t>
                      </a:r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sz="1050" dirty="0">
                        <a:solidFill>
                          <a:schemeClr val="tx1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9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600" dirty="0">
                          <a:solidFill>
                            <a:srgbClr val="B7A4D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Д-П «Семья» </a:t>
                      </a:r>
                      <a:r>
                        <a:rPr lang="ru-RU" sz="1600" dirty="0" smtClean="0">
                          <a:solidFill>
                            <a:srgbClr val="B7A4D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Тема/кто/когда/</a:t>
                      </a:r>
                      <a:r>
                        <a:rPr lang="ru-RU" sz="1600" dirty="0" err="1" smtClean="0">
                          <a:solidFill>
                            <a:srgbClr val="B7A4D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през</a:t>
                      </a:r>
                      <a:r>
                        <a:rPr lang="ru-RU" sz="1600" dirty="0" smtClean="0">
                          <a:solidFill>
                            <a:srgbClr val="B7A4D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/</a:t>
                      </a:r>
                      <a:r>
                        <a:rPr lang="ru-RU" sz="1600" dirty="0" err="1" smtClean="0">
                          <a:solidFill>
                            <a:srgbClr val="B7A4D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ош</a:t>
                      </a:r>
                      <a:r>
                        <a:rPr lang="ru-RU" sz="1600" dirty="0" smtClean="0">
                          <a:solidFill>
                            <a:srgbClr val="B7A4D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/оценка/</a:t>
                      </a:r>
                      <a:r>
                        <a:rPr lang="ru-RU" sz="1600" dirty="0" err="1" smtClean="0">
                          <a:solidFill>
                            <a:srgbClr val="B7A4D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доп</a:t>
                      </a:r>
                      <a:r>
                        <a:rPr lang="ru-RU" sz="1600" dirty="0" smtClean="0">
                          <a:solidFill>
                            <a:srgbClr val="B7A4D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/ИТОГ</a:t>
                      </a:r>
                      <a:endParaRPr sz="1600" dirty="0">
                        <a:solidFill>
                          <a:srgbClr val="B7A4DD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2823652"/>
                  </a:ext>
                </a:extLst>
              </a:tr>
              <a:tr h="1342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Дэн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Пинфэй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99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\\</a:t>
                      </a:r>
                      <a:endParaRPr lang="ru-RU" sz="12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Демографическая ситуация в моей стране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##*\\</a:t>
                      </a:r>
                      <a:r>
                        <a:rPr lang="ru-RU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kern="100" dirty="0" smtClean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868932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Син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Цзиньюй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+\\\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Изменения в семейной модели моей страны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16.2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###*\\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kern="100" dirty="0" smtClean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1286745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</a:rPr>
                        <a:t>У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Яохуэй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\\\\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Традиционный семейный уклад в моей стране и современная семья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18.1</a:t>
                      </a:r>
                      <a:endParaRPr lang="ru-RU" sz="900" b="0" i="1" kern="1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kern="100" dirty="0" smtClean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2717758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Фу Цзе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Взаимосвязь экономической независимости женщин и их положение в семье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9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kern="100" dirty="0" smtClean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6972020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Фу Цзявэнь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Государственное регулирование вопросов семьи и брака в Китае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19.5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2107816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Хань Яньчао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\\\\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Демографическая ситуация в моей стране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kern="100" dirty="0" smtClean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698102"/>
                  </a:ext>
                </a:extLst>
              </a:tr>
              <a:tr h="20737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Хэ Пин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99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\\\\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Структура традиционной китайской семьи и современная семья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18.3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###\\\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133328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Цай Цзяжуй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Семья как ячейка общества в современном Китае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20.1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22666003"/>
                  </a:ext>
                </a:extLst>
              </a:tr>
              <a:tr h="21216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Цао Цэ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Психологические проблемы современной семьи в Китае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19.3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95484542"/>
                  </a:ext>
                </a:extLst>
              </a:tr>
              <a:tr h="2360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Дунцин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</a:t>
                      </a: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Городская и сельская семья в моей стране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19.4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##*\\\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2702564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Кэхуа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63</a:t>
                      </a: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*\\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Психологические проблемы в современной китайской городской семье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19.2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005212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Сымин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</a:t>
                      </a: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Социально-экономический статус семьи и его влияние на детей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</a:t>
                      </a:r>
                      <a:r>
                        <a:rPr lang="ru-RU" sz="9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 smtClean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+3</a:t>
                      </a:r>
                      <a:endParaRPr lang="ru-RU" sz="1100" kern="1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4658437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Хуэй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Изменение положения женщины в Китае и кризис традиционной семьи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19.6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489019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Чжим</a:t>
                      </a:r>
                      <a:r>
                        <a:rPr lang="ru-RU" sz="1400" b="1" u="sng" kern="100">
                          <a:solidFill>
                            <a:srgbClr val="660066"/>
                          </a:solidFill>
                          <a:effectLst/>
                        </a:rPr>
                        <a:t>э</a:t>
                      </a: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99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Современная </a:t>
                      </a:r>
                      <a:r>
                        <a:rPr lang="ru-RU" sz="900" b="1" kern="1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семьейная</a:t>
                      </a:r>
                      <a:r>
                        <a:rPr lang="ru-RU" sz="9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экономика: состояние, вызовы и оптимизация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19.7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####\\\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135607"/>
                  </a:ext>
                </a:extLst>
              </a:tr>
              <a:tr h="9051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Чжао Вэйи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Китайская и русская структура семьи. Сравнительный анализ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19.1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27441945"/>
                  </a:ext>
                </a:extLst>
              </a:tr>
              <a:tr h="20329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Чжао Цяньцянь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Традиционный семейный уклад в моей стране и современная семья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18.1</a:t>
                      </a:r>
                      <a:endParaRPr lang="ru-RU" sz="900" b="0" i="1" kern="1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kern="100" dirty="0" smtClean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9218538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Чжу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Вэйли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+\\\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Психологические проблемы современной семьи в сельских районах Китая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18.4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#####\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8309211"/>
                  </a:ext>
                </a:extLst>
              </a:tr>
              <a:tr h="950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Чэн Ясинь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Психологические проблемы современной семьи в сельских районах Китая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18.4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34676949"/>
                  </a:ext>
                </a:extLst>
              </a:tr>
              <a:tr h="2262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Чэнь Тяньлу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Изменения в семейной модели моей страны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16.2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 smtClean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+3</a:t>
                      </a:r>
                      <a:endParaRPr lang="ru-RU" sz="1100" kern="1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64089570"/>
                  </a:ext>
                </a:extLst>
              </a:tr>
              <a:tr h="20363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Чэнь Шо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63</a:t>
                      </a: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Государственное регулирование вопросов семьи и брака в Китае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19.5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1604764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Шэнь Уцзюнь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</a:t>
                      </a: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Отличия семейного уклада и семейный отношений  в Китае и на Западе</a:t>
                      </a:r>
                      <a:endParaRPr lang="ru-RU" sz="900" b="1" kern="1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20.2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##\\\\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654520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Ванлай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Китайская и русская структура семьи. Сравнительный анализ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19.1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##*\\\\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7916581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Цзюньдун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+\\\</a:t>
                      </a: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Ценности современной семьи: что остаётся неизменным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  <a:r>
                        <a:rPr lang="en-US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32242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Чжэньюй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Ценности современной семьи: что остаётся неизменным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  <a:r>
                        <a:rPr lang="en-US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24767838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14592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19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r>
              <a:rPr lang="ru-RU" sz="6600" dirty="0"/>
              <a:t/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390902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94611D2-5AB4-71E7-B72F-3CFB0D3BB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8FFC22-ABB2-4C91-02BF-D2D00BAB9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258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Д, Т, </a:t>
            </a:r>
            <a:r>
              <a:rPr lang="ru-RU" sz="37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159652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8706C80-0EA9-BB83-D387-10BD396C6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00D6F7-A448-1773-9B26-71ACC5DCE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5C92AAD-C845-E546-A7E3-215EB59BBFEA}"/>
              </a:ext>
            </a:extLst>
          </p:cNvPr>
          <p:cNvSpPr txBox="1"/>
          <p:nvPr/>
        </p:nvSpPr>
        <p:spPr>
          <a:xfrm>
            <a:off x="254755" y="1218478"/>
            <a:ext cx="4622045" cy="5493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800"/>
              </a:spcBef>
              <a:spcAft>
                <a:spcPts val="5400"/>
              </a:spcAft>
              <a:defRPr/>
            </a:pP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дворе́ — трава́,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траве́ — дрова́.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Ра́з</a:t>
            </a: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дрова́, 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два́ дрова́, 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три́ дрова́.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руби́ дрова́ 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траве́ двора́!</a:t>
            </a:r>
            <a:endParaRPr lang="ru-RU" sz="4400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2A502B0-62EE-8B4F-39D6-B54A525F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035" y="3748952"/>
            <a:ext cx="4761674" cy="30638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3518E1F-3EAE-BDDD-D22A-7B258E18B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872" y="1056442"/>
            <a:ext cx="5334767" cy="253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03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94611D2-5AB4-71E7-B72F-3CFB0D3BB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8FFC22-ABB2-4C91-02BF-D2D00BAB9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37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Р/Л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233377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BA98CC1-2DD4-4F96-A053-4F1D150CAC6E}"/>
              </a:ext>
            </a:extLst>
          </p:cNvPr>
          <p:cNvSpPr txBox="1"/>
          <p:nvPr/>
        </p:nvSpPr>
        <p:spPr>
          <a:xfrm>
            <a:off x="5187518" y="5181206"/>
            <a:ext cx="7128769" cy="1463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defRPr/>
            </a:pP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lang="ru-RU" sz="4000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lang="ru-RU" sz="4000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лл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Ка́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lang="ru-RU" sz="4000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не́т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800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979ED74-4579-4840-94C3-FBE67119A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063" y="1176678"/>
            <a:ext cx="1982941" cy="258348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6B342097-6495-439B-B799-9277013B6A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568"/>
          <a:stretch/>
        </p:blipFill>
        <p:spPr>
          <a:xfrm>
            <a:off x="436683" y="4933052"/>
            <a:ext cx="2687315" cy="1924948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6260E943-F190-4243-AC56-581AAEB01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75386" cy="219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65CAF8C4-48EE-4F6A-BC7E-6364225A16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6474" y="1603699"/>
            <a:ext cx="3933538" cy="36275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455CF96-550B-4461-8B18-70DF715DB16E}"/>
              </a:ext>
            </a:extLst>
          </p:cNvPr>
          <p:cNvSpPr txBox="1"/>
          <p:nvPr/>
        </p:nvSpPr>
        <p:spPr>
          <a:xfrm>
            <a:off x="111798" y="2053994"/>
            <a:ext cx="5621784" cy="2879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defRPr/>
            </a:pP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Е́ха</a:t>
            </a:r>
            <a:r>
              <a:rPr lang="ru-RU" sz="4000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е́ка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че́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ез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е́ку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ви́дит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е́ка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в 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е́ке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ак,</a:t>
            </a:r>
            <a:b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су́ну</a:t>
            </a:r>
            <a:r>
              <a:rPr lang="ru-RU" sz="4000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е́ка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у́ку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е́ку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 за 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у́ку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е́ку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цап!</a:t>
            </a:r>
            <a:endParaRPr lang="ru-RU" sz="4800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6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=""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Семья</a:t>
            </a: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Отцы и дети.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425510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0786C9E-841D-AE15-9D62-7C3DE3EE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4DE86194-083D-AB15-C6F5-267C817E79D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kumimoji="0" lang="ru-RU" sz="54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10 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ноября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C1447E4-68B9-3C80-A464-30A03A867B67}"/>
              </a:ext>
            </a:extLst>
          </p:cNvPr>
          <p:cNvSpPr txBox="1"/>
          <p:nvPr/>
        </p:nvSpPr>
        <p:spPr>
          <a:xfrm>
            <a:off x="260349" y="917912"/>
            <a:ext cx="11726863" cy="5142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CA6C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скороговорку «На дворе…».</a:t>
            </a:r>
          </a:p>
          <a:p>
            <a:pPr marL="742950" marR="0" lvl="0" indent="-742950" algn="l" defTabSz="914400" rtl="0" eaLnBrk="1" fontAlgn="auto" latinLnBrk="0" hangingPunct="1">
              <a:buClrTx/>
              <a:buSzTx/>
              <a:buFontTx/>
              <a:buAutoNum type="arabicPeriod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BCA6C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BCA6C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CA6C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lang="ru-RU" sz="4000" b="1" i="1" dirty="0">
                <a:solidFill>
                  <a:srgbClr val="BCA6CF"/>
                </a:solidFill>
              </a:rPr>
              <a:t> </a:t>
            </a:r>
            <a:r>
              <a:rPr lang="ru-RU" sz="3600" dirty="0" smtClean="0">
                <a:solidFill>
                  <a:srgbClr val="BCA6CF"/>
                </a:solidFill>
                <a:latin typeface="Calibri" panose="020F0502020204030204"/>
              </a:rPr>
              <a:t>Прочитать </a:t>
            </a:r>
            <a:r>
              <a:rPr lang="ru-RU" sz="3600" dirty="0">
                <a:solidFill>
                  <a:srgbClr val="B3A6E5"/>
                </a:solidFill>
                <a:latin typeface="Calibri" panose="020F0502020204030204"/>
              </a:rPr>
              <a:t>тексты сочинений о </a:t>
            </a:r>
            <a:r>
              <a:rPr lang="ru-RU" sz="3600" dirty="0" smtClean="0">
                <a:solidFill>
                  <a:srgbClr val="B3A6E5"/>
                </a:solidFill>
                <a:latin typeface="Calibri" panose="020F0502020204030204"/>
              </a:rPr>
              <a:t>доме </a:t>
            </a:r>
            <a:r>
              <a:rPr lang="ru-RU" sz="2400" dirty="0" smtClean="0">
                <a:solidFill>
                  <a:srgbClr val="B3A6E5"/>
                </a:solidFill>
              </a:rPr>
              <a:t>(</a:t>
            </a:r>
            <a:r>
              <a:rPr lang="en-US" sz="2400" dirty="0">
                <a:solidFill>
                  <a:srgbClr val="B3A6E5"/>
                </a:solidFill>
              </a:rPr>
              <a:t>https://www.philol.msu.ru/~elvigus/Gruppy/</a:t>
            </a:r>
            <a:r>
              <a:rPr lang="ru-RU" sz="2400" dirty="0">
                <a:solidFill>
                  <a:srgbClr val="B3A6E5"/>
                </a:solidFill>
              </a:rPr>
              <a:t>DZ </a:t>
            </a:r>
            <a:r>
              <a:rPr lang="ru-RU" sz="2400" dirty="0" err="1">
                <a:solidFill>
                  <a:srgbClr val="B3A6E5"/>
                </a:solidFill>
              </a:rPr>
              <a:t>gruppam</a:t>
            </a:r>
            <a:r>
              <a:rPr lang="ru-RU" sz="2400" dirty="0">
                <a:solidFill>
                  <a:srgbClr val="B3A6E5"/>
                </a:solidFill>
              </a:rPr>
              <a:t>/soch_DOM_razn.docx</a:t>
            </a:r>
            <a:r>
              <a:rPr lang="ru-RU" sz="2400" dirty="0" smtClean="0">
                <a:solidFill>
                  <a:srgbClr val="BCA6CF"/>
                </a:solidFill>
              </a:rPr>
              <a:t>)</a:t>
            </a:r>
            <a:r>
              <a:rPr lang="ru-RU" sz="3600" dirty="0" smtClean="0">
                <a:solidFill>
                  <a:srgbClr val="BCA6CF"/>
                </a:solidFill>
                <a:latin typeface="Calibri" panose="020F0502020204030204"/>
              </a:rPr>
              <a:t>.</a:t>
            </a:r>
          </a:p>
          <a:p>
            <a:endParaRPr lang="ru-RU" sz="2000" dirty="0">
              <a:solidFill>
                <a:srgbClr val="BCA6CF"/>
              </a:solidFill>
              <a:latin typeface="Calibri" panose="020F0502020204030204"/>
            </a:endParaRPr>
          </a:p>
          <a:p>
            <a:r>
              <a:rPr lang="ru-RU" sz="3600" dirty="0">
                <a:solidFill>
                  <a:srgbClr val="BCA6CF"/>
                </a:solidFill>
                <a:latin typeface="Calibri" panose="020F0502020204030204"/>
              </a:rPr>
              <a:t>3. Ответить на вопрос: что для вас значит ДОМ</a:t>
            </a:r>
            <a:r>
              <a:rPr lang="ru-RU" sz="3600" dirty="0" smtClean="0">
                <a:solidFill>
                  <a:srgbClr val="BCA6CF"/>
                </a:solidFill>
                <a:latin typeface="Calibri" panose="020F0502020204030204"/>
              </a:rPr>
              <a:t>?</a:t>
            </a:r>
            <a:br>
              <a:rPr lang="ru-RU" sz="3600" dirty="0" smtClean="0">
                <a:solidFill>
                  <a:srgbClr val="BCA6CF"/>
                </a:solidFill>
                <a:latin typeface="Calibri" panose="020F0502020204030204"/>
              </a:rPr>
            </a:br>
            <a:r>
              <a:rPr lang="ru-RU" sz="3600" dirty="0" smtClean="0">
                <a:solidFill>
                  <a:srgbClr val="BCA6CF"/>
                </a:solidFill>
                <a:latin typeface="Calibri" panose="020F0502020204030204"/>
              </a:rPr>
              <a:t>      Не </a:t>
            </a:r>
            <a:r>
              <a:rPr lang="ru-RU" sz="3600" dirty="0">
                <a:solidFill>
                  <a:srgbClr val="BCA6CF"/>
                </a:solidFill>
                <a:latin typeface="Calibri" panose="020F0502020204030204"/>
              </a:rPr>
              <a:t>больше </a:t>
            </a:r>
            <a:r>
              <a:rPr lang="ru-RU" sz="3600" dirty="0" smtClean="0">
                <a:solidFill>
                  <a:srgbClr val="BCA6CF"/>
                </a:solidFill>
                <a:latin typeface="Calibri" panose="020F0502020204030204"/>
              </a:rPr>
              <a:t> 5 </a:t>
            </a:r>
            <a:r>
              <a:rPr lang="ru-RU" sz="3600" dirty="0">
                <a:solidFill>
                  <a:srgbClr val="BCA6CF"/>
                </a:solidFill>
                <a:latin typeface="Calibri" panose="020F0502020204030204"/>
              </a:rPr>
              <a:t>предложений</a:t>
            </a:r>
            <a:r>
              <a:rPr lang="ru-RU" sz="3600" dirty="0" smtClean="0">
                <a:solidFill>
                  <a:srgbClr val="BCA6CF"/>
                </a:solidFill>
                <a:latin typeface="Calibri" panose="020F0502020204030204"/>
              </a:rPr>
              <a:t>!</a:t>
            </a:r>
          </a:p>
          <a:p>
            <a:endParaRPr lang="ru-RU" sz="2000" dirty="0">
              <a:latin typeface="Calibri" panose="020F0502020204030204"/>
            </a:endParaRPr>
          </a:p>
          <a:p>
            <a:r>
              <a:rPr lang="ru-RU" sz="3600" dirty="0">
                <a:latin typeface="Calibri" panose="020F0502020204030204"/>
              </a:rPr>
              <a:t>4.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ru-RU" sz="3600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Доклад-презентация на тему "Семья в современном мире". </a:t>
            </a:r>
            <a:r>
              <a:rPr lang="ru-RU" sz="2000" dirty="0">
                <a:solidFill>
                  <a:prstClr val="black"/>
                </a:solidFill>
              </a:rPr>
              <a:t>10 минут. Если доклад делают двое, то 15 минут</a:t>
            </a:r>
            <a:r>
              <a:rPr lang="ru-RU" sz="2000" dirty="0" smtClean="0">
                <a:solidFill>
                  <a:prstClr val="black"/>
                </a:solidFill>
              </a:rPr>
              <a:t>.</a:t>
            </a: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1020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58E0610-A25B-A902-B5B6-2BB2E0782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07E68B1-65E4-15E6-2C00-050B49790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843" y="1477108"/>
            <a:ext cx="10515600" cy="2096016"/>
          </a:xfrm>
          <a:ln>
            <a:noFill/>
          </a:ln>
          <a:effectLst>
            <a:outerShdw blurRad="50800" dist="50800" dir="5400000" algn="ctr" rotWithShape="0">
              <a:srgbClr val="F0F6C1"/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ru-RU" sz="115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Мой дом</a:t>
            </a:r>
          </a:p>
        </p:txBody>
      </p:sp>
    </p:spTree>
    <p:extLst>
      <p:ext uri="{BB962C8B-B14F-4D97-AF65-F5344CB8AC3E}">
        <p14:creationId xmlns:p14="http://schemas.microsoft.com/office/powerpoint/2010/main" val="395154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0786C9E-841D-AE15-9D62-7C3DE3EE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4DE86194-083D-AB15-C6F5-267C817E79D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kumimoji="0" lang="ru-RU" sz="54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10 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ноября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C1447E4-68B9-3C80-A464-30A03A867B67}"/>
              </a:ext>
            </a:extLst>
          </p:cNvPr>
          <p:cNvSpPr txBox="1"/>
          <p:nvPr/>
        </p:nvSpPr>
        <p:spPr>
          <a:xfrm>
            <a:off x="260349" y="917912"/>
            <a:ext cx="11726863" cy="5142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A7C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скороговорку «На дворе…».</a:t>
            </a:r>
          </a:p>
          <a:p>
            <a:pPr marL="742950" marR="0" lvl="0" indent="-742950" algn="l" defTabSz="914400" rtl="0" eaLnBrk="1" fontAlgn="auto" latinLnBrk="0" hangingPunct="1">
              <a:buClrTx/>
              <a:buSzTx/>
              <a:buFontTx/>
              <a:buAutoNum type="arabicPeriod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lang="ru-RU" sz="4000" b="1" i="1" dirty="0"/>
              <a:t> </a:t>
            </a:r>
            <a:r>
              <a:rPr lang="ru-RU" sz="3600" dirty="0" smtClean="0">
                <a:latin typeface="Calibri" panose="020F0502020204030204"/>
              </a:rPr>
              <a:t>Прочитать </a:t>
            </a:r>
            <a:r>
              <a:rPr lang="ru-RU" sz="3600" dirty="0">
                <a:latin typeface="Calibri" panose="020F0502020204030204"/>
                <a:hlinkClick r:id="rId2"/>
              </a:rPr>
              <a:t>тексты сочинений о </a:t>
            </a:r>
            <a:r>
              <a:rPr lang="ru-RU" sz="3600" dirty="0" smtClean="0">
                <a:latin typeface="Calibri" panose="020F0502020204030204"/>
                <a:hlinkClick r:id="rId2"/>
              </a:rPr>
              <a:t>доме </a:t>
            </a:r>
            <a:r>
              <a:rPr lang="ru-RU" sz="2400" dirty="0" smtClean="0"/>
              <a:t>(</a:t>
            </a:r>
            <a:r>
              <a:rPr lang="en-US" sz="2400" dirty="0">
                <a:hlinkClick r:id="rId2"/>
              </a:rPr>
              <a:t>https://www.philol.msu.ru/~elvigus/Gruppy/</a:t>
            </a:r>
            <a:r>
              <a:rPr lang="ru-RU" sz="2400" dirty="0">
                <a:hlinkClick r:id="rId2"/>
              </a:rPr>
              <a:t>DZ </a:t>
            </a:r>
            <a:r>
              <a:rPr lang="ru-RU" sz="2400" dirty="0" err="1">
                <a:hlinkClick r:id="rId2"/>
              </a:rPr>
              <a:t>gruppam</a:t>
            </a:r>
            <a:r>
              <a:rPr lang="ru-RU" sz="2400" dirty="0">
                <a:hlinkClick r:id="rId2"/>
              </a:rPr>
              <a:t>/soch_DOM_razn.docx</a:t>
            </a:r>
            <a:r>
              <a:rPr lang="ru-RU" sz="2400" dirty="0" smtClean="0"/>
              <a:t>)</a:t>
            </a:r>
            <a:r>
              <a:rPr lang="ru-RU" sz="3600" dirty="0" smtClean="0">
                <a:latin typeface="Calibri" panose="020F0502020204030204"/>
              </a:rPr>
              <a:t>.</a:t>
            </a:r>
          </a:p>
          <a:p>
            <a:endParaRPr lang="ru-RU" sz="2000" dirty="0">
              <a:latin typeface="Calibri" panose="020F0502020204030204"/>
            </a:endParaRPr>
          </a:p>
          <a:p>
            <a:r>
              <a:rPr lang="ru-RU" sz="3600" dirty="0">
                <a:solidFill>
                  <a:srgbClr val="D1DCF0"/>
                </a:solidFill>
                <a:latin typeface="Calibri" panose="020F0502020204030204"/>
              </a:rPr>
              <a:t>3. Ответить на вопрос: что для вас значит ДОМ</a:t>
            </a:r>
            <a:r>
              <a:rPr lang="ru-RU" sz="3600" dirty="0" smtClean="0">
                <a:solidFill>
                  <a:srgbClr val="D1DCF0"/>
                </a:solidFill>
                <a:latin typeface="Calibri" panose="020F0502020204030204"/>
              </a:rPr>
              <a:t>?</a:t>
            </a:r>
            <a:br>
              <a:rPr lang="ru-RU" sz="3600" dirty="0" smtClean="0">
                <a:solidFill>
                  <a:srgbClr val="D1DCF0"/>
                </a:solidFill>
                <a:latin typeface="Calibri" panose="020F0502020204030204"/>
              </a:rPr>
            </a:br>
            <a:r>
              <a:rPr lang="ru-RU" sz="3600" dirty="0" smtClean="0">
                <a:solidFill>
                  <a:srgbClr val="D1DCF0"/>
                </a:solidFill>
                <a:latin typeface="Calibri" panose="020F0502020204030204"/>
              </a:rPr>
              <a:t>      Не </a:t>
            </a:r>
            <a:r>
              <a:rPr lang="ru-RU" sz="3600" dirty="0">
                <a:solidFill>
                  <a:srgbClr val="D1DCF0"/>
                </a:solidFill>
                <a:latin typeface="Calibri" panose="020F0502020204030204"/>
              </a:rPr>
              <a:t>больше </a:t>
            </a:r>
            <a:r>
              <a:rPr lang="ru-RU" sz="3600" dirty="0" smtClean="0">
                <a:solidFill>
                  <a:srgbClr val="D1DCF0"/>
                </a:solidFill>
                <a:latin typeface="Calibri" panose="020F0502020204030204"/>
              </a:rPr>
              <a:t> 5 </a:t>
            </a:r>
            <a:r>
              <a:rPr lang="ru-RU" sz="3600" dirty="0">
                <a:solidFill>
                  <a:srgbClr val="D1DCF0"/>
                </a:solidFill>
                <a:latin typeface="Calibri" panose="020F0502020204030204"/>
              </a:rPr>
              <a:t>предложений</a:t>
            </a:r>
            <a:r>
              <a:rPr lang="ru-RU" sz="3600" dirty="0" smtClean="0">
                <a:solidFill>
                  <a:srgbClr val="D1DCF0"/>
                </a:solidFill>
                <a:latin typeface="Calibri" panose="020F0502020204030204"/>
              </a:rPr>
              <a:t>!</a:t>
            </a:r>
          </a:p>
          <a:p>
            <a:endParaRPr lang="ru-RU" sz="2000" dirty="0">
              <a:solidFill>
                <a:srgbClr val="D1DCF0"/>
              </a:solidFill>
              <a:latin typeface="Calibri" panose="020F0502020204030204"/>
            </a:endParaRPr>
          </a:p>
          <a:p>
            <a:r>
              <a:rPr lang="ru-RU" sz="3600" dirty="0">
                <a:solidFill>
                  <a:srgbClr val="D1DCF0"/>
                </a:solidFill>
                <a:latin typeface="Calibri" panose="020F0502020204030204"/>
              </a:rPr>
              <a:t>4.</a:t>
            </a:r>
            <a:r>
              <a:rPr lang="en-US" sz="3200" dirty="0" smtClean="0">
                <a:solidFill>
                  <a:srgbClr val="D1DCF0"/>
                </a:solidFill>
              </a:rPr>
              <a:t> </a:t>
            </a:r>
            <a:r>
              <a:rPr lang="ru-RU" sz="3600" i="1" dirty="0">
                <a:solidFill>
                  <a:srgbClr val="D1DC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Доклад-презентация на тему "Семья в современном мире". </a:t>
            </a:r>
            <a:r>
              <a:rPr lang="ru-RU" sz="2000" dirty="0">
                <a:solidFill>
                  <a:srgbClr val="D1DCF0"/>
                </a:solidFill>
              </a:rPr>
              <a:t>10 минут. Если доклад делают двое, то 15 минут</a:t>
            </a:r>
            <a:r>
              <a:rPr lang="ru-RU" sz="2000" dirty="0" smtClean="0">
                <a:solidFill>
                  <a:srgbClr val="D1DCF0"/>
                </a:solidFill>
              </a:rPr>
              <a:t>.</a:t>
            </a: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srgbClr val="D1DCF0"/>
              </a:solidFill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0878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070AB01-84DF-4396-9770-D8A81FD462E6}"/>
              </a:ext>
            </a:extLst>
          </p:cNvPr>
          <p:cNvSpPr txBox="1"/>
          <p:nvPr/>
        </p:nvSpPr>
        <p:spPr>
          <a:xfrm>
            <a:off x="445363" y="347070"/>
            <a:ext cx="11301274" cy="6440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7625" marR="47625" algn="ctr">
              <a:lnSpc>
                <a:spcPts val="2400"/>
              </a:lnSpc>
              <a:spcBef>
                <a:spcPts val="1125"/>
              </a:spcBef>
              <a:spcAft>
                <a:spcPts val="2250"/>
              </a:spcAft>
              <a:defRPr/>
            </a:pPr>
            <a:r>
              <a:rPr lang="ru-RU" sz="4400" b="1" i="1" kern="18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"Мой дом — моя крепость"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Если человек с уверенностью может сказать, что его дом является для него крепостью, защитой и просто местом, где ему хорошо, то это очень </a:t>
            </a:r>
            <a:r>
              <a:rPr lang="ru-RU" sz="20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0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рово</a:t>
            </a: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Думаю, в жизни каждого из нас должна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́́</a:t>
            </a: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быть уютная </a:t>
            </a:r>
            <a:r>
              <a:rPr lang="ru-RU" sz="20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0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стань</a:t>
            </a: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где мы можем укрыться от проблем, отдохнуть, перевести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дух.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Не зря говорят: «дома стены </a:t>
            </a:r>
            <a:r>
              <a:rPr lang="ru-RU" sz="20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0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чат</a:t>
            </a: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Это правда, уже замечено, что дома у человека </a:t>
            </a:r>
            <a:r>
              <a:rPr lang="ru-RU" sz="20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выздоровле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0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ние</a:t>
            </a: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идет быстрее. С чем это может быть связано? Возможно, с тем, что здесь человек расслабляется, чувствует себя спокойно и уверенно.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Я очень люблю свой дом. Его </a:t>
            </a:r>
            <a:r>
              <a:rPr lang="ru-RU" sz="20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строил</a:t>
            </a: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еще мой </a:t>
            </a:r>
            <a:r>
              <a:rPr lang="ru-RU" sz="20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0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дед</a:t>
            </a: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полковник, и уже четвертое </a:t>
            </a:r>
            <a:r>
              <a:rPr lang="ru-RU" sz="20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поколе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0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ние</a:t>
            </a: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моей семьи живет в нем. Дом </a:t>
            </a:r>
            <a:r>
              <a:rPr lang="ru-RU" sz="20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состоит из двух этажей</a:t>
            </a: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на первом у нас </a:t>
            </a:r>
            <a:r>
              <a:rPr lang="ru-RU" sz="2000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прихо</a:t>
            </a:r>
            <a:r>
              <a:rPr lang="ru-RU" sz="2000" u="sng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000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жая</a:t>
            </a: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кухня</a:t>
            </a: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гости</a:t>
            </a:r>
            <a:r>
              <a:rPr lang="ru-RU" sz="2000" u="sng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000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ная</a:t>
            </a: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ванная</a:t>
            </a: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на втором — три </a:t>
            </a:r>
            <a:r>
              <a:rPr lang="ru-RU" sz="20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спальни</a:t>
            </a: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Еще у нас есть </a:t>
            </a:r>
            <a:r>
              <a:rPr lang="ru-RU" sz="2000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черда</a:t>
            </a:r>
            <a:r>
              <a:rPr lang="ru-RU" sz="2000" u="sng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000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я туда не хожу, там хранятся разные старые вещи и папины инструменты.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5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070AB01-84DF-4396-9770-D8A81FD462E6}"/>
              </a:ext>
            </a:extLst>
          </p:cNvPr>
          <p:cNvSpPr txBox="1"/>
          <p:nvPr/>
        </p:nvSpPr>
        <p:spPr>
          <a:xfrm>
            <a:off x="350237" y="576712"/>
            <a:ext cx="11301274" cy="57045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Я уверен, что у нашего дома есть душа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Если, к примеру, в семье кто-нибудь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ссо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рится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кричи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доме обязательно что-то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слома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ется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И чем сильнее будет ссора, тем серьёзнее будет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мка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Мы это заметили давно и думаем, что так он нам выражает своё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недово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льство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Однажды папе предлагали наш дом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прода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он не согласился. Да и как можно продать 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семейное гнездо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Возможно, он </a:t>
            </a:r>
            <a:r>
              <a:rPr lang="ru-RU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располо</a:t>
            </a:r>
            <a:r>
              <a:rPr lang="ru-RU" u="sng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в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мом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лучшем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районе города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у нас с ним многое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Для каждого члена нашей семьи этот старый дом что-то значит. Кое-где в нём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требуется ремонт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это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лочи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 весной папа обещал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построить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дворе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бесе</a:t>
            </a:r>
            <a:r>
              <a:rPr lang="ru-RU" u="sng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дку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манга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лом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чтобы мы могли всей семьёй собираться на шашлыки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Мне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жется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это должно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быть очень грустно, если человеку не хочется идти домой, если ему там неуютно. А ведь таких случаев немало. Тогда он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ока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зывается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как бы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неприка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янным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Надеюсь, что каждый сможет обрести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такой дом, который назовёт своей крепостью.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8C24724-3EB5-8EE9-E69C-00E9CA0AB5E5}"/>
              </a:ext>
            </a:extLst>
          </p:cNvPr>
          <p:cNvSpPr txBox="1"/>
          <p:nvPr/>
        </p:nvSpPr>
        <p:spPr>
          <a:xfrm>
            <a:off x="7388440" y="0"/>
            <a:ext cx="6094520" cy="384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7625" marR="47625" algn="ctr">
              <a:lnSpc>
                <a:spcPts val="2400"/>
              </a:lnSpc>
              <a:spcBef>
                <a:spcPts val="1125"/>
              </a:spcBef>
              <a:spcAft>
                <a:spcPts val="2250"/>
              </a:spcAft>
              <a:defRPr/>
            </a:pPr>
            <a:r>
              <a:rPr lang="ru-RU" b="1" i="1" kern="18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"Мой дом — моя крепость"</a:t>
            </a:r>
            <a:endParaRPr lang="ru-RU" sz="1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0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070AB01-84DF-4396-9770-D8A81FD462E6}"/>
              </a:ext>
            </a:extLst>
          </p:cNvPr>
          <p:cNvSpPr txBox="1"/>
          <p:nvPr/>
        </p:nvSpPr>
        <p:spPr>
          <a:xfrm>
            <a:off x="367992" y="758254"/>
            <a:ext cx="11301274" cy="551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990" marR="46990" algn="ctr">
              <a:lnSpc>
                <a:spcPts val="2400"/>
              </a:lnSpc>
              <a:spcBef>
                <a:spcPts val="2400"/>
              </a:spcBef>
              <a:spcAft>
                <a:spcPts val="2250"/>
              </a:spcAft>
              <a:defRPr/>
            </a:pPr>
            <a:r>
              <a:rPr lang="ru-RU" sz="4000" b="1" i="1" kern="1800" dirty="0">
                <a:solidFill>
                  <a:srgbClr val="0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"Дом"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такое для человека «дом»? Отчего в любой, самой зачерствевшей душе обязательно всколыхнется теплое чувство при этом слове?</a:t>
            </a:r>
            <a:endParaRPr lang="ru-RU" sz="16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sz="16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Англичане говорят: «Мой дом — моя крепость». Есть в этом что-то правильное. Дом — это место, где ты защищён от всего мира, где тебе нет нужды подстраиваться под общепринятые правила или кем-то выдуманные образцы поведения. Где не надо притворяться и лгать.</a:t>
            </a:r>
            <a:endParaRPr lang="ru-RU" sz="16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sz="16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Это такое место, в котором есть всё необходимое для того, чтобы чувствовать себя полноценным человеком. В этот дом нет входа врагам. В нём творится добро и не хочется думать о зле. В нём никто и никому не диктует, в нём царят забота и спокойствие.</a:t>
            </a:r>
            <a:endParaRPr lang="ru-RU" sz="16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sz="16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Есть, пожалуй, еще одна сторона у понятия «дом», о которой нельзя не упомянуть. Случается, что дом — способ отгородиться от враждебного окружения. Если общество принимает тебя в штыки, единственный способ спрятаться — это укрыться в собственном доме. Но, разумеется, это совсем крайний вариант.  </a:t>
            </a:r>
            <a:endParaRPr lang="ru-RU" sz="16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87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070AB01-84DF-4396-9770-D8A81FD462E6}"/>
              </a:ext>
            </a:extLst>
          </p:cNvPr>
          <p:cNvSpPr txBox="1"/>
          <p:nvPr/>
        </p:nvSpPr>
        <p:spPr>
          <a:xfrm>
            <a:off x="367992" y="1042340"/>
            <a:ext cx="11301274" cy="5289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При этом дом — не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помещение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территория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«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 недвижимости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Дом — это дорогие тебе люди. Можно чувствовать себя дома даже в пустыне, если ты окружен людьми, которым можешь доверять.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>
                <a:solidFill>
                  <a:srgbClr val="62983E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еще дом — это Земля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Наша планета — наш общий дом. Колыбель человечества. Дом, о котором нам всем нужно заботиться. Ведь человечество не вечно будет безмятежно спать в колыбели. И когда мы устремимся к звездам — надо, чтобы наш общий дом пребывал в мире и благополучии.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На самом деле, как мне кажется, дом там, где тебя понимают и принимают. Где тебе </a:t>
            </a:r>
            <a:r>
              <a:rPr lang="ru-RU" dirty="0">
                <a:solidFill>
                  <a:srgbClr val="4472C4">
                    <a:lumMod val="75000"/>
                  </a:srgbClr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dirty="0">
                <a:solidFill>
                  <a:srgbClr val="7030A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чувств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уют и помогут. Где простят твои ошибки, проступки и заблуждения. И заставят осознать и исправить эти ошибки, не переставая тебя любить. Дом там, куда ты стремишься вернуться. И возвращаться снова и снова. Дом — это то, ради чего имеет смысл жить, сражаться и — если потребуется — умирать.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0DCF0FE-3C1D-EB56-F64D-9BA5E44BB890}"/>
              </a:ext>
            </a:extLst>
          </p:cNvPr>
          <p:cNvSpPr txBox="1"/>
          <p:nvPr/>
        </p:nvSpPr>
        <p:spPr>
          <a:xfrm>
            <a:off x="10436440" y="70904"/>
            <a:ext cx="1755560" cy="384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990" marR="46990" algn="ctr">
              <a:lnSpc>
                <a:spcPts val="2400"/>
              </a:lnSpc>
              <a:spcBef>
                <a:spcPts val="2400"/>
              </a:spcBef>
              <a:spcAft>
                <a:spcPts val="2250"/>
              </a:spcAft>
              <a:defRPr/>
            </a:pPr>
            <a:r>
              <a:rPr lang="ru-RU" b="1" i="1" kern="1800" dirty="0">
                <a:solidFill>
                  <a:srgbClr val="0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"Дом"</a:t>
            </a:r>
          </a:p>
        </p:txBody>
      </p:sp>
    </p:spTree>
    <p:extLst>
      <p:ext uri="{BB962C8B-B14F-4D97-AF65-F5344CB8AC3E}">
        <p14:creationId xmlns:p14="http://schemas.microsoft.com/office/powerpoint/2010/main" val="427431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070AB01-84DF-4396-9770-D8A81FD462E6}"/>
              </a:ext>
            </a:extLst>
          </p:cNvPr>
          <p:cNvSpPr txBox="1"/>
          <p:nvPr/>
        </p:nvSpPr>
        <p:spPr>
          <a:xfrm>
            <a:off x="367992" y="754966"/>
            <a:ext cx="11301274" cy="53480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990" marR="46990" algn="ctr">
              <a:lnSpc>
                <a:spcPts val="2400"/>
              </a:lnSpc>
              <a:spcBef>
                <a:spcPts val="2400"/>
              </a:spcBef>
              <a:spcAft>
                <a:spcPts val="2250"/>
              </a:spcAft>
              <a:defRPr/>
            </a:pPr>
            <a:r>
              <a:rPr lang="ru-RU" sz="4000" b="1" i="1" kern="1800" dirty="0">
                <a:solidFill>
                  <a:srgbClr val="0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"Дом моей мечты" 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Сейчас мы с родителями и братом живём в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небольшо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двухко</a:t>
            </a:r>
            <a:r>
              <a:rPr lang="ru-RU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мнатной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квартире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 нас есть собака и кот. Нам уже 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стало достаточно тесно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ведь мы с братом растём, и нам нужно больше места.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Вся наша семья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мечта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переехать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большо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бственный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дом. Я его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представля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так: он находится в тихом 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уютном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месте, в 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ближайшем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ru-RU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городе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рядом есть лес и речка, куда мы летом сможем все вместе ходить купаться. Дом окружён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больши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дворо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котором будет 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достаточно места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чтобы наша собака могла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побегать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кот — </a:t>
            </a:r>
            <a:r>
              <a:rPr lang="ru-RU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пола</a:t>
            </a:r>
            <a:r>
              <a:rPr lang="ru-RU" u="sng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зать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деревьям 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свое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удово</a:t>
            </a:r>
            <a:r>
              <a:rPr lang="ru-RU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льствие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Мама посадит свои любимые цветы, и они будут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украшать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лужа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йку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перед нашим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мом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 папа сделает небольшой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декорати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вный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пру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котором будут жить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краси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разноцветные рыбки. А ещё в нашем дворе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будет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манга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где папа будет жарить 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выходны</a:t>
            </a:r>
            <a:r>
              <a:rPr lang="ru-RU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шашлыки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 небольшая спортивная площадка.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21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070AB01-84DF-4396-9770-D8A81FD462E6}"/>
              </a:ext>
            </a:extLst>
          </p:cNvPr>
          <p:cNvSpPr txBox="1"/>
          <p:nvPr/>
        </p:nvSpPr>
        <p:spPr>
          <a:xfrm>
            <a:off x="367992" y="1042340"/>
            <a:ext cx="11301274" cy="4873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доме будет большая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гости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ная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где мы сможем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принимать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наших друзей, удобная кухня с красивыми шкафчиками и множеством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поле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зных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приспособле</a:t>
            </a:r>
            <a:r>
              <a:rPr lang="ru-RU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ний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чтобы наша мама готовила 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удово</a:t>
            </a:r>
            <a:r>
              <a:rPr lang="ru-RU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льствием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отдельной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комнате для каждого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гостиной обязательно должен быть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ками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Мы будем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собираться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рядом с ним 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долгими зимними 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вечера</a:t>
            </a:r>
            <a:r>
              <a:rPr lang="ru-RU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b="1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пить чай. А на полу — мягкий ковёр, на котором будет 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удобно сидеть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На втором этаже будет большой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черда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где мы с братом сможем играть.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Рядом с домом должен быть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гара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куда папа сможет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ставить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свою машину и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хранить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свои инструменты.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Надеюсь, что когда-нибудь моя мечта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воплоти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тся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жизнь, и мы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переедем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такой дом. Но если этого не случится, то, когда вырасту, я сам постараюсь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построить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его для нашей семьи.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756978C-8274-03FE-8FC2-D5D3EB021C1B}"/>
              </a:ext>
            </a:extLst>
          </p:cNvPr>
          <p:cNvSpPr txBox="1"/>
          <p:nvPr/>
        </p:nvSpPr>
        <p:spPr>
          <a:xfrm>
            <a:off x="9163975" y="117238"/>
            <a:ext cx="2732102" cy="384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990" marR="46990" algn="ctr">
              <a:lnSpc>
                <a:spcPts val="2400"/>
              </a:lnSpc>
              <a:spcBef>
                <a:spcPts val="2400"/>
              </a:spcBef>
              <a:spcAft>
                <a:spcPts val="2250"/>
              </a:spcAft>
              <a:defRPr/>
            </a:pPr>
            <a:r>
              <a:rPr lang="ru-RU" b="1" i="1" kern="1800" dirty="0">
                <a:solidFill>
                  <a:srgbClr val="0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"Дом моей мечты" </a:t>
            </a:r>
          </a:p>
        </p:txBody>
      </p:sp>
    </p:spTree>
    <p:extLst>
      <p:ext uri="{BB962C8B-B14F-4D97-AF65-F5344CB8AC3E}">
        <p14:creationId xmlns:p14="http://schemas.microsoft.com/office/powerpoint/2010/main" val="404205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070AB01-84DF-4396-9770-D8A81FD462E6}"/>
              </a:ext>
            </a:extLst>
          </p:cNvPr>
          <p:cNvSpPr txBox="1"/>
          <p:nvPr/>
        </p:nvSpPr>
        <p:spPr>
          <a:xfrm>
            <a:off x="367992" y="1042340"/>
            <a:ext cx="11301274" cy="4932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990" marR="46990" algn="ctr">
              <a:lnSpc>
                <a:spcPts val="2400"/>
              </a:lnSpc>
              <a:spcBef>
                <a:spcPts val="2400"/>
              </a:spcBef>
              <a:spcAft>
                <a:spcPts val="225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4000" b="1" i="1" kern="1800" dirty="0">
                <a:solidFill>
                  <a:srgbClr val="0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"В гостях хорошо, а дома — лучше"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Что же означает это выражение? Всем нам нравится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ходить в гости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Так мы отвлекаемся от повседневной суеты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забот, появляется возможность повидаться с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друзья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дственниками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которых давно не видели.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бенно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гости любят ходить дети, потому что там можно веселиться, родители разрешают кушать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сла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дости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смотре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мультфи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льмы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Но,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бы ни было хорошо в </a:t>
            </a:r>
            <a:r>
              <a:rPr lang="ru-RU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гостя</a:t>
            </a:r>
            <a:r>
              <a:rPr lang="ru-RU" u="sng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всегда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прихо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дит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время собираться домой. И это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вильно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ведь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всё равно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лучше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Дом — это особое место для каждого, в нем даже пахнет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по-сво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Всё здесь привычно и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удобно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менно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вас,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сделано и </a:t>
            </a:r>
            <a:r>
              <a:rPr lang="ru-RU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расста</a:t>
            </a:r>
            <a:r>
              <a:rPr lang="ru-RU" u="sng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влено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так, как вы хотите.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полки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шены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приятными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мятными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мелоча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некоторые из которых сделаны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собственнору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чно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теми, кто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рог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вашему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рдцу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Даже еда дома именно такая, как вы любите.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78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070AB01-84DF-4396-9770-D8A81FD462E6}"/>
              </a:ext>
            </a:extLst>
          </p:cNvPr>
          <p:cNvSpPr txBox="1"/>
          <p:nvPr/>
        </p:nvSpPr>
        <p:spPr>
          <a:xfrm>
            <a:off x="367992" y="1042340"/>
            <a:ext cx="11301274" cy="57994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Многие украшают свой дом </a:t>
            </a:r>
            <a:r>
              <a:rPr lang="ru-RU" sz="1700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цвета</a:t>
            </a:r>
            <a:r>
              <a:rPr lang="ru-RU" sz="1700" u="sng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lang="ru-RU" sz="17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горшо</a:t>
            </a:r>
            <a:r>
              <a:rPr lang="ru-RU" sz="1700" u="sng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чках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которые сами высаживают, а потом долгие годы заботливо </a:t>
            </a:r>
            <a:r>
              <a:rPr lang="ru-RU" sz="1700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уха</a:t>
            </a:r>
            <a:r>
              <a:rPr lang="ru-RU" sz="1700" u="sng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живают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ними. А еще в доме часто живут </a:t>
            </a:r>
            <a:r>
              <a:rPr lang="ru-RU" sz="17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любимые домашние </a:t>
            </a:r>
            <a:r>
              <a:rPr lang="ru-RU" sz="1700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пито</a:t>
            </a:r>
            <a:r>
              <a:rPr lang="ru-RU" sz="1700" u="sng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мцы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они выращены с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мого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нежного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зраста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 поэтому к ним </a:t>
            </a:r>
            <a:r>
              <a:rPr lang="ru-RU" sz="1700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привя</a:t>
            </a:r>
            <a:r>
              <a:rPr lang="ru-RU" sz="1700" u="sng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зываешься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еще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сильне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Иногда удаётся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нала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дить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дружеские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отноше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ния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сосе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дями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ru-RU" sz="17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возвращаться домой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становится еще приятнее.</a:t>
            </a:r>
            <a:endParaRPr lang="ru-RU" sz="17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Только дома можно по-настоящему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рассла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биться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здесь действуют ваши правила.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Испоко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веко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родной дом считался почти</a:t>
            </a:r>
            <a:r>
              <a:rPr lang="ru-RU" sz="17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святы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ней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его уважали и берегли</a:t>
            </a:r>
            <a:r>
              <a:rPr lang="ru-RU" sz="17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Куда мы все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спеши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тяжёлые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моме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нты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жизни? Где мы можем укрыться от невзгод</a:t>
            </a:r>
            <a:r>
              <a:rPr lang="ru-RU" sz="17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Где нас всегда поймут и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подде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ржат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Конечно, дома. Надеюсь, каждый человек на Земле</a:t>
            </a:r>
            <a:r>
              <a:rPr lang="ru-RU" sz="17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сможет найти такое место, которое он смог бы назвать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мом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Мне повезло</a:t>
            </a:r>
            <a:r>
              <a:rPr lang="ru-RU" sz="17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 очень люблю свой дом, и мне всегда приятно туда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возвраща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ться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Он </a:t>
            </a:r>
            <a:r>
              <a:rPr lang="ru-RU" sz="17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наполнен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семейным теплом и </a:t>
            </a:r>
            <a:r>
              <a:rPr lang="ru-RU" sz="17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уютом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нем много приятных личных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мелоче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моей комнате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например, есть </a:t>
            </a:r>
            <a:r>
              <a:rPr lang="ru-RU" sz="17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плетёное кресло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700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мя</a:t>
            </a:r>
            <a:r>
              <a:rPr lang="ru-RU" sz="1700" u="sng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гкой</a:t>
            </a:r>
            <a:r>
              <a:rPr lang="ru-RU" sz="17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поду</a:t>
            </a:r>
            <a:r>
              <a:rPr lang="ru-RU" sz="1700" u="sng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u="sng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шкой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котором я люблю читать книги. Несмотря</a:t>
            </a:r>
            <a:r>
              <a:rPr lang="ru-RU" sz="17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то, что мне нравится общаться с людьми и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ходи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гости, </a:t>
            </a:r>
            <a:r>
              <a:rPr lang="ru-RU" sz="170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дома всё 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равно лучше.</a:t>
            </a:r>
            <a:endParaRPr lang="ru-RU" sz="17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D6CD213-0333-87F8-84CB-CC4E407496A8}"/>
              </a:ext>
            </a:extLst>
          </p:cNvPr>
          <p:cNvSpPr txBox="1"/>
          <p:nvPr/>
        </p:nvSpPr>
        <p:spPr>
          <a:xfrm>
            <a:off x="7814569" y="100635"/>
            <a:ext cx="4214674" cy="384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990" marR="46990" algn="ctr">
              <a:lnSpc>
                <a:spcPts val="2400"/>
              </a:lnSpc>
              <a:spcBef>
                <a:spcPts val="2400"/>
              </a:spcBef>
              <a:spcAft>
                <a:spcPts val="2250"/>
              </a:spcAft>
              <a:defRPr/>
            </a:pPr>
            <a:r>
              <a:rPr lang="ru-RU" b="1" i="1" kern="1800" dirty="0">
                <a:solidFill>
                  <a:srgbClr val="0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"В гостях хорошо, а дома — лучше"</a:t>
            </a:r>
          </a:p>
        </p:txBody>
      </p:sp>
    </p:spTree>
    <p:extLst>
      <p:ext uri="{BB962C8B-B14F-4D97-AF65-F5344CB8AC3E}">
        <p14:creationId xmlns:p14="http://schemas.microsoft.com/office/powerpoint/2010/main" val="177050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070AB01-84DF-4396-9770-D8A81FD462E6}"/>
              </a:ext>
            </a:extLst>
          </p:cNvPr>
          <p:cNvSpPr txBox="1"/>
          <p:nvPr/>
        </p:nvSpPr>
        <p:spPr>
          <a:xfrm>
            <a:off x="367992" y="1042340"/>
            <a:ext cx="11301274" cy="5650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990" marR="46990" algn="ctr">
              <a:lnSpc>
                <a:spcPts val="2400"/>
              </a:lnSpc>
              <a:spcBef>
                <a:spcPts val="2400"/>
              </a:spcBef>
              <a:spcAft>
                <a:spcPts val="225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4000" b="1" i="1" kern="1800" dirty="0">
                <a:solidFill>
                  <a:srgbClr val="0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"Родительский дом — начало начал"</a:t>
            </a:r>
          </a:p>
          <a:p>
            <a:pPr algn="just">
              <a:lnSpc>
                <a:spcPct val="125000"/>
              </a:lnSpc>
              <a:spcAft>
                <a:spcPts val="600"/>
              </a:spcAft>
              <a:defRPr/>
            </a:pPr>
            <a:r>
              <a:rPr lang="ru-RU" sz="16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такое родительский дом? Любой человек даст своё определение. Для кого-то дом — это </a:t>
            </a:r>
            <a:r>
              <a:rPr lang="ru-RU" sz="17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печка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дровами, а для кого-то дом — это то место, где находится его семья. Именно семья закладывает в тебя те принципы, которые будут с тобой до конца твоих дней. Начало всего в человеке — это детство. Как мы будем относиться к трудностям, как будем себя вести и о чем думать — все это нам дают родители.</a:t>
            </a:r>
            <a:endParaRPr lang="ru-RU" sz="17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5000"/>
              </a:lnSpc>
              <a:spcAft>
                <a:spcPts val="600"/>
              </a:spcAft>
              <a:defRPr/>
            </a:pP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Мне сразу вспоминается роман И. А. Гончарова «Обломов», где рассказывается об Илье Обломове, который почти все свое время </a:t>
            </a:r>
            <a:r>
              <a:rPr lang="ru-RU" sz="17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валяется в кровати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размышляя и мечтая о будущем, совершенно забывая о настоящем. Конечно, на характер Ильи огромное влияние оказала семья. Семья Обломовых жила сонно, бездеятельно. Мама разбаловала ребенка своей чрезмерной любовью, поэтому он вырос таким неприспособленным к жизни. К тому же Илюшу всегда держала при себе нянечка, не давая ребенку быть самостоятельным. Когда он хотел выйти на улицу или что-то посмотреть, мама била ему по рукам. Малыша берегли от простуд, от солнышка и ветра, от эмоций. Уроки он не делал или делал нехотя, считая, что зря теряет свое время. Уже со школы он потерял интерес к жизни. Такое воспитание дало о себе знать, ведь, став взрослым, Илья продолжает ничем не интересоваться и ничего не делать.</a:t>
            </a:r>
            <a:endParaRPr lang="ru-RU" sz="17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51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070AB01-84DF-4396-9770-D8A81FD462E6}"/>
              </a:ext>
            </a:extLst>
          </p:cNvPr>
          <p:cNvSpPr txBox="1"/>
          <p:nvPr/>
        </p:nvSpPr>
        <p:spPr>
          <a:xfrm>
            <a:off x="367992" y="1042340"/>
            <a:ext cx="11301274" cy="5650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990" marR="46990" algn="ctr">
              <a:lnSpc>
                <a:spcPts val="2400"/>
              </a:lnSpc>
              <a:spcBef>
                <a:spcPts val="2400"/>
              </a:spcBef>
              <a:spcAft>
                <a:spcPts val="225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4000" b="1" i="1" kern="1800" dirty="0">
                <a:solidFill>
                  <a:srgbClr val="0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"Родительский дом — начало начал"</a:t>
            </a:r>
          </a:p>
          <a:p>
            <a:pPr algn="just">
              <a:lnSpc>
                <a:spcPct val="125000"/>
              </a:lnSpc>
              <a:spcAft>
                <a:spcPts val="600"/>
              </a:spcAft>
              <a:defRPr/>
            </a:pPr>
            <a:r>
              <a:rPr lang="ru-RU" sz="16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такое родительский дом? Любой человек даст своё определение. Для кого-то дом — это </a:t>
            </a:r>
            <a:r>
              <a:rPr lang="ru-RU" sz="17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печка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дровами, а для кого-то дом — это то место, где находится его семья. Именно семья закладывает в тебя те принципы, которые будут с тобой до конца твоих дней. Начало всего в человеке — это детство. Как мы будем относиться к трудностям, как будем себя вести и о чем думать — все это нам дают родители.</a:t>
            </a:r>
            <a:endParaRPr lang="ru-RU" sz="17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5000"/>
              </a:lnSpc>
              <a:spcAft>
                <a:spcPts val="600"/>
              </a:spcAft>
              <a:defRPr/>
            </a:pP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Мне сразу вспоминается роман И. А. Гончарова «Обломов», где рассказывается об Илье Обломове, который почти все свое время </a:t>
            </a:r>
            <a:r>
              <a:rPr lang="ru-RU" sz="17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валяется в кровати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размышляя и мечтая о будущем, совершенно забывая о настоящем. Конечно, на характер Ильи огромное влияние оказала семья. Семья Обломовых жила сонно, бездеятельно. Мама разбаловала ребенка своей чрезмерной любовью, поэтому он вырос таким неприспособленным к жизни. К тому же Илюшу всегда держала при себе нянечка, не давая ребенку быть самостоятельным. Когда он хотел выйти на улицу или что-то посмотреть, мама била ему по рукам. Малыша берегли от простуд, от солнышка и ветра, от эмоций. Уроки он не делал или делал нехотя, считая, что зря теряет свое время. Уже со школы он потерял интерес к жизни. Такое воспитание дало о себе знать, ведь, став взрослым, Илья продолжает ничем не интересоваться и ничего не делать.</a:t>
            </a:r>
            <a:endParaRPr lang="ru-RU" sz="17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Инструкция: как правильно топить печь">
            <a:extLst>
              <a:ext uri="{FF2B5EF4-FFF2-40B4-BE49-F238E27FC236}">
                <a16:creationId xmlns:a16="http://schemas.microsoft.com/office/drawing/2014/main" xmlns="" id="{CCEF6015-BB08-71F2-D2B4-C7F775009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746" y="199557"/>
            <a:ext cx="6128385" cy="3420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Русская печка">
            <a:extLst>
              <a:ext uri="{FF2B5EF4-FFF2-40B4-BE49-F238E27FC236}">
                <a16:creationId xmlns:a16="http://schemas.microsoft.com/office/drawing/2014/main" xmlns="" id="{397CCC14-7A76-31F3-5975-5E736801B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5021"/>
            <a:ext cx="5334635" cy="353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070AB01-84DF-4396-9770-D8A81FD462E6}"/>
              </a:ext>
            </a:extLst>
          </p:cNvPr>
          <p:cNvSpPr txBox="1"/>
          <p:nvPr/>
        </p:nvSpPr>
        <p:spPr>
          <a:xfrm>
            <a:off x="367992" y="1042340"/>
            <a:ext cx="11301274" cy="5650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990" marR="46990" algn="ctr">
              <a:lnSpc>
                <a:spcPts val="2400"/>
              </a:lnSpc>
              <a:spcBef>
                <a:spcPts val="2400"/>
              </a:spcBef>
              <a:spcAft>
                <a:spcPts val="225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4000" b="1" i="1" kern="1800" dirty="0">
                <a:solidFill>
                  <a:srgbClr val="0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"Родительский дом — начало начал"</a:t>
            </a:r>
          </a:p>
          <a:p>
            <a:pPr algn="just">
              <a:lnSpc>
                <a:spcPct val="125000"/>
              </a:lnSpc>
              <a:spcAft>
                <a:spcPts val="600"/>
              </a:spcAft>
              <a:defRPr/>
            </a:pPr>
            <a:r>
              <a:rPr lang="ru-RU" sz="16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такое родительский дом? Любой человек даст своё определение. Для кого-то дом — это </a:t>
            </a:r>
            <a:r>
              <a:rPr lang="ru-RU" sz="17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печка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дровами, а для кого-то дом — это то место, где находится его семья. Именно семья закладывает в тебя те принципы, которые будут с тобой до конца твоих дней. Начало всего в человеке — это детство. Как мы будем относиться к трудностям, как будем себя вести и о чем думать — все это нам дают родители.</a:t>
            </a:r>
            <a:endParaRPr lang="ru-RU" sz="17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5000"/>
              </a:lnSpc>
              <a:spcAft>
                <a:spcPts val="600"/>
              </a:spcAft>
              <a:defRPr/>
            </a:pP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Мне сразу вспоминается роман И. А. Гончарова «Обломов», где рассказывается об Илье Обломове, который почти все свое время </a:t>
            </a:r>
            <a:r>
              <a:rPr lang="ru-RU" sz="17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валяется в кровати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размышляя и мечтая о будущем, совершенно забывая о настоящем. Конечно, на характер Ильи огромное влияние оказала семья. Семья Обломовых жила сонно, бездеятельно. Мама разбаловала ребёнка своей чрезмерной любовью, поэтому он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таким </a:t>
            </a:r>
            <a:r>
              <a:rPr lang="ru-RU" sz="1700" i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17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ru-RU" sz="1700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способл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енным к жизни. К тому же Илюшу всегда держала при себе нянечка, не давая ребенку быть самостоятельным. Когда он хотел выйти на улицу или что-то посмотреть, мама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ему по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рука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Малыша</a:t>
            </a:r>
            <a:r>
              <a:rPr lang="ru-RU" sz="17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берегли от простуд, от солнышка и ветра, от эмоций. Уроки он не делал или делал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хотя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считая, что зря теряет свое время. Уже со школы он потерял интерес к жизни. Такое воспитание дало о себе знать, ведь, став взрослым, Илья 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продолжа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1700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</a:t>
            </a: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ничем не интересоваться и ничего не делать.</a:t>
            </a:r>
            <a:endParaRPr lang="ru-RU" sz="17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96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070AB01-84DF-4396-9770-D8A81FD462E6}"/>
              </a:ext>
            </a:extLst>
          </p:cNvPr>
          <p:cNvSpPr txBox="1"/>
          <p:nvPr/>
        </p:nvSpPr>
        <p:spPr>
          <a:xfrm>
            <a:off x="367992" y="1042340"/>
            <a:ext cx="11301274" cy="518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990" marR="4699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Л. Н. 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Толсто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зывает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нам образцовую семью в романе «Война и мир». Большая и дружная семья графа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Росто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чей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 открыт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каждодне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приёма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госте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Отношения в семье дружелюбные и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довери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тельные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родители очень любят своих детей и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стара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ются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дать им самое лучшее, при этом не лишая их самостоятельности. В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большо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доме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Росто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вых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всем хватит места. Дети чувствуют родительскую любовь и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отпла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чивают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же. Ценности, которые родители привили детям, —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патриоти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дрость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уважение, доброта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отзы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вчивость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Семья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Росто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вых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это пример идеальной семьи.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20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Мы рассмотрели две семьи: семью Обломовых и семью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Ростовых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какие они разные! Нам отчётливо видно, что атмосфера в семье и характер детей зависят только от родителей. Я считаю, любой уважающий себя родитель при воспитании детей должен думать не только о себе, но и о детях, и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создавать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правильную нравственную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атмосферу в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своём </a:t>
            </a:r>
            <a:r>
              <a:rPr lang="ru-RU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031C8A8-EFAE-789D-0F6E-89DA86CDBCC7}"/>
              </a:ext>
            </a:extLst>
          </p:cNvPr>
          <p:cNvSpPr txBox="1"/>
          <p:nvPr/>
        </p:nvSpPr>
        <p:spPr>
          <a:xfrm>
            <a:off x="7533445" y="78440"/>
            <a:ext cx="4658555" cy="384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990" marR="46990" algn="ctr">
              <a:lnSpc>
                <a:spcPts val="2400"/>
              </a:lnSpc>
              <a:spcBef>
                <a:spcPts val="2400"/>
              </a:spcBef>
              <a:spcAft>
                <a:spcPts val="2250"/>
              </a:spcAft>
              <a:defRPr/>
            </a:pPr>
            <a:r>
              <a:rPr lang="ru-RU" b="1" i="1" kern="1800" dirty="0">
                <a:solidFill>
                  <a:srgbClr val="0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"Родительский дом — начало начал"</a:t>
            </a:r>
          </a:p>
        </p:txBody>
      </p:sp>
    </p:spTree>
    <p:extLst>
      <p:ext uri="{BB962C8B-B14F-4D97-AF65-F5344CB8AC3E}">
        <p14:creationId xmlns:p14="http://schemas.microsoft.com/office/powerpoint/2010/main" val="200038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одительский дом начало начал Лещенко Leschenko Roditelsky Dom">
            <a:hlinkClick r:id="" action="ppaction://media"/>
            <a:extLst>
              <a:ext uri="{FF2B5EF4-FFF2-40B4-BE49-F238E27FC236}">
                <a16:creationId xmlns:a16="http://schemas.microsoft.com/office/drawing/2014/main" xmlns="" id="{1F85281F-E6C3-44DD-986F-2D4E9BA867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1334" y="754602"/>
            <a:ext cx="10821879" cy="6087307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FD64557F-B81D-4C59-9C99-00D423C2D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290" y="-1"/>
            <a:ext cx="11445968" cy="754603"/>
          </a:xfrm>
        </p:spPr>
        <p:txBody>
          <a:bodyPr>
            <a:normAutofit/>
          </a:bodyPr>
          <a:lstStyle/>
          <a:p>
            <a:r>
              <a:rPr lang="ru-RU" sz="4800" b="1" i="1" kern="18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"Родительский дом — начало начал"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55332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7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0DCE5B-052F-4C80-921D-E334820531DB}"/>
              </a:ext>
            </a:extLst>
          </p:cNvPr>
          <p:cNvSpPr txBox="1"/>
          <p:nvPr/>
        </p:nvSpPr>
        <p:spPr>
          <a:xfrm>
            <a:off x="0" y="84437"/>
            <a:ext cx="5710037" cy="740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990" marR="46990" algn="ctr">
              <a:lnSpc>
                <a:spcPts val="2400"/>
              </a:lnSpc>
              <a:spcBef>
                <a:spcPts val="2400"/>
              </a:spcBef>
              <a:spcAft>
                <a:spcPts val="2250"/>
              </a:spcAft>
              <a:defRPr/>
            </a:pPr>
            <a:r>
              <a:rPr lang="ru-RU" sz="3200" b="1" i="1" kern="18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"Родительский дом — начало начал"</a:t>
            </a:r>
            <a:endParaRPr lang="ru-RU" sz="16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83C49C8-5585-4C4A-AE51-6567B13BDF63}"/>
              </a:ext>
            </a:extLst>
          </p:cNvPr>
          <p:cNvSpPr txBox="1"/>
          <p:nvPr/>
        </p:nvSpPr>
        <p:spPr>
          <a:xfrm>
            <a:off x="874974" y="3458307"/>
            <a:ext cx="470020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Где бы ни были мы, но по-прежнему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Неизменно уверены в том,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Что нас примет с любовью и нежностью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Наша пристань — родительский дом.</a:t>
            </a:r>
          </a:p>
          <a:p>
            <a:pPr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   </a:t>
            </a:r>
            <a:r>
              <a:rPr lang="ru-RU" sz="20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Родительский дом — начало начал, </a:t>
            </a:r>
          </a:p>
          <a:p>
            <a:pPr>
              <a:defRPr/>
            </a:pPr>
            <a:r>
              <a:rPr lang="ru-RU" sz="20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Ты в жизни моей надёжный причал.</a:t>
            </a:r>
          </a:p>
          <a:p>
            <a:pPr>
              <a:defRPr/>
            </a:pPr>
            <a:r>
              <a:rPr lang="ru-RU" sz="20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Родительский дом, пускай добрый свет</a:t>
            </a:r>
          </a:p>
          <a:p>
            <a:pPr>
              <a:defRPr/>
            </a:pPr>
            <a:r>
              <a:rPr lang="ru-RU" sz="20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Горит в твоих окнах много лет!</a:t>
            </a:r>
          </a:p>
          <a:p>
            <a:pPr>
              <a:defRPr/>
            </a:pP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06FFBA0-EE73-4605-92F4-9BD96E6C6537}"/>
              </a:ext>
            </a:extLst>
          </p:cNvPr>
          <p:cNvSpPr txBox="1"/>
          <p:nvPr/>
        </p:nvSpPr>
        <p:spPr>
          <a:xfrm>
            <a:off x="6732017" y="112797"/>
            <a:ext cx="4700203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И пускай наше детство не кончится,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Хоть мы взрослыми стали людьми,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Потому что родителям хочется,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Чтобы мы оставались детьми.</a:t>
            </a:r>
          </a:p>
          <a:p>
            <a:pPr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   Родительский дом — начало начал,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   Ты в жизни моей надёжный причал.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   Родительский дом, пускай добрый свет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   Горит в твоих окнах много лет!</a:t>
            </a:r>
          </a:p>
          <a:p>
            <a:pPr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Поклонись до земли своей матери!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И отцу до земли поклонись!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Мы с тобою в долгу неоплаченном,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Свято помни об этом всю жизнь!</a:t>
            </a:r>
          </a:p>
          <a:p>
            <a:pPr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   Родительский дом — начало начал,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   Ты в жизни моей надёжный причал.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   Родительский дом, пускай добрый свет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   Горит в твоих окнах много лет!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BD252D1-9BAD-4C12-B37C-F0E83DB1400E}"/>
              </a:ext>
            </a:extLst>
          </p:cNvPr>
          <p:cNvSpPr txBox="1"/>
          <p:nvPr/>
        </p:nvSpPr>
        <p:spPr>
          <a:xfrm>
            <a:off x="18558" y="710036"/>
            <a:ext cx="51213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i="1" dirty="0">
                <a:solidFill>
                  <a:srgbClr val="030303"/>
                </a:solidFill>
                <a:latin typeface="Roboto" panose="02000000000000000000" pitchFamily="2" charset="0"/>
              </a:rPr>
              <a:t>Автор музыки — композитор </a:t>
            </a:r>
            <a:r>
              <a:rPr lang="ru-RU" sz="1600" b="1" i="1" dirty="0">
                <a:solidFill>
                  <a:srgbClr val="030303"/>
                </a:solidFill>
                <a:latin typeface="Roboto" panose="02000000000000000000" pitchFamily="2" charset="0"/>
              </a:rPr>
              <a:t>Владимир Шаинский</a:t>
            </a:r>
            <a:r>
              <a:rPr lang="ru-RU" sz="1600" i="1" dirty="0">
                <a:solidFill>
                  <a:srgbClr val="030303"/>
                </a:solidFill>
                <a:latin typeface="Roboto" panose="02000000000000000000" pitchFamily="2" charset="0"/>
              </a:rPr>
              <a:t>.</a:t>
            </a:r>
            <a:br>
              <a:rPr lang="ru-RU" sz="1600" i="1" dirty="0">
                <a:solidFill>
                  <a:srgbClr val="030303"/>
                </a:solidFill>
                <a:latin typeface="Roboto" panose="02000000000000000000" pitchFamily="2" charset="0"/>
              </a:rPr>
            </a:br>
            <a:r>
              <a:rPr lang="ru-RU" sz="1600" i="1" dirty="0">
                <a:solidFill>
                  <a:srgbClr val="030303"/>
                </a:solidFill>
                <a:latin typeface="Roboto" panose="02000000000000000000" pitchFamily="2" charset="0"/>
              </a:rPr>
              <a:t>Стихи написал поэт </a:t>
            </a:r>
            <a:r>
              <a:rPr lang="ru-RU" sz="1600" b="1" i="1" dirty="0">
                <a:solidFill>
                  <a:srgbClr val="030303"/>
                </a:solidFill>
                <a:latin typeface="Roboto" panose="02000000000000000000" pitchFamily="2" charset="0"/>
              </a:rPr>
              <a:t>Михаил Рябинин</a:t>
            </a:r>
            <a:r>
              <a:rPr lang="ru-RU" sz="1600" i="1" dirty="0">
                <a:solidFill>
                  <a:srgbClr val="030303"/>
                </a:solidFill>
                <a:latin typeface="Roboto" panose="02000000000000000000" pitchFamily="2" charset="0"/>
              </a:rPr>
              <a:t>. </a:t>
            </a:r>
            <a:endParaRPr lang="ru-RU" sz="1600" i="1" dirty="0">
              <a:solidFill>
                <a:prstClr val="black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CBC4581-BEE0-4C51-8FFE-69BB6795F98E}"/>
              </a:ext>
            </a:extLst>
          </p:cNvPr>
          <p:cNvSpPr txBox="1"/>
          <p:nvPr/>
        </p:nvSpPr>
        <p:spPr>
          <a:xfrm>
            <a:off x="71311" y="2162586"/>
            <a:ext cx="283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i="1" dirty="0">
                <a:solidFill>
                  <a:prstClr val="black"/>
                </a:solidFill>
              </a:rPr>
              <a:t>Исполняет </a:t>
            </a:r>
            <a:r>
              <a:rPr lang="ru-RU" b="1" i="1" dirty="0">
                <a:solidFill>
                  <a:prstClr val="black"/>
                </a:solidFill>
              </a:rPr>
              <a:t>Лев Лещенко</a:t>
            </a:r>
          </a:p>
        </p:txBody>
      </p:sp>
      <p:pic>
        <p:nvPicPr>
          <p:cNvPr id="2" name="Родительский дом начало начал Лещенко Leschenko Roditelsky Dom">
            <a:hlinkClick r:id="" action="ppaction://media"/>
            <a:extLst>
              <a:ext uri="{FF2B5EF4-FFF2-40B4-BE49-F238E27FC236}">
                <a16:creationId xmlns:a16="http://schemas.microsoft.com/office/drawing/2014/main" xmlns="" id="{2B4D69FF-0A5A-AC78-F296-7026131459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55742" y="1219288"/>
            <a:ext cx="3876275" cy="218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94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7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0DCE5B-052F-4C80-921D-E334820531DB}"/>
              </a:ext>
            </a:extLst>
          </p:cNvPr>
          <p:cNvSpPr txBox="1"/>
          <p:nvPr/>
        </p:nvSpPr>
        <p:spPr>
          <a:xfrm>
            <a:off x="29006" y="443016"/>
            <a:ext cx="5710037" cy="740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990" marR="46990" algn="ctr">
              <a:lnSpc>
                <a:spcPts val="2400"/>
              </a:lnSpc>
              <a:spcBef>
                <a:spcPts val="2400"/>
              </a:spcBef>
              <a:spcAft>
                <a:spcPts val="2250"/>
              </a:spcAft>
              <a:defRPr/>
            </a:pPr>
            <a:r>
              <a:rPr lang="ru-RU" sz="3200" b="1" i="1" kern="18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"Родительский дом — начало начал"</a:t>
            </a:r>
            <a:endParaRPr lang="ru-RU" sz="16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83C49C8-5585-4C4A-AE51-6567B13BDF63}"/>
              </a:ext>
            </a:extLst>
          </p:cNvPr>
          <p:cNvSpPr txBox="1"/>
          <p:nvPr/>
        </p:nvSpPr>
        <p:spPr>
          <a:xfrm>
            <a:off x="874974" y="3458307"/>
            <a:ext cx="470020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Где бы ни были мы, но по-прежнему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Неизменно уверены в том,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Что нас примет с любовью и нежностью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Наша пристань — родительский дом.</a:t>
            </a:r>
          </a:p>
          <a:p>
            <a:pPr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   </a:t>
            </a:r>
            <a:r>
              <a:rPr lang="ru-RU" sz="20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Родительский дом — начало начал, </a:t>
            </a:r>
          </a:p>
          <a:p>
            <a:pPr>
              <a:defRPr/>
            </a:pPr>
            <a:r>
              <a:rPr lang="ru-RU" sz="20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Ты в жизни моей надёжный причал.</a:t>
            </a:r>
          </a:p>
          <a:p>
            <a:pPr>
              <a:defRPr/>
            </a:pPr>
            <a:r>
              <a:rPr lang="ru-RU" sz="20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Родительский дом, пускай добрый свет</a:t>
            </a:r>
          </a:p>
          <a:p>
            <a:pPr>
              <a:defRPr/>
            </a:pPr>
            <a:r>
              <a:rPr lang="ru-RU" sz="20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Горит в твоих окнах много лет!</a:t>
            </a:r>
          </a:p>
          <a:p>
            <a:pPr>
              <a:defRPr/>
            </a:pP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06FFBA0-EE73-4605-92F4-9BD96E6C6537}"/>
              </a:ext>
            </a:extLst>
          </p:cNvPr>
          <p:cNvSpPr txBox="1"/>
          <p:nvPr/>
        </p:nvSpPr>
        <p:spPr>
          <a:xfrm>
            <a:off x="6732017" y="112797"/>
            <a:ext cx="4700203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И пускай наше детство не кончится,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Хоть мы взрослыми стали людьми,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Потому что родителям хочется,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Чтобы мы оставались детьми.</a:t>
            </a:r>
          </a:p>
          <a:p>
            <a:pPr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   Родительский дом — начало начал,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   Ты в жизни моей надёжный причал.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   Родительский дом, пускай добрый свет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   Горит в твоих окнах много лет!</a:t>
            </a:r>
          </a:p>
          <a:p>
            <a:pPr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Поклонись до земли своей матери!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И отцу до земли поклонись!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Мы с тобою в долгу неоплаченном,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Свято помни об этом всю жизнь!</a:t>
            </a:r>
          </a:p>
          <a:p>
            <a:pPr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   Родительский дом — начало начал,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   Ты в жизни моей надёжный причал.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   Родительский дом, пускай добрый свет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   Горит в твоих окнах много лет!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BD252D1-9BAD-4C12-B37C-F0E83DB1400E}"/>
              </a:ext>
            </a:extLst>
          </p:cNvPr>
          <p:cNvSpPr txBox="1"/>
          <p:nvPr/>
        </p:nvSpPr>
        <p:spPr>
          <a:xfrm>
            <a:off x="323341" y="1445311"/>
            <a:ext cx="51213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i="1" dirty="0">
                <a:solidFill>
                  <a:srgbClr val="030303"/>
                </a:solidFill>
                <a:latin typeface="Roboto" panose="02000000000000000000" pitchFamily="2" charset="0"/>
              </a:rPr>
              <a:t>Автор музыки — композитор </a:t>
            </a:r>
            <a:r>
              <a:rPr lang="ru-RU" sz="1600" b="1" i="1" dirty="0">
                <a:solidFill>
                  <a:srgbClr val="030303"/>
                </a:solidFill>
                <a:latin typeface="Roboto" panose="02000000000000000000" pitchFamily="2" charset="0"/>
              </a:rPr>
              <a:t>Владимир Шаинский</a:t>
            </a:r>
            <a:r>
              <a:rPr lang="ru-RU" sz="1600" i="1" dirty="0">
                <a:solidFill>
                  <a:srgbClr val="030303"/>
                </a:solidFill>
                <a:latin typeface="Roboto" panose="02000000000000000000" pitchFamily="2" charset="0"/>
              </a:rPr>
              <a:t>.</a:t>
            </a:r>
            <a:br>
              <a:rPr lang="ru-RU" sz="1600" i="1" dirty="0">
                <a:solidFill>
                  <a:srgbClr val="030303"/>
                </a:solidFill>
                <a:latin typeface="Roboto" panose="02000000000000000000" pitchFamily="2" charset="0"/>
              </a:rPr>
            </a:br>
            <a:r>
              <a:rPr lang="ru-RU" sz="1600" i="1" dirty="0">
                <a:solidFill>
                  <a:srgbClr val="030303"/>
                </a:solidFill>
                <a:latin typeface="Roboto" panose="02000000000000000000" pitchFamily="2" charset="0"/>
              </a:rPr>
              <a:t>Стихи написал поэт </a:t>
            </a:r>
            <a:r>
              <a:rPr lang="ru-RU" sz="1600" b="1" i="1" dirty="0">
                <a:solidFill>
                  <a:srgbClr val="030303"/>
                </a:solidFill>
                <a:latin typeface="Roboto" panose="02000000000000000000" pitchFamily="2" charset="0"/>
              </a:rPr>
              <a:t>Михаил Рябинин</a:t>
            </a:r>
            <a:r>
              <a:rPr lang="ru-RU" sz="1600" i="1" dirty="0">
                <a:solidFill>
                  <a:srgbClr val="030303"/>
                </a:solidFill>
                <a:latin typeface="Roboto" panose="02000000000000000000" pitchFamily="2" charset="0"/>
              </a:rPr>
              <a:t>. </a:t>
            </a:r>
            <a:endParaRPr lang="ru-RU" sz="1600" i="1" dirty="0">
              <a:solidFill>
                <a:prstClr val="black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CBC4581-BEE0-4C51-8FFE-69BB6795F98E}"/>
              </a:ext>
            </a:extLst>
          </p:cNvPr>
          <p:cNvSpPr txBox="1"/>
          <p:nvPr/>
        </p:nvSpPr>
        <p:spPr>
          <a:xfrm>
            <a:off x="1528748" y="2267143"/>
            <a:ext cx="283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i="1" dirty="0">
                <a:solidFill>
                  <a:prstClr val="black"/>
                </a:solidFill>
              </a:rPr>
              <a:t>Исполняет </a:t>
            </a:r>
            <a:r>
              <a:rPr lang="ru-RU" b="1" i="1" dirty="0">
                <a:solidFill>
                  <a:prstClr val="black"/>
                </a:solidFill>
              </a:rPr>
              <a:t>Лев Лещенко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1673" y="2636475"/>
            <a:ext cx="6705600" cy="70788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О чем эта песня? </a:t>
            </a:r>
            <a:r>
              <a:rPr lang="ru-RU" dirty="0" smtClean="0">
                <a:solidFill>
                  <a:srgbClr val="7030A0"/>
                </a:solidFill>
              </a:rPr>
              <a:t>—15:00, 1-2 предложения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07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0786C9E-841D-AE15-9D62-7C3DE3EE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4DE86194-083D-AB15-C6F5-267C817E79D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kumimoji="0" lang="ru-RU" sz="54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10 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ноября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C1447E4-68B9-3C80-A464-30A03A867B67}"/>
              </a:ext>
            </a:extLst>
          </p:cNvPr>
          <p:cNvSpPr txBox="1"/>
          <p:nvPr/>
        </p:nvSpPr>
        <p:spPr>
          <a:xfrm>
            <a:off x="260349" y="917912"/>
            <a:ext cx="11726863" cy="5142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BA5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скороговорку «На дворе…».</a:t>
            </a:r>
          </a:p>
          <a:p>
            <a:pPr marL="742950" marR="0" lvl="0" indent="-742950" algn="l" defTabSz="914400" rtl="0" eaLnBrk="1" fontAlgn="auto" latinLnBrk="0" hangingPunct="1">
              <a:buClrTx/>
              <a:buSzTx/>
              <a:buFontTx/>
              <a:buAutoNum type="arabicPeriod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BBA5D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BBA5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BA5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lang="ru-RU" sz="4000" b="1" i="1" dirty="0">
                <a:solidFill>
                  <a:srgbClr val="BBA5D2"/>
                </a:solidFill>
              </a:rPr>
              <a:t> </a:t>
            </a:r>
            <a:r>
              <a:rPr lang="ru-RU" sz="3600" dirty="0" smtClean="0">
                <a:solidFill>
                  <a:srgbClr val="BBA5D2"/>
                </a:solidFill>
                <a:latin typeface="Calibri" panose="020F0502020204030204"/>
              </a:rPr>
              <a:t>Прочитать </a:t>
            </a:r>
            <a:r>
              <a:rPr lang="ru-RU" sz="3600" dirty="0">
                <a:solidFill>
                  <a:srgbClr val="BBA5D2"/>
                </a:solidFill>
                <a:latin typeface="Calibri" panose="020F0502020204030204"/>
              </a:rPr>
              <a:t>тексты сочинений о </a:t>
            </a:r>
            <a:r>
              <a:rPr lang="ru-RU" sz="3600" dirty="0" smtClean="0">
                <a:solidFill>
                  <a:srgbClr val="BBA5D2"/>
                </a:solidFill>
                <a:latin typeface="Calibri" panose="020F0502020204030204"/>
              </a:rPr>
              <a:t>доме </a:t>
            </a:r>
            <a:r>
              <a:rPr lang="ru-RU" sz="2400" dirty="0" smtClean="0">
                <a:solidFill>
                  <a:srgbClr val="BBA5D2"/>
                </a:solidFill>
              </a:rPr>
              <a:t>(</a:t>
            </a:r>
            <a:r>
              <a:rPr lang="en-US" sz="2400" dirty="0">
                <a:solidFill>
                  <a:srgbClr val="BBA5D2"/>
                </a:solidFill>
              </a:rPr>
              <a:t>https://www.philol.msu.ru/~elvigus/Gruppy/</a:t>
            </a:r>
            <a:r>
              <a:rPr lang="ru-RU" sz="2400" dirty="0">
                <a:solidFill>
                  <a:srgbClr val="BBA5D2"/>
                </a:solidFill>
              </a:rPr>
              <a:t>DZ </a:t>
            </a:r>
            <a:r>
              <a:rPr lang="ru-RU" sz="2400" dirty="0" err="1">
                <a:solidFill>
                  <a:srgbClr val="BBA5D2"/>
                </a:solidFill>
              </a:rPr>
              <a:t>gruppam</a:t>
            </a:r>
            <a:r>
              <a:rPr lang="ru-RU" sz="2400" dirty="0">
                <a:solidFill>
                  <a:srgbClr val="BBA5D2"/>
                </a:solidFill>
              </a:rPr>
              <a:t>/soch_DOM_razn.docx</a:t>
            </a:r>
            <a:r>
              <a:rPr lang="ru-RU" sz="2400" dirty="0" smtClean="0">
                <a:solidFill>
                  <a:srgbClr val="BBA5D2"/>
                </a:solidFill>
              </a:rPr>
              <a:t>)</a:t>
            </a:r>
            <a:r>
              <a:rPr lang="ru-RU" sz="3600" dirty="0" smtClean="0">
                <a:solidFill>
                  <a:srgbClr val="BBA5D2"/>
                </a:solidFill>
                <a:latin typeface="Calibri" panose="020F0502020204030204"/>
              </a:rPr>
              <a:t>.</a:t>
            </a:r>
          </a:p>
          <a:p>
            <a:endParaRPr lang="ru-RU" sz="2000" dirty="0">
              <a:latin typeface="Calibri" panose="020F0502020204030204"/>
            </a:endParaRPr>
          </a:p>
          <a:p>
            <a:r>
              <a:rPr lang="ru-RU" sz="3600" dirty="0">
                <a:latin typeface="Calibri" panose="020F0502020204030204"/>
              </a:rPr>
              <a:t>3. Ответить на вопрос: что для вас значит ДОМ</a:t>
            </a:r>
            <a:r>
              <a:rPr lang="ru-RU" sz="3600" dirty="0" smtClean="0">
                <a:latin typeface="Calibri" panose="020F0502020204030204"/>
              </a:rPr>
              <a:t>?</a:t>
            </a:r>
            <a:br>
              <a:rPr lang="ru-RU" sz="3600" dirty="0" smtClean="0">
                <a:latin typeface="Calibri" panose="020F0502020204030204"/>
              </a:rPr>
            </a:br>
            <a:r>
              <a:rPr lang="ru-RU" sz="3600" dirty="0" smtClean="0">
                <a:latin typeface="Calibri" panose="020F0502020204030204"/>
              </a:rPr>
              <a:t>      </a:t>
            </a:r>
            <a:r>
              <a:rPr lang="ru-RU" sz="3600" dirty="0" smtClean="0">
                <a:solidFill>
                  <a:srgbClr val="FF0000"/>
                </a:solidFill>
                <a:latin typeface="Calibri" panose="020F0502020204030204"/>
              </a:rPr>
              <a:t>Не </a:t>
            </a:r>
            <a:r>
              <a:rPr lang="ru-RU" sz="3600" dirty="0">
                <a:solidFill>
                  <a:srgbClr val="FF0000"/>
                </a:solidFill>
                <a:latin typeface="Calibri" panose="020F0502020204030204"/>
              </a:rPr>
              <a:t>больше </a:t>
            </a:r>
            <a:r>
              <a:rPr lang="ru-RU" sz="3600" dirty="0" smtClean="0">
                <a:solidFill>
                  <a:srgbClr val="FF0000"/>
                </a:solidFill>
                <a:latin typeface="Calibri" panose="020F0502020204030204"/>
              </a:rPr>
              <a:t> 5 </a:t>
            </a:r>
            <a:r>
              <a:rPr lang="ru-RU" sz="3600" dirty="0">
                <a:solidFill>
                  <a:srgbClr val="FF0000"/>
                </a:solidFill>
                <a:latin typeface="Calibri" panose="020F0502020204030204"/>
              </a:rPr>
              <a:t>предложений</a:t>
            </a:r>
            <a:r>
              <a:rPr lang="ru-RU" sz="3600" dirty="0" smtClean="0">
                <a:solidFill>
                  <a:srgbClr val="FF0000"/>
                </a:solidFill>
                <a:latin typeface="Calibri" panose="020F0502020204030204"/>
              </a:rPr>
              <a:t>!</a:t>
            </a:r>
          </a:p>
          <a:p>
            <a:endParaRPr lang="ru-RU" sz="2000" dirty="0">
              <a:latin typeface="Calibri" panose="020F0502020204030204"/>
            </a:endParaRPr>
          </a:p>
          <a:p>
            <a:r>
              <a:rPr lang="ru-RU" sz="3600" dirty="0">
                <a:solidFill>
                  <a:srgbClr val="D0DBF0"/>
                </a:solidFill>
                <a:latin typeface="Calibri" panose="020F0502020204030204"/>
              </a:rPr>
              <a:t>4.</a:t>
            </a:r>
            <a:r>
              <a:rPr lang="en-US" sz="3200" dirty="0" smtClean="0">
                <a:solidFill>
                  <a:srgbClr val="D0DBF0"/>
                </a:solidFill>
              </a:rPr>
              <a:t> </a:t>
            </a:r>
            <a:r>
              <a:rPr lang="ru-RU" sz="3600" i="1" dirty="0">
                <a:solidFill>
                  <a:srgbClr val="D0DB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Доклад-презентация на тему "Семья в современном мире". </a:t>
            </a:r>
            <a:r>
              <a:rPr lang="ru-RU" sz="2000" dirty="0">
                <a:solidFill>
                  <a:srgbClr val="D0DBF0"/>
                </a:solidFill>
              </a:rPr>
              <a:t>10 минут. Если доклад делают двое, то 15 минут</a:t>
            </a:r>
            <a:r>
              <a:rPr lang="ru-RU" sz="2000" dirty="0" smtClean="0">
                <a:solidFill>
                  <a:srgbClr val="D0DBF0"/>
                </a:solidFill>
              </a:rPr>
              <a:t>.</a:t>
            </a: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srgbClr val="D0DBF0"/>
              </a:solidFill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3492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ED552B-94D6-780C-99C5-87F0483A1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87792"/>
            <a:ext cx="10515600" cy="2641208"/>
          </a:xfrm>
        </p:spPr>
        <p:txBody>
          <a:bodyPr>
            <a:normAutofit/>
          </a:bodyPr>
          <a:lstStyle/>
          <a:p>
            <a:pPr algn="ctr"/>
            <a:r>
              <a:rPr lang="ru-RU" sz="9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5530A0"/>
                </a:solidFill>
                <a:effectLst>
                  <a:outerShdw blurRad="50800" dist="50800" dir="5400000" algn="ctr" rotWithShape="0">
                    <a:srgbClr val="7030A0"/>
                  </a:outerShdw>
                </a:effectLst>
              </a:rPr>
              <a:t>ВНЕШНОСТЬ</a:t>
            </a:r>
            <a:endParaRPr lang="ru-RU" sz="9600" dirty="0">
              <a:solidFill>
                <a:srgbClr val="5530A0"/>
              </a:solidFill>
              <a:effectLst>
                <a:outerShdw blurRad="50800" dist="50800" dir="5400000" algn="ctr" rotWithShape="0">
                  <a:srgbClr val="7030A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514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C1ECB4-FB36-C886-B43E-69905F61F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429" y="0"/>
            <a:ext cx="11383113" cy="1696258"/>
          </a:xfrm>
          <a:ln>
            <a:noFill/>
          </a:ln>
          <a:effectLst>
            <a:outerShdw blurRad="50800" dist="50800" dir="5400000" algn="ctr" rotWithShape="0">
              <a:srgbClr val="F0F6C1"/>
            </a:outerShdw>
          </a:effectLst>
        </p:spPr>
        <p:txBody>
          <a:bodyPr>
            <a:normAutofit/>
          </a:bodyPr>
          <a:lstStyle/>
          <a:p>
            <a:r>
              <a:rPr lang="ru-RU" b="1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ВНЕШНОСТЬ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121B60A0-5866-FD73-2062-4E944968C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4430" y="1696258"/>
            <a:ext cx="11383113" cy="4778970"/>
          </a:xfrm>
          <a:gradFill flip="none" rotWithShape="1">
            <a:gsLst>
              <a:gs pos="79000">
                <a:srgbClr val="F0F6C1"/>
              </a:gs>
              <a:gs pos="14000">
                <a:srgbClr val="B9D79F"/>
              </a:gs>
              <a:gs pos="56000">
                <a:srgbClr val="FFFFE5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just"/>
            <a:r>
              <a:rPr lang="ru-RU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Как он (она) выглядит?</a:t>
            </a:r>
            <a:endParaRPr lang="ru-RU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/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Хорошо, плохо, уставшим, больным, не очень здоровым, отдохнувшим.</a:t>
            </a:r>
          </a:p>
          <a:p>
            <a:pPr algn="just"/>
            <a:r>
              <a:rPr lang="ru-RU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 </a:t>
            </a:r>
            <a:endParaRPr lang="ru-RU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/>
            <a:r>
              <a:rPr lang="ru-RU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Какой он (какая она)? Он… Она… </a:t>
            </a:r>
            <a:endParaRPr lang="ru-RU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70510" indent="-270510" algn="just"/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юный (‑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молодой (‑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средних лет, пожилой(‑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старый(‑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 (старик, старуха);</a:t>
            </a:r>
          </a:p>
          <a:p>
            <a:pPr marL="270510" indent="-270510" algn="just"/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низкий (‑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невысокий (‑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высокий (‑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маленького/среднего/высокого роста;</a:t>
            </a:r>
          </a:p>
          <a:p>
            <a:pPr marL="270510" indent="-270510" algn="just"/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тощий, очень худой (кожа да кости), худой, худощавый, нормального (среднего) телосложения, </a:t>
            </a:r>
            <a:r>
              <a:rPr lang="ru-RU" kern="100" dirty="0">
                <a:latin typeface="Times New Roman" panose="02020603050405020304" pitchFamily="18" charset="0"/>
                <a:ea typeface="SimSun" panose="02010600030101010101" pitchFamily="2" charset="-122"/>
              </a:rPr>
              <a:t>полноватый, 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полный, толстый, жирный;        (-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</a:t>
            </a:r>
          </a:p>
          <a:p>
            <a:pPr marL="270510" indent="-270510" algn="just"/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стройный, спортивного телосложения, крепкий, плотный, </a:t>
            </a:r>
            <a:r>
              <a:rPr lang="ru-RU" kern="100" dirty="0">
                <a:latin typeface="Times New Roman" panose="02020603050405020304" pitchFamily="18" charset="0"/>
                <a:ea typeface="SimSun" panose="02010600030101010101" pitchFamily="2" charset="-122"/>
              </a:rPr>
              <a:t>статный, 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сутулый; (-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</a:t>
            </a:r>
          </a:p>
          <a:p>
            <a:pPr marL="270510" indent="-270510" algn="just"/>
            <a:endParaRPr lang="ru-RU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70510" indent="-270510" algn="just"/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красивый (-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симпатичный (-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ая</a:t>
            </a:r>
            <a:r>
              <a:rPr lang="ru-RU" kern="10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).</a:t>
            </a:r>
            <a:endParaRPr lang="ru-RU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42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C1ECB4-FB36-C886-B43E-69905F61F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429" y="0"/>
            <a:ext cx="11383113" cy="1696258"/>
          </a:xfrm>
          <a:ln>
            <a:noFill/>
          </a:ln>
          <a:effectLst>
            <a:outerShdw blurRad="50800" dist="50800" dir="5400000" algn="ctr" rotWithShape="0">
              <a:srgbClr val="F0F6C1"/>
            </a:outerShdw>
          </a:effectLst>
        </p:spPr>
        <p:txBody>
          <a:bodyPr>
            <a:normAutofit/>
          </a:bodyPr>
          <a:lstStyle/>
          <a:p>
            <a:r>
              <a:rPr lang="ru-RU" b="1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ВНЕШНОСТЬ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121B60A0-5866-FD73-2062-4E944968C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4430" y="1696258"/>
            <a:ext cx="11383113" cy="4778970"/>
          </a:xfrm>
          <a:gradFill flip="none" rotWithShape="1">
            <a:gsLst>
              <a:gs pos="79000">
                <a:srgbClr val="F0F6C1"/>
              </a:gs>
              <a:gs pos="14000">
                <a:srgbClr val="B9D79F"/>
              </a:gs>
              <a:gs pos="56000">
                <a:srgbClr val="FFFFE5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/>
            <a:r>
              <a:rPr lang="ru-RU" sz="20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У него (у неё) … фигура (телосложение) 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хорошая (‑ее), красивая (‑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ое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прекрасная (‑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ое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плохая (‑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ое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); стройная (‑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ое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спортивная (‑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ое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крепкая (‑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ое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плотная (‑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ое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), статная (‑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ое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);</a:t>
            </a:r>
          </a:p>
          <a:p>
            <a:pPr algn="l"/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 </a:t>
            </a:r>
          </a:p>
          <a:p>
            <a:pPr algn="l"/>
            <a:endParaRPr lang="ru-RU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indent="990600" algn="just"/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… </a:t>
            </a:r>
            <a:r>
              <a:rPr lang="ru-RU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лицо</a:t>
            </a:r>
            <a:endParaRPr lang="ru-RU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indent="266700" algn="just">
              <a:tabLst>
                <a:tab pos="3690620" algn="l"/>
                <a:tab pos="4860925" algn="l"/>
              </a:tabLst>
            </a:pPr>
            <a:r>
              <a:rPr lang="ru-RU" sz="1800" i="1" kern="100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(по форме)	</a:t>
            </a:r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</a:t>
            </a:r>
            <a:r>
              <a:rPr lang="ru-RU" sz="1800" i="1" kern="100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(по цвету)	</a:t>
            </a:r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…цвет лица	…черты лица</a:t>
            </a:r>
            <a:endParaRPr lang="ru-RU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indent="266700" algn="just">
              <a:tabLst>
                <a:tab pos="3690620" algn="l"/>
                <a:tab pos="4860925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круглое	 	загорелое	прекрасный	 правильные</a:t>
            </a:r>
          </a:p>
          <a:p>
            <a:pPr indent="266700" algn="just">
              <a:tabLst>
                <a:tab pos="3690620" algn="l"/>
                <a:tab pos="4860925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овальное	 	смуглое	нездоровый	 тонкие</a:t>
            </a:r>
          </a:p>
          <a:p>
            <a:pPr indent="266700" algn="just">
              <a:tabLst>
                <a:tab pos="3690620" algn="l"/>
                <a:tab pos="4860925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узкое	 	бледное		                 мелкие</a:t>
            </a:r>
          </a:p>
          <a:p>
            <a:pPr indent="266700" algn="just">
              <a:tabLst>
                <a:tab pos="3690620" algn="l"/>
                <a:tab pos="4860925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скуластое		румяное		                 крупные</a:t>
            </a:r>
          </a:p>
          <a:p>
            <a:pPr indent="266700" algn="just">
              <a:tabLst>
                <a:tab pos="3690620" algn="l"/>
                <a:tab pos="4860925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			                                 грубые</a:t>
            </a:r>
          </a:p>
          <a:p>
            <a:pPr indent="266700" algn="just">
              <a:tabLst>
                <a:tab pos="2970530" algn="l"/>
                <a:tab pos="3690620" algn="l"/>
                <a:tab pos="4860925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			                                                 резкие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11C6295-F4C5-A1A2-71A1-EFCB96BCC6BD}"/>
              </a:ext>
            </a:extLst>
          </p:cNvPr>
          <p:cNvSpPr txBox="1"/>
          <p:nvPr/>
        </p:nvSpPr>
        <p:spPr>
          <a:xfrm>
            <a:off x="2504661" y="3552114"/>
            <a:ext cx="1948069" cy="2229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/>
            </a:pPr>
            <a:r>
              <a:rPr lang="ru-RU" i="1" kern="100" dirty="0">
                <a:solidFill>
                  <a:prstClr val="black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(по выражению)</a:t>
            </a:r>
          </a:p>
          <a:p>
            <a:pPr indent="266700" algn="just">
              <a:lnSpc>
                <a:spcPct val="90000"/>
              </a:lnSpc>
              <a:spcBef>
                <a:spcPts val="1000"/>
              </a:spcBef>
              <a:tabLst>
                <a:tab pos="3690620" algn="l"/>
                <a:tab pos="4860925" algn="l"/>
              </a:tabLst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милое</a:t>
            </a:r>
          </a:p>
          <a:p>
            <a:pPr indent="266700" algn="just">
              <a:lnSpc>
                <a:spcPct val="90000"/>
              </a:lnSpc>
              <a:spcBef>
                <a:spcPts val="1000"/>
              </a:spcBef>
              <a:tabLst>
                <a:tab pos="3690620" algn="l"/>
                <a:tab pos="4860925" algn="l"/>
              </a:tabLst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доброе</a:t>
            </a:r>
          </a:p>
          <a:p>
            <a:pPr indent="266700" algn="just">
              <a:lnSpc>
                <a:spcPct val="90000"/>
              </a:lnSpc>
              <a:spcBef>
                <a:spcPts val="1000"/>
              </a:spcBef>
              <a:tabLst>
                <a:tab pos="3690620" algn="l"/>
                <a:tab pos="4860925" algn="l"/>
              </a:tabLst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приветливое</a:t>
            </a:r>
          </a:p>
          <a:p>
            <a:pPr indent="266700" algn="just">
              <a:lnSpc>
                <a:spcPct val="90000"/>
              </a:lnSpc>
              <a:spcBef>
                <a:spcPts val="1000"/>
              </a:spcBef>
              <a:tabLst>
                <a:tab pos="3690620" algn="l"/>
                <a:tab pos="4860925" algn="l"/>
              </a:tabLst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выразительное</a:t>
            </a:r>
          </a:p>
          <a:p>
            <a:pPr indent="266700" algn="just">
              <a:lnSpc>
                <a:spcPct val="90000"/>
              </a:lnSpc>
              <a:spcBef>
                <a:spcPts val="1000"/>
              </a:spcBef>
              <a:tabLst>
                <a:tab pos="3690620" algn="l"/>
                <a:tab pos="4860925" algn="l"/>
              </a:tabLst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открытое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C79C122-86B5-CD59-9671-0B394F8B75C7}"/>
              </a:ext>
            </a:extLst>
          </p:cNvPr>
          <p:cNvSpPr txBox="1"/>
          <p:nvPr/>
        </p:nvSpPr>
        <p:spPr>
          <a:xfrm>
            <a:off x="2252870" y="6075118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высокий, низкий, узкий, покатый </a:t>
            </a:r>
            <a:r>
              <a:rPr lang="ru-RU" sz="20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… лоб</a:t>
            </a:r>
            <a:endParaRPr lang="ru-RU" sz="1600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F33FDF2-F042-24D3-CC01-55F3E51B0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27" y="2405593"/>
            <a:ext cx="1188371" cy="119952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F0FC391-ECC4-C97D-8D54-D00CF59C7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613" y="3922956"/>
            <a:ext cx="947952" cy="14356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2EBEBE3A-5AC4-4903-99AF-44AAF0534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35" y="5403961"/>
            <a:ext cx="1100163" cy="100711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92B77F4-FC26-0475-A34F-F4FD5A4879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5478" y="5751858"/>
            <a:ext cx="1100163" cy="10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15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C1ECB4-FB36-C886-B43E-69905F61F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429" y="0"/>
            <a:ext cx="11383113" cy="1696258"/>
          </a:xfrm>
          <a:ln>
            <a:noFill/>
          </a:ln>
          <a:effectLst>
            <a:outerShdw blurRad="50800" dist="50800" dir="5400000" algn="ctr" rotWithShape="0">
              <a:srgbClr val="F0F6C1"/>
            </a:outerShdw>
          </a:effectLst>
        </p:spPr>
        <p:txBody>
          <a:bodyPr>
            <a:normAutofit/>
          </a:bodyPr>
          <a:lstStyle/>
          <a:p>
            <a:r>
              <a:rPr lang="ru-RU" b="1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ВНЕШНОСТЬ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121B60A0-5866-FD73-2062-4E944968C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4430" y="1696258"/>
            <a:ext cx="11383113" cy="4778970"/>
          </a:xfrm>
          <a:gradFill flip="none" rotWithShape="1">
            <a:gsLst>
              <a:gs pos="79000">
                <a:srgbClr val="F0F6C1"/>
              </a:gs>
              <a:gs pos="14000">
                <a:srgbClr val="B9D79F"/>
              </a:gs>
              <a:gs pos="56000">
                <a:srgbClr val="FFFFE5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just"/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 … глаза </a:t>
            </a:r>
            <a:endParaRPr lang="ru-RU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i="1" kern="100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(по размеру)	(по цвету)		(по форме)		(по выражению)</a:t>
            </a:r>
            <a:endParaRPr lang="ru-RU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большие		голубые		круглые 			добрые</a:t>
            </a: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маленькие		зелёные		продолговатые 		умные</a:t>
            </a: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узкие		синие 		выпуклые		ясные</a:t>
            </a: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	карие		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глубокопосаженные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выразительные</a:t>
            </a: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	серые 					любознательные</a:t>
            </a: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	чёрные 					задумчивые</a:t>
            </a: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	тёмные					серьёзные</a:t>
            </a: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						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смеющиеся</a:t>
            </a: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						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доверчивые</a:t>
            </a:r>
          </a:p>
          <a:p>
            <a:pPr marL="270510" algn="just">
              <a:tabLst>
                <a:tab pos="1350645" algn="l"/>
                <a:tab pos="2340610" algn="l"/>
                <a:tab pos="3870960" algn="l"/>
              </a:tabLst>
            </a:pPr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						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хитрые</a:t>
            </a:r>
          </a:p>
          <a:p>
            <a:pPr algn="l"/>
            <a:endParaRPr lang="ru-RU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6A742B7-A6A8-5A17-9B7E-09B9D846E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420" y="4085743"/>
            <a:ext cx="1714500" cy="762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247141B-8F2F-1817-78F4-6E693E971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4936431"/>
            <a:ext cx="1714499" cy="61414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0D91B82-5758-929A-5741-FA40247C27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5358" y="5538416"/>
            <a:ext cx="1822174" cy="64190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FC4DDF3F-2836-6FA7-39FB-D49B8B58AC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5670" y="6043322"/>
            <a:ext cx="1590675" cy="47625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2C4DBF16-C15D-B421-8342-F64E5A9EBB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4445" y="3392516"/>
            <a:ext cx="1323975" cy="73342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85C7EFFE-1A37-A3FF-C1FD-90BCA36C9B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941" y="3501580"/>
            <a:ext cx="1485900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08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C1ECB4-FB36-C886-B43E-69905F61F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430" y="0"/>
            <a:ext cx="7977936" cy="955853"/>
          </a:xfrm>
          <a:ln>
            <a:noFill/>
          </a:ln>
          <a:effectLst>
            <a:outerShdw blurRad="50800" dist="50800" dir="5400000" algn="ctr" rotWithShape="0">
              <a:srgbClr val="F0F6C1"/>
            </a:outerShdw>
          </a:effectLst>
        </p:spPr>
        <p:txBody>
          <a:bodyPr>
            <a:normAutofit/>
          </a:bodyPr>
          <a:lstStyle/>
          <a:p>
            <a:r>
              <a:rPr lang="ru-RU" b="1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ВНЕШНОСТЬ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121B60A0-5866-FD73-2062-4E944968C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4428" y="1696258"/>
            <a:ext cx="11383113" cy="4778970"/>
          </a:xfrm>
          <a:gradFill flip="none" rotWithShape="1">
            <a:gsLst>
              <a:gs pos="79000">
                <a:srgbClr val="F0F6C1"/>
              </a:gs>
              <a:gs pos="14000">
                <a:srgbClr val="B9D79F"/>
              </a:gs>
              <a:gs pos="56000">
                <a:srgbClr val="FFFFE5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indent="990600" algn="just"/>
            <a:r>
              <a:rPr lang="ru-RU" sz="1800" b="1" kern="10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 … ресницы </a:t>
            </a:r>
            <a:endParaRPr lang="ru-RU" sz="1800" kern="10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70510" algn="just">
              <a:tabLst>
                <a:tab pos="1620520" algn="l"/>
              </a:tabLst>
            </a:pPr>
            <a:r>
              <a:rPr lang="ru-RU" sz="1800" i="1" kern="10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(по длине)	(по цвету)</a:t>
            </a:r>
            <a:r>
              <a:rPr lang="ru-RU" sz="1800" i="1" kern="10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endParaRPr lang="ru-RU" sz="1800" kern="10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indent="270510" algn="just">
              <a:tabLst>
                <a:tab pos="1620520" algn="l"/>
                <a:tab pos="2700655" algn="l"/>
              </a:tabLst>
            </a:pPr>
            <a:r>
              <a:rPr lang="ru-RU" sz="1800" kern="10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длинные	светлые </a:t>
            </a:r>
          </a:p>
          <a:p>
            <a:pPr indent="270510" algn="just">
              <a:tabLst>
                <a:tab pos="1620520" algn="l"/>
                <a:tab pos="2700655" algn="l"/>
              </a:tabLst>
            </a:pPr>
            <a:r>
              <a:rPr lang="ru-RU" sz="1800" kern="10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короткие	тёмные </a:t>
            </a:r>
          </a:p>
          <a:p>
            <a:pPr indent="990600" algn="just"/>
            <a:r>
              <a:rPr lang="ru-RU" sz="1800" b="1" kern="10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… брови </a:t>
            </a:r>
            <a:endParaRPr lang="ru-RU" sz="1800" kern="10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70510" algn="just">
              <a:tabLst>
                <a:tab pos="1620520" algn="l"/>
              </a:tabLst>
            </a:pPr>
            <a:r>
              <a:rPr lang="ru-RU" sz="1800" i="1" kern="10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(по цвету)	(по форме) </a:t>
            </a:r>
            <a:endParaRPr lang="ru-RU" sz="1800" kern="10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indent="270510" algn="just">
              <a:tabLst>
                <a:tab pos="1620520" algn="l"/>
                <a:tab pos="2700655" algn="l"/>
              </a:tabLst>
            </a:pPr>
            <a:r>
              <a:rPr lang="ru-RU" sz="1800" kern="10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тёмные 	прямые </a:t>
            </a:r>
          </a:p>
          <a:p>
            <a:pPr indent="270510" algn="just">
              <a:tabLst>
                <a:tab pos="1620520" algn="l"/>
                <a:tab pos="2700655" algn="l"/>
              </a:tabLst>
            </a:pPr>
            <a:r>
              <a:rPr lang="ru-RU" sz="1800" kern="10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светлые 	дугообразные </a:t>
            </a:r>
          </a:p>
          <a:p>
            <a:pPr algn="just"/>
            <a:endParaRPr lang="ru-RU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0E11B39-8338-8043-E16E-70D3E2A99A97}"/>
              </a:ext>
            </a:extLst>
          </p:cNvPr>
          <p:cNvSpPr txBox="1"/>
          <p:nvPr/>
        </p:nvSpPr>
        <p:spPr>
          <a:xfrm>
            <a:off x="3621092" y="1522994"/>
            <a:ext cx="768638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990600" algn="just">
              <a:defRPr/>
            </a:pPr>
            <a:r>
              <a:rPr lang="ru-RU" b="1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… нос</a:t>
            </a:r>
            <a:endParaRPr lang="ru-RU" sz="1400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70510" algn="just">
              <a:tabLst>
                <a:tab pos="1260475" algn="l"/>
              </a:tabLst>
              <a:defRPr/>
            </a:pPr>
            <a:r>
              <a:rPr lang="ru-RU" i="1" kern="100" dirty="0">
                <a:solidFill>
                  <a:prstClr val="black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(по размеру)		(по форме)</a:t>
            </a:r>
            <a:endParaRPr lang="ru-RU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indent="269875" algn="just">
              <a:tabLst>
                <a:tab pos="1260475" algn="l"/>
                <a:tab pos="2340610" algn="l"/>
                <a:tab pos="3330575" algn="l"/>
              </a:tabLst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большой 		прямой		кривой 		широкий</a:t>
            </a:r>
            <a:endParaRPr lang="ru-RU" sz="1400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indent="269875" algn="just">
              <a:tabLst>
                <a:tab pos="1260475" algn="l"/>
                <a:tab pos="2340610" algn="l"/>
                <a:tab pos="3330575" algn="l"/>
              </a:tabLst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крупный 		курносый 	греческий	орлиный</a:t>
            </a:r>
            <a:endParaRPr lang="ru-RU" sz="1400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70510" indent="-1270" algn="just">
              <a:tabLst>
                <a:tab pos="1260475" algn="l"/>
                <a:tab pos="2340610" algn="l"/>
                <a:tab pos="3330575" algn="l"/>
              </a:tabLst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маленький 	с горбинкой	острый		нос «картошкой»</a:t>
            </a:r>
            <a:endParaRPr lang="ru-RU" sz="1400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DB21EB8-105E-2DF8-AD60-E053DBD5FEF0}"/>
              </a:ext>
            </a:extLst>
          </p:cNvPr>
          <p:cNvSpPr txBox="1"/>
          <p:nvPr/>
        </p:nvSpPr>
        <p:spPr>
          <a:xfrm>
            <a:off x="5367131" y="3843439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990600" algn="just">
              <a:defRPr/>
            </a:pPr>
            <a:r>
              <a:rPr lang="ru-RU" b="1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… губы</a:t>
            </a:r>
            <a:endParaRPr lang="ru-RU" sz="1400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indent="266700" algn="just">
              <a:tabLst>
                <a:tab pos="2250440" algn="l"/>
                <a:tab pos="2970530" algn="l"/>
                <a:tab pos="3690620" algn="l"/>
                <a:tab pos="4860925" algn="l"/>
              </a:tabLst>
              <a:defRPr/>
            </a:pPr>
            <a:r>
              <a:rPr lang="ru-RU" i="1" kern="100" dirty="0">
                <a:solidFill>
                  <a:prstClr val="black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(по размеру) 	(по цвету)</a:t>
            </a:r>
            <a:endParaRPr lang="ru-RU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70510" algn="just">
              <a:tabLst>
                <a:tab pos="2250440" algn="l"/>
              </a:tabLst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тонкие	яркие	бледные</a:t>
            </a:r>
            <a:endParaRPr lang="ru-RU" sz="1400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70510" algn="just">
              <a:tabLst>
                <a:tab pos="2250440" algn="l"/>
              </a:tabLst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полные	розовые	бесцветные</a:t>
            </a:r>
            <a:endParaRPr lang="ru-RU" sz="1400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70510" algn="just">
              <a:tabLst>
                <a:tab pos="2250440" algn="l"/>
              </a:tabLst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алые</a:t>
            </a:r>
            <a:endParaRPr lang="ru-RU" sz="1400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70510" algn="just">
              <a:tabLst>
                <a:tab pos="2250440" algn="l"/>
              </a:tabLst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красные</a:t>
            </a:r>
            <a:endParaRPr lang="ru-RU" sz="1400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D18E0B7-D084-0A67-9F0D-827CE6F1FAF3}"/>
              </a:ext>
            </a:extLst>
          </p:cNvPr>
          <p:cNvSpPr txBox="1"/>
          <p:nvPr/>
        </p:nvSpPr>
        <p:spPr>
          <a:xfrm>
            <a:off x="1113182" y="5772318"/>
            <a:ext cx="7409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algn="just"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волевой, широкий, узкий, скошенный, двойной </a:t>
            </a:r>
            <a:r>
              <a:rPr lang="ru-RU" b="1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… подбородок</a:t>
            </a:r>
            <a:endParaRPr lang="ru-RU" sz="1400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5124" name="Picture 4" descr="Виды наращивания ресниц с фото и названиями - iLoveCosmetic - Интернет-мага...">
            <a:extLst>
              <a:ext uri="{FF2B5EF4-FFF2-40B4-BE49-F238E27FC236}">
                <a16:creationId xmlns:a16="http://schemas.microsoft.com/office/drawing/2014/main" xmlns="" id="{3BAFB86B-81FF-C5C2-C7B9-03BBD112A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49" y="558218"/>
            <a:ext cx="1708115" cy="113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5F9E5C0-02CD-6B53-20FD-7866870C3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2930" y="3921482"/>
            <a:ext cx="1076325" cy="4381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4DCE4828-29B7-6B9A-6560-A96B3F6E75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3559" y="4643202"/>
            <a:ext cx="742950" cy="561975"/>
          </a:xfrm>
          <a:prstGeom prst="rect">
            <a:avLst/>
          </a:prstGeom>
        </p:spPr>
      </p:pic>
      <p:pic>
        <p:nvPicPr>
          <p:cNvPr id="5126" name="Picture 6" descr="Коралловый цвет губ (73 фото) .">
            <a:extLst>
              <a:ext uri="{FF2B5EF4-FFF2-40B4-BE49-F238E27FC236}">
                <a16:creationId xmlns:a16="http://schemas.microsoft.com/office/drawing/2014/main" xmlns="" id="{E9640F08-D330-14D4-0206-A8CD89389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771" y="4561578"/>
            <a:ext cx="1114707" cy="74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8A26893C-4AE7-121B-32CE-A5DC397AB6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9949" y="4066460"/>
            <a:ext cx="1225544" cy="40649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342DD285-D980-1EC9-3B06-DB4EBAC949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459" y="5367405"/>
            <a:ext cx="1114425" cy="47625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393B4C2E-29BA-BF04-D815-041326C48D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5230" y="6203966"/>
            <a:ext cx="1028700" cy="50482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67C3679F-6B7F-A791-4A8E-80A1808ADE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1007" y="5750745"/>
            <a:ext cx="1643924" cy="106970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0B127959-8E53-D9B0-D8CB-F8A887AD9D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87221" y="558218"/>
            <a:ext cx="1143000" cy="127635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BD9CF5EB-5FB4-9582-42AC-8615B34B487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0944" y="422035"/>
            <a:ext cx="962025" cy="838200"/>
          </a:xfrm>
          <a:prstGeom prst="rect">
            <a:avLst/>
          </a:prstGeom>
        </p:spPr>
      </p:pic>
      <p:pic>
        <p:nvPicPr>
          <p:cNvPr id="5128" name="Picture 8" descr="Здравствуйте, В 11 лет сломала нос (фото прилаг.), и появилась ужасная горб...">
            <a:extLst>
              <a:ext uri="{FF2B5EF4-FFF2-40B4-BE49-F238E27FC236}">
                <a16:creationId xmlns:a16="http://schemas.microsoft.com/office/drawing/2014/main" xmlns="" id="{E86843C0-9D64-5823-ACD8-F8F91D5BD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085" y="32462"/>
            <a:ext cx="1071130" cy="113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9AC77EDD-8789-AB3C-B969-B5E2FEA4025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02115" y="3429000"/>
            <a:ext cx="838200" cy="89535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61574DB3-B5AB-F1C5-4A38-E0CB5DFE2C0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76014" y="2961314"/>
            <a:ext cx="942975" cy="104775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52D7F60F-FB27-B8D1-DED9-DA3A78A38DD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23074" y="3240261"/>
            <a:ext cx="676275" cy="85725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739513F3-D99D-5591-BCBB-89C8435320A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375116" y="3094357"/>
            <a:ext cx="704850" cy="790575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E6AA43F3-ED23-C27A-C87B-295169569C3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147535" y="1508755"/>
            <a:ext cx="800100" cy="8382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6EE82343-4DE6-6C4A-BCE7-E281D4939BF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13166" y="1928711"/>
            <a:ext cx="714375" cy="108585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3B0E0809-1F2C-6EF3-09DC-7971DF371D8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023224" y="6070606"/>
            <a:ext cx="933450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7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C1ECB4-FB36-C886-B43E-69905F61F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429" y="0"/>
            <a:ext cx="11383113" cy="1696258"/>
          </a:xfrm>
          <a:ln>
            <a:noFill/>
          </a:ln>
          <a:effectLst>
            <a:outerShdw blurRad="50800" dist="50800" dir="5400000" algn="ctr" rotWithShape="0">
              <a:srgbClr val="F0F6C1"/>
            </a:outerShdw>
          </a:effectLst>
        </p:spPr>
        <p:txBody>
          <a:bodyPr>
            <a:normAutofit/>
          </a:bodyPr>
          <a:lstStyle/>
          <a:p>
            <a:r>
              <a:rPr lang="ru-RU" b="1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ВНЕШНОСТЬ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121B60A0-5866-FD73-2062-4E944968C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4428" y="1696258"/>
            <a:ext cx="11383113" cy="4778970"/>
          </a:xfrm>
          <a:gradFill flip="none" rotWithShape="1">
            <a:gsLst>
              <a:gs pos="79000">
                <a:srgbClr val="F0F6C1"/>
              </a:gs>
              <a:gs pos="14000">
                <a:srgbClr val="B9D79F"/>
              </a:gs>
              <a:gs pos="56000">
                <a:srgbClr val="FFFFE5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indent="990600" algn="just"/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… волосы </a:t>
            </a:r>
            <a:endParaRPr lang="ru-RU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70510" algn="just">
              <a:tabLst>
                <a:tab pos="1620520" algn="l"/>
                <a:tab pos="3060700" algn="l"/>
              </a:tabLst>
            </a:pPr>
            <a:r>
              <a:rPr lang="ru-RU" sz="1800" i="1" kern="100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        (по качеству)	(по длине)		(по цвету)</a:t>
            </a:r>
            <a:endParaRPr lang="ru-RU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indent="270510" algn="just">
              <a:tabLst>
                <a:tab pos="1620520" algn="l"/>
                <a:tab pos="306070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волнистые 		длинные		светлые (он блондин, она блондинка)</a:t>
            </a:r>
          </a:p>
          <a:p>
            <a:pPr indent="270510" algn="just">
              <a:tabLst>
                <a:tab pos="1620520" algn="l"/>
                <a:tab pos="306070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курчавые 		средней длины		тёмные (он брюнет, она брюнетка)</a:t>
            </a:r>
          </a:p>
          <a:p>
            <a:pPr indent="270510" algn="just">
              <a:tabLst>
                <a:tab pos="1620520" algn="l"/>
                <a:tab pos="306070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кудрявые 		короткие		русые (тёмно-русые, светло-русые)</a:t>
            </a:r>
          </a:p>
          <a:p>
            <a:pPr indent="270510" algn="just">
              <a:tabLst>
                <a:tab pos="1620520" algn="l"/>
                <a:tab pos="306070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прямые					</a:t>
            </a:r>
          </a:p>
          <a:p>
            <a:pPr indent="270510" algn="just">
              <a:tabLst>
                <a:tab pos="1620520" algn="l"/>
                <a:tab pos="306070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пышные		  				  </a:t>
            </a:r>
          </a:p>
          <a:p>
            <a:pPr indent="270510" algn="just">
              <a:tabLst>
                <a:tab pos="1620520" algn="l"/>
                <a:tab pos="306070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гладкие 					 </a:t>
            </a:r>
          </a:p>
          <a:p>
            <a:pPr indent="270510" algn="just">
              <a:tabLst>
                <a:tab pos="1620520" algn="l"/>
                <a:tab pos="306070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густые 					 </a:t>
            </a:r>
          </a:p>
          <a:p>
            <a:pPr indent="270510" algn="just">
              <a:tabLst>
                <a:tab pos="1620520" algn="l"/>
                <a:tab pos="306070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редкие					 </a:t>
            </a:r>
          </a:p>
          <a:p>
            <a:pPr indent="270510" algn="just">
              <a:tabLst>
                <a:tab pos="1620520" algn="l"/>
                <a:tab pos="2700655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(у него нет волос, он лысый)</a:t>
            </a:r>
          </a:p>
          <a:p>
            <a:pPr indent="270510" algn="just">
              <a:tabLst>
                <a:tab pos="1620520" algn="l"/>
                <a:tab pos="2700655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 </a:t>
            </a:r>
          </a:p>
        </p:txBody>
      </p:sp>
      <p:pic>
        <p:nvPicPr>
          <p:cNvPr id="2050" name="Picture 2" descr="Пепельный блонд на русые волосы (64 фото) .">
            <a:extLst>
              <a:ext uri="{FF2B5EF4-FFF2-40B4-BE49-F238E27FC236}">
                <a16:creationId xmlns:a16="http://schemas.microsoft.com/office/drawing/2014/main" xmlns="" id="{4A97FE3E-A5E6-0FD3-BE23-3E4B11A95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973" y="5471421"/>
            <a:ext cx="968327" cy="1351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штановые волосы цвет. ">
            <a:extLst>
              <a:ext uri="{FF2B5EF4-FFF2-40B4-BE49-F238E27FC236}">
                <a16:creationId xmlns:a16="http://schemas.microsoft.com/office/drawing/2014/main" xmlns="" id="{753B4F4F-BC32-FD4E-512B-6671A062A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984" y="3677875"/>
            <a:ext cx="1143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xmlns="" id="{5FBC9722-2E81-0C77-AB3D-3A787781A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7574" y="2096876"/>
            <a:ext cx="1124998" cy="158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xmlns="" id="{94973E73-4251-1CAF-4E68-19C069063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2573" y="2164085"/>
            <a:ext cx="1124999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xmlns="" id="{7845B98B-93EC-9927-4FA2-89A950D7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840" y="3634897"/>
            <a:ext cx="1240061" cy="154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Рыжий цвет волос + 100 фото, все отенки и техники.">
            <a:extLst>
              <a:ext uri="{FF2B5EF4-FFF2-40B4-BE49-F238E27FC236}">
                <a16:creationId xmlns:a16="http://schemas.microsoft.com/office/drawing/2014/main" xmlns="" id="{9129D4EB-81F4-23DD-A802-6A85ADF4A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081" y="5599200"/>
            <a:ext cx="829897" cy="1125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Покраска для седых волос (74 фото) .">
            <a:extLst>
              <a:ext uri="{FF2B5EF4-FFF2-40B4-BE49-F238E27FC236}">
                <a16:creationId xmlns:a16="http://schemas.microsoft.com/office/drawing/2014/main" xmlns="" id="{7E3464AB-B000-B859-EF7A-4D5D7DFBA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740" y="5471421"/>
            <a:ext cx="1181118" cy="117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413DC92-0419-63BF-1FF3-8CFD9512967A}"/>
              </a:ext>
            </a:extLst>
          </p:cNvPr>
          <p:cNvSpPr txBox="1"/>
          <p:nvPr/>
        </p:nvSpPr>
        <p:spPr>
          <a:xfrm>
            <a:off x="6317835" y="3786538"/>
            <a:ext cx="41705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         каштановые (тёмно-…, светло-…)</a:t>
            </a:r>
          </a:p>
          <a:p>
            <a:pPr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           (он шатен, она шатенка)</a:t>
            </a:r>
          </a:p>
          <a:p>
            <a:pPr>
              <a:defRPr/>
            </a:pPr>
            <a:endParaRPr lang="ru-RU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>
              <a:defRPr/>
            </a:pPr>
            <a:endParaRPr lang="ru-RU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>
              <a:defRPr/>
            </a:pPr>
            <a:endParaRPr lang="ru-RU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ctr"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рыжие</a:t>
            </a:r>
          </a:p>
          <a:p>
            <a:pPr algn="ctr">
              <a:defRPr/>
            </a:pPr>
            <a:endParaRPr lang="ru-RU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>
              <a:defRPr/>
            </a:pPr>
            <a:endParaRPr lang="ru-RU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r"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седые</a:t>
            </a:r>
          </a:p>
          <a:p>
            <a:pPr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пепельные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2070" name="Picture 22" descr="Curly Hair Styles, Прически На Выпускной Бал, Стрижка Сэссон Для Кудрявых В...">
            <a:extLst>
              <a:ext uri="{FF2B5EF4-FFF2-40B4-BE49-F238E27FC236}">
                <a16:creationId xmlns:a16="http://schemas.microsoft.com/office/drawing/2014/main" xmlns="" id="{B3D1D32C-6877-FF83-5542-4BBE4AB56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573" y="2718891"/>
            <a:ext cx="1729897" cy="172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C725EE4-9524-7BD9-0DBD-BA586326CD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622" y="597571"/>
            <a:ext cx="1143000" cy="185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38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C1ECB4-FB36-C886-B43E-69905F61F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429" y="0"/>
            <a:ext cx="11383113" cy="1696258"/>
          </a:xfrm>
          <a:ln>
            <a:noFill/>
          </a:ln>
          <a:effectLst>
            <a:outerShdw blurRad="50800" dist="50800" dir="5400000" algn="ctr" rotWithShape="0">
              <a:srgbClr val="F0F6C1"/>
            </a:outerShdw>
          </a:effectLst>
        </p:spPr>
        <p:txBody>
          <a:bodyPr>
            <a:normAutofit/>
          </a:bodyPr>
          <a:lstStyle/>
          <a:p>
            <a:r>
              <a:rPr lang="ru-RU" b="1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a:rPr>
              <a:t>ВНЕШНОСТЬ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121B60A0-5866-FD73-2062-4E944968C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3114" y="1708420"/>
            <a:ext cx="11383113" cy="4778970"/>
          </a:xfrm>
          <a:gradFill flip="none" rotWithShape="1">
            <a:gsLst>
              <a:gs pos="79000">
                <a:srgbClr val="F0F6C1"/>
              </a:gs>
              <a:gs pos="14000">
                <a:srgbClr val="B9D79F"/>
              </a:gs>
              <a:gs pos="56000">
                <a:srgbClr val="FFFFE5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indent="270510" algn="just">
              <a:tabLst>
                <a:tab pos="1620520" algn="l"/>
                <a:tab pos="2700655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DE4030A-FB8F-B3B1-070B-AB3734111EAB}"/>
              </a:ext>
            </a:extLst>
          </p:cNvPr>
          <p:cNvSpPr txBox="1"/>
          <p:nvPr/>
        </p:nvSpPr>
        <p:spPr>
          <a:xfrm>
            <a:off x="638661" y="1764904"/>
            <a:ext cx="1086422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Причёска.   У него/неё… (И. п);   он/она носит… (В. п.)</a:t>
            </a:r>
            <a:endParaRPr lang="ru-RU" sz="1400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defRPr/>
            </a:pPr>
            <a:endParaRPr lang="ru-RU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стрижка, </a:t>
            </a:r>
          </a:p>
          <a:p>
            <a:pPr algn="just">
              <a:defRPr/>
            </a:pPr>
            <a:endParaRPr lang="ru-RU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r"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хвост,</a:t>
            </a:r>
          </a:p>
          <a:p>
            <a:pPr algn="just">
              <a:defRPr/>
            </a:pPr>
            <a:endParaRPr lang="ru-RU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ctr"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чёлка,</a:t>
            </a:r>
          </a:p>
          <a:p>
            <a:pPr algn="just">
              <a:defRPr/>
            </a:pPr>
            <a:endParaRPr lang="ru-RU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r"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kern="100" dirty="0" err="1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распу́щенные</a:t>
            </a: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волосы,</a:t>
            </a:r>
          </a:p>
          <a:p>
            <a:pPr algn="just">
              <a:defRPr/>
            </a:pPr>
            <a:endParaRPr lang="ru-RU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defRPr/>
            </a:pPr>
            <a:endParaRPr lang="ru-RU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                          </a:t>
            </a:r>
          </a:p>
          <a:p>
            <a:pPr algn="just"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                              коса,</a:t>
            </a:r>
          </a:p>
          <a:p>
            <a:pPr algn="just">
              <a:defRPr/>
            </a:pPr>
            <a:endParaRPr lang="ru-RU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defRPr/>
            </a:pPr>
            <a:endParaRPr lang="ru-RU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ctr">
              <a:defRPr/>
            </a:pPr>
            <a:r>
              <a:rPr lang="ru-RU" kern="100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                 (прямой, косой) пробор…</a:t>
            </a:r>
            <a:endParaRPr lang="ru-RU" sz="1400" kern="100" dirty="0">
              <a:solidFill>
                <a:prstClr val="black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2064" name="Picture 16" descr="Прически с густой челкой (58 фото) .">
            <a:extLst>
              <a:ext uri="{FF2B5EF4-FFF2-40B4-BE49-F238E27FC236}">
                <a16:creationId xmlns:a16="http://schemas.microsoft.com/office/drawing/2014/main" xmlns="" id="{7C9CAAD4-DEF2-6911-5899-167A8255D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792" y="2201720"/>
            <a:ext cx="1482587" cy="14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Русская коса и девушки с косами.">
            <a:extLst>
              <a:ext uri="{FF2B5EF4-FFF2-40B4-BE49-F238E27FC236}">
                <a16:creationId xmlns:a16="http://schemas.microsoft.com/office/drawing/2014/main" xmlns="" id="{1D235750-0335-D0E0-13BF-78D4858AC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7" y="4442927"/>
            <a:ext cx="1831444" cy="237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Стрижки Гарсон Боб (63 фото) .">
            <a:extLst>
              <a:ext uri="{FF2B5EF4-FFF2-40B4-BE49-F238E27FC236}">
                <a16:creationId xmlns:a16="http://schemas.microsoft.com/office/drawing/2014/main" xmlns="" id="{F5BE7199-6156-5E28-D9B4-7F2177FF2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540" y="2332964"/>
            <a:ext cx="1458568" cy="194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Прическа хвост (106 фото) .">
            <a:extLst>
              <a:ext uri="{FF2B5EF4-FFF2-40B4-BE49-F238E27FC236}">
                <a16:creationId xmlns:a16="http://schemas.microsoft.com/office/drawing/2014/main" xmlns="" id="{205F767E-CED9-1732-4F98-844F17FFE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164" y="1696258"/>
            <a:ext cx="1446413" cy="194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he Middle Part Укладка С Пробором И Чёлкой, Укладка С Прямым Пробором, При...">
            <a:extLst>
              <a:ext uri="{FF2B5EF4-FFF2-40B4-BE49-F238E27FC236}">
                <a16:creationId xmlns:a16="http://schemas.microsoft.com/office/drawing/2014/main" xmlns="" id="{17D92B2A-002A-0337-34BC-F16C413C2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881" y="4058111"/>
            <a:ext cx="1831444" cy="189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Нормальный пробор волос (72 фото) .">
            <a:extLst>
              <a:ext uri="{FF2B5EF4-FFF2-40B4-BE49-F238E27FC236}">
                <a16:creationId xmlns:a16="http://schemas.microsoft.com/office/drawing/2014/main" xmlns="" id="{5C0D22CF-6EA4-0131-5D0D-A25625489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648" y="4091299"/>
            <a:ext cx="1239960" cy="186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Длинные прямые волосы (102 фото) .">
            <a:extLst>
              <a:ext uri="{FF2B5EF4-FFF2-40B4-BE49-F238E27FC236}">
                <a16:creationId xmlns:a16="http://schemas.microsoft.com/office/drawing/2014/main" xmlns="" id="{71D15BD4-C86C-B8A5-EFF4-995775E03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121" y="4370757"/>
            <a:ext cx="1475368" cy="228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41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31613A04-79A6-582F-0C5F-21D275209F97}"/>
              </a:ext>
            </a:extLst>
          </p:cNvPr>
          <p:cNvSpPr txBox="1">
            <a:spLocks/>
          </p:cNvSpPr>
          <p:nvPr/>
        </p:nvSpPr>
        <p:spPr>
          <a:xfrm>
            <a:off x="225159" y="-854789"/>
            <a:ext cx="11383113" cy="1696258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F0F6C1"/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b="1" dirty="0">
                <a:ln>
                  <a:solidFill>
                    <a:srgbClr val="70AD47">
                      <a:lumMod val="50000"/>
                    </a:srgbClr>
                  </a:solidFill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srgbClr val="FFC000">
                      <a:lumMod val="75000"/>
                      <a:alpha val="40000"/>
                    </a:srgbClr>
                  </a:outerShdw>
                </a:effectLst>
              </a:rPr>
              <a:t>ВНЕШНОСТЬ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F5E817AF-8F73-8D19-D4BD-E20F1D9DC2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5159" y="250738"/>
            <a:ext cx="1671291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ГРАММАТИКА</a:t>
            </a:r>
            <a:endParaRPr kumimoji="0" lang="ru-RU" altLang="zh-CN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xmlns="" id="{2C9A2F14-B5A7-732A-ED9A-D2C21EE3D8D4}"/>
              </a:ext>
            </a:extLst>
          </p:cNvPr>
          <p:cNvGraphicFramePr>
            <a:graphicFrameLocks noGrp="1"/>
          </p:cNvGraphicFramePr>
          <p:nvPr/>
        </p:nvGraphicFramePr>
        <p:xfrm>
          <a:off x="1896450" y="866291"/>
          <a:ext cx="8865704" cy="10336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22862">
                  <a:extLst>
                    <a:ext uri="{9D8B030D-6E8A-4147-A177-3AD203B41FA5}">
                      <a16:colId xmlns:a16="http://schemas.microsoft.com/office/drawing/2014/main" xmlns="" val="2962096178"/>
                    </a:ext>
                  </a:extLst>
                </a:gridCol>
                <a:gridCol w="4442842">
                  <a:extLst>
                    <a:ext uri="{9D8B030D-6E8A-4147-A177-3AD203B41FA5}">
                      <a16:colId xmlns:a16="http://schemas.microsoft.com/office/drawing/2014/main" xmlns="" val="2290847970"/>
                    </a:ext>
                  </a:extLst>
                </a:gridCol>
              </a:tblGrid>
              <a:tr h="1033668">
                <a:tc>
                  <a:txBody>
                    <a:bodyPr/>
                    <a:lstStyle/>
                    <a:p>
                      <a:pPr algn="ctr"/>
                      <a:r>
                        <a:rPr lang="ru-RU" sz="2000" kern="100" dirty="0">
                          <a:effectLst/>
                        </a:rPr>
                        <a:t>у кого?    что?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(у + родит. падеж + имен. падеж )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У девушки синие глаза.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00" dirty="0">
                          <a:effectLst/>
                        </a:rPr>
                        <a:t>кто ?    с чем ?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(имен. падеж + с + творит. падеж)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Девушка с синими глазами.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85856500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xmlns="" id="{B787B01F-AA2F-5618-DD3C-C2CCAA9E995B}"/>
              </a:ext>
            </a:extLst>
          </p:cNvPr>
          <p:cNvGraphicFramePr>
            <a:graphicFrameLocks noGrp="1"/>
          </p:cNvGraphicFramePr>
          <p:nvPr/>
        </p:nvGraphicFramePr>
        <p:xfrm>
          <a:off x="2213112" y="2128659"/>
          <a:ext cx="8030818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40127">
                  <a:extLst>
                    <a:ext uri="{9D8B030D-6E8A-4147-A177-3AD203B41FA5}">
                      <a16:colId xmlns:a16="http://schemas.microsoft.com/office/drawing/2014/main" xmlns="" val="4061521244"/>
                    </a:ext>
                  </a:extLst>
                </a:gridCol>
                <a:gridCol w="4490691">
                  <a:extLst>
                    <a:ext uri="{9D8B030D-6E8A-4147-A177-3AD203B41FA5}">
                      <a16:colId xmlns:a16="http://schemas.microsoft.com/office/drawing/2014/main" xmlns="" val="2158534581"/>
                    </a:ext>
                  </a:extLst>
                </a:gridCol>
              </a:tblGrid>
              <a:tr h="581025">
                <a:tc>
                  <a:txBody>
                    <a:bodyPr/>
                    <a:lstStyle/>
                    <a:p>
                      <a:pPr algn="ctr"/>
                      <a:r>
                        <a:rPr lang="ru-RU" sz="2000" kern="100" dirty="0">
                          <a:effectLst/>
                        </a:rPr>
                        <a:t>сейчас, сегодня, завтра, вчера…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быть в чём?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прийти, пойти в чём?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ru-RU" sz="2000" kern="100">
                          <a:effectLst/>
                        </a:rPr>
                        <a:t>всегда, обычно, иногда, редко...</a:t>
                      </a:r>
                    </a:p>
                    <a:p>
                      <a:pPr indent="612140" algn="just"/>
                      <a:r>
                        <a:rPr lang="ru-RU" sz="2000" kern="100">
                          <a:effectLst/>
                        </a:rPr>
                        <a:t>носить что?</a:t>
                      </a:r>
                    </a:p>
                    <a:p>
                      <a:pPr indent="612140" algn="just"/>
                      <a:r>
                        <a:rPr lang="ru-RU" sz="2000" kern="100">
                          <a:effectLst/>
                        </a:rPr>
                        <a:t>ходить в чём?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40768614"/>
                  </a:ext>
                </a:extLst>
              </a:tr>
              <a:tr h="39116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kern="100" dirty="0">
                          <a:effectLst/>
                        </a:rPr>
                        <a:t>одеваться        как?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быть одетым      как?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25402208"/>
                  </a:ext>
                </a:extLst>
              </a:tr>
            </a:tbl>
          </a:graphicData>
        </a:graphic>
      </p:graphicFrame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xmlns="" id="{7F8B998E-2C13-06C0-C84F-36B74099B23E}"/>
              </a:ext>
            </a:extLst>
          </p:cNvPr>
          <p:cNvGraphicFramePr>
            <a:graphicFrameLocks noGrp="1"/>
          </p:cNvGraphicFramePr>
          <p:nvPr/>
        </p:nvGraphicFramePr>
        <p:xfrm>
          <a:off x="3090033" y="4338517"/>
          <a:ext cx="6276975" cy="2133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26105">
                  <a:extLst>
                    <a:ext uri="{9D8B030D-6E8A-4147-A177-3AD203B41FA5}">
                      <a16:colId xmlns:a16="http://schemas.microsoft.com/office/drawing/2014/main" xmlns="" val="4013905651"/>
                    </a:ext>
                  </a:extLst>
                </a:gridCol>
                <a:gridCol w="3150870">
                  <a:extLst>
                    <a:ext uri="{9D8B030D-6E8A-4147-A177-3AD203B41FA5}">
                      <a16:colId xmlns:a16="http://schemas.microsoft.com/office/drawing/2014/main" xmlns="" val="3690274253"/>
                    </a:ext>
                  </a:extLst>
                </a:gridCol>
              </a:tblGrid>
              <a:tr h="405130">
                <a:tc>
                  <a:txBody>
                    <a:bodyPr/>
                    <a:lstStyle/>
                    <a:p>
                      <a:pPr algn="ctr"/>
                      <a:r>
                        <a:rPr lang="ru-RU" sz="2000" kern="100">
                          <a:effectLst/>
                        </a:rPr>
                        <a:t>кто? с чем?</a:t>
                      </a:r>
                    </a:p>
                    <a:p>
                      <a:pPr algn="ctr"/>
                      <a:r>
                        <a:rPr lang="ru-RU" sz="2000" kern="100">
                          <a:effectLst/>
                        </a:rPr>
                        <a:t>Мужчина с бородой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00">
                          <a:effectLst/>
                        </a:rPr>
                        <a:t>кто? без чего?</a:t>
                      </a:r>
                    </a:p>
                    <a:p>
                      <a:pPr algn="ctr"/>
                      <a:r>
                        <a:rPr lang="ru-RU" sz="2000" kern="100">
                          <a:effectLst/>
                        </a:rPr>
                        <a:t>Мужчина без бороды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26862639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ru-RU" sz="2000" kern="100" dirty="0">
                          <a:effectLst/>
                        </a:rPr>
                        <a:t>ходить в чём?   /   быть в чем?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Обычно он ходит в галстуке,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и сегодня он в галстуке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00" dirty="0">
                          <a:effectLst/>
                        </a:rPr>
                        <a:t>ходить без чего?   /   быть без чего?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Обычно он ходит без галстука,</a:t>
                      </a:r>
                    </a:p>
                    <a:p>
                      <a:pPr algn="ctr"/>
                      <a:r>
                        <a:rPr lang="ru-RU" sz="2000" kern="100" dirty="0">
                          <a:effectLst/>
                        </a:rPr>
                        <a:t>и сегодня он без галстука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375979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C471DE15-6FED-0600-8472-0921F05FF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092" y="4338517"/>
            <a:ext cx="1485900" cy="93345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FA1AE0E1-7FEC-CF6D-8AA9-95A4505A5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98" y="5481517"/>
            <a:ext cx="1694183" cy="66033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B43E18E-8893-DC64-FC79-4558221879A1}"/>
              </a:ext>
            </a:extLst>
          </p:cNvPr>
          <p:cNvSpPr txBox="1"/>
          <p:nvPr/>
        </p:nvSpPr>
        <p:spPr>
          <a:xfrm>
            <a:off x="437322" y="6202017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</a:rPr>
              <a:t>усы</a:t>
            </a:r>
          </a:p>
        </p:txBody>
      </p:sp>
      <p:pic>
        <p:nvPicPr>
          <p:cNvPr id="4100" name="Picture 4" descr="Модный детский галстук. ">
            <a:extLst>
              <a:ext uri="{FF2B5EF4-FFF2-40B4-BE49-F238E27FC236}">
                <a16:creationId xmlns:a16="http://schemas.microsoft.com/office/drawing/2014/main" xmlns="" id="{A0BD3723-67BF-C110-2246-B988135C4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3930" y="4338517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61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75FFD52-81BA-AB6E-08F4-34F80A6B1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3DC1C140-80D6-4270-8961-9BB8F9D121C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14 ноября 2025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10E9486-72AF-B8DB-C1AF-DAF55E771560}"/>
              </a:ext>
            </a:extLst>
          </p:cNvPr>
          <p:cNvSpPr txBox="1"/>
          <p:nvPr/>
        </p:nvSpPr>
        <p:spPr>
          <a:xfrm>
            <a:off x="260350" y="1060641"/>
            <a:ext cx="11726863" cy="348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prstClr val="black"/>
                </a:solidFill>
              </a:rPr>
              <a:t>Выучить скороговорки </a:t>
            </a:r>
            <a:r>
              <a:rPr lang="ru-RU" sz="2400" dirty="0" smtClean="0">
                <a:solidFill>
                  <a:prstClr val="black"/>
                </a:solidFill>
              </a:rPr>
              <a:t>«Ехал Грека…» и «Карл…».</a:t>
            </a:r>
            <a:endParaRPr lang="ru-RU" sz="2400" dirty="0">
              <a:solidFill>
                <a:prstClr val="black"/>
              </a:solidFill>
            </a:endParaRP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prstClr val="black"/>
                </a:solidFill>
              </a:rPr>
              <a:t>Используя материалы по теме «Внешность» (см. ссылку на сайте), выполнить задания на странице 3.</a:t>
            </a: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prstClr val="black"/>
                </a:solidFill>
              </a:rPr>
              <a:t>Прочитать тексты (см. ссылку на сайте), описывающие разных людей, и выделить в описании каждого человека самые яркие и интересные черты.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000" dirty="0">
                <a:solidFill>
                  <a:prstClr val="black"/>
                </a:solidFill>
              </a:rPr>
              <a:t>Каждый студент читает два текста и готовит описание персонажа, выделив от 5 до 10 наиболее ярких черт. В описании должно быть не больше 5 предложений. За длинные описания будет снижаться оценка.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B2FCFCE-F207-F045-4197-B73253185D1C}"/>
              </a:ext>
            </a:extLst>
          </p:cNvPr>
          <p:cNvSpPr txBox="1"/>
          <p:nvPr/>
        </p:nvSpPr>
        <p:spPr>
          <a:xfrm>
            <a:off x="4456495" y="4842572"/>
            <a:ext cx="20820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1 — 1 и 11</a:t>
            </a:r>
          </a:p>
          <a:p>
            <a:r>
              <a:rPr lang="ru-RU" dirty="0">
                <a:solidFill>
                  <a:prstClr val="black"/>
                </a:solidFill>
              </a:rPr>
              <a:t>2 — 1 и 15</a:t>
            </a:r>
          </a:p>
          <a:p>
            <a:r>
              <a:rPr lang="ru-RU" dirty="0">
                <a:solidFill>
                  <a:prstClr val="black"/>
                </a:solidFill>
              </a:rPr>
              <a:t>3 — 2 и 6</a:t>
            </a:r>
          </a:p>
          <a:p>
            <a:r>
              <a:rPr lang="ru-RU" dirty="0">
                <a:solidFill>
                  <a:prstClr val="black"/>
                </a:solidFill>
              </a:rPr>
              <a:t>4 — 2 и 11</a:t>
            </a:r>
          </a:p>
          <a:p>
            <a:r>
              <a:rPr lang="ru-RU" dirty="0">
                <a:solidFill>
                  <a:prstClr val="black"/>
                </a:solidFill>
              </a:rPr>
              <a:t>5 — 2 и 13</a:t>
            </a:r>
          </a:p>
          <a:p>
            <a:r>
              <a:rPr lang="ru-RU" dirty="0">
                <a:solidFill>
                  <a:prstClr val="black"/>
                </a:solidFill>
              </a:rPr>
              <a:t>6 — 3 и 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B67C6B0-B564-0CBF-F363-6E8D069F5D2A}"/>
              </a:ext>
            </a:extLst>
          </p:cNvPr>
          <p:cNvSpPr txBox="1"/>
          <p:nvPr/>
        </p:nvSpPr>
        <p:spPr>
          <a:xfrm>
            <a:off x="6123781" y="4842572"/>
            <a:ext cx="20820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7 — 3 и 10</a:t>
            </a:r>
          </a:p>
          <a:p>
            <a:r>
              <a:rPr lang="ru-RU" dirty="0">
                <a:solidFill>
                  <a:prstClr val="black"/>
                </a:solidFill>
              </a:rPr>
              <a:t>8 — 4 и 5</a:t>
            </a:r>
          </a:p>
          <a:p>
            <a:r>
              <a:rPr lang="ru-RU" dirty="0">
                <a:solidFill>
                  <a:prstClr val="black"/>
                </a:solidFill>
              </a:rPr>
              <a:t>9 — 4 и 12</a:t>
            </a:r>
          </a:p>
          <a:p>
            <a:r>
              <a:rPr lang="ru-RU" dirty="0">
                <a:solidFill>
                  <a:prstClr val="black"/>
                </a:solidFill>
              </a:rPr>
              <a:t>10 — 5 и 12</a:t>
            </a:r>
          </a:p>
          <a:p>
            <a:r>
              <a:rPr lang="ru-RU" dirty="0">
                <a:solidFill>
                  <a:prstClr val="black"/>
                </a:solidFill>
              </a:rPr>
              <a:t>11 — 6 и 8</a:t>
            </a:r>
          </a:p>
          <a:p>
            <a:r>
              <a:rPr lang="ru-RU" dirty="0">
                <a:solidFill>
                  <a:prstClr val="black"/>
                </a:solidFill>
              </a:rPr>
              <a:t>12 — 7 и 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2C14555-6C7E-C17C-C71F-D90E7383EF4D}"/>
              </a:ext>
            </a:extLst>
          </p:cNvPr>
          <p:cNvSpPr txBox="1"/>
          <p:nvPr/>
        </p:nvSpPr>
        <p:spPr>
          <a:xfrm>
            <a:off x="7689629" y="4842572"/>
            <a:ext cx="20820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13 — 7 и 10</a:t>
            </a:r>
          </a:p>
          <a:p>
            <a:r>
              <a:rPr lang="ru-RU" dirty="0">
                <a:solidFill>
                  <a:prstClr val="black"/>
                </a:solidFill>
              </a:rPr>
              <a:t>14 — 7 и 15</a:t>
            </a:r>
          </a:p>
          <a:p>
            <a:r>
              <a:rPr lang="ru-RU" dirty="0">
                <a:solidFill>
                  <a:prstClr val="black"/>
                </a:solidFill>
              </a:rPr>
              <a:t>15 — 8 и 13</a:t>
            </a:r>
          </a:p>
          <a:p>
            <a:r>
              <a:rPr lang="ru-RU" dirty="0">
                <a:solidFill>
                  <a:prstClr val="black"/>
                </a:solidFill>
              </a:rPr>
              <a:t>16 — 9 и 14</a:t>
            </a:r>
          </a:p>
          <a:p>
            <a:r>
              <a:rPr lang="ru-RU" dirty="0">
                <a:solidFill>
                  <a:prstClr val="black"/>
                </a:solidFill>
              </a:rPr>
              <a:t>17 — 10 и 12</a:t>
            </a:r>
          </a:p>
          <a:p>
            <a:r>
              <a:rPr lang="ru-RU" dirty="0">
                <a:solidFill>
                  <a:prstClr val="black"/>
                </a:solidFill>
              </a:rPr>
              <a:t>18 — 14 и 15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F3ADFB8-A93C-0B1A-C0F6-482C1622F84E}"/>
              </a:ext>
            </a:extLst>
          </p:cNvPr>
          <p:cNvSpPr txBox="1"/>
          <p:nvPr/>
        </p:nvSpPr>
        <p:spPr>
          <a:xfrm>
            <a:off x="467641" y="5311486"/>
            <a:ext cx="409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</a:rPr>
              <a:t>№ студента по списку — №№ текстов: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B2FCFCE-F207-F045-4197-B73253185D1C}"/>
              </a:ext>
            </a:extLst>
          </p:cNvPr>
          <p:cNvSpPr txBox="1"/>
          <p:nvPr/>
        </p:nvSpPr>
        <p:spPr>
          <a:xfrm>
            <a:off x="9306720" y="4842572"/>
            <a:ext cx="20820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19 </a:t>
            </a:r>
            <a:r>
              <a:rPr lang="ru-RU" dirty="0">
                <a:solidFill>
                  <a:prstClr val="black"/>
                </a:solidFill>
              </a:rPr>
              <a:t>— 1 и 11</a:t>
            </a:r>
          </a:p>
          <a:p>
            <a:r>
              <a:rPr lang="ru-RU" dirty="0" smtClean="0">
                <a:solidFill>
                  <a:prstClr val="black"/>
                </a:solidFill>
              </a:rPr>
              <a:t>20 </a:t>
            </a:r>
            <a:r>
              <a:rPr lang="ru-RU" dirty="0">
                <a:solidFill>
                  <a:prstClr val="black"/>
                </a:solidFill>
              </a:rPr>
              <a:t>— 1 и 15</a:t>
            </a:r>
          </a:p>
          <a:p>
            <a:r>
              <a:rPr lang="ru-RU" dirty="0" smtClean="0">
                <a:solidFill>
                  <a:prstClr val="black"/>
                </a:solidFill>
              </a:rPr>
              <a:t>21 </a:t>
            </a:r>
            <a:r>
              <a:rPr lang="ru-RU" dirty="0">
                <a:solidFill>
                  <a:prstClr val="black"/>
                </a:solidFill>
              </a:rPr>
              <a:t>— 2 и 6</a:t>
            </a:r>
          </a:p>
          <a:p>
            <a:r>
              <a:rPr lang="ru-RU" dirty="0" smtClean="0">
                <a:solidFill>
                  <a:prstClr val="black"/>
                </a:solidFill>
              </a:rPr>
              <a:t>22 </a:t>
            </a:r>
            <a:r>
              <a:rPr lang="ru-RU" dirty="0">
                <a:solidFill>
                  <a:prstClr val="black"/>
                </a:solidFill>
              </a:rPr>
              <a:t>— 2 и 11</a:t>
            </a:r>
          </a:p>
          <a:p>
            <a:r>
              <a:rPr lang="ru-RU" dirty="0" smtClean="0">
                <a:solidFill>
                  <a:prstClr val="black"/>
                </a:solidFill>
              </a:rPr>
              <a:t>23 </a:t>
            </a:r>
            <a:r>
              <a:rPr lang="ru-RU" dirty="0">
                <a:solidFill>
                  <a:prstClr val="black"/>
                </a:solidFill>
              </a:rPr>
              <a:t>— 2 и 13</a:t>
            </a:r>
          </a:p>
          <a:p>
            <a:r>
              <a:rPr lang="ru-RU" dirty="0" smtClean="0">
                <a:solidFill>
                  <a:prstClr val="black"/>
                </a:solidFill>
              </a:rPr>
              <a:t>24 </a:t>
            </a:r>
            <a:r>
              <a:rPr lang="ru-RU" dirty="0">
                <a:solidFill>
                  <a:prstClr val="black"/>
                </a:solidFill>
              </a:rPr>
              <a:t>— 3 и 9</a:t>
            </a:r>
          </a:p>
        </p:txBody>
      </p:sp>
    </p:spTree>
    <p:extLst>
      <p:ext uri="{BB962C8B-B14F-4D97-AF65-F5344CB8AC3E}">
        <p14:creationId xmlns:p14="http://schemas.microsoft.com/office/powerpoint/2010/main" val="54571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7911</TotalTime>
  <Words>3281</Words>
  <Application>Microsoft Office PowerPoint</Application>
  <PresentationFormat>Широкоэкранный</PresentationFormat>
  <Paragraphs>746</Paragraphs>
  <Slides>35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35</vt:i4>
      </vt:variant>
    </vt:vector>
  </HeadingPairs>
  <TitlesOfParts>
    <vt:vector size="48" baseType="lpstr">
      <vt:lpstr>SimSun</vt:lpstr>
      <vt:lpstr>Arial</vt:lpstr>
      <vt:lpstr>Arial Black</vt:lpstr>
      <vt:lpstr>Calibri</vt:lpstr>
      <vt:lpstr>Calibri Light</vt:lpstr>
      <vt:lpstr>Palatino Linotype</vt:lpstr>
      <vt:lpstr>Roboto</vt:lpstr>
      <vt:lpstr>Times New Roman</vt:lpstr>
      <vt:lpstr>Verdana</vt:lpstr>
      <vt:lpstr>等线 Light</vt:lpstr>
      <vt:lpstr>Тема Office</vt:lpstr>
      <vt:lpstr>1_Тема Office</vt:lpstr>
      <vt:lpstr>2_Тема Office</vt:lpstr>
      <vt:lpstr>Группа 103b </vt:lpstr>
      <vt:lpstr>Фонетика Русские скороговорки и стихотворения</vt:lpstr>
      <vt:lpstr>Д, Т, Р</vt:lpstr>
      <vt:lpstr>Скороговорки</vt:lpstr>
      <vt:lpstr>Р/Л</vt:lpstr>
      <vt:lpstr>Скороговорки</vt:lpstr>
      <vt:lpstr>Презентация PowerPoint</vt:lpstr>
      <vt:lpstr>Презентация PowerPoint</vt:lpstr>
      <vt:lpstr>Мой дом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"Родительский дом — начало начал"</vt:lpstr>
      <vt:lpstr>Презентация PowerPoint</vt:lpstr>
      <vt:lpstr>Презентация PowerPoint</vt:lpstr>
      <vt:lpstr>Презентация PowerPoint</vt:lpstr>
      <vt:lpstr>ВНЕШНОСТЬ</vt:lpstr>
      <vt:lpstr>ВНЕШНОСТЬ</vt:lpstr>
      <vt:lpstr>ВНЕШНОСТЬ</vt:lpstr>
      <vt:lpstr>ВНЕШНОСТЬ</vt:lpstr>
      <vt:lpstr>ВНЕШНОСТЬ</vt:lpstr>
      <vt:lpstr>ВНЕШНОСТЬ</vt:lpstr>
      <vt:lpstr>ВНЕШНОСТЬ</vt:lpstr>
      <vt:lpstr>ГРАММАТИКА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Группа 103b</dc:title>
  <dc:creator>Гусева</dc:creator>
  <cp:lastModifiedBy>Гусева</cp:lastModifiedBy>
  <cp:revision>232</cp:revision>
  <dcterms:created xsi:type="dcterms:W3CDTF">2024-09-01T20:30:35Z</dcterms:created>
  <dcterms:modified xsi:type="dcterms:W3CDTF">2025-11-10T14:04:57Z</dcterms:modified>
</cp:coreProperties>
</file>