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4"/>
  </p:notesMasterIdLst>
  <p:sldIdLst>
    <p:sldId id="870" r:id="rId3"/>
    <p:sldId id="519" r:id="rId4"/>
    <p:sldId id="934" r:id="rId5"/>
    <p:sldId id="930" r:id="rId6"/>
    <p:sldId id="935" r:id="rId7"/>
    <p:sldId id="936" r:id="rId8"/>
    <p:sldId id="937" r:id="rId9"/>
    <p:sldId id="707" r:id="rId10"/>
    <p:sldId id="939" r:id="rId11"/>
    <p:sldId id="933" r:id="rId12"/>
    <p:sldId id="938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DCE5"/>
    <a:srgbClr val="D3DEF1"/>
    <a:srgbClr val="BBCCE9"/>
    <a:srgbClr val="BBA5D3"/>
    <a:srgbClr val="BAA5D5"/>
    <a:srgbClr val="B4A3E5"/>
    <a:srgbClr val="D0DCF0"/>
    <a:srgbClr val="C2A7BF"/>
    <a:srgbClr val="D6E0F2"/>
    <a:srgbClr val="BFA6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22" autoAdjust="0"/>
    <p:restoredTop sz="94660"/>
  </p:normalViewPr>
  <p:slideViewPr>
    <p:cSldViewPr snapToGrid="0">
      <p:cViewPr varScale="1">
        <p:scale>
          <a:sx n="84" d="100"/>
          <a:sy n="84" d="100"/>
        </p:scale>
        <p:origin x="73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ADE71E-E53C-4659-A1DC-9193DDA155D2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6D4F4B-AB4A-4632-8E04-AD323CCF73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4314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2717D1C-8FE9-EB68-9A60-1E786182B8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74D39F40-1723-AA4A-28DA-AC40D75C85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505D110-F72F-F22F-1C48-893FC1F19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18C78BD-5D55-8D40-D506-531C3267B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2A6AFE8-05F0-705B-C4B3-F19D1FB9C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99089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6DA4B72-AE88-2EFC-C919-FDDAFEB5D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A044A4C-60DC-E1CD-115F-EE82C25CBE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16F66D1-33B4-3C91-DB76-59416F5ED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811007A-1030-DB91-C981-DF0D20E2E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6F54ED3-9F30-70EE-F975-564B33E47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89245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2D3F695-849C-00ED-C8AD-76F99AA25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469923C-76A8-F7CD-D5DC-B93B5CA430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967ABB9-95E2-C444-4568-940BFBFA3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DA4F11D-0555-B775-AA84-447298E08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C42157D-9712-EF51-9803-2624DF0ED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52934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81A3F37-80CA-5E51-3F6B-9C4FA6D8E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294935D-D11E-09FD-F6FD-9294A2C1AB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4BEB0D11-952B-8EB1-2922-75DE3C8A84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0E083BB-56D5-6998-045B-8889B362C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D3475C91-E94A-F4F4-C9A6-1529BD142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5990C8D-6E51-C2A2-6800-734A098C3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1088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D706F13-2E45-96E9-84B5-E8E9B76BC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E9EBE20-C3ED-243E-9614-5EFCC9164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2E9BE77F-51AE-2413-C272-020364A53F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45D7F935-5F09-64A6-3799-52AAE93185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99B48EE9-CB81-F7F2-EACD-4E9E854547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C049EDB8-046F-D873-A775-6F8B19907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6EF9F05B-F61B-24AE-F345-C3B4995AE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DBCCEB07-EDB7-C01E-5478-8C031AA1B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79654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43CE862-E45A-8196-DE65-0AECEDF0D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A6C77B8A-E0F4-F963-25B0-0E8D89B8B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9AFE67C4-D96C-607D-0F99-03A0EA167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37D9E961-8D34-2A27-A1A0-B3EA596FD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69157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E3ECDFA8-E968-A465-62B6-D50992F76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5D098EF4-0618-AA07-BC8F-F30B26CC4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88BC1755-F43F-E9AE-5B5E-643C5299D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3210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5056473-88E0-7786-D79D-548DB8FA3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501D644-C017-D077-6207-DF37DA191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2519A75-51F3-8164-1336-60D9A68480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7C9B44C0-A904-F661-8E65-15B0224AD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3CAE6C44-D144-C624-15F0-AD61FB71A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B82D496-636B-FA3B-BD5F-C63D795DD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973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0B7B97D-1F62-C805-B94D-EBC5D6100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AA1EE507-C795-6C19-BD28-C087608A6E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C0C0F97E-F9F2-1EC9-5395-803C6C9B1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0367ABC8-BFD6-22DF-7CEE-281A4884C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2BAD49A3-CB39-BE9B-9373-6260B1280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865CB84D-0739-55F9-9ECB-A3400E9EB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85492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54656F9-5405-7B55-0C56-FC416304D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76DCD7ED-E01D-71D3-10CF-1A74D6BD58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083BA50-59A8-3F5E-ABD2-145A91EFB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5DB2D34-9196-DD7D-B3DE-972155AE6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F3E3677-9F01-A530-4EE5-90DA6197F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95902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293DEDCE-3BD6-C212-B7CF-ED4FB52DDB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30D4378B-85F7-D2EE-8958-034AF6F1BA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AFC7C70-61CF-0BF3-7BDF-BC5B2BA7F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1091F58-0E9F-285C-D138-A029D2E89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B6995B7-B964-CAC6-AE1D-811643F68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6950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100000"/>
                <a:alpha val="51000"/>
              </a:schemeClr>
            </a:gs>
            <a:gs pos="59000">
              <a:srgbClr val="FFFFE5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ED1A3AF-3046-D5E8-B9F2-84D8E757F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F62006A-B705-BE39-3B0E-FCC22D5AAF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72ED7EA-1560-571F-362E-F6B82657CB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026A2A-0740-4355-B677-E85828285C4B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599CC07-34BD-8374-E539-B1E94BE2E0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563CC79-DC86-7D4E-BD28-EB40AF23EB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4831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hilol.msu.ru/~elvigus/Gruppy/DZ%20gruppam/soch_DOM_razn.docx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4986338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Группа 10</a:t>
            </a:r>
            <a:r>
              <a:rPr lang="en-US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3b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507CA5AC-2D16-4176-184B-3F995C5B7213}"/>
              </a:ext>
            </a:extLst>
          </p:cNvPr>
          <p:cNvSpPr txBox="1"/>
          <p:nvPr/>
        </p:nvSpPr>
        <p:spPr>
          <a:xfrm>
            <a:off x="5512905" y="113652"/>
            <a:ext cx="6533868" cy="584775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7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ноября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202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года, 13: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00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—16:15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0E8F4823-0239-6F97-E32D-BB972B2A60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1898678"/>
              </p:ext>
            </p:extLst>
          </p:nvPr>
        </p:nvGraphicFramePr>
        <p:xfrm>
          <a:off x="154570" y="901361"/>
          <a:ext cx="11892204" cy="597221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5675">
                  <a:extLst>
                    <a:ext uri="{9D8B030D-6E8A-4147-A177-3AD203B41FA5}">
                      <a16:colId xmlns:a16="http://schemas.microsoft.com/office/drawing/2014/main" xmlns="" val="3808135318"/>
                    </a:ext>
                  </a:extLst>
                </a:gridCol>
                <a:gridCol w="1310684">
                  <a:extLst>
                    <a:ext uri="{9D8B030D-6E8A-4147-A177-3AD203B41FA5}">
                      <a16:colId xmlns:a16="http://schemas.microsoft.com/office/drawing/2014/main" xmlns="" val="2494670148"/>
                    </a:ext>
                  </a:extLst>
                </a:gridCol>
                <a:gridCol w="358317">
                  <a:extLst>
                    <a:ext uri="{9D8B030D-6E8A-4147-A177-3AD203B41FA5}">
                      <a16:colId xmlns:a16="http://schemas.microsoft.com/office/drawing/2014/main" xmlns="" val="1591501333"/>
                    </a:ext>
                  </a:extLst>
                </a:gridCol>
                <a:gridCol w="293914">
                  <a:extLst>
                    <a:ext uri="{9D8B030D-6E8A-4147-A177-3AD203B41FA5}">
                      <a16:colId xmlns:a16="http://schemas.microsoft.com/office/drawing/2014/main" xmlns="" val="1140834253"/>
                    </a:ext>
                  </a:extLst>
                </a:gridCol>
                <a:gridCol w="192024">
                  <a:extLst>
                    <a:ext uri="{9D8B030D-6E8A-4147-A177-3AD203B41FA5}">
                      <a16:colId xmlns:a16="http://schemas.microsoft.com/office/drawing/2014/main" xmlns="" val="1322172163"/>
                    </a:ext>
                  </a:extLst>
                </a:gridCol>
                <a:gridCol w="941832">
                  <a:extLst>
                    <a:ext uri="{9D8B030D-6E8A-4147-A177-3AD203B41FA5}">
                      <a16:colId xmlns:a16="http://schemas.microsoft.com/office/drawing/2014/main" xmlns="" val="17233624"/>
                    </a:ext>
                  </a:extLst>
                </a:gridCol>
                <a:gridCol w="910481">
                  <a:extLst>
                    <a:ext uri="{9D8B030D-6E8A-4147-A177-3AD203B41FA5}">
                      <a16:colId xmlns:a16="http://schemas.microsoft.com/office/drawing/2014/main" xmlns="" val="2699534202"/>
                    </a:ext>
                  </a:extLst>
                </a:gridCol>
                <a:gridCol w="156450">
                  <a:extLst>
                    <a:ext uri="{9D8B030D-6E8A-4147-A177-3AD203B41FA5}">
                      <a16:colId xmlns:a16="http://schemas.microsoft.com/office/drawing/2014/main" xmlns="" val="1087864011"/>
                    </a:ext>
                  </a:extLst>
                </a:gridCol>
                <a:gridCol w="157059">
                  <a:extLst>
                    <a:ext uri="{9D8B030D-6E8A-4147-A177-3AD203B41FA5}">
                      <a16:colId xmlns:a16="http://schemas.microsoft.com/office/drawing/2014/main" xmlns="" val="2624633072"/>
                    </a:ext>
                  </a:extLst>
                </a:gridCol>
                <a:gridCol w="156754">
                  <a:extLst>
                    <a:ext uri="{9D8B030D-6E8A-4147-A177-3AD203B41FA5}">
                      <a16:colId xmlns:a16="http://schemas.microsoft.com/office/drawing/2014/main" xmlns="" val="4134670203"/>
                    </a:ext>
                  </a:extLst>
                </a:gridCol>
                <a:gridCol w="173736">
                  <a:extLst>
                    <a:ext uri="{9D8B030D-6E8A-4147-A177-3AD203B41FA5}">
                      <a16:colId xmlns:a16="http://schemas.microsoft.com/office/drawing/2014/main" xmlns="" val="222592599"/>
                    </a:ext>
                  </a:extLst>
                </a:gridCol>
                <a:gridCol w="594360">
                  <a:extLst>
                    <a:ext uri="{9D8B030D-6E8A-4147-A177-3AD203B41FA5}">
                      <a16:colId xmlns:a16="http://schemas.microsoft.com/office/drawing/2014/main" xmlns="" val="4204094954"/>
                    </a:ext>
                  </a:extLst>
                </a:gridCol>
                <a:gridCol w="782626">
                  <a:extLst>
                    <a:ext uri="{9D8B030D-6E8A-4147-A177-3AD203B41FA5}">
                      <a16:colId xmlns:a16="http://schemas.microsoft.com/office/drawing/2014/main" xmlns="" val="708518661"/>
                    </a:ext>
                  </a:extLst>
                </a:gridCol>
                <a:gridCol w="808430">
                  <a:extLst>
                    <a:ext uri="{9D8B030D-6E8A-4147-A177-3AD203B41FA5}">
                      <a16:colId xmlns:a16="http://schemas.microsoft.com/office/drawing/2014/main" xmlns="" val="3782498647"/>
                    </a:ext>
                  </a:extLst>
                </a:gridCol>
                <a:gridCol w="2679075">
                  <a:extLst>
                    <a:ext uri="{9D8B030D-6E8A-4147-A177-3AD203B41FA5}">
                      <a16:colId xmlns:a16="http://schemas.microsoft.com/office/drawing/2014/main" xmlns="" val="3512687050"/>
                    </a:ext>
                  </a:extLst>
                </a:gridCol>
                <a:gridCol w="296092">
                  <a:extLst>
                    <a:ext uri="{9D8B030D-6E8A-4147-A177-3AD203B41FA5}">
                      <a16:colId xmlns:a16="http://schemas.microsoft.com/office/drawing/2014/main" xmlns="" val="3714765155"/>
                    </a:ext>
                  </a:extLst>
                </a:gridCol>
                <a:gridCol w="339634">
                  <a:extLst>
                    <a:ext uri="{9D8B030D-6E8A-4147-A177-3AD203B41FA5}">
                      <a16:colId xmlns:a16="http://schemas.microsoft.com/office/drawing/2014/main" xmlns="" val="4164231008"/>
                    </a:ext>
                  </a:extLst>
                </a:gridCol>
                <a:gridCol w="313509">
                  <a:extLst>
                    <a:ext uri="{9D8B030D-6E8A-4147-A177-3AD203B41FA5}">
                      <a16:colId xmlns:a16="http://schemas.microsoft.com/office/drawing/2014/main" xmlns="" val="3620500024"/>
                    </a:ext>
                  </a:extLst>
                </a:gridCol>
                <a:gridCol w="751101">
                  <a:extLst>
                    <a:ext uri="{9D8B030D-6E8A-4147-A177-3AD203B41FA5}">
                      <a16:colId xmlns:a16="http://schemas.microsoft.com/office/drawing/2014/main" xmlns="" val="2560383885"/>
                    </a:ext>
                  </a:extLst>
                </a:gridCol>
                <a:gridCol w="370451">
                  <a:extLst>
                    <a:ext uri="{9D8B030D-6E8A-4147-A177-3AD203B41FA5}">
                      <a16:colId xmlns:a16="http://schemas.microsoft.com/office/drawing/2014/main" xmlns="" val="2943213530"/>
                    </a:ext>
                  </a:extLst>
                </a:gridCol>
              </a:tblGrid>
              <a:tr h="1470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7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7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2400" b="1" i="1" kern="100" spc="300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2400" b="1" i="1" kern="100" spc="300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2400" b="1" i="1" kern="100" spc="300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BA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7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1" i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7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1" i="1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7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ru-RU" sz="1000" b="1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В четверг</a:t>
                      </a:r>
                      <a:endParaRPr lang="ru-RU" sz="10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ru-RU" sz="1000" b="1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На дворе</a:t>
                      </a:r>
                      <a:endParaRPr lang="ru-RU" sz="10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endParaRPr lang="ru-RU" sz="10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endParaRPr lang="ru-RU" sz="10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8E8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</a:rPr>
                        <a:t>Что случилось с </a:t>
                      </a:r>
                      <a:r>
                        <a:rPr lang="ru-RU" sz="1050" dirty="0" smtClean="0">
                          <a:solidFill>
                            <a:schemeClr val="tx1"/>
                          </a:solidFill>
                        </a:rPr>
                        <a:t>крокодилом о*5</a:t>
                      </a:r>
                      <a:endParaRPr sz="1050" dirty="0">
                        <a:solidFill>
                          <a:schemeClr val="tx1"/>
                        </a:solidFill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sz="900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 gridSpan="6"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ru-RU" sz="1600" dirty="0">
                          <a:solidFill>
                            <a:srgbClr val="B7A4DD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Д-П «Семья» Тема/кто/когда/</a:t>
                      </a:r>
                      <a:r>
                        <a:rPr lang="ru-RU" sz="1600" dirty="0" err="1">
                          <a:solidFill>
                            <a:srgbClr val="B7A4DD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през</a:t>
                      </a:r>
                      <a:r>
                        <a:rPr lang="ru-RU" sz="1600" dirty="0">
                          <a:solidFill>
                            <a:srgbClr val="B7A4DD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/</a:t>
                      </a:r>
                      <a:r>
                        <a:rPr lang="ru-RU" sz="1600" dirty="0" err="1">
                          <a:solidFill>
                            <a:srgbClr val="B7A4DD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ош</a:t>
                      </a:r>
                      <a:r>
                        <a:rPr lang="ru-RU" sz="1600" dirty="0">
                          <a:solidFill>
                            <a:srgbClr val="B7A4DD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/оценка</a:t>
                      </a:r>
                      <a:endParaRPr sz="1600" dirty="0">
                        <a:solidFill>
                          <a:srgbClr val="B7A4DD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2823652"/>
                  </a:ext>
                </a:extLst>
              </a:tr>
              <a:tr h="134252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Дэн </a:t>
                      </a:r>
                      <a:r>
                        <a:rPr lang="ru-RU" sz="1400" b="0" kern="1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Пинфэй</a:t>
                      </a:r>
                      <a:endParaRPr lang="ru-RU" sz="1400" b="0" kern="1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\\\+</a:t>
                      </a:r>
                      <a:endParaRPr lang="ru-RU" sz="1200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9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Демографическая ситуация в моей стране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17.2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##*\\</a:t>
                      </a:r>
                      <a:r>
                        <a:rPr lang="ru-RU" sz="11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88689322"/>
                  </a:ext>
                </a:extLst>
              </a:tr>
              <a:tr h="1470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66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Син </a:t>
                      </a: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Цзиньюй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9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Изменения в семейной модели моей страны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n-US" sz="9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16.2</a:t>
                      </a: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9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9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###*\\</a:t>
                      </a: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12867452"/>
                  </a:ext>
                </a:extLst>
              </a:tr>
              <a:tr h="1470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rgbClr val="002060"/>
                          </a:solidFill>
                          <a:effectLst/>
                        </a:rPr>
                        <a:t>У </a:t>
                      </a:r>
                      <a:r>
                        <a:rPr lang="ru-RU" sz="1400" b="0" kern="100" dirty="0" err="1">
                          <a:solidFill>
                            <a:srgbClr val="002060"/>
                          </a:solidFill>
                          <a:effectLst/>
                        </a:rPr>
                        <a:t>Яохуэй</a:t>
                      </a:r>
                      <a:endParaRPr lang="ru-RU" sz="1400" b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+?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9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Традиционный семейный уклад в моей стране и современная семья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18.1</a:t>
                      </a: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9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#\\</a:t>
                      </a: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1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lang="ru-RU" sz="11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27177582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Фу Цзе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Взаимосвязь экономической независимости женщин и их положение в семье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9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</a:t>
                      </a:r>
                      <a:r>
                        <a:rPr lang="ru-RU" sz="9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6972020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Фу Цзявэнь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\\+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Государственное регулирование вопросов семьи и брака в Китае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19.5</a:t>
                      </a: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9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9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#\\</a:t>
                      </a:r>
                      <a:endParaRPr lang="ru-RU" sz="9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1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21078167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Хань Яньчао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+!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Демографическая ситуация в моей стране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17.2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##*</a:t>
                      </a:r>
                      <a:endParaRPr lang="ru-RU" sz="11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6698102"/>
                  </a:ext>
                </a:extLst>
              </a:tr>
              <a:tr h="20737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Хэ Пин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\\+!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Структура традиционной китайской семьи и современная семья</a:t>
                      </a:r>
                      <a:endParaRPr lang="ru-RU" sz="9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9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18.3</a:t>
                      </a: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9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9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###\\\</a:t>
                      </a:r>
                      <a:endParaRPr lang="ru-RU" sz="9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1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81333289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Цай Цзяжуй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\+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Семья как ячейка общества в современном Китае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22666003"/>
                  </a:ext>
                </a:extLst>
              </a:tr>
              <a:tr h="212164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Цао Цэ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\+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Психологические проблемы современной семьи в Китае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19.3</a:t>
                      </a: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9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9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##\</a:t>
                      </a:r>
                      <a:endParaRPr lang="ru-RU" sz="9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1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79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95484542"/>
                  </a:ext>
                </a:extLst>
              </a:tr>
              <a:tr h="236054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Чжан Дунцин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\\+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Городская и сельская семья в моей стране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0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9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19.4</a:t>
                      </a: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n-US" sz="9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9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##*\\\</a:t>
                      </a:r>
                      <a:endParaRPr lang="ru-RU" sz="9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1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27025643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Чжан Кэхуа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\\\\+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Психологические проблемы в современной китайской городской семье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0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9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19.2</a:t>
                      </a: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n-US" sz="9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9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###</a:t>
                      </a:r>
                      <a:endParaRPr lang="ru-RU" sz="9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1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70052128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Чжан Сымин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\+!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Социально-экономический статус семьи и его влияние на детей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0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9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9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9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###</a:t>
                      </a:r>
                      <a:r>
                        <a:rPr lang="ru-RU" sz="9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</a:t>
                      </a:r>
                      <a:r>
                        <a:rPr lang="en-US" sz="9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</a:t>
                      </a: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46584377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Чжан</a:t>
                      </a:r>
                      <a:r>
                        <a:rPr lang="ru-RU" sz="1400" kern="100" dirty="0">
                          <a:solidFill>
                            <a:srgbClr val="66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Хуэй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+!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Изменение положения женщины в Китае и кризис традиционной семьи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19.6</a:t>
                      </a: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9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9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##\\</a:t>
                      </a:r>
                      <a:endParaRPr lang="ru-RU" sz="9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1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73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64890197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Чжан Чжим</a:t>
                      </a:r>
                      <a:r>
                        <a:rPr lang="ru-RU" sz="1400" b="1" u="sng" kern="100">
                          <a:solidFill>
                            <a:srgbClr val="660066"/>
                          </a:solidFill>
                          <a:effectLst/>
                        </a:rPr>
                        <a:t>э</a:t>
                      </a: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й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\+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Современная </a:t>
                      </a:r>
                      <a:r>
                        <a:rPr lang="ru-RU" sz="900" b="1" kern="100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семьейная</a:t>
                      </a:r>
                      <a:r>
                        <a:rPr lang="ru-RU" sz="9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экономика: состояние, вызовы и оптимизация</a:t>
                      </a:r>
                      <a:endParaRPr lang="ru-RU" sz="9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19.7</a:t>
                      </a: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9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####\\\</a:t>
                      </a:r>
                      <a:endParaRPr lang="ru-RU" sz="9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1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82135607"/>
                  </a:ext>
                </a:extLst>
              </a:tr>
              <a:tr h="9051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Чжао Вэйи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\\\+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Китайская и русская структура семьи. Сравнительный анализ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19.1</a:t>
                      </a: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9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9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###</a:t>
                      </a:r>
                      <a:endParaRPr lang="ru-RU" sz="9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1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27441945"/>
                  </a:ext>
                </a:extLst>
              </a:tr>
              <a:tr h="203293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Чжао Цяньцянь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Традиционный семейный уклад в моей стране и современная семья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18.1</a:t>
                      </a: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9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#\\</a:t>
                      </a: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1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lang="ru-RU" sz="11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92185384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002060"/>
                          </a:solidFill>
                          <a:effectLst/>
                        </a:rPr>
                        <a:t>Чжу </a:t>
                      </a:r>
                      <a:r>
                        <a:rPr lang="ru-RU" sz="1400" kern="100" dirty="0" err="1">
                          <a:solidFill>
                            <a:srgbClr val="002060"/>
                          </a:solidFill>
                          <a:effectLst/>
                        </a:rPr>
                        <a:t>Вэйли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\+!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Психологические проблемы современной семьи в сельских районах Китая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n-US" sz="9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18.4</a:t>
                      </a: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n-US" sz="9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9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#####\</a:t>
                      </a:r>
                      <a:endParaRPr lang="ru-RU" sz="9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1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18309211"/>
                  </a:ext>
                </a:extLst>
              </a:tr>
              <a:tr h="95052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Чэн Ясинь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\+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Психологические проблемы современной семьи в сельских районах Китая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0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n-US" sz="9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18.4</a:t>
                      </a: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n-US" sz="9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9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</a:t>
                      </a:r>
                      <a:endParaRPr lang="ru-RU" sz="9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1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34676949"/>
                  </a:ext>
                </a:extLst>
              </a:tr>
              <a:tr h="226246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Чэнь Тяньлу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+?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Изменения в семейной модели моей страны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0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n-US" sz="9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16.2</a:t>
                      </a: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n-US" sz="9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9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##*\</a:t>
                      </a: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64089570"/>
                  </a:ext>
                </a:extLst>
              </a:tr>
              <a:tr h="203636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Чэнь Шо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\\+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9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Государственное регулирование вопросов семьи и брака в Китае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0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9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19.5</a:t>
                      </a: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n-US" sz="9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9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##\\</a:t>
                      </a:r>
                      <a:endParaRPr lang="ru-RU" sz="9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1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16047649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Шэнь Уцзюнь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\\+!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9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Отличия семейного уклада и семейный отношений  в Китае и на Западе</a:t>
                      </a:r>
                      <a:endParaRPr lang="ru-RU" sz="900" b="1" kern="10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0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56545204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Ян Ванлай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9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Китайская и русская структура семьи. Сравнительный анализ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0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9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19.1</a:t>
                      </a: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n-US" sz="9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9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##*\\\\</a:t>
                      </a:r>
                      <a:endParaRPr lang="ru-RU" sz="9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1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7916581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Ян Цзюньдун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\\+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Ценности современной семьи: что остаётся неизменным</a:t>
                      </a:r>
                      <a:endParaRPr lang="ru-RU" sz="9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0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</a:t>
                      </a:r>
                      <a:r>
                        <a:rPr lang="en-US" sz="9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9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9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</a:t>
                      </a: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1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</a:t>
                      </a:r>
                      <a:endParaRPr lang="ru-RU" sz="11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32242269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Ян Чжэньюй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9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Ценности современной семьи: что остаётся неизменным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0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</a:t>
                      </a:r>
                      <a:r>
                        <a:rPr lang="en-US" sz="9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9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9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1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1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24767838"/>
                  </a:ext>
                </a:extLst>
              </a:tr>
              <a:tr h="10800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145929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0192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16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  <a:r>
              <a:rPr lang="ru-RU" sz="6600" dirty="0"/>
              <a:t/>
            </a:r>
            <a:br>
              <a:rPr lang="ru-RU" sz="6600" dirty="0"/>
            </a:br>
            <a:r>
              <a:rPr lang="ru-RU" sz="6600" dirty="0"/>
              <a:t>Русские скороговорки и стихотворения</a:t>
            </a:r>
          </a:p>
        </p:txBody>
      </p:sp>
    </p:spTree>
    <p:extLst>
      <p:ext uri="{BB962C8B-B14F-4D97-AF65-F5344CB8AC3E}">
        <p14:creationId xmlns:p14="http://schemas.microsoft.com/office/powerpoint/2010/main" val="3909028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0C49F9EF-6DBD-206C-A270-ED5DFCA670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2A85BCB-119F-F76F-8E98-9E27A84DC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783771"/>
            <a:ext cx="10515600" cy="5359854"/>
          </a:xfrm>
        </p:spPr>
        <p:txBody>
          <a:bodyPr anchor="ctr">
            <a:normAutofit/>
          </a:bodyPr>
          <a:lstStyle/>
          <a:p>
            <a:pPr algn="ctr">
              <a:lnSpc>
                <a:spcPct val="80000"/>
              </a:lnSpc>
              <a:spcBef>
                <a:spcPts val="0"/>
              </a:spcBef>
            </a:pPr>
            <a:r>
              <a:rPr lang="ru-RU" sz="37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Ч, Р</a:t>
            </a:r>
            <a:endParaRPr lang="ru-RU" sz="27000" dirty="0"/>
          </a:p>
        </p:txBody>
      </p:sp>
    </p:spTree>
    <p:extLst>
      <p:ext uri="{BB962C8B-B14F-4D97-AF65-F5344CB8AC3E}">
        <p14:creationId xmlns:p14="http://schemas.microsoft.com/office/powerpoint/2010/main" val="2883593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96183A69-FB3E-27E1-6189-EE3E8A60B1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3294" y="1135592"/>
            <a:ext cx="5753100" cy="4610100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247B0F62-A223-BC9E-80C8-4654211F3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A2DB621D-8834-64EB-342E-D37A90A0E1A3}"/>
              </a:ext>
            </a:extLst>
          </p:cNvPr>
          <p:cNvSpPr txBox="1"/>
          <p:nvPr/>
        </p:nvSpPr>
        <p:spPr>
          <a:xfrm>
            <a:off x="154716" y="2422131"/>
            <a:ext cx="7930718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dirty="0">
                <a:solidFill>
                  <a:prstClr val="black"/>
                </a:solidFill>
              </a:rPr>
              <a:t>В </a:t>
            </a:r>
            <a:r>
              <a:rPr lang="ru-RU" sz="3200" dirty="0" err="1">
                <a:solidFill>
                  <a:prstClr val="black"/>
                </a:solidFill>
              </a:rPr>
              <a:t>четве́рг</a:t>
            </a:r>
            <a:r>
              <a:rPr lang="ru-RU" sz="3200" dirty="0">
                <a:solidFill>
                  <a:prstClr val="black"/>
                </a:solidFill>
              </a:rPr>
              <a:t> четвёртого числа́</a:t>
            </a:r>
          </a:p>
          <a:p>
            <a:pPr>
              <a:defRPr/>
            </a:pPr>
            <a:r>
              <a:rPr lang="ru-RU" sz="3200" dirty="0">
                <a:solidFill>
                  <a:prstClr val="black"/>
                </a:solidFill>
              </a:rPr>
              <a:t>В </a:t>
            </a:r>
            <a:r>
              <a:rPr lang="ru-RU" sz="3200" dirty="0" err="1">
                <a:solidFill>
                  <a:prstClr val="black"/>
                </a:solidFill>
              </a:rPr>
              <a:t>четы́ре</a:t>
            </a:r>
            <a:r>
              <a:rPr lang="ru-RU" sz="3200" dirty="0">
                <a:solidFill>
                  <a:prstClr val="black"/>
                </a:solidFill>
              </a:rPr>
              <a:t> с </a:t>
            </a:r>
            <a:r>
              <a:rPr lang="ru-RU" sz="3200" dirty="0" err="1">
                <a:solidFill>
                  <a:prstClr val="black"/>
                </a:solidFill>
              </a:rPr>
              <a:t>че́твертью</a:t>
            </a:r>
            <a:r>
              <a:rPr lang="ru-RU" sz="3200" dirty="0">
                <a:solidFill>
                  <a:prstClr val="black"/>
                </a:solidFill>
              </a:rPr>
              <a:t> часа́</a:t>
            </a:r>
          </a:p>
          <a:p>
            <a:pPr>
              <a:defRPr/>
            </a:pPr>
            <a:r>
              <a:rPr lang="ru-RU" sz="3200" dirty="0" err="1">
                <a:solidFill>
                  <a:prstClr val="black"/>
                </a:solidFill>
              </a:rPr>
              <a:t>Четы́ре</a:t>
            </a:r>
            <a:r>
              <a:rPr lang="ru-RU" sz="3200" dirty="0">
                <a:solidFill>
                  <a:prstClr val="black"/>
                </a:solidFill>
              </a:rPr>
              <a:t> чёрненьких </a:t>
            </a:r>
            <a:r>
              <a:rPr lang="ru-RU" sz="3200" dirty="0" err="1">
                <a:solidFill>
                  <a:prstClr val="black"/>
                </a:solidFill>
              </a:rPr>
              <a:t>чума́зеньких</a:t>
            </a:r>
            <a:r>
              <a:rPr lang="ru-RU" sz="3200" dirty="0">
                <a:solidFill>
                  <a:prstClr val="black"/>
                </a:solidFill>
              </a:rPr>
              <a:t> чертёнка</a:t>
            </a:r>
          </a:p>
          <a:p>
            <a:pPr>
              <a:defRPr/>
            </a:pPr>
            <a:r>
              <a:rPr lang="ru-RU" sz="3200" dirty="0" err="1">
                <a:solidFill>
                  <a:prstClr val="black"/>
                </a:solidFill>
              </a:rPr>
              <a:t>Черти́ли</a:t>
            </a:r>
            <a:r>
              <a:rPr lang="ru-RU" sz="3200" dirty="0">
                <a:solidFill>
                  <a:prstClr val="black"/>
                </a:solidFill>
              </a:rPr>
              <a:t> чёрными </a:t>
            </a:r>
            <a:r>
              <a:rPr lang="ru-RU" sz="3200" dirty="0" err="1">
                <a:solidFill>
                  <a:prstClr val="black"/>
                </a:solidFill>
              </a:rPr>
              <a:t>черни́лами</a:t>
            </a:r>
            <a:r>
              <a:rPr lang="ru-RU" sz="3200" dirty="0">
                <a:solidFill>
                  <a:prstClr val="black"/>
                </a:solidFill>
              </a:rPr>
              <a:t> чертёж</a:t>
            </a:r>
          </a:p>
          <a:p>
            <a:pPr>
              <a:defRPr/>
            </a:pPr>
            <a:r>
              <a:rPr lang="ru-RU" sz="3200" dirty="0" err="1">
                <a:solidFill>
                  <a:prstClr val="black"/>
                </a:solidFill>
              </a:rPr>
              <a:t>Чрезвыча́йно</a:t>
            </a:r>
            <a:r>
              <a:rPr lang="ru-RU" sz="3200" dirty="0">
                <a:solidFill>
                  <a:prstClr val="black"/>
                </a:solidFill>
              </a:rPr>
              <a:t> </a:t>
            </a:r>
            <a:r>
              <a:rPr lang="ru-RU" sz="3200" dirty="0" err="1">
                <a:solidFill>
                  <a:prstClr val="black"/>
                </a:solidFill>
              </a:rPr>
              <a:t>чи́сто</a:t>
            </a:r>
            <a:r>
              <a:rPr lang="ru-RU" sz="3200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9194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96183A69-FB3E-27E1-6189-EE3E8A60B1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3294" y="1135592"/>
            <a:ext cx="5753100" cy="4610100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247B0F62-A223-BC9E-80C8-4654211F3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A2DB621D-8834-64EB-342E-D37A90A0E1A3}"/>
              </a:ext>
            </a:extLst>
          </p:cNvPr>
          <p:cNvSpPr txBox="1"/>
          <p:nvPr/>
        </p:nvSpPr>
        <p:spPr>
          <a:xfrm>
            <a:off x="154716" y="2422131"/>
            <a:ext cx="7930718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dirty="0">
                <a:solidFill>
                  <a:srgbClr val="70AD47">
                    <a:lumMod val="40000"/>
                    <a:lumOff val="60000"/>
                  </a:srgbClr>
                </a:solidFill>
              </a:rPr>
              <a:t>В </a:t>
            </a:r>
            <a:r>
              <a:rPr lang="ru-RU" sz="3200" dirty="0" err="1">
                <a:solidFill>
                  <a:srgbClr val="70AD47">
                    <a:lumMod val="40000"/>
                    <a:lumOff val="60000"/>
                  </a:srgbClr>
                </a:solidFill>
              </a:rPr>
              <a:t>четве́рг</a:t>
            </a:r>
            <a:r>
              <a:rPr lang="ru-RU" sz="3200" dirty="0">
                <a:solidFill>
                  <a:srgbClr val="70AD47">
                    <a:lumMod val="40000"/>
                    <a:lumOff val="60000"/>
                  </a:srgbClr>
                </a:solidFill>
              </a:rPr>
              <a:t> четвёртого числа́</a:t>
            </a:r>
          </a:p>
          <a:p>
            <a:pPr>
              <a:defRPr/>
            </a:pPr>
            <a:r>
              <a:rPr lang="ru-RU" sz="3200" dirty="0">
                <a:solidFill>
                  <a:srgbClr val="70AD47">
                    <a:lumMod val="40000"/>
                    <a:lumOff val="60000"/>
                  </a:srgbClr>
                </a:solidFill>
              </a:rPr>
              <a:t>В </a:t>
            </a:r>
            <a:r>
              <a:rPr lang="ru-RU" sz="3200" dirty="0" err="1">
                <a:solidFill>
                  <a:srgbClr val="70AD47">
                    <a:lumMod val="40000"/>
                    <a:lumOff val="60000"/>
                  </a:srgbClr>
                </a:solidFill>
              </a:rPr>
              <a:t>четы́ре</a:t>
            </a:r>
            <a:r>
              <a:rPr lang="ru-RU" sz="3200" dirty="0">
                <a:solidFill>
                  <a:srgbClr val="70AD47">
                    <a:lumMod val="40000"/>
                    <a:lumOff val="60000"/>
                  </a:srgbClr>
                </a:solidFill>
              </a:rPr>
              <a:t> с </a:t>
            </a:r>
            <a:r>
              <a:rPr lang="ru-RU" sz="3200" dirty="0" err="1">
                <a:solidFill>
                  <a:srgbClr val="70AD47">
                    <a:lumMod val="40000"/>
                    <a:lumOff val="60000"/>
                  </a:srgbClr>
                </a:solidFill>
              </a:rPr>
              <a:t>че́твертью</a:t>
            </a:r>
            <a:r>
              <a:rPr lang="ru-RU" sz="3200" dirty="0">
                <a:solidFill>
                  <a:srgbClr val="70AD47">
                    <a:lumMod val="40000"/>
                    <a:lumOff val="60000"/>
                  </a:srgbClr>
                </a:solidFill>
              </a:rPr>
              <a:t> часа́</a:t>
            </a:r>
          </a:p>
          <a:p>
            <a:pPr>
              <a:defRPr/>
            </a:pPr>
            <a:r>
              <a:rPr lang="ru-RU" sz="3200" dirty="0" err="1">
                <a:solidFill>
                  <a:srgbClr val="70AD47">
                    <a:lumMod val="40000"/>
                    <a:lumOff val="60000"/>
                  </a:srgbClr>
                </a:solidFill>
              </a:rPr>
              <a:t>Четы́ре</a:t>
            </a:r>
            <a:r>
              <a:rPr lang="ru-RU" sz="3200" dirty="0">
                <a:solidFill>
                  <a:srgbClr val="70AD47">
                    <a:lumMod val="40000"/>
                    <a:lumOff val="60000"/>
                  </a:srgbClr>
                </a:solidFill>
              </a:rPr>
              <a:t> чёрненьких </a:t>
            </a:r>
            <a:r>
              <a:rPr lang="ru-RU" sz="3200" dirty="0" err="1">
                <a:solidFill>
                  <a:srgbClr val="70AD47">
                    <a:lumMod val="40000"/>
                    <a:lumOff val="60000"/>
                  </a:srgbClr>
                </a:solidFill>
              </a:rPr>
              <a:t>чума́зеньких</a:t>
            </a:r>
            <a:r>
              <a:rPr lang="ru-RU" sz="3200" dirty="0">
                <a:solidFill>
                  <a:srgbClr val="70AD47">
                    <a:lumMod val="40000"/>
                    <a:lumOff val="60000"/>
                  </a:srgbClr>
                </a:solidFill>
              </a:rPr>
              <a:t> чертёнка</a:t>
            </a:r>
          </a:p>
          <a:p>
            <a:pPr>
              <a:defRPr/>
            </a:pPr>
            <a:r>
              <a:rPr lang="ru-RU" sz="3200" dirty="0" err="1">
                <a:solidFill>
                  <a:srgbClr val="70AD47">
                    <a:lumMod val="40000"/>
                    <a:lumOff val="60000"/>
                  </a:srgbClr>
                </a:solidFill>
              </a:rPr>
              <a:t>Черти́ли</a:t>
            </a:r>
            <a:r>
              <a:rPr lang="ru-RU" sz="3200" dirty="0">
                <a:solidFill>
                  <a:srgbClr val="70AD47">
                    <a:lumMod val="40000"/>
                    <a:lumOff val="60000"/>
                  </a:srgbClr>
                </a:solidFill>
              </a:rPr>
              <a:t> чёрными </a:t>
            </a:r>
            <a:r>
              <a:rPr lang="ru-RU" sz="3200" dirty="0" err="1">
                <a:solidFill>
                  <a:srgbClr val="70AD47">
                    <a:lumMod val="40000"/>
                    <a:lumOff val="60000"/>
                  </a:srgbClr>
                </a:solidFill>
              </a:rPr>
              <a:t>черни́лами</a:t>
            </a:r>
            <a:r>
              <a:rPr lang="ru-RU" sz="3200" dirty="0">
                <a:solidFill>
                  <a:srgbClr val="70AD47">
                    <a:lumMod val="40000"/>
                    <a:lumOff val="60000"/>
                  </a:srgbClr>
                </a:solidFill>
              </a:rPr>
              <a:t> чертёж</a:t>
            </a:r>
          </a:p>
          <a:p>
            <a:pPr>
              <a:defRPr/>
            </a:pPr>
            <a:r>
              <a:rPr lang="ru-RU" sz="3200" dirty="0" err="1">
                <a:solidFill>
                  <a:srgbClr val="70AD47">
                    <a:lumMod val="40000"/>
                    <a:lumOff val="60000"/>
                  </a:srgbClr>
                </a:solidFill>
              </a:rPr>
              <a:t>Чрезвыча́йно</a:t>
            </a:r>
            <a:r>
              <a:rPr lang="ru-RU" sz="3200" dirty="0">
                <a:solidFill>
                  <a:srgbClr val="70AD47">
                    <a:lumMod val="40000"/>
                    <a:lumOff val="60000"/>
                  </a:srgbClr>
                </a:solidFill>
              </a:rPr>
              <a:t> </a:t>
            </a:r>
            <a:r>
              <a:rPr lang="ru-RU" sz="3200" dirty="0" err="1">
                <a:solidFill>
                  <a:srgbClr val="70AD47">
                    <a:lumMod val="40000"/>
                    <a:lumOff val="60000"/>
                  </a:srgbClr>
                </a:solidFill>
              </a:rPr>
              <a:t>чи́сто</a:t>
            </a:r>
            <a:r>
              <a:rPr lang="ru-RU" sz="3200" dirty="0">
                <a:solidFill>
                  <a:srgbClr val="70AD47">
                    <a:lumMod val="40000"/>
                    <a:lumOff val="60000"/>
                  </a:srgb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25598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794611D2-5AB4-71E7-B72F-3CFB0D3BB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F8FFC22-ABB2-4C91-02BF-D2D00BAB9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783771"/>
            <a:ext cx="10515600" cy="5359854"/>
          </a:xfrm>
        </p:spPr>
        <p:txBody>
          <a:bodyPr anchor="ctr">
            <a:normAutofit/>
          </a:bodyPr>
          <a:lstStyle/>
          <a:p>
            <a:pPr algn="ctr">
              <a:lnSpc>
                <a:spcPct val="80000"/>
              </a:lnSpc>
              <a:spcBef>
                <a:spcPts val="0"/>
              </a:spcBef>
            </a:pPr>
            <a:r>
              <a:rPr lang="ru-RU" sz="258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Д, Т, </a:t>
            </a:r>
            <a:r>
              <a:rPr lang="ru-RU" sz="37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endParaRPr lang="ru-RU" sz="27000" dirty="0"/>
          </a:p>
        </p:txBody>
      </p:sp>
    </p:spTree>
    <p:extLst>
      <p:ext uri="{BB962C8B-B14F-4D97-AF65-F5344CB8AC3E}">
        <p14:creationId xmlns:p14="http://schemas.microsoft.com/office/powerpoint/2010/main" val="1596523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8706C80-0EA9-BB83-D387-10BD396C6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D00D6F7-A448-1773-9B26-71ACC5DCE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24821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C5C92AAD-C845-E546-A7E3-215EB59BBFEA}"/>
              </a:ext>
            </a:extLst>
          </p:cNvPr>
          <p:cNvSpPr txBox="1"/>
          <p:nvPr/>
        </p:nvSpPr>
        <p:spPr>
          <a:xfrm>
            <a:off x="254755" y="1218478"/>
            <a:ext cx="4622045" cy="54937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800"/>
              </a:spcBef>
              <a:spcAft>
                <a:spcPts val="5400"/>
              </a:spcAft>
              <a:defRPr/>
            </a:pPr>
            <a:r>
              <a:rPr lang="ru-RU" sz="4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дворе́ — трава́,</a:t>
            </a:r>
            <a:br>
              <a:rPr lang="ru-RU" sz="4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траве́ — дрова́.</a:t>
            </a:r>
            <a:br>
              <a:rPr lang="ru-RU" sz="4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Ра́з</a:t>
            </a:r>
            <a:r>
              <a:rPr lang="ru-RU" sz="4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дрова́, </a:t>
            </a:r>
            <a:br>
              <a:rPr lang="ru-RU" sz="4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два́ дрова́, </a:t>
            </a:r>
            <a:br>
              <a:rPr lang="ru-RU" sz="4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три́ дрова́.</a:t>
            </a:r>
            <a:br>
              <a:rPr lang="ru-RU" sz="4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руби́ дрова́ </a:t>
            </a:r>
            <a:br>
              <a:rPr lang="ru-RU" sz="4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траве́ двора́!</a:t>
            </a:r>
            <a:endParaRPr lang="ru-RU" sz="4400" dirty="0">
              <a:solidFill>
                <a:prstClr val="black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62A502B0-62EE-8B4F-39D6-B54A525F8F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8035" y="3748952"/>
            <a:ext cx="4761674" cy="306383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73518E1F-3EAE-BDDD-D22A-7B258E18B0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8872" y="1056442"/>
            <a:ext cx="5334767" cy="2530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030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7">
            <a:extLst>
              <a:ext uri="{FF2B5EF4-FFF2-40B4-BE49-F238E27FC236}">
                <a16:creationId xmlns:a16="http://schemas.microsoft.com/office/drawing/2014/main" xmlns="" id="{8DE820BA-5857-75B2-3EE2-46ECB1969DFC}"/>
              </a:ext>
            </a:extLst>
          </p:cNvPr>
          <p:cNvSpPr txBox="1">
            <a:spLocks/>
          </p:cNvSpPr>
          <p:nvPr/>
        </p:nvSpPr>
        <p:spPr>
          <a:xfrm>
            <a:off x="464458" y="932543"/>
            <a:ext cx="11057164" cy="49929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Семья</a:t>
            </a: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. </a:t>
            </a:r>
          </a:p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Отцы и дети. </a:t>
            </a:r>
          </a:p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Взаимоотношения поколений</a:t>
            </a:r>
          </a:p>
        </p:txBody>
      </p:sp>
    </p:spTree>
    <p:extLst>
      <p:ext uri="{BB962C8B-B14F-4D97-AF65-F5344CB8AC3E}">
        <p14:creationId xmlns:p14="http://schemas.microsoft.com/office/powerpoint/2010/main" val="4255100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D0786C9E-841D-AE15-9D62-7C3DE3EEA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4DE86194-083D-AB15-C6F5-267C817E79D4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</a:t>
            </a:r>
            <a:r>
              <a:rPr kumimoji="0" lang="ru-RU" sz="5400" b="1" i="0" u="none" strike="noStrike" kern="1200" cap="none" spc="300" normalizeH="0" baseline="0" noProof="0" dirty="0" smtClean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7 </a:t>
            </a: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ноября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C1447E4-68B9-3C80-A464-30A03A867B67}"/>
              </a:ext>
            </a:extLst>
          </p:cNvPr>
          <p:cNvSpPr txBox="1"/>
          <p:nvPr/>
        </p:nvSpPr>
        <p:spPr>
          <a:xfrm>
            <a:off x="260349" y="917912"/>
            <a:ext cx="11726863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BBA5D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BBA5D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Выучить </a:t>
            </a: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BA5D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скороговорку «В четверг…».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BBA5D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</a:t>
            </a:r>
            <a:r>
              <a:rPr lang="ru-RU" sz="3600" dirty="0" smtClean="0">
                <a:latin typeface="Calibri" panose="020F0502020204030204"/>
              </a:rPr>
              <a:t>Сформулировать суть мультфильма 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«Что случилось с крокодилом» </a:t>
            </a:r>
            <a:r>
              <a:rPr lang="ru-RU" sz="3600" dirty="0" smtClean="0">
                <a:latin typeface="Calibri" panose="020F0502020204030204"/>
              </a:rPr>
              <a:t>в </a:t>
            </a:r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1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!!!</a:t>
            </a:r>
            <a:r>
              <a:rPr lang="ru-RU" sz="3600" dirty="0" smtClean="0">
                <a:latin typeface="Calibri" panose="020F0502020204030204"/>
              </a:rPr>
              <a:t> предложении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3600" dirty="0" smtClean="0">
                <a:solidFill>
                  <a:srgbClr val="FF0000"/>
                </a:solidFill>
              </a:rPr>
              <a:t>За каждое лишнее предложение оценка будет снижаться на 10 баллов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Мультфильм можно еще раз посмотреть по адресу: </a:t>
            </a:r>
            <a:r>
              <a:rPr lang="en-US" sz="2800" dirty="0" smtClean="0"/>
              <a:t>https</a:t>
            </a:r>
            <a:r>
              <a:rPr lang="en-US" sz="2800" dirty="0"/>
              <a:t>://www.philol.msu.ru</a:t>
            </a:r>
            <a:r>
              <a:rPr lang="en-US" sz="2800" dirty="0" smtClean="0"/>
              <a:t>/~elvigus/Video/Chto </a:t>
            </a:r>
            <a:r>
              <a:rPr lang="en-US" sz="2800" dirty="0" err="1"/>
              <a:t>sluchilos</a:t>
            </a:r>
            <a:r>
              <a:rPr lang="en-US" sz="2800" dirty="0"/>
              <a:t> s </a:t>
            </a:r>
            <a:r>
              <a:rPr lang="en-US" sz="2800" dirty="0" smtClean="0"/>
              <a:t>krokodilom.mp4</a:t>
            </a:r>
            <a:r>
              <a:rPr lang="ru-RU" sz="2800" dirty="0" smtClean="0"/>
              <a:t>.</a:t>
            </a:r>
            <a:endParaRPr lang="ru-RU" sz="2800" dirty="0">
              <a:latin typeface="Calibri" panose="020F0502020204030204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600" dirty="0">
                <a:solidFill>
                  <a:srgbClr val="BBCCE9"/>
                </a:solidFill>
              </a:rPr>
              <a:t>3</a:t>
            </a:r>
            <a:r>
              <a:rPr lang="ru-RU" sz="3600" dirty="0">
                <a:solidFill>
                  <a:srgbClr val="BBCCE9"/>
                </a:solidFill>
              </a:rPr>
              <a:t>.</a:t>
            </a:r>
            <a:r>
              <a:rPr lang="en-US" sz="3600" dirty="0">
                <a:solidFill>
                  <a:srgbClr val="BBCCE9"/>
                </a:solidFill>
              </a:rPr>
              <a:t> </a:t>
            </a:r>
            <a:r>
              <a:rPr lang="ru-RU" sz="4000" i="1" dirty="0">
                <a:solidFill>
                  <a:srgbClr val="BBCCE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Доклад-презентация на тему "Семья в современном мире". </a:t>
            </a:r>
            <a:r>
              <a:rPr lang="ru-RU" sz="2400" dirty="0">
                <a:solidFill>
                  <a:srgbClr val="BBCCE9"/>
                </a:solidFill>
              </a:rPr>
              <a:t>10 минут. Если доклад делают двое, то 15 минут.</a:t>
            </a:r>
            <a:endParaRPr kumimoji="0" lang="ru-RU" sz="3600" b="0" i="1" u="none" strike="noStrike" kern="1200" cap="none" spc="0" normalizeH="0" baseline="0" noProof="0" dirty="0">
              <a:ln>
                <a:noFill/>
              </a:ln>
              <a:solidFill>
                <a:srgbClr val="BBCCE9"/>
              </a:solidFill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198626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D0786C9E-841D-AE15-9D62-7C3DE3EEA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4DE86194-083D-AB15-C6F5-267C817E79D4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</a:t>
            </a:r>
            <a:r>
              <a:rPr kumimoji="0" lang="ru-RU" sz="5400" b="1" i="0" u="none" strike="noStrike" kern="1200" cap="none" spc="300" normalizeH="0" baseline="0" noProof="0" dirty="0" smtClean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7 </a:t>
            </a: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ноября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C1447E4-68B9-3C80-A464-30A03A867B67}"/>
              </a:ext>
            </a:extLst>
          </p:cNvPr>
          <p:cNvSpPr txBox="1"/>
          <p:nvPr/>
        </p:nvSpPr>
        <p:spPr>
          <a:xfrm>
            <a:off x="260349" y="917912"/>
            <a:ext cx="11726863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D3DEF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D3DEF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Выучить </a:t>
            </a: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3DEF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скороговорку «В четверг…».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D3DEF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D3DEF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</a:t>
            </a:r>
            <a:r>
              <a:rPr lang="ru-RU" sz="3600" dirty="0" smtClean="0">
                <a:solidFill>
                  <a:srgbClr val="D3DEF1"/>
                </a:solidFill>
                <a:latin typeface="Calibri" panose="020F0502020204030204"/>
              </a:rPr>
              <a:t>Сформулировать суть мультфильма </a:t>
            </a:r>
            <a:r>
              <a:rPr lang="ru-RU" sz="3600" b="1" dirty="0" smtClean="0">
                <a:solidFill>
                  <a:srgbClr val="D3DEF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«Что случилось с крокодилом» </a:t>
            </a:r>
            <a:r>
              <a:rPr lang="ru-RU" sz="3600" dirty="0" smtClean="0">
                <a:solidFill>
                  <a:srgbClr val="D3DEF1"/>
                </a:solidFill>
                <a:latin typeface="Calibri" panose="020F0502020204030204"/>
              </a:rPr>
              <a:t>в </a:t>
            </a:r>
            <a:r>
              <a:rPr lang="ru-RU" sz="4800" b="1" dirty="0" smtClean="0">
                <a:solidFill>
                  <a:srgbClr val="D3DEF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1</a:t>
            </a:r>
            <a:r>
              <a:rPr lang="ru-RU" sz="3600" b="1" dirty="0" smtClean="0">
                <a:solidFill>
                  <a:srgbClr val="D3DEF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!!!</a:t>
            </a:r>
            <a:r>
              <a:rPr lang="ru-RU" sz="3600" dirty="0" smtClean="0">
                <a:solidFill>
                  <a:srgbClr val="D3DEF1"/>
                </a:solidFill>
                <a:latin typeface="Calibri" panose="020F0502020204030204"/>
              </a:rPr>
              <a:t> предложении</a:t>
            </a:r>
            <a:r>
              <a:rPr lang="ru-RU" sz="3600" dirty="0" smtClean="0">
                <a:solidFill>
                  <a:srgbClr val="D3DEF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3600" dirty="0" smtClean="0">
                <a:solidFill>
                  <a:srgbClr val="D3DEF1"/>
                </a:solidFill>
              </a:rPr>
              <a:t>За каждое лишнее предложение оценка будет снижаться на 10 баллов</a:t>
            </a:r>
            <a:r>
              <a:rPr lang="ru-RU" sz="3600" dirty="0" smtClean="0">
                <a:solidFill>
                  <a:srgbClr val="D3DEF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2800" dirty="0" smtClean="0">
                <a:solidFill>
                  <a:srgbClr val="D3DEF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Мультфильм можно еще раз посмотреть по адресу: </a:t>
            </a:r>
            <a:r>
              <a:rPr lang="en-US" sz="2800" dirty="0" smtClean="0">
                <a:solidFill>
                  <a:srgbClr val="D3DEF1"/>
                </a:solidFill>
              </a:rPr>
              <a:t>https</a:t>
            </a:r>
            <a:r>
              <a:rPr lang="en-US" sz="2800" dirty="0">
                <a:solidFill>
                  <a:srgbClr val="D3DEF1"/>
                </a:solidFill>
              </a:rPr>
              <a:t>://www.philol.msu.ru</a:t>
            </a:r>
            <a:r>
              <a:rPr lang="en-US" sz="2800" dirty="0" smtClean="0">
                <a:solidFill>
                  <a:srgbClr val="D3DEF1"/>
                </a:solidFill>
              </a:rPr>
              <a:t>/~elvigus/Video/Chto </a:t>
            </a:r>
            <a:r>
              <a:rPr lang="en-US" sz="2800" dirty="0" err="1">
                <a:solidFill>
                  <a:srgbClr val="D3DEF1"/>
                </a:solidFill>
              </a:rPr>
              <a:t>sluchilos</a:t>
            </a:r>
            <a:r>
              <a:rPr lang="en-US" sz="2800" dirty="0">
                <a:solidFill>
                  <a:srgbClr val="D3DEF1"/>
                </a:solidFill>
              </a:rPr>
              <a:t> s </a:t>
            </a:r>
            <a:r>
              <a:rPr lang="en-US" sz="2800" dirty="0" smtClean="0">
                <a:solidFill>
                  <a:srgbClr val="D3DEF1"/>
                </a:solidFill>
              </a:rPr>
              <a:t>krokodilom.mp4</a:t>
            </a:r>
            <a:r>
              <a:rPr lang="ru-RU" sz="2800" dirty="0" smtClean="0">
                <a:solidFill>
                  <a:srgbClr val="D3DEF1"/>
                </a:solidFill>
              </a:rPr>
              <a:t>.</a:t>
            </a:r>
            <a:endParaRPr lang="ru-RU" sz="2800" dirty="0">
              <a:solidFill>
                <a:srgbClr val="D3DEF1"/>
              </a:solidFill>
              <a:latin typeface="Calibri" panose="020F0502020204030204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600" dirty="0">
                <a:solidFill>
                  <a:prstClr val="black"/>
                </a:solidFill>
              </a:rPr>
              <a:t>3</a:t>
            </a:r>
            <a:r>
              <a:rPr lang="ru-RU" sz="3600" dirty="0">
                <a:solidFill>
                  <a:prstClr val="black"/>
                </a:solidFill>
              </a:rPr>
              <a:t>.</a:t>
            </a:r>
            <a:r>
              <a:rPr lang="en-US" sz="3600" dirty="0">
                <a:solidFill>
                  <a:prstClr val="black"/>
                </a:solidFill>
              </a:rPr>
              <a:t> </a:t>
            </a:r>
            <a:r>
              <a:rPr lang="ru-RU" sz="4000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Доклад-презентация на тему "Семья в современном мире". </a:t>
            </a:r>
            <a:r>
              <a:rPr lang="ru-RU" sz="2400" dirty="0">
                <a:solidFill>
                  <a:prstClr val="black"/>
                </a:solidFill>
              </a:rPr>
              <a:t>10 минут. Если доклад делают двое, то 15 минут.</a:t>
            </a:r>
            <a:endParaRPr kumimoji="0" lang="ru-RU" sz="3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261031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D0786C9E-841D-AE15-9D62-7C3DE3EEA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4DE86194-083D-AB15-C6F5-267C817E79D4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</a:t>
            </a:r>
            <a:r>
              <a:rPr kumimoji="0" lang="ru-RU" sz="5400" b="1" i="0" u="none" strike="noStrike" kern="1200" cap="none" spc="300" normalizeH="0" baseline="0" noProof="0" dirty="0" smtClean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10 </a:t>
            </a: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ноября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C1447E4-68B9-3C80-A464-30A03A867B67}"/>
              </a:ext>
            </a:extLst>
          </p:cNvPr>
          <p:cNvSpPr txBox="1"/>
          <p:nvPr/>
        </p:nvSpPr>
        <p:spPr>
          <a:xfrm>
            <a:off x="260349" y="917912"/>
            <a:ext cx="11726863" cy="51429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marR="0" lvl="0" indent="-7429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Выучить </a:t>
            </a: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скороговорку </a:t>
            </a: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«На дворе…».</a:t>
            </a:r>
          </a:p>
          <a:p>
            <a:pPr marL="742950" marR="0" lvl="0" indent="-742950" algn="l" defTabSz="914400" rtl="0" eaLnBrk="1" fontAlgn="auto" latinLnBrk="0" hangingPunct="1">
              <a:buClrTx/>
              <a:buSzTx/>
              <a:buFontTx/>
              <a:buAutoNum type="arabicPeriod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lang="ru-RU" sz="4000" b="1" i="1" dirty="0"/>
              <a:t> </a:t>
            </a:r>
            <a:r>
              <a:rPr lang="ru-RU" sz="3600" dirty="0" smtClean="0">
                <a:latin typeface="Calibri" panose="020F0502020204030204"/>
              </a:rPr>
              <a:t>Прочитать </a:t>
            </a:r>
            <a:r>
              <a:rPr lang="ru-RU" sz="3600" dirty="0">
                <a:latin typeface="Calibri" panose="020F0502020204030204"/>
                <a:hlinkClick r:id="rId2"/>
              </a:rPr>
              <a:t>тексты сочинений о </a:t>
            </a:r>
            <a:r>
              <a:rPr lang="ru-RU" sz="3600" dirty="0" smtClean="0">
                <a:latin typeface="Calibri" panose="020F0502020204030204"/>
                <a:hlinkClick r:id="rId2"/>
              </a:rPr>
              <a:t>доме </a:t>
            </a:r>
            <a:r>
              <a:rPr lang="ru-RU" sz="2400" dirty="0" smtClean="0"/>
              <a:t>(</a:t>
            </a:r>
            <a:r>
              <a:rPr lang="en-US" sz="2400" dirty="0">
                <a:hlinkClick r:id="rId2"/>
              </a:rPr>
              <a:t>https://www.philol.msu.ru/~elvigus/Gruppy/</a:t>
            </a:r>
            <a:r>
              <a:rPr lang="ru-RU" sz="2400" dirty="0">
                <a:hlinkClick r:id="rId2"/>
              </a:rPr>
              <a:t>DZ </a:t>
            </a:r>
            <a:r>
              <a:rPr lang="ru-RU" sz="2400" dirty="0" err="1">
                <a:hlinkClick r:id="rId2"/>
              </a:rPr>
              <a:t>gruppam</a:t>
            </a:r>
            <a:r>
              <a:rPr lang="ru-RU" sz="2400" dirty="0">
                <a:hlinkClick r:id="rId2"/>
              </a:rPr>
              <a:t>/soch_DOM_razn.docx</a:t>
            </a:r>
            <a:r>
              <a:rPr lang="ru-RU" sz="2400" dirty="0" smtClean="0"/>
              <a:t>)</a:t>
            </a:r>
            <a:r>
              <a:rPr lang="ru-RU" sz="3600" dirty="0" smtClean="0">
                <a:latin typeface="Calibri" panose="020F0502020204030204"/>
              </a:rPr>
              <a:t>.</a:t>
            </a:r>
          </a:p>
          <a:p>
            <a:endParaRPr lang="ru-RU" sz="2000" dirty="0">
              <a:latin typeface="Calibri" panose="020F0502020204030204"/>
            </a:endParaRPr>
          </a:p>
          <a:p>
            <a:r>
              <a:rPr lang="ru-RU" sz="3600" dirty="0">
                <a:latin typeface="Calibri" panose="020F0502020204030204"/>
              </a:rPr>
              <a:t>3.</a:t>
            </a:r>
            <a:r>
              <a:rPr lang="ru-RU" sz="3600" dirty="0">
                <a:latin typeface="Calibri" panose="020F0502020204030204"/>
              </a:rPr>
              <a:t> </a:t>
            </a:r>
            <a:r>
              <a:rPr lang="ru-RU" sz="3600" dirty="0">
                <a:latin typeface="Calibri" panose="020F0502020204030204"/>
              </a:rPr>
              <a:t>Ответить на вопрос: что для вас значит ДОМ</a:t>
            </a:r>
            <a:r>
              <a:rPr lang="ru-RU" sz="3600" dirty="0" smtClean="0">
                <a:latin typeface="Calibri" panose="020F0502020204030204"/>
              </a:rPr>
              <a:t>?</a:t>
            </a:r>
            <a:br>
              <a:rPr lang="ru-RU" sz="3600" dirty="0" smtClean="0">
                <a:latin typeface="Calibri" panose="020F0502020204030204"/>
              </a:rPr>
            </a:br>
            <a:r>
              <a:rPr lang="ru-RU" sz="3600" dirty="0" smtClean="0">
                <a:latin typeface="Calibri" panose="020F0502020204030204"/>
              </a:rPr>
              <a:t>      </a:t>
            </a:r>
            <a:r>
              <a:rPr lang="ru-RU" sz="3600" dirty="0" smtClean="0">
                <a:solidFill>
                  <a:srgbClr val="FF0000"/>
                </a:solidFill>
                <a:latin typeface="Calibri" panose="020F0502020204030204"/>
              </a:rPr>
              <a:t>Не </a:t>
            </a:r>
            <a:r>
              <a:rPr lang="ru-RU" sz="3600" dirty="0">
                <a:solidFill>
                  <a:srgbClr val="FF0000"/>
                </a:solidFill>
                <a:latin typeface="Calibri" panose="020F0502020204030204"/>
              </a:rPr>
              <a:t>больше </a:t>
            </a:r>
            <a:r>
              <a:rPr lang="ru-RU" sz="3600" dirty="0" smtClean="0">
                <a:solidFill>
                  <a:srgbClr val="FF0000"/>
                </a:solidFill>
                <a:latin typeface="Calibri" panose="020F0502020204030204"/>
              </a:rPr>
              <a:t> 5 </a:t>
            </a:r>
            <a:r>
              <a:rPr lang="ru-RU" sz="3600" dirty="0">
                <a:solidFill>
                  <a:srgbClr val="FF0000"/>
                </a:solidFill>
                <a:latin typeface="Calibri" panose="020F0502020204030204"/>
              </a:rPr>
              <a:t>предложений</a:t>
            </a:r>
            <a:r>
              <a:rPr lang="ru-RU" sz="3600" dirty="0" smtClean="0">
                <a:solidFill>
                  <a:srgbClr val="FF0000"/>
                </a:solidFill>
                <a:latin typeface="Calibri" panose="020F0502020204030204"/>
              </a:rPr>
              <a:t>!</a:t>
            </a:r>
          </a:p>
          <a:p>
            <a:endParaRPr lang="ru-RU" sz="2000" dirty="0">
              <a:latin typeface="Calibri" panose="020F0502020204030204"/>
            </a:endParaRPr>
          </a:p>
          <a:p>
            <a:r>
              <a:rPr lang="ru-RU" sz="3600" dirty="0">
                <a:latin typeface="Calibri" panose="020F0502020204030204"/>
              </a:rPr>
              <a:t>4.</a:t>
            </a:r>
            <a:r>
              <a:rPr lang="en-US" sz="3200" dirty="0" smtClean="0">
                <a:solidFill>
                  <a:prstClr val="black"/>
                </a:solidFill>
              </a:rPr>
              <a:t> </a:t>
            </a:r>
            <a:r>
              <a:rPr lang="ru-RU" sz="3600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Доклад-презентация на тему "Семья в современном мире". </a:t>
            </a:r>
            <a:r>
              <a:rPr lang="ru-RU" sz="2000" dirty="0">
                <a:solidFill>
                  <a:prstClr val="black"/>
                </a:solidFill>
              </a:rPr>
              <a:t>10 минут. Если доклад делают двое, то 15 минут</a:t>
            </a:r>
            <a:r>
              <a:rPr lang="ru-RU" sz="2000" dirty="0" smtClean="0">
                <a:solidFill>
                  <a:prstClr val="black"/>
                </a:solidFill>
              </a:rPr>
              <a:t>.</a:t>
            </a:r>
            <a:endParaRPr kumimoji="0" lang="ru-RU" sz="3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210202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7643</TotalTime>
  <Words>775</Words>
  <Application>Microsoft Office PowerPoint</Application>
  <PresentationFormat>Широкоэкранный</PresentationFormat>
  <Paragraphs>337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Arial Black</vt:lpstr>
      <vt:lpstr>Calibri</vt:lpstr>
      <vt:lpstr>Calibri Light</vt:lpstr>
      <vt:lpstr>Times New Roman</vt:lpstr>
      <vt:lpstr>Тема Office</vt:lpstr>
      <vt:lpstr>1_Тема Office</vt:lpstr>
      <vt:lpstr>Группа 103b </vt:lpstr>
      <vt:lpstr>Фонетика Русские скороговорки и стихотворения</vt:lpstr>
      <vt:lpstr>Ч, Р</vt:lpstr>
      <vt:lpstr>Скороговорки</vt:lpstr>
      <vt:lpstr>Скороговорки</vt:lpstr>
      <vt:lpstr>Д, Т, Р</vt:lpstr>
      <vt:lpstr>Скороговорки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Группа 103b</dc:title>
  <dc:creator>Гусева</dc:creator>
  <cp:lastModifiedBy>Гусева</cp:lastModifiedBy>
  <cp:revision>205</cp:revision>
  <dcterms:created xsi:type="dcterms:W3CDTF">2024-09-01T20:30:35Z</dcterms:created>
  <dcterms:modified xsi:type="dcterms:W3CDTF">2025-11-07T13:15:31Z</dcterms:modified>
</cp:coreProperties>
</file>