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870" r:id="rId3"/>
    <p:sldId id="519" r:id="rId4"/>
    <p:sldId id="768" r:id="rId5"/>
    <p:sldId id="932" r:id="rId6"/>
    <p:sldId id="626" r:id="rId7"/>
    <p:sldId id="929" r:id="rId8"/>
    <p:sldId id="934" r:id="rId9"/>
    <p:sldId id="930" r:id="rId10"/>
    <p:sldId id="931" r:id="rId11"/>
    <p:sldId id="707" r:id="rId12"/>
    <p:sldId id="927" r:id="rId13"/>
    <p:sldId id="93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A5D5"/>
    <a:srgbClr val="B4A3E5"/>
    <a:srgbClr val="D0DCF0"/>
    <a:srgbClr val="C2A7BF"/>
    <a:srgbClr val="D6E0F2"/>
    <a:srgbClr val="BFA6C8"/>
    <a:srgbClr val="D2DDF0"/>
    <a:srgbClr val="C9D6EE"/>
    <a:srgbClr val="D6DC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2" autoAdjust="0"/>
    <p:restoredTop sz="94660"/>
  </p:normalViewPr>
  <p:slideViewPr>
    <p:cSldViewPr snapToGrid="0">
      <p:cViewPr varScale="1">
        <p:scale>
          <a:sx n="66" d="100"/>
          <a:sy n="66" d="100"/>
        </p:scale>
        <p:origin x="408" y="-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DE71E-E53C-4659-A1DC-9193DDA155D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D4F4B-AB4A-4632-8E04-AD323CCF7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1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908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924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293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108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965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915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21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7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549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90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95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83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ноября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года, 13: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—16:15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017569"/>
              </p:ext>
            </p:extLst>
          </p:nvPr>
        </p:nvGraphicFramePr>
        <p:xfrm>
          <a:off x="154570" y="901361"/>
          <a:ext cx="11892204" cy="59559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675">
                  <a:extLst>
                    <a:ext uri="{9D8B030D-6E8A-4147-A177-3AD203B41FA5}">
                      <a16:colId xmlns="" xmlns:a16="http://schemas.microsoft.com/office/drawing/2014/main" val="3808135318"/>
                    </a:ext>
                  </a:extLst>
                </a:gridCol>
                <a:gridCol w="1310684">
                  <a:extLst>
                    <a:ext uri="{9D8B030D-6E8A-4147-A177-3AD203B41FA5}">
                      <a16:colId xmlns="" xmlns:a16="http://schemas.microsoft.com/office/drawing/2014/main" val="2494670148"/>
                    </a:ext>
                  </a:extLst>
                </a:gridCol>
                <a:gridCol w="358317">
                  <a:extLst>
                    <a:ext uri="{9D8B030D-6E8A-4147-A177-3AD203B41FA5}">
                      <a16:colId xmlns="" xmlns:a16="http://schemas.microsoft.com/office/drawing/2014/main" val="1591501333"/>
                    </a:ext>
                  </a:extLst>
                </a:gridCol>
                <a:gridCol w="178410">
                  <a:extLst>
                    <a:ext uri="{9D8B030D-6E8A-4147-A177-3AD203B41FA5}">
                      <a16:colId xmlns="" xmlns:a16="http://schemas.microsoft.com/office/drawing/2014/main" val="1140834253"/>
                    </a:ext>
                  </a:extLst>
                </a:gridCol>
                <a:gridCol w="202000">
                  <a:extLst>
                    <a:ext uri="{9D8B030D-6E8A-4147-A177-3AD203B41FA5}">
                      <a16:colId xmlns="" xmlns:a16="http://schemas.microsoft.com/office/drawing/2014/main" val="1322172163"/>
                    </a:ext>
                  </a:extLst>
                </a:gridCol>
                <a:gridCol w="1134881">
                  <a:extLst>
                    <a:ext uri="{9D8B030D-6E8A-4147-A177-3AD203B41FA5}">
                      <a16:colId xmlns="" xmlns:a16="http://schemas.microsoft.com/office/drawing/2014/main" val="17233624"/>
                    </a:ext>
                  </a:extLst>
                </a:gridCol>
                <a:gridCol w="822960">
                  <a:extLst>
                    <a:ext uri="{9D8B030D-6E8A-4147-A177-3AD203B41FA5}">
                      <a16:colId xmlns="" xmlns:a16="http://schemas.microsoft.com/office/drawing/2014/main" val="2699534202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087864011"/>
                    </a:ext>
                  </a:extLst>
                </a:gridCol>
                <a:gridCol w="157059">
                  <a:extLst>
                    <a:ext uri="{9D8B030D-6E8A-4147-A177-3AD203B41FA5}">
                      <a16:colId xmlns="" xmlns:a16="http://schemas.microsoft.com/office/drawing/2014/main" val="2624633072"/>
                    </a:ext>
                  </a:extLst>
                </a:gridCol>
                <a:gridCol w="849085">
                  <a:extLst>
                    <a:ext uri="{9D8B030D-6E8A-4147-A177-3AD203B41FA5}">
                      <a16:colId xmlns="" xmlns:a16="http://schemas.microsoft.com/office/drawing/2014/main" val="4134670203"/>
                    </a:ext>
                  </a:extLst>
                </a:gridCol>
                <a:gridCol w="409621">
                  <a:extLst>
                    <a:ext uri="{9D8B030D-6E8A-4147-A177-3AD203B41FA5}">
                      <a16:colId xmlns="" xmlns:a16="http://schemas.microsoft.com/office/drawing/2014/main" val="222592599"/>
                    </a:ext>
                  </a:extLst>
                </a:gridCol>
                <a:gridCol w="568961">
                  <a:extLst>
                    <a:ext uri="{9D8B030D-6E8A-4147-A177-3AD203B41FA5}">
                      <a16:colId xmlns="" xmlns:a16="http://schemas.microsoft.com/office/drawing/2014/main" val="4204094954"/>
                    </a:ext>
                  </a:extLst>
                </a:gridCol>
                <a:gridCol w="559398">
                  <a:extLst>
                    <a:ext uri="{9D8B030D-6E8A-4147-A177-3AD203B41FA5}">
                      <a16:colId xmlns="" xmlns:a16="http://schemas.microsoft.com/office/drawing/2014/main" val="708518661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3782498647"/>
                    </a:ext>
                  </a:extLst>
                </a:gridCol>
                <a:gridCol w="2651466">
                  <a:extLst>
                    <a:ext uri="{9D8B030D-6E8A-4147-A177-3AD203B41FA5}">
                      <a16:colId xmlns="" xmlns:a16="http://schemas.microsoft.com/office/drawing/2014/main" val="3512687050"/>
                    </a:ext>
                  </a:extLst>
                </a:gridCol>
                <a:gridCol w="296092">
                  <a:extLst>
                    <a:ext uri="{9D8B030D-6E8A-4147-A177-3AD203B41FA5}">
                      <a16:colId xmlns="" xmlns:a16="http://schemas.microsoft.com/office/drawing/2014/main" val="3714765155"/>
                    </a:ext>
                  </a:extLst>
                </a:gridCol>
                <a:gridCol w="339634">
                  <a:extLst>
                    <a:ext uri="{9D8B030D-6E8A-4147-A177-3AD203B41FA5}">
                      <a16:colId xmlns="" xmlns:a16="http://schemas.microsoft.com/office/drawing/2014/main" val="4164231008"/>
                    </a:ext>
                  </a:extLst>
                </a:gridCol>
                <a:gridCol w="313509">
                  <a:extLst>
                    <a:ext uri="{9D8B030D-6E8A-4147-A177-3AD203B41FA5}">
                      <a16:colId xmlns="" xmlns:a16="http://schemas.microsoft.com/office/drawing/2014/main" val="3620500024"/>
                    </a:ext>
                  </a:extLst>
                </a:gridCol>
                <a:gridCol w="751101">
                  <a:extLst>
                    <a:ext uri="{9D8B030D-6E8A-4147-A177-3AD203B41FA5}">
                      <a16:colId xmlns="" xmlns:a16="http://schemas.microsoft.com/office/drawing/2014/main" val="2560383885"/>
                    </a:ext>
                  </a:extLst>
                </a:gridCol>
                <a:gridCol w="370451">
                  <a:extLst>
                    <a:ext uri="{9D8B030D-6E8A-4147-A177-3AD203B41FA5}">
                      <a16:colId xmlns="" xmlns:a16="http://schemas.microsoft.com/office/drawing/2014/main" val="2943213530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Чешуя, черепаха, четверть, наша</a:t>
                      </a: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В четверг</a:t>
                      </a: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 ноября о*2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Что случилось с крокодилом</a:t>
                      </a: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9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600" dirty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Д-П «Семья» Тема/кто/когда/</a:t>
                      </a:r>
                      <a:r>
                        <a:rPr lang="ru-RU" sz="1600" dirty="0" err="1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през</a:t>
                      </a:r>
                      <a:r>
                        <a:rPr lang="ru-RU" sz="1600" dirty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</a:t>
                      </a:r>
                      <a:r>
                        <a:rPr lang="ru-RU" sz="1600" dirty="0" err="1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ош</a:t>
                      </a:r>
                      <a:r>
                        <a:rPr lang="ru-RU" sz="1600" dirty="0">
                          <a:solidFill>
                            <a:srgbClr val="B7A4D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/оценка</a:t>
                      </a:r>
                      <a:endParaRPr sz="1600" dirty="0">
                        <a:solidFill>
                          <a:srgbClr val="B7A4D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2823652"/>
                  </a:ext>
                </a:extLst>
              </a:tr>
              <a:tr h="1342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21)*\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Демографическая ситуация в моей стране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##*\\</a:t>
                      </a: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15)</a:t>
                      </a:r>
                      <a:r>
                        <a:rPr lang="en-US" sz="11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Изменения в семейной модели моей страны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###*\\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22)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Традиционный семейный уклад в моей стране и современная семья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2)*\\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Взаимосвязь экономической независимости женщин и их положение в семье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9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Фу 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7)*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Государственное регулирование вопросов семьи и брака в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Хань 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5)*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Демографическая ситуация в моей стране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</a:t>
                      </a:r>
                      <a:r>
                        <a:rPr lang="en-US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Структура традиционной китайской семьи и современная семья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Цай 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23)*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Семья как ячейка общества в современном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2666003"/>
                  </a:ext>
                </a:extLst>
              </a:tr>
              <a:tr h="21216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Цао 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13)*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современной семьи в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17)</a:t>
                      </a:r>
                      <a:r>
                        <a:rPr kumimoji="0" lang="en-US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Городская и сельская семья в моей стране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9)*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в современной китайской городской семье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10)\\\\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Социально-экономический статус семьи и его влияние на детей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r>
                        <a:rPr lang="ru-RU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12)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Изменение положения женщины в Китае и кризис традиционной семьи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Чжим</a:t>
                      </a:r>
                      <a:r>
                        <a:rPr lang="ru-RU" sz="1400" b="1" u="sng" kern="100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20)</a:t>
                      </a:r>
                      <a:r>
                        <a:rPr lang="en-US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Семья в современном мире: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</a:t>
                      </a:r>
                      <a:r>
                        <a:rPr lang="en-US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Китайская и русская структура семьи. Сравнительный анализ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4)*\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Традиционный семейный уклад в моей стране и современная семья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16)\\\</a:t>
                      </a: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современной семьи в сельских районах Китая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#####\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 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8)+\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Психологические проблемы современной семьи в сельских районах Китая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4676949"/>
                  </a:ext>
                </a:extLst>
              </a:tr>
              <a:tr h="2262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Чэнь 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1)+\\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Изменения в семейной модели моей страны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9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4089570"/>
                  </a:ext>
                </a:extLst>
              </a:tr>
              <a:tr h="203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18)*\\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Государственное регулирование вопросов семьи и брака в Китае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Шэнь 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+б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Отличия семейного уклада и семейный отношений  в Китае и на Западе</a:t>
                      </a:r>
                      <a:endParaRPr lang="ru-RU" sz="900" b="1" kern="1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11)*\\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Китайская и русская структура семьи. Сравнительный анализ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19)*\\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Ценности современной семьи: что остаётся неизменным</a:t>
                      </a:r>
                      <a:endParaRPr lang="ru-RU" sz="9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224226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14)\</a:t>
                      </a: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Ценности современной семьи: что остаётся неизменным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476783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39090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шщ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188745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260350" y="1060641"/>
            <a:ext cx="11726863" cy="51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скороговорки </a:t>
            </a: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со звуком </a:t>
            </a: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[</a:t>
            </a:r>
            <a:r>
              <a:rPr lang="ru-RU" sz="3600" dirty="0">
                <a:solidFill>
                  <a:prstClr val="black"/>
                </a:solidFill>
                <a:latin typeface="Calibri" panose="020F0502020204030204"/>
              </a:rPr>
              <a:t>ч</a:t>
            </a: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0DC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D0DCF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Найти информацию о празднике </a:t>
            </a:r>
            <a:r>
              <a:rPr lang="ru-RU" sz="3600" dirty="0">
                <a:solidFill>
                  <a:srgbClr val="D0DC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«День народного единства», объяснить суть праздника в 2-3 предложениях и сопоставить с аналогичным китайским праздником.</a:t>
            </a:r>
            <a:endParaRPr lang="ru-RU" sz="3600" dirty="0">
              <a:solidFill>
                <a:srgbClr val="D0DCF0"/>
              </a:solidFill>
              <a:latin typeface="Calibri" panose="020F0502020204030204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D0DCF0"/>
                </a:solidFill>
              </a:rPr>
              <a:t>3</a:t>
            </a:r>
            <a:r>
              <a:rPr lang="ru-RU" sz="3600" dirty="0">
                <a:solidFill>
                  <a:srgbClr val="D0DCF0"/>
                </a:solidFill>
              </a:rPr>
              <a:t>.</a:t>
            </a:r>
            <a:r>
              <a:rPr lang="en-US" sz="3600" dirty="0">
                <a:solidFill>
                  <a:srgbClr val="D0DCF0"/>
                </a:solidFill>
              </a:rPr>
              <a:t> </a:t>
            </a:r>
            <a:r>
              <a:rPr lang="ru-RU" sz="4000" i="1" dirty="0">
                <a:solidFill>
                  <a:srgbClr val="D0DC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800" dirty="0">
                <a:solidFill>
                  <a:srgbClr val="D0DCF0"/>
                </a:solidFill>
              </a:rPr>
              <a:t>10 минут. Если доклад делают двое, то 15 минут.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D0DCF0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6903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3C1D8B1-7587-1BAE-B41D-116F84FA0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3CF77A79-E593-B41C-3488-828DF760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="" xmlns:a16="http://schemas.microsoft.com/office/drawing/2014/main" id="{0D8A2DB2-EB5C-8815-CB91-20A200CA5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74AC04DB-BC73-9D0D-2E22-181BE4ABC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902BEF8-9156-1510-9E21-18307E2E550C}"/>
              </a:ext>
            </a:extLst>
          </p:cNvPr>
          <p:cNvSpPr txBox="1"/>
          <p:nvPr/>
        </p:nvSpPr>
        <p:spPr>
          <a:xfrm>
            <a:off x="6908545" y="4061827"/>
            <a:ext cx="48129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На́ша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неё речь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чи́стая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="" xmlns:a16="http://schemas.microsoft.com/office/drawing/2014/main" id="{4ECB644C-B9DB-84A6-30AF-0B1518CB9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="" xmlns:a16="http://schemas.microsoft.com/office/drawing/2014/main" id="{15303B48-5851-9529-C04D-EEA46CEC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F83D5D9-B02B-0E6F-B0B2-BF8F28B7F032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4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Чешуя́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щу́чки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щети́нка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чу́шки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B79FB65-2CF1-9074-0C23-138326470E27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Че́тверть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четверика́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горо́ха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0BE99715-72F5-B864-645D-A469445C3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F8CF976-1694-DB55-195F-4CFC0F65576A}"/>
              </a:ext>
            </a:extLst>
          </p:cNvPr>
          <p:cNvSpPr txBox="1"/>
          <p:nvPr/>
        </p:nvSpPr>
        <p:spPr>
          <a:xfrm>
            <a:off x="7325140" y="2667320"/>
            <a:ext cx="4861536" cy="1189108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Чеpепа́хa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скучáя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чaс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сиди́т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чáшкой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6E9982B-6AB5-8637-879D-EB5D796A7C49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marR="0" lvl="0" indent="-1260475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червото́чинки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="" xmlns:a16="http://schemas.microsoft.com/office/drawing/2014/main" id="{D1F38B05-8069-ECA5-DE71-DC7246897E70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="" xmlns:a16="http://schemas.microsoft.com/office/drawing/2014/main" id="{FE43546B-B724-347B-E5E6-0306F29DD5BB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="" xmlns:a16="http://schemas.microsoft.com/office/drawing/2014/main" id="{95256A2B-B0FF-3F32-724F-68AA9ECEDD81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="" xmlns:a16="http://schemas.microsoft.com/office/drawing/2014/main" id="{B96021D2-7822-4ECB-0F31-4651AFB674FE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84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C908504-80B8-CF94-2FDC-874571C9A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CDEDC51-B0EB-5113-9EF6-5F6292D317BE}"/>
              </a:ext>
            </a:extLst>
          </p:cNvPr>
          <p:cNvSpPr txBox="1"/>
          <p:nvPr/>
        </p:nvSpPr>
        <p:spPr>
          <a:xfrm>
            <a:off x="0" y="-84476"/>
            <a:ext cx="1133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Фонетика</a:t>
            </a:r>
            <a:r>
              <a:rPr lang="ru-RU" sz="1200" dirty="0">
                <a:solidFill>
                  <a:prstClr val="black"/>
                </a:solidFill>
              </a:rPr>
              <a:t>.  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Скороговорки с 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шипящими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 и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р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,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л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. Стихи русских поэтов. Алфавит.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5F6E30BF-E9D8-C97A-5DB4-C46783C25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E86F9D9F-2C67-AD70-9DFB-144D1C948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xmlns="" id="{E32487DE-949F-F75D-4FCC-526081432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FD6BE0DD-3654-B978-A515-172F54784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FF1DB71-6D94-582D-E3E4-BB449A9B7673}"/>
              </a:ext>
            </a:extLst>
          </p:cNvPr>
          <p:cNvSpPr txBox="1"/>
          <p:nvPr/>
        </p:nvSpPr>
        <p:spPr>
          <a:xfrm>
            <a:off x="6908545" y="4061827"/>
            <a:ext cx="4812970" cy="584775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10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xmlns="" id="{016844F6-BC38-B636-AB52-6F3F005D8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xmlns="" id="{BD6AC9A9-96E4-387A-B2B5-A3C5B567F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6BF4D0A-FC02-E25F-792A-BC2FEC2FDF1D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48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97DEABE-6455-E107-B5E0-EB127065853E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 marL="1260475" indent="-1260475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86253A4-6DFF-6EC1-371D-1F82F98AB5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BD82BE3-4177-1B4A-B1D7-280F398E5981}"/>
              </a:ext>
            </a:extLst>
          </p:cNvPr>
          <p:cNvSpPr txBox="1"/>
          <p:nvPr/>
        </p:nvSpPr>
        <p:spPr>
          <a:xfrm>
            <a:off x="7325140" y="2667320"/>
            <a:ext cx="4861536" cy="1353191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E8F870D-9C3B-D595-B268-7070094C1623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B1F57C"/>
          </a:solidFill>
        </p:spPr>
        <p:txBody>
          <a:bodyPr wrap="square">
            <a:spAutoFit/>
          </a:bodyPr>
          <a:lstStyle/>
          <a:p>
            <a:pPr marL="1260475" indent="-1260475" algn="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xmlns="" id="{04A922E3-48A7-6875-8557-9BB9F562AEE7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xmlns="" id="{822B3C29-FA40-326D-F7FF-C73D775211CA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xmlns="" id="{151AEF04-9FD0-0903-E9A7-173AC2B7F74A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xmlns="" id="{EE02509B-FDA2-1E2B-8308-A24A2B171919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xmlns="" id="{C0645129-9BBD-5C13-F624-E75891911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41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Ч, Р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288359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6183A69-FB3E-27E1-6189-EE3E8A60B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94" y="1135592"/>
            <a:ext cx="5753100" cy="46101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DB621D-8834-64EB-342E-D37A90A0E1A3}"/>
              </a:ext>
            </a:extLst>
          </p:cNvPr>
          <p:cNvSpPr txBox="1"/>
          <p:nvPr/>
        </p:nvSpPr>
        <p:spPr>
          <a:xfrm>
            <a:off x="154716" y="2422131"/>
            <a:ext cx="79307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dirty="0" err="1">
                <a:solidFill>
                  <a:prstClr val="black"/>
                </a:solidFill>
              </a:rPr>
              <a:t>четве́рг</a:t>
            </a:r>
            <a:r>
              <a:rPr lang="ru-RU" sz="3200" dirty="0">
                <a:solidFill>
                  <a:prstClr val="black"/>
                </a:solidFill>
              </a:rPr>
              <a:t> четвёртого числа́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</a:t>
            </a:r>
            <a:r>
              <a:rPr lang="ru-RU" sz="3200" dirty="0" err="1">
                <a:solidFill>
                  <a:prstClr val="black"/>
                </a:solidFill>
              </a:rPr>
              <a:t>четы́ре</a:t>
            </a:r>
            <a:r>
              <a:rPr lang="ru-RU" sz="3200" dirty="0">
                <a:solidFill>
                  <a:prstClr val="black"/>
                </a:solidFill>
              </a:rPr>
              <a:t> с </a:t>
            </a:r>
            <a:r>
              <a:rPr lang="ru-RU" sz="3200" dirty="0" err="1">
                <a:solidFill>
                  <a:prstClr val="black"/>
                </a:solidFill>
              </a:rPr>
              <a:t>че́твертью</a:t>
            </a:r>
            <a:r>
              <a:rPr lang="ru-RU" sz="3200" dirty="0">
                <a:solidFill>
                  <a:prstClr val="black"/>
                </a:solidFill>
              </a:rPr>
              <a:t> часа́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Четы́ре</a:t>
            </a:r>
            <a:r>
              <a:rPr lang="ru-RU" sz="3200" dirty="0">
                <a:solidFill>
                  <a:prstClr val="black"/>
                </a:solidFill>
              </a:rPr>
              <a:t> чёрненьких </a:t>
            </a:r>
            <a:r>
              <a:rPr lang="ru-RU" sz="3200" dirty="0" err="1">
                <a:solidFill>
                  <a:prstClr val="black"/>
                </a:solidFill>
              </a:rPr>
              <a:t>чума́зеньких</a:t>
            </a:r>
            <a:r>
              <a:rPr lang="ru-RU" sz="3200" dirty="0">
                <a:solidFill>
                  <a:prstClr val="black"/>
                </a:solidFill>
              </a:rPr>
              <a:t> чертёнка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Черти́ли</a:t>
            </a:r>
            <a:r>
              <a:rPr lang="ru-RU" sz="3200" dirty="0">
                <a:solidFill>
                  <a:prstClr val="black"/>
                </a:solidFill>
              </a:rPr>
              <a:t> чёрными </a:t>
            </a:r>
            <a:r>
              <a:rPr lang="ru-RU" sz="3200" dirty="0" err="1">
                <a:solidFill>
                  <a:prstClr val="black"/>
                </a:solidFill>
              </a:rPr>
              <a:t>черни́лами</a:t>
            </a:r>
            <a:r>
              <a:rPr lang="ru-RU" sz="3200" dirty="0">
                <a:solidFill>
                  <a:prstClr val="black"/>
                </a:solidFill>
              </a:rPr>
              <a:t> чертёж</a:t>
            </a:r>
          </a:p>
          <a:p>
            <a:pPr>
              <a:defRPr/>
            </a:pPr>
            <a:r>
              <a:rPr lang="ru-RU" sz="3200" dirty="0" err="1">
                <a:solidFill>
                  <a:prstClr val="black"/>
                </a:solidFill>
              </a:rPr>
              <a:t>Чрезвыча́йно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чи́сто</a:t>
            </a:r>
            <a:r>
              <a:rPr lang="ru-RU" sz="32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19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260350" y="1060641"/>
            <a:ext cx="11726863" cy="51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скороговорки </a:t>
            </a:r>
            <a:r>
              <a:rPr lang="ru-RU" sz="3600" dirty="0">
                <a:solidFill>
                  <a:srgbClr val="B4A3E5"/>
                </a:solidFill>
                <a:latin typeface="Calibri" panose="020F0502020204030204"/>
              </a:rPr>
              <a:t>со звуком </a:t>
            </a:r>
            <a:r>
              <a:rPr lang="en-US" sz="3600" dirty="0">
                <a:solidFill>
                  <a:srgbClr val="B4A3E5"/>
                </a:solidFill>
                <a:latin typeface="Calibri" panose="020F0502020204030204"/>
              </a:rPr>
              <a:t>[</a:t>
            </a:r>
            <a:r>
              <a:rPr lang="ru-RU" sz="3600" dirty="0">
                <a:solidFill>
                  <a:srgbClr val="B4A3E5"/>
                </a:solidFill>
                <a:latin typeface="Calibri" panose="020F0502020204030204"/>
              </a:rPr>
              <a:t>ч</a:t>
            </a:r>
            <a:r>
              <a:rPr lang="en-US" sz="3600" dirty="0">
                <a:solidFill>
                  <a:srgbClr val="B4A3E5"/>
                </a:solidFill>
                <a:latin typeface="Calibri" panose="020F0502020204030204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4A3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Найти информацию о празднике </a:t>
            </a:r>
            <a:r>
              <a:rPr lang="ru-RU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«День народного единства», объяснить суть праздника в 2-3 предложениях и сопоставить с аналогичным китайским праздником.</a:t>
            </a:r>
            <a:endParaRPr lang="ru-RU" sz="36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D0DCF0"/>
                </a:solidFill>
              </a:rPr>
              <a:t>3</a:t>
            </a:r>
            <a:r>
              <a:rPr lang="ru-RU" sz="3600" dirty="0">
                <a:solidFill>
                  <a:srgbClr val="D0DCF0"/>
                </a:solidFill>
              </a:rPr>
              <a:t>.</a:t>
            </a:r>
            <a:r>
              <a:rPr lang="en-US" sz="3600" dirty="0">
                <a:solidFill>
                  <a:srgbClr val="D0DCF0"/>
                </a:solidFill>
              </a:rPr>
              <a:t> </a:t>
            </a:r>
            <a:r>
              <a:rPr lang="ru-RU" sz="4000" i="1" dirty="0">
                <a:solidFill>
                  <a:srgbClr val="D0DC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800" dirty="0">
                <a:solidFill>
                  <a:srgbClr val="D0DCF0"/>
                </a:solidFill>
              </a:rPr>
              <a:t>10 минут. Если доклад делают двое, то 15 минут.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srgbClr val="D0DCF0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8920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=""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 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260350" y="1060641"/>
            <a:ext cx="11726863" cy="51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AA5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AA5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скороговорки </a:t>
            </a:r>
            <a:r>
              <a:rPr lang="ru-RU" sz="3600" dirty="0">
                <a:solidFill>
                  <a:srgbClr val="BAA5D5"/>
                </a:solidFill>
                <a:latin typeface="Calibri" panose="020F0502020204030204"/>
              </a:rPr>
              <a:t>со звуком </a:t>
            </a:r>
            <a:r>
              <a:rPr lang="en-US" sz="3600" dirty="0">
                <a:solidFill>
                  <a:srgbClr val="BAA5D5"/>
                </a:solidFill>
                <a:latin typeface="Calibri" panose="020F0502020204030204"/>
              </a:rPr>
              <a:t>[</a:t>
            </a:r>
            <a:r>
              <a:rPr lang="ru-RU" sz="3600" dirty="0">
                <a:solidFill>
                  <a:srgbClr val="BAA5D5"/>
                </a:solidFill>
                <a:latin typeface="Calibri" panose="020F0502020204030204"/>
              </a:rPr>
              <a:t>ч</a:t>
            </a:r>
            <a:r>
              <a:rPr lang="en-US" sz="3600" dirty="0">
                <a:solidFill>
                  <a:srgbClr val="BAA5D5"/>
                </a:solidFill>
                <a:latin typeface="Calibri" panose="020F0502020204030204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AA5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BAA5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BAA5D5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Найти информацию о празднике </a:t>
            </a:r>
            <a:r>
              <a:rPr lang="ru-RU" sz="3600" dirty="0">
                <a:solidFill>
                  <a:srgbClr val="BAA5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«День народного единства», объяснить суть праздника в 2-3 предложениях и сопоставить с аналогичным китайским праздником.</a:t>
            </a:r>
            <a:endParaRPr lang="ru-RU" sz="3600" dirty="0">
              <a:solidFill>
                <a:srgbClr val="BAA5D5"/>
              </a:solidFill>
              <a:latin typeface="Calibri" panose="020F0502020204030204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prstClr val="black"/>
                </a:solidFill>
              </a:rPr>
              <a:t>3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ru-RU" sz="40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800" dirty="0">
                <a:solidFill>
                  <a:prstClr val="black"/>
                </a:solidFill>
              </a:rPr>
              <a:t>10 минут. Если доклад делают двое, то 15 минут.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69261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7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260349" y="917912"/>
            <a:ext cx="11726863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скороговорку «В четверг…».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ru-RU" sz="3600" dirty="0" smtClean="0">
                <a:latin typeface="Calibri" panose="020F0502020204030204"/>
              </a:rPr>
              <a:t>Сформулировать суть мультфильма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«Что случилось с крокодилом» </a:t>
            </a:r>
            <a:r>
              <a:rPr lang="ru-RU" sz="3600" dirty="0" smtClean="0">
                <a:latin typeface="Calibri" panose="020F0502020204030204"/>
              </a:rPr>
              <a:t>в 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1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!!!</a:t>
            </a:r>
            <a:r>
              <a:rPr lang="ru-RU" sz="3600" dirty="0" smtClean="0">
                <a:latin typeface="Calibri" panose="020F0502020204030204"/>
              </a:rPr>
              <a:t> предложении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600" dirty="0" smtClean="0">
                <a:solidFill>
                  <a:srgbClr val="FF0000"/>
                </a:solidFill>
              </a:rPr>
              <a:t>За каждое лишнее предложение оценка будет снижаться на 10 баллов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Мультфильм можно еще раз посмотреть по адресу: </a:t>
            </a:r>
            <a:r>
              <a:rPr lang="en-US" sz="2800" dirty="0" smtClean="0"/>
              <a:t>https</a:t>
            </a:r>
            <a:r>
              <a:rPr lang="en-US" sz="2800" dirty="0"/>
              <a:t>://www.philol.msu.ru</a:t>
            </a:r>
            <a:r>
              <a:rPr lang="en-US" sz="2800" dirty="0" smtClean="0"/>
              <a:t>/~elvigus/Video/Chto </a:t>
            </a:r>
            <a:r>
              <a:rPr lang="en-US" sz="2800" dirty="0" err="1"/>
              <a:t>sluchilos</a:t>
            </a:r>
            <a:r>
              <a:rPr lang="en-US" sz="2800" dirty="0"/>
              <a:t> s </a:t>
            </a:r>
            <a:r>
              <a:rPr lang="en-US" sz="2800" dirty="0" smtClean="0"/>
              <a:t>krokodilom.mp4</a:t>
            </a:r>
            <a:r>
              <a:rPr lang="ru-RU" sz="2800" dirty="0" smtClean="0"/>
              <a:t>.</a:t>
            </a:r>
            <a:endParaRPr lang="ru-RU" sz="2800" dirty="0">
              <a:latin typeface="Calibri" panose="020F0502020204030204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prstClr val="black"/>
                </a:solidFill>
              </a:rPr>
              <a:t>3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ru-RU" sz="40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Доклад-презентация на тему "Семья в современном мире". </a:t>
            </a:r>
            <a:r>
              <a:rPr lang="ru-RU" sz="2400" dirty="0">
                <a:solidFill>
                  <a:prstClr val="black"/>
                </a:solidFill>
              </a:rPr>
              <a:t>10 минут. Если доклад делают двое, то 15 минут.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610315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7419</TotalTime>
  <Words>896</Words>
  <Application>Microsoft Office PowerPoint</Application>
  <PresentationFormat>Широкоэкранный</PresentationFormat>
  <Paragraphs>324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Book Antiqua</vt:lpstr>
      <vt:lpstr>Calibri</vt:lpstr>
      <vt:lpstr>Calibri Light</vt:lpstr>
      <vt:lpstr>Times New Roman</vt:lpstr>
      <vt:lpstr>Тема Office</vt:lpstr>
      <vt:lpstr>1_Тема Office</vt:lpstr>
      <vt:lpstr>Группа 103b </vt:lpstr>
      <vt:lpstr>Фонетика Русские скороговорки и стихотворения</vt:lpstr>
      <vt:lpstr>чшщ</vt:lpstr>
      <vt:lpstr>Презентация PowerPoint</vt:lpstr>
      <vt:lpstr>Скороговорки</vt:lpstr>
      <vt:lpstr>Скороговорки</vt:lpstr>
      <vt:lpstr>Ч, Р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103b</dc:title>
  <dc:creator>Гусева</dc:creator>
  <cp:lastModifiedBy>Гусева</cp:lastModifiedBy>
  <cp:revision>187</cp:revision>
  <dcterms:created xsi:type="dcterms:W3CDTF">2024-09-01T20:30:35Z</dcterms:created>
  <dcterms:modified xsi:type="dcterms:W3CDTF">2025-11-03T13:37:49Z</dcterms:modified>
</cp:coreProperties>
</file>