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870" r:id="rId3"/>
    <p:sldId id="519" r:id="rId4"/>
    <p:sldId id="881" r:id="rId5"/>
    <p:sldId id="518" r:id="rId6"/>
    <p:sldId id="884" r:id="rId7"/>
    <p:sldId id="524" r:id="rId8"/>
    <p:sldId id="674" r:id="rId9"/>
    <p:sldId id="878" r:id="rId10"/>
    <p:sldId id="707" r:id="rId11"/>
    <p:sldId id="854" r:id="rId12"/>
    <p:sldId id="885" r:id="rId13"/>
    <p:sldId id="886" r:id="rId14"/>
    <p:sldId id="887" r:id="rId15"/>
    <p:sldId id="888" r:id="rId16"/>
    <p:sldId id="889" r:id="rId17"/>
    <p:sldId id="890" r:id="rId18"/>
    <p:sldId id="891" r:id="rId19"/>
    <p:sldId id="424" r:id="rId20"/>
    <p:sldId id="425" r:id="rId21"/>
    <p:sldId id="426" r:id="rId22"/>
    <p:sldId id="427" r:id="rId23"/>
    <p:sldId id="428" r:id="rId24"/>
    <p:sldId id="836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E2B4"/>
    <a:srgbClr val="F3F8D9"/>
    <a:srgbClr val="F0F4FA"/>
    <a:srgbClr val="C2A7C0"/>
    <a:srgbClr val="C5D3EC"/>
    <a:srgbClr val="B6C8E8"/>
    <a:srgbClr val="0070C0"/>
    <a:srgbClr val="D1DCF0"/>
    <a:srgbClr val="BFA6C9"/>
    <a:srgbClr val="2357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11" autoAdjust="0"/>
    <p:restoredTop sz="94660"/>
  </p:normalViewPr>
  <p:slideViewPr>
    <p:cSldViewPr snapToGrid="0">
      <p:cViewPr varScale="1">
        <p:scale>
          <a:sx n="70" d="100"/>
          <a:sy n="70" d="100"/>
        </p:scale>
        <p:origin x="134" y="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717D1C-8FE9-EB68-9A60-1E786182B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4D39F40-1723-AA4A-28DA-AC40D75C8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05D110-F72F-F22F-1C48-893FC1F19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8C78BD-5D55-8D40-D506-531C3267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A6AFE8-05F0-705B-C4B3-F19D1FB9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7304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DA4B72-AE88-2EFC-C919-FDDAFEB5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044A4C-60DC-E1CD-115F-EE82C25CB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6F66D1-33B4-3C91-DB76-59416F5E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11007A-1030-DB91-C981-DF0D20E2E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F54ED3-9F30-70EE-F975-564B33E4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10214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D3F695-849C-00ED-C8AD-76F99AA2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69923C-76A8-F7CD-D5DC-B93B5CA43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67ABB9-95E2-C444-4568-940BFBFA3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A4F11D-0555-B775-AA84-447298E0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42157D-9712-EF51-9803-2624DF0E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458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1A3F37-80CA-5E51-3F6B-9C4FA6D8E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94935D-D11E-09FD-F6FD-9294A2C1A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BEB0D11-952B-8EB1-2922-75DE3C8A8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E083BB-56D5-6998-045B-8889B362C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475C91-E94A-F4F4-C9A6-1529BD142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990C8D-6E51-C2A2-6800-734A098C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3732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706F13-2E45-96E9-84B5-E8E9B76B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9EBE20-C3ED-243E-9614-5EFCC9164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E9BE77F-51AE-2413-C272-020364A53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D7F935-5F09-64A6-3799-52AAE93185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9B48EE9-CB81-F7F2-EACD-4E9E854547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049EDB8-046F-D873-A775-6F8B19907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EF9F05B-F61B-24AE-F345-C3B4995A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BCCEB07-EDB7-C01E-5478-8C031AA1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80125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CE862-E45A-8196-DE65-0AECEDF0D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6C77B8A-E0F4-F963-25B0-0E8D89B8B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AFE67C4-D96C-607D-0F99-03A0EA167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7D9E961-8D34-2A27-A1A0-B3EA596F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4072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3ECDFA8-E968-A465-62B6-D50992F76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D098EF4-0618-AA07-BC8F-F30B26CC4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BC1755-F43F-E9AE-5B5E-643C5299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947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056473-88E0-7786-D79D-548DB8FA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01D644-C017-D077-6207-DF37DA191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2519A75-51F3-8164-1336-60D9A6848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9B44C0-A904-F661-8E65-15B0224AD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AE6C44-D144-C624-15F0-AD61FB71A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82D496-636B-FA3B-BD5F-C63D795DD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10873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B7B97D-1F62-C805-B94D-EBC5D6100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A1EE507-C795-6C19-BD28-C087608A6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0C0F97E-F9F2-1EC9-5395-803C6C9B1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67ABC8-BFD6-22DF-7CEE-281A4884C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AD49A3-CB39-BE9B-9373-6260B1280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65CB84D-0739-55F9-9ECB-A3400E9E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4568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4656F9-5405-7B55-0C56-FC416304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6DCD7ED-E01D-71D3-10CF-1A74D6BD5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83BA50-59A8-3F5E-ABD2-145A91EF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DB2D34-9196-DD7D-B3DE-972155AE6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3E3677-9F01-A530-4EE5-90DA6197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3736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93DEDCE-3BD6-C212-B7CF-ED4FB52DDB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0D4378B-85F7-D2EE-8958-034AF6F1B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FC7C70-61CF-0BF3-7BDF-BC5B2BA7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091F58-0E9F-285C-D138-A029D2E89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6995B7-B964-CAC6-AE1D-811643F68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224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D1A3AF-3046-D5E8-B9F2-84D8E757F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62006A-B705-BE39-3B0E-FCC22D5A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2ED7EA-1560-571F-362E-F6B82657C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26A2A-0740-4355-B677-E85828285C4B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99CC07-34BD-8374-E539-B1E94BE2E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63CC79-DC86-7D4E-BD28-EB40AF23EB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368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4986338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</a:t>
            </a:r>
            <a:r>
              <a:rPr lang="en-US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3b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5512905" y="113652"/>
            <a:ext cx="6533868" cy="58477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20 октября 202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года, 13: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00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—16:15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0E8F4823-0239-6F97-E32D-BB972B2A60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8475702"/>
              </p:ext>
            </p:extLst>
          </p:nvPr>
        </p:nvGraphicFramePr>
        <p:xfrm>
          <a:off x="178907" y="908683"/>
          <a:ext cx="11853229" cy="58259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2359">
                  <a:extLst>
                    <a:ext uri="{9D8B030D-6E8A-4147-A177-3AD203B41FA5}">
                      <a16:colId xmlns:a16="http://schemas.microsoft.com/office/drawing/2014/main" val="3808135318"/>
                    </a:ext>
                  </a:extLst>
                </a:gridCol>
                <a:gridCol w="1351848">
                  <a:extLst>
                    <a:ext uri="{9D8B030D-6E8A-4147-A177-3AD203B41FA5}">
                      <a16:colId xmlns:a16="http://schemas.microsoft.com/office/drawing/2014/main" val="2494670148"/>
                    </a:ext>
                  </a:extLst>
                </a:gridCol>
                <a:gridCol w="342257">
                  <a:extLst>
                    <a:ext uri="{9D8B030D-6E8A-4147-A177-3AD203B41FA5}">
                      <a16:colId xmlns:a16="http://schemas.microsoft.com/office/drawing/2014/main" val="1591501333"/>
                    </a:ext>
                  </a:extLst>
                </a:gridCol>
                <a:gridCol w="211327">
                  <a:extLst>
                    <a:ext uri="{9D8B030D-6E8A-4147-A177-3AD203B41FA5}">
                      <a16:colId xmlns:a16="http://schemas.microsoft.com/office/drawing/2014/main" val="1140834253"/>
                    </a:ext>
                  </a:extLst>
                </a:gridCol>
                <a:gridCol w="208344">
                  <a:extLst>
                    <a:ext uri="{9D8B030D-6E8A-4147-A177-3AD203B41FA5}">
                      <a16:colId xmlns:a16="http://schemas.microsoft.com/office/drawing/2014/main" val="1322172163"/>
                    </a:ext>
                  </a:extLst>
                </a:gridCol>
                <a:gridCol w="682907">
                  <a:extLst>
                    <a:ext uri="{9D8B030D-6E8A-4147-A177-3AD203B41FA5}">
                      <a16:colId xmlns:a16="http://schemas.microsoft.com/office/drawing/2014/main" val="17233624"/>
                    </a:ext>
                  </a:extLst>
                </a:gridCol>
                <a:gridCol w="625894">
                  <a:extLst>
                    <a:ext uri="{9D8B030D-6E8A-4147-A177-3AD203B41FA5}">
                      <a16:colId xmlns:a16="http://schemas.microsoft.com/office/drawing/2014/main" val="2699534202"/>
                    </a:ext>
                  </a:extLst>
                </a:gridCol>
                <a:gridCol w="349954">
                  <a:extLst>
                    <a:ext uri="{9D8B030D-6E8A-4147-A177-3AD203B41FA5}">
                      <a16:colId xmlns:a16="http://schemas.microsoft.com/office/drawing/2014/main" val="1087864011"/>
                    </a:ext>
                  </a:extLst>
                </a:gridCol>
                <a:gridCol w="693045">
                  <a:extLst>
                    <a:ext uri="{9D8B030D-6E8A-4147-A177-3AD203B41FA5}">
                      <a16:colId xmlns:a16="http://schemas.microsoft.com/office/drawing/2014/main" val="4134670203"/>
                    </a:ext>
                  </a:extLst>
                </a:gridCol>
                <a:gridCol w="1296537">
                  <a:extLst>
                    <a:ext uri="{9D8B030D-6E8A-4147-A177-3AD203B41FA5}">
                      <a16:colId xmlns:a16="http://schemas.microsoft.com/office/drawing/2014/main" val="222592599"/>
                    </a:ext>
                  </a:extLst>
                </a:gridCol>
                <a:gridCol w="442200">
                  <a:extLst>
                    <a:ext uri="{9D8B030D-6E8A-4147-A177-3AD203B41FA5}">
                      <a16:colId xmlns:a16="http://schemas.microsoft.com/office/drawing/2014/main" val="4204094954"/>
                    </a:ext>
                  </a:extLst>
                </a:gridCol>
                <a:gridCol w="1590915">
                  <a:extLst>
                    <a:ext uri="{9D8B030D-6E8A-4147-A177-3AD203B41FA5}">
                      <a16:colId xmlns:a16="http://schemas.microsoft.com/office/drawing/2014/main" val="3512687050"/>
                    </a:ext>
                  </a:extLst>
                </a:gridCol>
                <a:gridCol w="449538">
                  <a:extLst>
                    <a:ext uri="{9D8B030D-6E8A-4147-A177-3AD203B41FA5}">
                      <a16:colId xmlns:a16="http://schemas.microsoft.com/office/drawing/2014/main" val="3714765155"/>
                    </a:ext>
                  </a:extLst>
                </a:gridCol>
                <a:gridCol w="733053">
                  <a:extLst>
                    <a:ext uri="{9D8B030D-6E8A-4147-A177-3AD203B41FA5}">
                      <a16:colId xmlns:a16="http://schemas.microsoft.com/office/drawing/2014/main" val="4164231008"/>
                    </a:ext>
                  </a:extLst>
                </a:gridCol>
                <a:gridCol w="586854">
                  <a:extLst>
                    <a:ext uri="{9D8B030D-6E8A-4147-A177-3AD203B41FA5}">
                      <a16:colId xmlns:a16="http://schemas.microsoft.com/office/drawing/2014/main" val="2560383885"/>
                    </a:ext>
                  </a:extLst>
                </a:gridCol>
                <a:gridCol w="272955">
                  <a:extLst>
                    <a:ext uri="{9D8B030D-6E8A-4147-A177-3AD203B41FA5}">
                      <a16:colId xmlns:a16="http://schemas.microsoft.com/office/drawing/2014/main" val="2081203038"/>
                    </a:ext>
                  </a:extLst>
                </a:gridCol>
                <a:gridCol w="218364">
                  <a:extLst>
                    <a:ext uri="{9D8B030D-6E8A-4147-A177-3AD203B41FA5}">
                      <a16:colId xmlns:a16="http://schemas.microsoft.com/office/drawing/2014/main" val="1939870502"/>
                    </a:ext>
                  </a:extLst>
                </a:gridCol>
                <a:gridCol w="217990">
                  <a:extLst>
                    <a:ext uri="{9D8B030D-6E8A-4147-A177-3AD203B41FA5}">
                      <a16:colId xmlns:a16="http://schemas.microsoft.com/office/drawing/2014/main" val="1048629945"/>
                    </a:ext>
                  </a:extLst>
                </a:gridCol>
                <a:gridCol w="461169">
                  <a:extLst>
                    <a:ext uri="{9D8B030D-6E8A-4147-A177-3AD203B41FA5}">
                      <a16:colId xmlns:a16="http://schemas.microsoft.com/office/drawing/2014/main" val="1651570142"/>
                    </a:ext>
                  </a:extLst>
                </a:gridCol>
                <a:gridCol w="835719">
                  <a:extLst>
                    <a:ext uri="{9D8B030D-6E8A-4147-A177-3AD203B41FA5}">
                      <a16:colId xmlns:a16="http://schemas.microsoft.com/office/drawing/2014/main" val="118712538"/>
                    </a:ext>
                  </a:extLst>
                </a:gridCol>
              </a:tblGrid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400" b="1" i="1" kern="100" spc="3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BA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i="1" kern="1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ЩукаДЗ</a:t>
                      </a: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Тащу</a:t>
                      </a:r>
                    </a:p>
                    <a:p>
                      <a:r>
                        <a:rPr lang="ru-RU" sz="1100" b="1" i="1" kern="1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Влуже</a:t>
                      </a: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kern="1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Груп.Раб</a:t>
                      </a:r>
                      <a:r>
                        <a:rPr lang="ru-RU" sz="11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. по 6 текстам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группа — Пересказ — оценка  — Ответы?? — оценка(ош-5)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b="1" i="1" kern="1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дз</a:t>
                      </a:r>
                      <a:r>
                        <a:rPr lang="ru-RU" sz="11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ТЕСТ ПКР </a:t>
                      </a:r>
                      <a:r>
                        <a:rPr lang="ru-RU" sz="1100" b="1" i="1" kern="1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ош</a:t>
                      </a:r>
                      <a:r>
                        <a:rPr lang="ru-RU" sz="11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=5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Работа на занятии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23652"/>
                  </a:ext>
                </a:extLst>
              </a:tr>
              <a:tr h="191409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Дэн </a:t>
                      </a:r>
                      <a:r>
                        <a:rPr lang="ru-RU" sz="1400" b="0" kern="1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Пинфэй</a:t>
                      </a:r>
                      <a:endParaRPr lang="ru-RU" sz="1400" b="0" kern="1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-10</a:t>
                      </a: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нет5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     +\      +\\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8689322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Син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Цзиньюй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     +\     +\\\\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2867452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rgbClr val="002060"/>
                          </a:solidFill>
                          <a:effectLst/>
                        </a:rPr>
                        <a:t>У </a:t>
                      </a:r>
                      <a:r>
                        <a:rPr lang="ru-RU" sz="1400" b="0" kern="100" dirty="0" err="1">
                          <a:solidFill>
                            <a:srgbClr val="002060"/>
                          </a:solidFill>
                          <a:effectLst/>
                        </a:rPr>
                        <a:t>Яохуэй</a:t>
                      </a:r>
                      <a:endParaRPr lang="ru-RU" sz="1400" b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 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-10</a:t>
                      </a: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нет5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     +      +\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7177582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Фу Цзе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 +10</a:t>
                      </a:r>
                      <a:r>
                        <a:rPr lang="ru-RU" sz="1400" b="1" kern="1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през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     +      +\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72020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Фу Цзявэнь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     +      +\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107816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Хань Яньчао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 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-10</a:t>
                      </a: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нет5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     +      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98102"/>
                  </a:ext>
                </a:extLst>
              </a:tr>
              <a:tr h="20737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Хэ Пин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</a:t>
                      </a: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+  -+\      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133328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Цай Цзяжуй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 +10през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\\+ - \++   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\\,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666003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Цао Цэ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 </a:t>
                      </a: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*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     +\\\     \+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5484542"/>
                  </a:ext>
                </a:extLst>
              </a:tr>
              <a:tr h="23605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Чжан Дунцин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 +10</a:t>
                      </a:r>
                      <a:r>
                        <a:rPr lang="ru-RU" sz="1400" b="1" kern="1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през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     +      +\\\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7025643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Чжан Кэхуа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     +\\      +\\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052128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Чжан Сымин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 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+10</a:t>
                      </a:r>
                      <a:r>
                        <a:rPr lang="ru-RU" sz="1400" b="1" kern="1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през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\\\+      + 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658437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Чжан Хуэй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6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 </a:t>
                      </a: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+10през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+\+    +     +\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489019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Чжан Чжим</a:t>
                      </a:r>
                      <a:r>
                        <a:rPr lang="ru-RU" sz="1400" b="1" u="sng" kern="100">
                          <a:solidFill>
                            <a:srgbClr val="660066"/>
                          </a:solidFill>
                          <a:effectLst/>
                        </a:rPr>
                        <a:t>э</a:t>
                      </a: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й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     +       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135607"/>
                  </a:ext>
                </a:extLst>
              </a:tr>
              <a:tr h="9051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Чжао Вэйи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#*\\ +10</a:t>
                      </a:r>
                      <a:r>
                        <a:rPr lang="ru-RU" sz="1400" b="1" kern="1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през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- \\+   +\\\   +\\\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7441945"/>
                  </a:ext>
                </a:extLst>
              </a:tr>
              <a:tr h="20329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Чжао Цяньцянь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 </a:t>
                      </a: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-10</a:t>
                      </a: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нет5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      +       +\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185384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Чжу </a:t>
                      </a: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Вэйли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 </a:t>
                      </a: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+10през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+    +       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8309211"/>
                  </a:ext>
                </a:extLst>
              </a:tr>
              <a:tr h="9505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Чэн Ясинь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6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+10през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+    +       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67694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Чэнь Тяньлу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*\\\\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++     +\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4089570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Чэнь Шо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 -10</a:t>
                      </a: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нет5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-+      +\      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04764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Шэнь Уцзюнь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6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 </a:t>
                      </a: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+10през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 +      +       -*\\\+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545204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Ян Ванлай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 +10</a:t>
                      </a:r>
                      <a:r>
                        <a:rPr lang="ru-RU" sz="1400" b="1" kern="1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през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+       +\      +\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916581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Ян Цзюньдун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6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 </a:t>
                      </a: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+10през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 - \+      +      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224226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Ян Чжэньюй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 </a:t>
                      </a: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+10през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\\+ 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4767838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45929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0192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3909028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39B7CE-0E6B-3F8F-9733-2E507281D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94670A-6151-2F0F-4F12-0BB63881B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79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2539881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CBD30D0-9326-9CD4-BF11-A1953061CB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3847" y="3247360"/>
            <a:ext cx="2009775" cy="12954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89D2C1-9F00-990F-00B3-0B68B18C54A7}"/>
              </a:ext>
            </a:extLst>
          </p:cNvPr>
          <p:cNvSpPr txBox="1"/>
          <p:nvPr/>
        </p:nvSpPr>
        <p:spPr>
          <a:xfrm>
            <a:off x="220726" y="3454769"/>
            <a:ext cx="587527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Тще́тно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тщи́тся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щу́ка</a:t>
            </a:r>
            <a:b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ущеми́ть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леща́.</a:t>
            </a: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8A3F742-7B42-C326-8CD9-7957CF2348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4"/>
          <a:stretch/>
        </p:blipFill>
        <p:spPr>
          <a:xfrm flipH="1">
            <a:off x="80892" y="324821"/>
            <a:ext cx="3500438" cy="166934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FFD282B-2E49-9118-81F1-63575F54B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3831"/>
          <a:stretch/>
        </p:blipFill>
        <p:spPr>
          <a:xfrm>
            <a:off x="4310955" y="4239599"/>
            <a:ext cx="2190749" cy="248738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A995E118-0D96-624E-AF57-9B32BDC455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0554" y="306386"/>
            <a:ext cx="3419546" cy="279910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E9A7B09-69A6-9043-EA53-D4D96948B2B1}"/>
              </a:ext>
            </a:extLst>
          </p:cNvPr>
          <p:cNvSpPr txBox="1"/>
          <p:nvPr/>
        </p:nvSpPr>
        <p:spPr>
          <a:xfrm>
            <a:off x="3092859" y="1535833"/>
            <a:ext cx="587527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Навари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ла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щу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ка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щей, на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обе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д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зовёт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леще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й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C723C2B-042F-6819-7DEF-9D4EC0CE491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56" t="4392" r="-1" b="9685"/>
          <a:stretch/>
        </p:blipFill>
        <p:spPr bwMode="auto">
          <a:xfrm>
            <a:off x="8249677" y="4275687"/>
            <a:ext cx="2167890" cy="10464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64077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022B4B-0608-7B7D-CAE7-82910AB26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06AB5C-A16D-BE77-3C76-ABB6C6669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3847" y="3247360"/>
            <a:ext cx="2009775" cy="12954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672487-B537-F9C3-E5EB-5180E038B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2F678E-52E0-BC68-22BC-B1AAE7ABD092}"/>
              </a:ext>
            </a:extLst>
          </p:cNvPr>
          <p:cNvSpPr txBox="1"/>
          <p:nvPr/>
        </p:nvSpPr>
        <p:spPr>
          <a:xfrm>
            <a:off x="220726" y="3454769"/>
            <a:ext cx="587527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CDE2B4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Тще́тно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CDE2B4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CDE2B4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тщи́тся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CDE2B4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CDE2B4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щу́ка</a:t>
            </a:r>
            <a:b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CDE2B4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CDE2B4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ущеми́ть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CDE2B4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леща́.</a:t>
            </a: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srgbClr val="CDE2B4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1A17D46-FD92-C09B-4346-F2F2EC4564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4"/>
          <a:stretch/>
        </p:blipFill>
        <p:spPr>
          <a:xfrm flipH="1">
            <a:off x="80892" y="324821"/>
            <a:ext cx="3500438" cy="166934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D508CE0-8249-157B-DFC6-97414EE0027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3831"/>
          <a:stretch/>
        </p:blipFill>
        <p:spPr>
          <a:xfrm>
            <a:off x="4310955" y="4239599"/>
            <a:ext cx="2190749" cy="248738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05CAF73-D55D-6EA6-1B9A-4D9819CB83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0554" y="306386"/>
            <a:ext cx="3419546" cy="279910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7C20A56D-D27C-9FF6-E481-F0758CECDCDB}"/>
              </a:ext>
            </a:extLst>
          </p:cNvPr>
          <p:cNvSpPr txBox="1"/>
          <p:nvPr/>
        </p:nvSpPr>
        <p:spPr>
          <a:xfrm>
            <a:off x="3092859" y="1535833"/>
            <a:ext cx="587527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F3F8D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Навари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F3F8D9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F3F8D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ла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F3F8D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F3F8D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щу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F3F8D9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F3F8D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ка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F3F8D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щей, на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F3F8D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обе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F3F8D9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F3F8D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д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F3F8D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зовёт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F3F8D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леще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F3F8D9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F3F8D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й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F3F8D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B954D84-30F2-0B43-7F1A-2910D539F7C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56" t="4392" r="-1" b="9685"/>
          <a:stretch/>
        </p:blipFill>
        <p:spPr bwMode="auto">
          <a:xfrm>
            <a:off x="8249677" y="4275687"/>
            <a:ext cx="2167890" cy="10464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97832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E9A7B09-69A6-9043-EA53-D4D96948B2B1}"/>
              </a:ext>
            </a:extLst>
          </p:cNvPr>
          <p:cNvSpPr txBox="1"/>
          <p:nvPr/>
        </p:nvSpPr>
        <p:spPr>
          <a:xfrm>
            <a:off x="2105248" y="1224138"/>
            <a:ext cx="837845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Тащу́, тащу́…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бою́сь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дотащу́,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то́чно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вы́пущу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C71EF9-5663-8D44-0381-131A9762F6DF}"/>
              </a:ext>
            </a:extLst>
          </p:cNvPr>
          <p:cNvSpPr txBox="1"/>
          <p:nvPr/>
        </p:nvSpPr>
        <p:spPr>
          <a:xfrm>
            <a:off x="5349536" y="2890079"/>
            <a:ext cx="6842464" cy="2879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лу́же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посреди́не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ро́щи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Есть у жаб своя́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жилпло́щадь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Здесь живёт ещё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жиле́ц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Водяно́й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жук-плавуне́ц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4CE1268-DFE5-5C58-D230-53CD528D94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8701" y="57215"/>
            <a:ext cx="1257300" cy="215265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8B60157-8DDA-D9E5-1ED4-D679A8D34F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40" y="324821"/>
            <a:ext cx="1793672" cy="2003189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5EC3C30B-08D6-A9BE-7C25-ED0C3A924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198" y="2668831"/>
            <a:ext cx="4336141" cy="2902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91A7BA4-50BE-39BC-4A2F-45446EE218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" y="5106385"/>
            <a:ext cx="2434443" cy="1638567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D1BA3A5-7E6E-6752-CB27-00F7DFD43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894512" y="5687547"/>
            <a:ext cx="1671489" cy="111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00F1949-14D9-AF4B-83AA-ACAE938DE7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10" y="3010800"/>
            <a:ext cx="1772322" cy="141279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39148AD-C55D-C732-EFA8-DFCA3E607F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4065" y="5225753"/>
            <a:ext cx="1897268" cy="152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678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12AB14-8EDA-BE46-22F5-4D8FB1F0A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62CE6C6C-FD91-8654-9A75-09177C5F302A}"/>
              </a:ext>
            </a:extLst>
          </p:cNvPr>
          <p:cNvSpPr txBox="1">
            <a:spLocks/>
          </p:cNvSpPr>
          <p:nvPr/>
        </p:nvSpPr>
        <p:spPr>
          <a:xfrm>
            <a:off x="464458" y="932543"/>
            <a:ext cx="11057164" cy="4992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Прямая и косвенная речь</a:t>
            </a:r>
            <a:endParaRPr kumimoji="0" lang="ru-RU" sz="9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8639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7973DB-4E2C-9092-EE09-E6AD045FC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EB049EB-1222-6BDC-F4DB-D2F4A4FFDEFB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20 октября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329DBA-D184-0F57-EA06-542472837E96}"/>
              </a:ext>
            </a:extLst>
          </p:cNvPr>
          <p:cNvSpPr txBox="1"/>
          <p:nvPr/>
        </p:nvSpPr>
        <p:spPr>
          <a:xfrm>
            <a:off x="260351" y="1060641"/>
            <a:ext cx="11638138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Выучить наизусть скороговорки «Наварила…» и «Тщетно…».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Мини-тест «Что/Чтобы». 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Рассказать, как 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проходили, что было 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сложно.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3E515D-9CBD-0C0C-9288-D696CE6AB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1961" y="3091419"/>
            <a:ext cx="6096528" cy="342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989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8DE820BA-5857-75B2-3EE2-46ECB1969DFC}"/>
              </a:ext>
            </a:extLst>
          </p:cNvPr>
          <p:cNvSpPr txBox="1">
            <a:spLocks/>
          </p:cNvSpPr>
          <p:nvPr/>
        </p:nvSpPr>
        <p:spPr>
          <a:xfrm>
            <a:off x="464458" y="932543"/>
            <a:ext cx="11057164" cy="49929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Семья</a:t>
            </a: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Отцы и дети.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Взаимоотношения поколений</a:t>
            </a:r>
          </a:p>
        </p:txBody>
      </p:sp>
    </p:spTree>
    <p:extLst>
      <p:ext uri="{BB962C8B-B14F-4D97-AF65-F5344CB8AC3E}">
        <p14:creationId xmlns:p14="http://schemas.microsoft.com/office/powerpoint/2010/main" val="4255100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B0F128-7400-C438-C250-C8D4D2CA8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F95C125-947E-A810-BD19-C697229B8F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6687183"/>
              </p:ext>
            </p:extLst>
          </p:nvPr>
        </p:nvGraphicFramePr>
        <p:xfrm>
          <a:off x="485504" y="845910"/>
          <a:ext cx="6934199" cy="22268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08042">
                  <a:extLst>
                    <a:ext uri="{9D8B030D-6E8A-4147-A177-3AD203B41FA5}">
                      <a16:colId xmlns:a16="http://schemas.microsoft.com/office/drawing/2014/main" val="3494691168"/>
                    </a:ext>
                  </a:extLst>
                </a:gridCol>
                <a:gridCol w="2453220">
                  <a:extLst>
                    <a:ext uri="{9D8B030D-6E8A-4147-A177-3AD203B41FA5}">
                      <a16:colId xmlns:a16="http://schemas.microsoft.com/office/drawing/2014/main" val="1982876070"/>
                    </a:ext>
                  </a:extLst>
                </a:gridCol>
                <a:gridCol w="2272937">
                  <a:extLst>
                    <a:ext uri="{9D8B030D-6E8A-4147-A177-3AD203B41FA5}">
                      <a16:colId xmlns:a16="http://schemas.microsoft.com/office/drawing/2014/main" val="3336757764"/>
                    </a:ext>
                  </a:extLst>
                </a:gridCol>
              </a:tblGrid>
              <a:tr h="19140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 текст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текст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текст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8293117"/>
                  </a:ext>
                </a:extLst>
              </a:tr>
              <a:tr h="1914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660066"/>
                          </a:solidFill>
                          <a:effectLst/>
                        </a:rPr>
                        <a:t>Чжан </a:t>
                      </a:r>
                      <a:r>
                        <a:rPr lang="ru-RU" sz="2400" b="0" kern="100" dirty="0" err="1">
                          <a:solidFill>
                            <a:srgbClr val="660066"/>
                          </a:solidFill>
                          <a:effectLst/>
                        </a:rPr>
                        <a:t>Дунцин</a:t>
                      </a:r>
                      <a:endParaRPr lang="ru-RU" sz="2400" b="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660066"/>
                          </a:solidFill>
                          <a:effectLst/>
                        </a:rPr>
                        <a:t>Чжан </a:t>
                      </a:r>
                      <a:r>
                        <a:rPr lang="ru-RU" sz="2400" b="0" kern="100" dirty="0" err="1">
                          <a:solidFill>
                            <a:srgbClr val="660066"/>
                          </a:solidFill>
                          <a:effectLst/>
                        </a:rPr>
                        <a:t>Сымин</a:t>
                      </a:r>
                      <a:endParaRPr lang="ru-RU" sz="2400" b="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002060"/>
                          </a:solidFill>
                          <a:effectLst/>
                        </a:rPr>
                        <a:t>Чжао </a:t>
                      </a:r>
                      <a:r>
                        <a:rPr lang="ru-RU" sz="2400" b="0" kern="100" dirty="0" err="1">
                          <a:solidFill>
                            <a:srgbClr val="002060"/>
                          </a:solidFill>
                          <a:effectLst/>
                        </a:rPr>
                        <a:t>Вэйи</a:t>
                      </a:r>
                      <a:endParaRPr lang="ru-RU" sz="2400" b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002060"/>
                          </a:solidFill>
                          <a:effectLst/>
                        </a:rPr>
                        <a:t>Ян </a:t>
                      </a:r>
                      <a:r>
                        <a:rPr lang="ru-RU" sz="2400" b="0" kern="100" dirty="0" err="1">
                          <a:solidFill>
                            <a:srgbClr val="002060"/>
                          </a:solidFill>
                          <a:effectLst/>
                        </a:rPr>
                        <a:t>Ванлай</a:t>
                      </a:r>
                      <a:endParaRPr lang="ru-RU" sz="2400" b="0" kern="1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Дэн </a:t>
                      </a:r>
                      <a:r>
                        <a:rPr lang="ru-RU" sz="2400" b="0" kern="1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Пинфэй</a:t>
                      </a:r>
                      <a:endParaRPr lang="ru-RU" sz="2400" b="0" kern="1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002060"/>
                          </a:solidFill>
                          <a:effectLst/>
                        </a:rPr>
                        <a:t>У </a:t>
                      </a:r>
                      <a:r>
                        <a:rPr lang="ru-RU" sz="2400" b="0" kern="100" dirty="0" err="1">
                          <a:solidFill>
                            <a:srgbClr val="002060"/>
                          </a:solidFill>
                          <a:effectLst/>
                        </a:rPr>
                        <a:t>Яохуэй</a:t>
                      </a:r>
                      <a:endParaRPr lang="ru-RU" sz="2400" b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002060"/>
                          </a:solidFill>
                          <a:effectLst/>
                        </a:rPr>
                        <a:t>Хань </a:t>
                      </a:r>
                      <a:r>
                        <a:rPr lang="ru-RU" sz="2400" b="0" kern="100" dirty="0" err="1">
                          <a:solidFill>
                            <a:srgbClr val="002060"/>
                          </a:solidFill>
                          <a:effectLst/>
                        </a:rPr>
                        <a:t>Яньчао</a:t>
                      </a:r>
                      <a:endParaRPr lang="ru-RU" sz="2400" b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660066"/>
                          </a:solidFill>
                          <a:effectLst/>
                        </a:rPr>
                        <a:t>Чжао </a:t>
                      </a:r>
                      <a:r>
                        <a:rPr lang="ru-RU" sz="2400" b="0" kern="100" dirty="0" err="1">
                          <a:solidFill>
                            <a:srgbClr val="660066"/>
                          </a:solidFill>
                          <a:effectLst/>
                        </a:rPr>
                        <a:t>Цяньцянь</a:t>
                      </a:r>
                      <a:endParaRPr lang="ru-RU" sz="2400" b="0" kern="100" dirty="0">
                        <a:solidFill>
                          <a:srgbClr val="0066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660066"/>
                          </a:solidFill>
                          <a:effectLst/>
                        </a:rPr>
                        <a:t>Фу </a:t>
                      </a:r>
                      <a:r>
                        <a:rPr lang="ru-RU" sz="2400" b="0" kern="100" dirty="0" err="1">
                          <a:solidFill>
                            <a:srgbClr val="660066"/>
                          </a:solidFill>
                          <a:effectLst/>
                        </a:rPr>
                        <a:t>Цзявэнь</a:t>
                      </a:r>
                      <a:endParaRPr lang="ru-RU" sz="2400" b="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660066"/>
                          </a:solidFill>
                          <a:effectLst/>
                        </a:rPr>
                        <a:t>Цао </a:t>
                      </a:r>
                      <a:r>
                        <a:rPr lang="ru-RU" sz="2400" b="0" kern="100" dirty="0" err="1">
                          <a:solidFill>
                            <a:srgbClr val="660066"/>
                          </a:solidFill>
                          <a:effectLst/>
                        </a:rPr>
                        <a:t>Цэ</a:t>
                      </a:r>
                      <a:endParaRPr lang="ru-RU" sz="2400" b="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660066"/>
                          </a:solidFill>
                          <a:effectLst/>
                        </a:rPr>
                        <a:t>Чжан </a:t>
                      </a:r>
                      <a:r>
                        <a:rPr lang="ru-RU" sz="2400" b="0" kern="100" dirty="0" err="1">
                          <a:solidFill>
                            <a:srgbClr val="660066"/>
                          </a:solidFill>
                          <a:effectLst/>
                        </a:rPr>
                        <a:t>Чжим</a:t>
                      </a:r>
                      <a:r>
                        <a:rPr lang="ru-RU" sz="2400" b="0" u="sng" kern="100" dirty="0" err="1">
                          <a:solidFill>
                            <a:srgbClr val="660066"/>
                          </a:solidFill>
                          <a:effectLst/>
                        </a:rPr>
                        <a:t>э</a:t>
                      </a:r>
                      <a:r>
                        <a:rPr lang="ru-RU" sz="2400" b="0" kern="100" dirty="0" err="1">
                          <a:solidFill>
                            <a:srgbClr val="660066"/>
                          </a:solidFill>
                          <a:effectLst/>
                        </a:rPr>
                        <a:t>й</a:t>
                      </a:r>
                      <a:endParaRPr lang="ru-RU" sz="2400" b="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002060"/>
                          </a:solidFill>
                          <a:effectLst/>
                        </a:rPr>
                        <a:t>Чэнь Шо</a:t>
                      </a:r>
                      <a:endParaRPr lang="ru-RU" sz="2400" b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2458871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4264C4B9-AC5E-869E-2E10-DF2A7C5043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531283"/>
              </p:ext>
            </p:extLst>
          </p:nvPr>
        </p:nvGraphicFramePr>
        <p:xfrm>
          <a:off x="5044440" y="3879395"/>
          <a:ext cx="6503125" cy="22268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34249">
                  <a:extLst>
                    <a:ext uri="{9D8B030D-6E8A-4147-A177-3AD203B41FA5}">
                      <a16:colId xmlns:a16="http://schemas.microsoft.com/office/drawing/2014/main" val="3586051909"/>
                    </a:ext>
                  </a:extLst>
                </a:gridCol>
                <a:gridCol w="2031284">
                  <a:extLst>
                    <a:ext uri="{9D8B030D-6E8A-4147-A177-3AD203B41FA5}">
                      <a16:colId xmlns:a16="http://schemas.microsoft.com/office/drawing/2014/main" val="2850531802"/>
                    </a:ext>
                  </a:extLst>
                </a:gridCol>
                <a:gridCol w="2237592">
                  <a:extLst>
                    <a:ext uri="{9D8B030D-6E8A-4147-A177-3AD203B41FA5}">
                      <a16:colId xmlns:a16="http://schemas.microsoft.com/office/drawing/2014/main" val="1805832665"/>
                    </a:ext>
                  </a:extLst>
                </a:gridCol>
              </a:tblGrid>
              <a:tr h="201987"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4 текст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5 текст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6 текст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0669398"/>
                  </a:ext>
                </a:extLst>
              </a:tr>
              <a:tr h="1914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Син </a:t>
                      </a:r>
                      <a:r>
                        <a:rPr lang="ru-RU" sz="2400" b="0" kern="100" dirty="0" err="1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Цзиньюй</a:t>
                      </a:r>
                      <a:endParaRPr lang="ru-RU" sz="2400" b="0" kern="100" dirty="0">
                        <a:solidFill>
                          <a:srgbClr val="660066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002060"/>
                          </a:solidFill>
                          <a:effectLst/>
                        </a:rPr>
                        <a:t>Хэ Пин</a:t>
                      </a:r>
                      <a:endParaRPr lang="ru-RU" sz="2400" b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660066"/>
                          </a:solidFill>
                          <a:effectLst/>
                        </a:rPr>
                        <a:t>Чжан </a:t>
                      </a:r>
                      <a:r>
                        <a:rPr lang="ru-RU" sz="2400" b="0" kern="100" dirty="0" err="1">
                          <a:solidFill>
                            <a:srgbClr val="660066"/>
                          </a:solidFill>
                          <a:effectLst/>
                        </a:rPr>
                        <a:t>Кэхуа</a:t>
                      </a:r>
                      <a:endParaRPr lang="ru-RU" sz="2400" b="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660066"/>
                          </a:solidFill>
                          <a:effectLst/>
                        </a:rPr>
                        <a:t>Чэнь </a:t>
                      </a:r>
                      <a:r>
                        <a:rPr lang="ru-RU" sz="2400" b="0" kern="100" dirty="0" err="1">
                          <a:solidFill>
                            <a:srgbClr val="660066"/>
                          </a:solidFill>
                          <a:effectLst/>
                        </a:rPr>
                        <a:t>Тяньлу</a:t>
                      </a:r>
                      <a:endParaRPr lang="ru-RU" sz="2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002060"/>
                          </a:solidFill>
                          <a:effectLst/>
                        </a:rPr>
                        <a:t>Фу Цзе</a:t>
                      </a:r>
                      <a:endParaRPr lang="ru-RU" sz="2400" b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002060"/>
                          </a:solidFill>
                          <a:effectLst/>
                        </a:rPr>
                        <a:t>Цай </a:t>
                      </a:r>
                      <a:r>
                        <a:rPr lang="ru-RU" sz="2400" b="0" kern="100" dirty="0" err="1">
                          <a:solidFill>
                            <a:srgbClr val="002060"/>
                          </a:solidFill>
                          <a:effectLst/>
                        </a:rPr>
                        <a:t>Цзяжуй</a:t>
                      </a:r>
                      <a:endParaRPr lang="ru-RU" sz="2400" b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002060"/>
                          </a:solidFill>
                          <a:effectLst/>
                        </a:rPr>
                        <a:t>Чжу </a:t>
                      </a:r>
                      <a:r>
                        <a:rPr lang="ru-RU" sz="2400" b="0" kern="100" dirty="0" err="1">
                          <a:solidFill>
                            <a:srgbClr val="002060"/>
                          </a:solidFill>
                          <a:effectLst/>
                        </a:rPr>
                        <a:t>Вэйли</a:t>
                      </a:r>
                      <a:endParaRPr lang="ru-RU" sz="2400" b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400" b="0" kern="100" dirty="0">
                          <a:solidFill>
                            <a:srgbClr val="002060"/>
                          </a:solidFill>
                          <a:effectLst/>
                        </a:rPr>
                        <a:t>Ян </a:t>
                      </a:r>
                      <a:r>
                        <a:rPr lang="ru-RU" sz="2400" b="0" kern="100" dirty="0" err="1">
                          <a:solidFill>
                            <a:srgbClr val="002060"/>
                          </a:solidFill>
                          <a:effectLst/>
                        </a:rPr>
                        <a:t>Чжэньюй</a:t>
                      </a:r>
                      <a:endParaRPr lang="ru-RU" sz="2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Чжан Хуэй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660066"/>
                          </a:solidFill>
                          <a:effectLst/>
                        </a:rPr>
                        <a:t>Чэн </a:t>
                      </a:r>
                      <a:r>
                        <a:rPr lang="ru-RU" sz="2400" b="0" kern="100" dirty="0" err="1">
                          <a:solidFill>
                            <a:srgbClr val="660066"/>
                          </a:solidFill>
                          <a:effectLst/>
                        </a:rPr>
                        <a:t>Ясинь</a:t>
                      </a:r>
                      <a:endParaRPr lang="ru-RU" sz="2400" b="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002060"/>
                          </a:solidFill>
                          <a:effectLst/>
                        </a:rPr>
                        <a:t>Шэнь </a:t>
                      </a:r>
                      <a:r>
                        <a:rPr lang="ru-RU" sz="2400" b="0" kern="100" dirty="0" err="1">
                          <a:solidFill>
                            <a:srgbClr val="002060"/>
                          </a:solidFill>
                          <a:effectLst/>
                        </a:rPr>
                        <a:t>Уцзюнь</a:t>
                      </a:r>
                      <a:endParaRPr lang="ru-RU" sz="2400" b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b="0" kern="100" dirty="0">
                          <a:solidFill>
                            <a:srgbClr val="002060"/>
                          </a:solidFill>
                          <a:effectLst/>
                        </a:rPr>
                        <a:t>Ян </a:t>
                      </a:r>
                      <a:r>
                        <a:rPr lang="ru-RU" sz="2400" b="0" kern="100" dirty="0" err="1">
                          <a:solidFill>
                            <a:srgbClr val="002060"/>
                          </a:solidFill>
                          <a:effectLst/>
                        </a:rPr>
                        <a:t>Цзюньдун</a:t>
                      </a:r>
                      <a:endParaRPr lang="ru-RU" sz="2400" b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05616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15640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842D0D-A4D2-397B-AD26-B2E72C3A7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93F1CC8-0C6B-A9C0-183E-F9970186D19B}"/>
              </a:ext>
            </a:extLst>
          </p:cNvPr>
          <p:cNvSpPr txBox="1"/>
          <p:nvPr/>
        </p:nvSpPr>
        <p:spPr>
          <a:xfrm>
            <a:off x="2756263" y="366081"/>
            <a:ext cx="752420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Суррогатная мама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3D8F28-32C1-BA59-8E2A-B2EB477FC0BA}"/>
              </a:ext>
            </a:extLst>
          </p:cNvPr>
          <p:cNvSpPr txBox="1"/>
          <p:nvPr/>
        </p:nvSpPr>
        <p:spPr>
          <a:xfrm>
            <a:off x="287383" y="117566"/>
            <a:ext cx="875211" cy="1323439"/>
          </a:xfrm>
          <a:prstGeom prst="rect">
            <a:avLst/>
          </a:prstGeom>
          <a:solidFill>
            <a:srgbClr val="C5D3EC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57BF04-4E5C-F077-580C-459019B9C921}"/>
              </a:ext>
            </a:extLst>
          </p:cNvPr>
          <p:cNvSpPr txBox="1"/>
          <p:nvPr/>
        </p:nvSpPr>
        <p:spPr>
          <a:xfrm>
            <a:off x="2860766" y="2564414"/>
            <a:ext cx="6217920" cy="3005438"/>
          </a:xfrm>
          <a:prstGeom prst="rect">
            <a:avLst/>
          </a:prstGeom>
          <a:solidFill>
            <a:srgbClr val="F0F4FA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ru-RU" sz="4000" b="0" i="0" u="none" strike="noStrike" kern="1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Син </a:t>
            </a:r>
            <a:r>
              <a:rPr kumimoji="0" lang="ru-RU" sz="4000" b="0" i="0" u="none" strike="noStrike" kern="100" cap="none" spc="0" normalizeH="0" baseline="0" noProof="0" dirty="0" err="1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Цзиньюй</a:t>
            </a:r>
            <a:endParaRPr kumimoji="0" lang="ru-RU" sz="4000" b="0" i="0" u="none" strike="noStrike" kern="10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ru-RU" sz="4000" b="0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Хэ Пин</a:t>
            </a:r>
            <a:endParaRPr kumimoji="0" lang="ru-RU" sz="4000" b="0" i="0" u="none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ru-RU" sz="4000" b="0" i="0" u="none" strike="noStrike" kern="1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Чжан </a:t>
            </a:r>
            <a:r>
              <a:rPr kumimoji="0" lang="ru-RU" sz="4000" b="0" i="0" u="none" strike="noStrike" kern="100" cap="none" spc="0" normalizeH="0" baseline="0" noProof="0" dirty="0" err="1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Кэхуа</a:t>
            </a:r>
            <a:endParaRPr kumimoji="0" lang="ru-RU" sz="4000" b="0" i="0" u="none" strike="noStrike" kern="10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ru-RU" sz="4000" b="0" i="0" u="none" strike="noStrike" kern="1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Чэнь </a:t>
            </a:r>
            <a:r>
              <a:rPr kumimoji="0" lang="ru-RU" sz="4000" b="0" i="0" u="none" strike="noStrike" kern="100" cap="none" spc="0" normalizeH="0" baseline="0" noProof="0" dirty="0" err="1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Тяньлу</a:t>
            </a:r>
            <a:endParaRPr kumimoji="0" lang="ru-RU" sz="4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7132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A6DDD8-AA46-8BFA-B882-E9DFBBA28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D45FC9-A972-063C-15F8-08F5254E59E4}"/>
              </a:ext>
            </a:extLst>
          </p:cNvPr>
          <p:cNvSpPr txBox="1"/>
          <p:nvPr/>
        </p:nvSpPr>
        <p:spPr>
          <a:xfrm>
            <a:off x="3216676" y="366081"/>
            <a:ext cx="57586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Суррогатная мама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2643F6-6834-5D85-1897-A05BD65E6730}"/>
              </a:ext>
            </a:extLst>
          </p:cNvPr>
          <p:cNvSpPr txBox="1"/>
          <p:nvPr/>
        </p:nvSpPr>
        <p:spPr>
          <a:xfrm>
            <a:off x="439917" y="1536716"/>
            <a:ext cx="11312165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 вы оцениваете решение женщин стать суррогатной матерью?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Сколько должны стоить услуги вынашивания чужого ребенка?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Могли бы вы стать суррогатной мамой при условии хорошей оплаты?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Если бы у вашей подруги (сестры, жены) возникла идея поработать «инкубатором», как бы вы на это отреагировали?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кого больше прав на ребенка: у суррогатной мамы или у генетических родителей?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Кто несет большую ответственность в случае рождения ребенка-инвалида?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Нравственно ли «покупать» малыша?</a:t>
            </a:r>
          </a:p>
        </p:txBody>
      </p:sp>
    </p:spTree>
    <p:extLst>
      <p:ext uri="{BB962C8B-B14F-4D97-AF65-F5344CB8AC3E}">
        <p14:creationId xmlns:p14="http://schemas.microsoft.com/office/powerpoint/2010/main" val="4137257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AB67D4-7A59-8A3D-4317-49A859DCD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698606D-71E7-0FF6-09BA-1CBAD2C7D6C3}"/>
              </a:ext>
            </a:extLst>
          </p:cNvPr>
          <p:cNvSpPr txBox="1"/>
          <p:nvPr/>
        </p:nvSpPr>
        <p:spPr>
          <a:xfrm>
            <a:off x="3216675" y="273456"/>
            <a:ext cx="575864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Кризис семьи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3319CE-CE04-274D-1072-075CC34E0A43}"/>
              </a:ext>
            </a:extLst>
          </p:cNvPr>
          <p:cNvSpPr txBox="1"/>
          <p:nvPr/>
        </p:nvSpPr>
        <p:spPr>
          <a:xfrm>
            <a:off x="287383" y="117566"/>
            <a:ext cx="875211" cy="1323439"/>
          </a:xfrm>
          <a:prstGeom prst="rect">
            <a:avLst/>
          </a:prstGeom>
          <a:solidFill>
            <a:srgbClr val="C5D3EC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8A2B32-14C6-CA93-5713-AAB67A08294F}"/>
              </a:ext>
            </a:extLst>
          </p:cNvPr>
          <p:cNvSpPr txBox="1"/>
          <p:nvPr/>
        </p:nvSpPr>
        <p:spPr>
          <a:xfrm>
            <a:off x="2860766" y="2564414"/>
            <a:ext cx="6217920" cy="3005438"/>
          </a:xfrm>
          <a:prstGeom prst="rect">
            <a:avLst/>
          </a:prstGeom>
          <a:solidFill>
            <a:srgbClr val="F0F4FA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ru-RU" sz="4000" b="0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Фу Цзе</a:t>
            </a:r>
            <a:endParaRPr kumimoji="0" lang="ru-RU" sz="4000" b="0" i="0" u="none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ru-RU" sz="4000" b="0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Цай </a:t>
            </a:r>
            <a:r>
              <a:rPr kumimoji="0" lang="ru-RU" sz="4000" b="0" i="0" u="none" strike="noStrike" kern="1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Цзяжуй</a:t>
            </a:r>
            <a:endParaRPr kumimoji="0" lang="ru-RU" sz="4000" b="0" i="0" u="none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ru-RU" sz="4000" b="0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Чжу </a:t>
            </a:r>
            <a:r>
              <a:rPr kumimoji="0" lang="ru-RU" sz="4000" b="0" i="0" u="none" strike="noStrike" kern="1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Вэйли</a:t>
            </a:r>
            <a:endParaRPr kumimoji="0" lang="ru-RU" sz="4000" b="0" i="0" u="none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ru-RU" sz="4000" b="0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Ян </a:t>
            </a:r>
            <a:r>
              <a:rPr kumimoji="0" lang="ru-RU" sz="4000" b="0" i="0" u="none" strike="noStrike" kern="1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Чжэньюй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13870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735210-C459-4458-7236-D309269B1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EE65AE-41A5-8357-134D-A0BF35DD7E3A}"/>
              </a:ext>
            </a:extLst>
          </p:cNvPr>
          <p:cNvSpPr txBox="1"/>
          <p:nvPr/>
        </p:nvSpPr>
        <p:spPr>
          <a:xfrm>
            <a:off x="187570" y="919787"/>
            <a:ext cx="11723076" cy="59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 на ваш взгляд, есть ли кризис семьи? В чем он проявляется?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Какие положительные и отрицательные стороны брака вы можете назвать?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Ваше мнение по поводу гражданского брака.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Отмечается рост одиночек во многих странах. Как по-вашему, с чем это связано?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Зарубежные исследователи считают, что правительства многих стран с высоким уровнем жизни сами способствуют популярности гражданских браков, обеспечивая щедрыми социальными льготами матерей-одиночек. В итоге многие женщины не стремятся официально регистрировать отношения, безбедно живут, воспитывают ребенка да еще и партнера содержат на эти деньги. А что вы об этом думаете?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Есть мнение, что незарегистрированный брак — прерогатива среднего класса. Что вы об этом думаете?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Кто, по-вашему, является приверженцем гражданского брака?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 относится церковь к сожительству?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CCC88F-AC05-C0EE-3947-27CECFD55F56}"/>
              </a:ext>
            </a:extLst>
          </p:cNvPr>
          <p:cNvSpPr txBox="1"/>
          <p:nvPr/>
        </p:nvSpPr>
        <p:spPr>
          <a:xfrm>
            <a:off x="3216675" y="273456"/>
            <a:ext cx="57586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Кризис семьи</a:t>
            </a:r>
          </a:p>
        </p:txBody>
      </p:sp>
    </p:spTree>
    <p:extLst>
      <p:ext uri="{BB962C8B-B14F-4D97-AF65-F5344CB8AC3E}">
        <p14:creationId xmlns:p14="http://schemas.microsoft.com/office/powerpoint/2010/main" val="5081624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81431B-ECD1-9D48-EC65-63B0EAA1C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FB109D-10F4-48B7-2AB9-49FC90806FA7}"/>
              </a:ext>
            </a:extLst>
          </p:cNvPr>
          <p:cNvSpPr txBox="1"/>
          <p:nvPr/>
        </p:nvSpPr>
        <p:spPr>
          <a:xfrm>
            <a:off x="3611674" y="117566"/>
            <a:ext cx="575864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Мама из 7 </a:t>
            </a:r>
            <a:r>
              <a:rPr kumimoji="0" lang="en-US" sz="6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“</a:t>
            </a:r>
            <a:r>
              <a:rPr kumimoji="0" lang="ru-RU" sz="6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</a:t>
            </a:r>
            <a:r>
              <a:rPr kumimoji="0" lang="en-US" sz="6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”</a:t>
            </a:r>
            <a:endParaRPr kumimoji="0" lang="ru-RU" sz="6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43069E-9230-D012-CE71-B2BE08902DD4}"/>
              </a:ext>
            </a:extLst>
          </p:cNvPr>
          <p:cNvSpPr txBox="1"/>
          <p:nvPr/>
        </p:nvSpPr>
        <p:spPr>
          <a:xfrm>
            <a:off x="287383" y="117566"/>
            <a:ext cx="875211" cy="1323439"/>
          </a:xfrm>
          <a:prstGeom prst="rect">
            <a:avLst/>
          </a:prstGeom>
          <a:solidFill>
            <a:srgbClr val="C5D3EC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0AE221-9CAD-ABEE-C193-F6AD000003E4}"/>
              </a:ext>
            </a:extLst>
          </p:cNvPr>
          <p:cNvSpPr txBox="1"/>
          <p:nvPr/>
        </p:nvSpPr>
        <p:spPr>
          <a:xfrm>
            <a:off x="2860766" y="2564414"/>
            <a:ext cx="6217920" cy="3005438"/>
          </a:xfrm>
          <a:prstGeom prst="rect">
            <a:avLst/>
          </a:prstGeom>
          <a:solidFill>
            <a:srgbClr val="F0F4FA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ru-RU" sz="4000" b="0" i="0" u="none" strike="noStrike" kern="1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Чжан Хуэй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ru-RU" sz="4000" b="0" i="0" u="none" strike="noStrike" kern="1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Чэн </a:t>
            </a:r>
            <a:r>
              <a:rPr kumimoji="0" lang="ru-RU" sz="4000" b="0" i="0" u="none" strike="noStrike" kern="100" cap="none" spc="0" normalizeH="0" baseline="0" noProof="0" dirty="0" err="1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Ясинь</a:t>
            </a:r>
            <a:endParaRPr kumimoji="0" lang="ru-RU" sz="4000" b="0" i="0" u="none" strike="noStrike" kern="10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ru-RU" sz="4000" b="0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Шэнь </a:t>
            </a:r>
            <a:r>
              <a:rPr kumimoji="0" lang="ru-RU" sz="4000" b="0" i="0" u="none" strike="noStrike" kern="1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Уцзюнь</a:t>
            </a:r>
            <a:endParaRPr kumimoji="0" lang="ru-RU" sz="4000" b="0" i="0" u="none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ru-RU" sz="4000" b="0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Ян </a:t>
            </a:r>
            <a:r>
              <a:rPr kumimoji="0" lang="ru-RU" sz="4000" b="0" i="0" u="none" strike="noStrike" kern="1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Цзюньдун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419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A2247C-F528-2716-A011-2D8059471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9B55314-F2A8-AAC2-6517-0D657966F571}"/>
              </a:ext>
            </a:extLst>
          </p:cNvPr>
          <p:cNvSpPr txBox="1"/>
          <p:nvPr/>
        </p:nvSpPr>
        <p:spPr>
          <a:xfrm>
            <a:off x="4382383" y="68564"/>
            <a:ext cx="57586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Мама из 7 </a:t>
            </a: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“</a:t>
            </a: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Б</a:t>
            </a: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”</a:t>
            </a:r>
            <a:endParaRPr kumimoji="0" lang="ru-RU" sz="36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B2A0D2-34FA-770B-F6B0-A71B16AEE1BA}"/>
              </a:ext>
            </a:extLst>
          </p:cNvPr>
          <p:cNvSpPr txBox="1"/>
          <p:nvPr/>
        </p:nvSpPr>
        <p:spPr>
          <a:xfrm>
            <a:off x="237308" y="839089"/>
            <a:ext cx="11717383" cy="37035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Должны ли существовать возрастные ограничения для вступающих в брак?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чем, по-вашему, может быть связано снижение возрастного ценза для вступающих в брак?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 вы думаете о молодых мамах?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Кто ответствен за малыша молодой мамы?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 вы относитесь к тому, что 14-летним девочкам будет разрешено выходить замуж?</a:t>
            </a:r>
          </a:p>
        </p:txBody>
      </p:sp>
    </p:spTree>
    <p:extLst>
      <p:ext uri="{BB962C8B-B14F-4D97-AF65-F5344CB8AC3E}">
        <p14:creationId xmlns:p14="http://schemas.microsoft.com/office/powerpoint/2010/main" val="12021626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3A064A-565D-6974-BBF5-1F762ABC2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745ABA-4800-71BE-682F-70151E610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4403195"/>
          </a:xfrm>
        </p:spPr>
        <p:txBody>
          <a:bodyPr>
            <a:noAutofit/>
          </a:bodyPr>
          <a:lstStyle/>
          <a:p>
            <a:r>
              <a:rPr lang="ru-RU" sz="4400" b="0" i="0" dirty="0">
                <a:solidFill>
                  <a:srgbClr val="474747"/>
                </a:solidFill>
                <a:effectLst/>
                <a:latin typeface="Google Sans"/>
              </a:rPr>
              <a:t>Институт брака — это </a:t>
            </a:r>
            <a:r>
              <a:rPr lang="ru-RU" sz="4400" b="0" i="0" dirty="0">
                <a:solidFill>
                  <a:srgbClr val="040C28"/>
                </a:solidFill>
                <a:effectLst/>
                <a:latin typeface="Google Sans"/>
              </a:rPr>
              <a:t>система правовых норм, регулирующих отношения по заключению, прекращению, признанию брака недействительным</a:t>
            </a:r>
            <a:r>
              <a:rPr lang="ru-RU" sz="4400" b="0" i="0" dirty="0">
                <a:solidFill>
                  <a:srgbClr val="474747"/>
                </a:solidFill>
                <a:effectLst/>
                <a:latin typeface="Google Sans"/>
              </a:rPr>
              <a:t>. В системе семейного права институт брака — это её часть.</a:t>
            </a:r>
            <a:endParaRPr lang="ru-RU" sz="4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557631-ABA9-96B7-7B42-5A64BA332D3F}"/>
              </a:ext>
            </a:extLst>
          </p:cNvPr>
          <p:cNvSpPr txBox="1"/>
          <p:nvPr/>
        </p:nvSpPr>
        <p:spPr>
          <a:xfrm>
            <a:off x="2133599" y="560402"/>
            <a:ext cx="95334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 вы думаете об институте брака?</a:t>
            </a:r>
          </a:p>
        </p:txBody>
      </p:sp>
    </p:spTree>
    <p:extLst>
      <p:ext uri="{BB962C8B-B14F-4D97-AF65-F5344CB8AC3E}">
        <p14:creationId xmlns:p14="http://schemas.microsoft.com/office/powerpoint/2010/main" val="34868621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3000">
              <a:srgbClr val="FBF3C1"/>
            </a:gs>
            <a:gs pos="81000">
              <a:srgbClr val="FFF9E7"/>
            </a:gs>
            <a:gs pos="46000">
              <a:schemeClr val="bg1"/>
            </a:gs>
            <a:gs pos="100000">
              <a:schemeClr val="accent4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2254176-7A11-4248-9239-F2A7BC609BA3}"/>
              </a:ext>
            </a:extLst>
          </p:cNvPr>
          <p:cNvSpPr txBox="1"/>
          <p:nvPr/>
        </p:nvSpPr>
        <p:spPr>
          <a:xfrm>
            <a:off x="467360" y="348734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Неосновно́й</a:t>
            </a: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инсти́нкт</a:t>
            </a:r>
            <a:endParaRPr kumimoji="0" lang="ru-RU" sz="36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90A7C3-C9DC-484E-963F-2E7BA67931C8}"/>
              </a:ext>
            </a:extLst>
          </p:cNvPr>
          <p:cNvSpPr txBox="1"/>
          <p:nvPr/>
        </p:nvSpPr>
        <p:spPr>
          <a:xfrm>
            <a:off x="233680" y="1249680"/>
            <a:ext cx="1147064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Система ценностей современной женщины во многом изменилась. Семья, любовь, брак, дети уже не являются </a:t>
            </a: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приорите́тными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 Современные женщины по сравнению с </a:t>
            </a: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предше́ственницами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много думают о </a:t>
            </a: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ли́чностном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успехе. И далеко не всем удаётся сочетать роль жены и матери с ролью </a:t>
            </a: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карьери́стки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 Чаще жизненные </a:t>
            </a: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обстоя́тельства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навя́зывают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свой выбор: </a:t>
            </a: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счастли́вая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семья или </a:t>
            </a: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карье́ра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 </a:t>
            </a: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Не́которые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отдают </a:t>
            </a: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предпочте́ние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са̀мореализа́ции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свободе, профессии, деньгам, карьере. Статистика утверждает, что 6-8 % молодых замужних женщин по этой причине не хотят иметь детей. </a:t>
            </a: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Матери́нство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пугает их </a:t>
            </a: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возмо́жностью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остаться без хорошо </a:t>
            </a: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опла́чиваемой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работы, а вместе с ней и без перспектив </a:t>
            </a: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ка́чественно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изменить свою жизнь. Если же конфликта </a:t>
            </a: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стереоти́пов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и интересов избежать не удаётся, родителями становятся те, кто не хочет иметь детей. Более половины детей в современном обществе рождаются </a:t>
            </a: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нежела́нными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091362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3000">
              <a:srgbClr val="FBF3C1"/>
            </a:gs>
            <a:gs pos="81000">
              <a:srgbClr val="FFF9E7"/>
            </a:gs>
            <a:gs pos="46000">
              <a:schemeClr val="bg1"/>
            </a:gs>
            <a:gs pos="100000">
              <a:schemeClr val="accent4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2254176-7A11-4248-9239-F2A7BC609BA3}"/>
              </a:ext>
            </a:extLst>
          </p:cNvPr>
          <p:cNvSpPr txBox="1"/>
          <p:nvPr/>
        </p:nvSpPr>
        <p:spPr>
          <a:xfrm>
            <a:off x="467360" y="348734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Неосновно́й</a:t>
            </a: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инсти́нкт</a:t>
            </a:r>
            <a:endParaRPr kumimoji="0" lang="ru-RU" sz="36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90A7C3-C9DC-484E-963F-2E7BA67931C8}"/>
              </a:ext>
            </a:extLst>
          </p:cNvPr>
          <p:cNvSpPr txBox="1"/>
          <p:nvPr/>
        </p:nvSpPr>
        <p:spPr>
          <a:xfrm>
            <a:off x="233680" y="1249680"/>
            <a:ext cx="1147064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Ещё одна из причин отказа от материнства, как говорят социологи, — неуверенность в </a:t>
            </a: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подде́ржке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партнёра, отца ребёнка. </a:t>
            </a: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Одино́кая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рабо́тающая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женщина сильно </a:t>
            </a: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риску́ет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когда </a:t>
            </a: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реша́ет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родить ребёнка. Риск касается не только карьеры, но и психики ребёнка. </a:t>
            </a: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Лари́са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Луняко́ва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научный сотрудник Института </a:t>
            </a: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социа́льно-экономи́ческих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проблем </a:t>
            </a: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наро̀донаселе́ния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РАН, пришла к выводу, что у женщин, не </a:t>
            </a: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вы́бравших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что-то одно, работу или воспитание ребёнка, </a:t>
            </a: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выраста́ют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несчастные и социально </a:t>
            </a: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неадапти́рованные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дети.</a:t>
            </a: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Госуда́рство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защища́ет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женщин и </a:t>
            </a: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матери́нство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как-то абстрактно. Заботу </a:t>
            </a: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при́нято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сводить лишь к борьбе с </a:t>
            </a:r>
            <a:r>
              <a:rPr kumimoji="0" lang="ru-RU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дискримина́цией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женщин в политической и общественной жизни.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2D4F66-F17D-4DF7-A2D8-70494826E82A}"/>
              </a:ext>
            </a:extLst>
          </p:cNvPr>
          <p:cNvSpPr txBox="1"/>
          <p:nvPr/>
        </p:nvSpPr>
        <p:spPr>
          <a:xfrm>
            <a:off x="904240" y="5597723"/>
            <a:ext cx="11287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РАН — Российская Академия Наук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Институт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социа́льно-экономи́ческих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проблем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наро̀донаселе́ния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Российской Академии Наук</a:t>
            </a:r>
          </a:p>
        </p:txBody>
      </p:sp>
    </p:spTree>
    <p:extLst>
      <p:ext uri="{BB962C8B-B14F-4D97-AF65-F5344CB8AC3E}">
        <p14:creationId xmlns:p14="http://schemas.microsoft.com/office/powerpoint/2010/main" val="19448198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3000">
              <a:srgbClr val="FBF3C1"/>
            </a:gs>
            <a:gs pos="81000">
              <a:srgbClr val="FFF9E7"/>
            </a:gs>
            <a:gs pos="46000">
              <a:schemeClr val="bg1"/>
            </a:gs>
            <a:gs pos="100000">
              <a:schemeClr val="accent4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2254176-7A11-4248-9239-F2A7BC609BA3}"/>
              </a:ext>
            </a:extLst>
          </p:cNvPr>
          <p:cNvSpPr txBox="1"/>
          <p:nvPr/>
        </p:nvSpPr>
        <p:spPr>
          <a:xfrm>
            <a:off x="467360" y="348734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Неосновно́й</a:t>
            </a: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инсти́нкт</a:t>
            </a:r>
            <a:endParaRPr kumimoji="0" lang="ru-RU" sz="36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90A7C3-C9DC-484E-963F-2E7BA67931C8}"/>
              </a:ext>
            </a:extLst>
          </p:cNvPr>
          <p:cNvSpPr txBox="1"/>
          <p:nvPr/>
        </p:nvSpPr>
        <p:spPr>
          <a:xfrm>
            <a:off x="274320" y="1012954"/>
            <a:ext cx="1147064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А само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общество становится всё более терпимым по отношению к бездетности. Недавно Государственная дума РФ не поддержала идею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восстановле́ния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налога на бездетность. 56 % россиян положительно относятся к этому решению. «Давайте не будем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забыва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ть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про безработицу, плохие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жили́щные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условия,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беспризо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рность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бедность. С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увеличе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нием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народонаселе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ния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эти проблемы не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исче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знут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 Если сейчас люди работают за зарплату 200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до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лларов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то при населении в 300 миллионов человек люди будут работать за вдвое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ме́ньшую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зарплату.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Ны́нешнее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население — это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ма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ксимум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для России.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Уменьше́ние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населе́ния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заставит государство ценить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оста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вшихся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». Это мнение читателя газеты «Московский комсомолец» В. 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Са́вкина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из Москвы.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2D4F66-F17D-4DF7-A2D8-70494826E82A}"/>
              </a:ext>
            </a:extLst>
          </p:cNvPr>
          <p:cNvSpPr txBox="1"/>
          <p:nvPr/>
        </p:nvSpPr>
        <p:spPr>
          <a:xfrm>
            <a:off x="1280160" y="5982444"/>
            <a:ext cx="11287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РФ — Российская Федерация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Государственная дума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8965742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3000">
              <a:srgbClr val="FBF3C1"/>
            </a:gs>
            <a:gs pos="81000">
              <a:srgbClr val="FFF9E7"/>
            </a:gs>
            <a:gs pos="46000">
              <a:schemeClr val="bg1"/>
            </a:gs>
            <a:gs pos="100000">
              <a:schemeClr val="accent4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2254176-7A11-4248-9239-F2A7BC609BA3}"/>
              </a:ext>
            </a:extLst>
          </p:cNvPr>
          <p:cNvSpPr txBox="1"/>
          <p:nvPr/>
        </p:nvSpPr>
        <p:spPr>
          <a:xfrm>
            <a:off x="467360" y="348734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Неосновно́й</a:t>
            </a: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инсти́нкт</a:t>
            </a:r>
            <a:endParaRPr kumimoji="0" lang="ru-RU" sz="36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90A7C3-C9DC-484E-963F-2E7BA67931C8}"/>
              </a:ext>
            </a:extLst>
          </p:cNvPr>
          <p:cNvSpPr txBox="1"/>
          <p:nvPr/>
        </p:nvSpPr>
        <p:spPr>
          <a:xfrm>
            <a:off x="274320" y="863238"/>
            <a:ext cx="1147064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Нежелание иметь детей или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неуве́ренность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в поддержке партнёра и близких людей,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экономи́ческая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неопределённость — очень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ве́ские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причины, чтобы сделать выбор в пользу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безде́тной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жизни, считает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Татья́на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Гурко́ из Института социологии РАН.</a:t>
            </a: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Вместе с тем россиян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стано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вится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всё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ме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ньше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У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ровень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взрослой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сме́ртности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в России за последнее время сильно вырос, а детская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сме́ртность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осталась на том же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у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ровне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что и до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перестро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йки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 Это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приведё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к тому, что в 2011 году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россия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станет ещё на 10 млн. меньше, а к 2300 г. по количеству граждан Россия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перемести́тся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с 6-го места (2000 г.) на 20-е. Л. М. 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Роша́ль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до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ктор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медици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нских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наук, хирург, профессор, считает, что «мы должны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увели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чить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рождаемость хотя бы в два раза, чтобы не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вы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родиться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».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2D4F66-F17D-4DF7-A2D8-70494826E82A}"/>
              </a:ext>
            </a:extLst>
          </p:cNvPr>
          <p:cNvSpPr txBox="1"/>
          <p:nvPr/>
        </p:nvSpPr>
        <p:spPr>
          <a:xfrm>
            <a:off x="477520" y="5173490"/>
            <a:ext cx="982472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Л. М. 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Роша́ль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Леони́д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Миха́йлович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Роша́ль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советский и российский педиатр и хирург, общественный деятель. Президент НИИ неотложной детской хирургии и травматологии, бывший директор НИИ неотложной детской хирургии и травматологии. Президент Национальной медицинской палаты. «Детский доктор мира». Доктор медицинских наук, профессор. Герой Труда Российской Федерации.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8AD0B8-9E36-4EA2-A306-780F1D19DFC5}"/>
              </a:ext>
            </a:extLst>
          </p:cNvPr>
          <p:cNvSpPr txBox="1"/>
          <p:nvPr/>
        </p:nvSpPr>
        <p:spPr>
          <a:xfrm>
            <a:off x="1320800" y="1998189"/>
            <a:ext cx="864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РАН — Российская Академия Наук — Институт социологии Российской Академии Наук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012C264-517C-4D2D-B9C2-4CA1EDCF58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099" t="2222" r="21358" b="2222"/>
          <a:stretch/>
        </p:blipFill>
        <p:spPr>
          <a:xfrm>
            <a:off x="10302240" y="4545707"/>
            <a:ext cx="1889760" cy="2291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7294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3000">
              <a:srgbClr val="FBF3C1"/>
            </a:gs>
            <a:gs pos="81000">
              <a:srgbClr val="FFF9E7"/>
            </a:gs>
            <a:gs pos="46000">
              <a:schemeClr val="bg1"/>
            </a:gs>
            <a:gs pos="100000">
              <a:schemeClr val="accent4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2254176-7A11-4248-9239-F2A7BC609BA3}"/>
              </a:ext>
            </a:extLst>
          </p:cNvPr>
          <p:cNvSpPr txBox="1"/>
          <p:nvPr/>
        </p:nvSpPr>
        <p:spPr>
          <a:xfrm>
            <a:off x="467360" y="348734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Неосновно́й</a:t>
            </a: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инсти́нкт</a:t>
            </a:r>
            <a:endParaRPr kumimoji="0" lang="ru-RU" sz="36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19C05ED-76AA-4C4D-B5A6-0695210149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211" y="1420922"/>
            <a:ext cx="10621389" cy="494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8560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786C9E-841D-AE15-9D62-7C3DE3EEA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DE86194-083D-AB15-C6F5-267C817E79D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24 октября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1447E4-68B9-3C80-A464-30A03A867B67}"/>
              </a:ext>
            </a:extLst>
          </p:cNvPr>
          <p:cNvSpPr txBox="1"/>
          <p:nvPr/>
        </p:nvSpPr>
        <p:spPr>
          <a:xfrm>
            <a:off x="121024" y="1060641"/>
            <a:ext cx="11866189" cy="5807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Выучить скороговорки «Тащу…» и «В луже…».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По вопросам к тексту «Неосновной инстинкт»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1) ответить на вопросы по тексту;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2) коротко (3-5 предложений) описать  ситуацию в Китае, которая сложилась в данной области</a:t>
            </a:r>
            <a:r>
              <a:rPr lang="ru-RU" sz="2800" dirty="0">
                <a:solidFill>
                  <a:prstClr val="black"/>
                </a:solidFill>
                <a:latin typeface="Calibri" panose="020F0502020204030204"/>
                <a:sym typeface="Wingdings 2" panose="05020102010507070707" pitchFamily="18" charset="2"/>
              </a:rPr>
              <a:t> в настоящее время.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Выбрать тему для 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Доклада-презентации на тему "Семья в современном мире".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доклада нужно выбрать любую более узкую тему (например: «Традиционный семейный уклад в моей стране и современная семья», «Демографическая ситуация в моей стране», «Городская и сельская семья в…», «Изменение положения женщины в … и связанные с этим изменения в семье», «Незыблемые традиции семейных взаимоотношений …», «Отличия семейного уклада / семейный отношений в моей стране и …», «Государственное регулирование вопросов семьи и брака …», «Психологические проблемы современной семьи …» и тому подобные). 10 минут. </a:t>
            </a:r>
            <a:r>
              <a:rPr lang="ru-RU" dirty="0">
                <a:solidFill>
                  <a:prstClr val="black"/>
                </a:solidFill>
                <a:latin typeface="Calibri" panose="020F0502020204030204"/>
              </a:rPr>
              <a:t>Если доклад делает пара, то 15 минут.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79038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6504</TotalTime>
  <Words>1805</Words>
  <Application>Microsoft Office PowerPoint</Application>
  <PresentationFormat>Широкоэкранный</PresentationFormat>
  <Paragraphs>428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31" baseType="lpstr">
      <vt:lpstr>Arial</vt:lpstr>
      <vt:lpstr>Arial Black</vt:lpstr>
      <vt:lpstr>Calibri</vt:lpstr>
      <vt:lpstr>Calibri Light</vt:lpstr>
      <vt:lpstr>Google Sans</vt:lpstr>
      <vt:lpstr>Times New Roman</vt:lpstr>
      <vt:lpstr>Тема Office</vt:lpstr>
      <vt:lpstr>1_Тема Office</vt:lpstr>
      <vt:lpstr>Группа 103b </vt:lpstr>
      <vt:lpstr>Фонетика Русские скороговорки и стихотворения</vt:lpstr>
      <vt:lpstr>Щ</vt:lpstr>
      <vt:lpstr>Скороговорки</vt:lpstr>
      <vt:lpstr>Скороговорки</vt:lpstr>
      <vt:lpstr>Скороговорки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Институт брака — это система правовых норм, регулирующих отношения по заключению, прекращению, признанию брака недействительным. В системе семейного права институт брака — это её часть.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137</cp:revision>
  <dcterms:created xsi:type="dcterms:W3CDTF">2024-09-01T20:30:35Z</dcterms:created>
  <dcterms:modified xsi:type="dcterms:W3CDTF">2025-10-20T15:05:02Z</dcterms:modified>
</cp:coreProperties>
</file>