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870" r:id="rId3"/>
    <p:sldId id="519" r:id="rId4"/>
    <p:sldId id="792" r:id="rId5"/>
    <p:sldId id="827" r:id="rId6"/>
    <p:sldId id="828" r:id="rId7"/>
    <p:sldId id="881" r:id="rId8"/>
    <p:sldId id="518" r:id="rId9"/>
    <p:sldId id="707" r:id="rId10"/>
    <p:sldId id="854" r:id="rId11"/>
    <p:sldId id="553" r:id="rId12"/>
    <p:sldId id="872" r:id="rId13"/>
    <p:sldId id="883" r:id="rId14"/>
    <p:sldId id="420" r:id="rId15"/>
    <p:sldId id="873" r:id="rId16"/>
    <p:sldId id="416" r:id="rId17"/>
    <p:sldId id="874" r:id="rId18"/>
    <p:sldId id="674" r:id="rId19"/>
    <p:sldId id="263" r:id="rId20"/>
    <p:sldId id="265" r:id="rId21"/>
    <p:sldId id="545" r:id="rId22"/>
    <p:sldId id="546" r:id="rId23"/>
    <p:sldId id="547" r:id="rId24"/>
    <p:sldId id="537" r:id="rId25"/>
    <p:sldId id="266" r:id="rId26"/>
    <p:sldId id="267" r:id="rId27"/>
    <p:sldId id="486" r:id="rId28"/>
    <p:sldId id="269" r:id="rId29"/>
    <p:sldId id="270" r:id="rId30"/>
    <p:sldId id="507" r:id="rId31"/>
    <p:sldId id="508" r:id="rId32"/>
    <p:sldId id="509" r:id="rId33"/>
    <p:sldId id="487" r:id="rId34"/>
    <p:sldId id="488" r:id="rId35"/>
    <p:sldId id="510" r:id="rId36"/>
    <p:sldId id="490" r:id="rId37"/>
    <p:sldId id="489" r:id="rId38"/>
    <p:sldId id="491" r:id="rId39"/>
    <p:sldId id="492" r:id="rId40"/>
    <p:sldId id="494" r:id="rId41"/>
    <p:sldId id="511" r:id="rId42"/>
    <p:sldId id="498" r:id="rId43"/>
    <p:sldId id="496" r:id="rId44"/>
    <p:sldId id="497" r:id="rId45"/>
    <p:sldId id="499" r:id="rId46"/>
    <p:sldId id="500" r:id="rId47"/>
    <p:sldId id="495" r:id="rId48"/>
    <p:sldId id="501" r:id="rId49"/>
    <p:sldId id="502" r:id="rId50"/>
    <p:sldId id="503" r:id="rId51"/>
    <p:sldId id="504" r:id="rId52"/>
    <p:sldId id="778" r:id="rId53"/>
    <p:sldId id="506" r:id="rId54"/>
    <p:sldId id="878" r:id="rId5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4FA"/>
    <a:srgbClr val="C2A7C0"/>
    <a:srgbClr val="C5D3EC"/>
    <a:srgbClr val="B6C8E8"/>
    <a:srgbClr val="0070C0"/>
    <a:srgbClr val="D1DCF0"/>
    <a:srgbClr val="BFA6C9"/>
    <a:srgbClr val="235737"/>
    <a:srgbClr val="747440"/>
    <a:srgbClr val="E4F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7" autoAdjust="0"/>
    <p:restoredTop sz="94660"/>
  </p:normalViewPr>
  <p:slideViewPr>
    <p:cSldViewPr snapToGrid="0">
      <p:cViewPr varScale="1">
        <p:scale>
          <a:sx n="70" d="100"/>
          <a:sy n="70" d="100"/>
        </p:scale>
        <p:origin x="95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730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021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45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3732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012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407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947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087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4568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373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224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36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philol.msu.ru/~elvigus/Grammatika/Miniprogramms/Chto-Chtoby/grammatikaChto-Chtoby_01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</a:t>
            </a:r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3b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512905" y="113652"/>
            <a:ext cx="6533868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17 октября 202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года, 13: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00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—16:15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E8F4823-0239-6F97-E32D-BB972B2A6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402292"/>
              </p:ext>
            </p:extLst>
          </p:nvPr>
        </p:nvGraphicFramePr>
        <p:xfrm>
          <a:off x="178907" y="908683"/>
          <a:ext cx="11790156" cy="5825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359">
                  <a:extLst>
                    <a:ext uri="{9D8B030D-6E8A-4147-A177-3AD203B41FA5}">
                      <a16:colId xmlns:a16="http://schemas.microsoft.com/office/drawing/2014/main" val="3808135318"/>
                    </a:ext>
                  </a:extLst>
                </a:gridCol>
                <a:gridCol w="1351848">
                  <a:extLst>
                    <a:ext uri="{9D8B030D-6E8A-4147-A177-3AD203B41FA5}">
                      <a16:colId xmlns:a16="http://schemas.microsoft.com/office/drawing/2014/main" val="2494670148"/>
                    </a:ext>
                  </a:extLst>
                </a:gridCol>
                <a:gridCol w="342257">
                  <a:extLst>
                    <a:ext uri="{9D8B030D-6E8A-4147-A177-3AD203B41FA5}">
                      <a16:colId xmlns:a16="http://schemas.microsoft.com/office/drawing/2014/main" val="1591501333"/>
                    </a:ext>
                  </a:extLst>
                </a:gridCol>
                <a:gridCol w="211327">
                  <a:extLst>
                    <a:ext uri="{9D8B030D-6E8A-4147-A177-3AD203B41FA5}">
                      <a16:colId xmlns:a16="http://schemas.microsoft.com/office/drawing/2014/main" val="1140834253"/>
                    </a:ext>
                  </a:extLst>
                </a:gridCol>
                <a:gridCol w="208344">
                  <a:extLst>
                    <a:ext uri="{9D8B030D-6E8A-4147-A177-3AD203B41FA5}">
                      <a16:colId xmlns:a16="http://schemas.microsoft.com/office/drawing/2014/main" val="1322172163"/>
                    </a:ext>
                  </a:extLst>
                </a:gridCol>
                <a:gridCol w="682907">
                  <a:extLst>
                    <a:ext uri="{9D8B030D-6E8A-4147-A177-3AD203B41FA5}">
                      <a16:colId xmlns:a16="http://schemas.microsoft.com/office/drawing/2014/main" val="17233624"/>
                    </a:ext>
                  </a:extLst>
                </a:gridCol>
                <a:gridCol w="625894">
                  <a:extLst>
                    <a:ext uri="{9D8B030D-6E8A-4147-A177-3AD203B41FA5}">
                      <a16:colId xmlns:a16="http://schemas.microsoft.com/office/drawing/2014/main" val="2699534202"/>
                    </a:ext>
                  </a:extLst>
                </a:gridCol>
                <a:gridCol w="349954">
                  <a:extLst>
                    <a:ext uri="{9D8B030D-6E8A-4147-A177-3AD203B41FA5}">
                      <a16:colId xmlns:a16="http://schemas.microsoft.com/office/drawing/2014/main" val="1087864011"/>
                    </a:ext>
                  </a:extLst>
                </a:gridCol>
                <a:gridCol w="693045">
                  <a:extLst>
                    <a:ext uri="{9D8B030D-6E8A-4147-A177-3AD203B41FA5}">
                      <a16:colId xmlns:a16="http://schemas.microsoft.com/office/drawing/2014/main" val="4134670203"/>
                    </a:ext>
                  </a:extLst>
                </a:gridCol>
                <a:gridCol w="1296537">
                  <a:extLst>
                    <a:ext uri="{9D8B030D-6E8A-4147-A177-3AD203B41FA5}">
                      <a16:colId xmlns:a16="http://schemas.microsoft.com/office/drawing/2014/main" val="222592599"/>
                    </a:ext>
                  </a:extLst>
                </a:gridCol>
                <a:gridCol w="518615">
                  <a:extLst>
                    <a:ext uri="{9D8B030D-6E8A-4147-A177-3AD203B41FA5}">
                      <a16:colId xmlns:a16="http://schemas.microsoft.com/office/drawing/2014/main" val="4204094954"/>
                    </a:ext>
                  </a:extLst>
                </a:gridCol>
                <a:gridCol w="1296537">
                  <a:extLst>
                    <a:ext uri="{9D8B030D-6E8A-4147-A177-3AD203B41FA5}">
                      <a16:colId xmlns:a16="http://schemas.microsoft.com/office/drawing/2014/main" val="3512687050"/>
                    </a:ext>
                  </a:extLst>
                </a:gridCol>
                <a:gridCol w="604428">
                  <a:extLst>
                    <a:ext uri="{9D8B030D-6E8A-4147-A177-3AD203B41FA5}">
                      <a16:colId xmlns:a16="http://schemas.microsoft.com/office/drawing/2014/main" val="3714765155"/>
                    </a:ext>
                  </a:extLst>
                </a:gridCol>
                <a:gridCol w="237994">
                  <a:extLst>
                    <a:ext uri="{9D8B030D-6E8A-4147-A177-3AD203B41FA5}">
                      <a16:colId xmlns:a16="http://schemas.microsoft.com/office/drawing/2014/main" val="4164231008"/>
                    </a:ext>
                  </a:extLst>
                </a:gridCol>
                <a:gridCol w="463463">
                  <a:extLst>
                    <a:ext uri="{9D8B030D-6E8A-4147-A177-3AD203B41FA5}">
                      <a16:colId xmlns:a16="http://schemas.microsoft.com/office/drawing/2014/main" val="2560383885"/>
                    </a:ext>
                  </a:extLst>
                </a:gridCol>
                <a:gridCol w="536563">
                  <a:extLst>
                    <a:ext uri="{9D8B030D-6E8A-4147-A177-3AD203B41FA5}">
                      <a16:colId xmlns:a16="http://schemas.microsoft.com/office/drawing/2014/main" val="2081203038"/>
                    </a:ext>
                  </a:extLst>
                </a:gridCol>
                <a:gridCol w="340259">
                  <a:extLst>
                    <a:ext uri="{9D8B030D-6E8A-4147-A177-3AD203B41FA5}">
                      <a16:colId xmlns:a16="http://schemas.microsoft.com/office/drawing/2014/main" val="1939870502"/>
                    </a:ext>
                  </a:extLst>
                </a:gridCol>
                <a:gridCol w="450937">
                  <a:extLst>
                    <a:ext uri="{9D8B030D-6E8A-4147-A177-3AD203B41FA5}">
                      <a16:colId xmlns:a16="http://schemas.microsoft.com/office/drawing/2014/main" val="1048629945"/>
                    </a:ext>
                  </a:extLst>
                </a:gridCol>
                <a:gridCol w="461169">
                  <a:extLst>
                    <a:ext uri="{9D8B030D-6E8A-4147-A177-3AD203B41FA5}">
                      <a16:colId xmlns:a16="http://schemas.microsoft.com/office/drawing/2014/main" val="1651570142"/>
                    </a:ext>
                  </a:extLst>
                </a:gridCol>
                <a:gridCol w="835719">
                  <a:extLst>
                    <a:ext uri="{9D8B030D-6E8A-4147-A177-3AD203B41FA5}">
                      <a16:colId xmlns:a16="http://schemas.microsoft.com/office/drawing/2014/main" val="118712538"/>
                    </a:ext>
                  </a:extLst>
                </a:gridCol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Колпак+Мишка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Щука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Груп.Раб</a:t>
                      </a: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. по 6 текстам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группа — Пересказ — оценка  — Ответы?? — оценка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ПКР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занятии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23652"/>
                  </a:ext>
                </a:extLst>
              </a:tr>
              <a:tr h="191409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Дэн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Пинфэй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Цзиньюй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</a:rPr>
                        <a:t>У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Яохуэй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Фу Цзе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7202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Фу Цзявэнь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 -10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Хань Яньчао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9810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Хэ Пин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 ——--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 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Цай Цзяжуй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\\+ - \++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6600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Цао Цэ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-10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Дунцин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 +10</a:t>
                      </a:r>
                      <a:r>
                        <a:rPr lang="ru-RU" sz="140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Кэхуа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Сымин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+10</a:t>
                      </a:r>
                      <a:r>
                        <a:rPr lang="ru-RU" sz="140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\\\+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Чжан Хуэй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+\+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Чжим</a:t>
                      </a:r>
                      <a:r>
                        <a:rPr lang="ru-RU" sz="1400" b="1" u="sng" kern="100">
                          <a:solidFill>
                            <a:srgbClr val="660066"/>
                          </a:solidFill>
                          <a:effectLst/>
                        </a:rPr>
                        <a:t>э</a:t>
                      </a: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Чжао Вэйи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 +10</a:t>
                      </a:r>
                      <a:r>
                        <a:rPr lang="ru-RU" sz="140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- \\+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Чжао Цяньцянь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Чжу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Вэйли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309211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 Ясинь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7694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Чэнь Тяньлу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08957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Чэнь Шо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-10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04764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Шэнь Уцзюнь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54520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Ванлай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 +10</a:t>
                      </a:r>
                      <a:r>
                        <a:rPr lang="ru-RU" sz="140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16581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Цзюньдун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 - \+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24226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Чжэньюй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\\+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i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76783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592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192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390902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9EDD22-D0C3-D46C-9796-B78BAC067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D3BE96-2C61-3E11-FC22-CEDCA775E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79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К, Ш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2106749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65E39-1642-74B8-1A0A-27F6DB633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CAD039-DFFD-9C7C-4CC3-A288EDFDD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4C29E7-7102-8945-2DD8-088A64270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1019"/>
            <a:ext cx="7538720" cy="42405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B39E81-5493-00FD-4EA2-2227C2AA70C0}"/>
              </a:ext>
            </a:extLst>
          </p:cNvPr>
          <p:cNvSpPr txBox="1"/>
          <p:nvPr/>
        </p:nvSpPr>
        <p:spPr>
          <a:xfrm>
            <a:off x="3366546" y="5132151"/>
            <a:ext cx="79522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Сшит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колпа́к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по-колпако́вски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На́до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колпа́к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переколпакова́ть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перевы́колпаковать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20D77A8-616E-0B9F-AC6E-120D2A2D5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988" y="4135708"/>
            <a:ext cx="2764735" cy="245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221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63ECE-D637-3AFE-882D-355DD2EE9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421326-1608-C886-07B1-796B7B09D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B625A5-1B51-F794-9A34-A8C67942FA53}"/>
              </a:ext>
            </a:extLst>
          </p:cNvPr>
          <p:cNvSpPr txBox="1"/>
          <p:nvPr/>
        </p:nvSpPr>
        <p:spPr>
          <a:xfrm>
            <a:off x="3472562" y="5167606"/>
            <a:ext cx="79522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Сшит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колпа́к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по-колпако́вски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На́до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колпа́к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переколпакова́ть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перевы́колпаковать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C02B5F4-8CBD-7F7C-49B4-5B301D9DC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988" y="4135708"/>
            <a:ext cx="2764735" cy="245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128203-19C4-59B8-4BF6-FB192E68F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04381"/>
            <a:ext cx="7620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92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39B7CE-0E6B-3F8F-9733-2E507281D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94670A-6151-2F0F-4F12-0BB63881B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79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2539881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CBD30D0-9326-9CD4-BF11-A1953061C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847" y="3247360"/>
            <a:ext cx="2009775" cy="12954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89D2C1-9F00-990F-00B3-0B68B18C54A7}"/>
              </a:ext>
            </a:extLst>
          </p:cNvPr>
          <p:cNvSpPr txBox="1"/>
          <p:nvPr/>
        </p:nvSpPr>
        <p:spPr>
          <a:xfrm>
            <a:off x="220726" y="3454769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Тще́тно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тщи́тся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щу́ка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ущеми́ть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леща́.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8A3F742-7B42-C326-8CD9-7957CF2348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4"/>
          <a:stretch/>
        </p:blipFill>
        <p:spPr>
          <a:xfrm flipH="1">
            <a:off x="80892" y="324821"/>
            <a:ext cx="3500438" cy="166934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D282B-2E49-9118-81F1-63575F54B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831"/>
          <a:stretch/>
        </p:blipFill>
        <p:spPr>
          <a:xfrm>
            <a:off x="4310955" y="4239599"/>
            <a:ext cx="2190749" cy="248738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995E118-0D96-624E-AF57-9B32BDC45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0554" y="306386"/>
            <a:ext cx="3419546" cy="279910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E9A7B09-69A6-9043-EA53-D4D96948B2B1}"/>
              </a:ext>
            </a:extLst>
          </p:cNvPr>
          <p:cNvSpPr txBox="1"/>
          <p:nvPr/>
        </p:nvSpPr>
        <p:spPr>
          <a:xfrm>
            <a:off x="3092859" y="1535833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Навари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щей, на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зовёт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леще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й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723C2B-042F-6819-7DEF-9D4EC0CE49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56" t="4392" r="-1" b="9685"/>
          <a:stretch/>
        </p:blipFill>
        <p:spPr bwMode="auto">
          <a:xfrm>
            <a:off x="8249677" y="4275687"/>
            <a:ext cx="2167890" cy="1046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64077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4255100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B0F128-7400-C438-C250-C8D4D2CA8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F95C125-947E-A810-BD19-C697229B8F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687183"/>
              </p:ext>
            </p:extLst>
          </p:nvPr>
        </p:nvGraphicFramePr>
        <p:xfrm>
          <a:off x="485504" y="845910"/>
          <a:ext cx="6934199" cy="2226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8042">
                  <a:extLst>
                    <a:ext uri="{9D8B030D-6E8A-4147-A177-3AD203B41FA5}">
                      <a16:colId xmlns:a16="http://schemas.microsoft.com/office/drawing/2014/main" val="3494691168"/>
                    </a:ext>
                  </a:extLst>
                </a:gridCol>
                <a:gridCol w="2453220">
                  <a:extLst>
                    <a:ext uri="{9D8B030D-6E8A-4147-A177-3AD203B41FA5}">
                      <a16:colId xmlns:a16="http://schemas.microsoft.com/office/drawing/2014/main" val="1982876070"/>
                    </a:ext>
                  </a:extLst>
                </a:gridCol>
                <a:gridCol w="2272937">
                  <a:extLst>
                    <a:ext uri="{9D8B030D-6E8A-4147-A177-3AD203B41FA5}">
                      <a16:colId xmlns:a16="http://schemas.microsoft.com/office/drawing/2014/main" val="3336757764"/>
                    </a:ext>
                  </a:extLst>
                </a:gridCol>
              </a:tblGrid>
              <a:tr h="19140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 текст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текст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текст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293117"/>
                  </a:ext>
                </a:extLst>
              </a:tr>
              <a:tr h="1914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Чжан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Дунцин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Чжан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Сымин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Чжао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Вэйи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Ян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Ванлай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Дэн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Пинфэй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У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Яохуэй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Хань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Яньчао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Чжао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Цяньцянь</a:t>
                      </a:r>
                      <a:endParaRPr lang="ru-RU" sz="2400" b="0" kern="100" dirty="0">
                        <a:solidFill>
                          <a:srgbClr val="0066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Фу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Цзявэнь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Цао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Цэ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Чжан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Чжим</a:t>
                      </a:r>
                      <a:r>
                        <a:rPr lang="ru-RU" sz="2400" b="0" u="sng" kern="100" dirty="0" err="1">
                          <a:solidFill>
                            <a:srgbClr val="660066"/>
                          </a:solidFill>
                          <a:effectLst/>
                        </a:rPr>
                        <a:t>э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й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Чэнь Шо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458871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264C4B9-AC5E-869E-2E10-DF2A7C5043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531283"/>
              </p:ext>
            </p:extLst>
          </p:nvPr>
        </p:nvGraphicFramePr>
        <p:xfrm>
          <a:off x="5044440" y="3879395"/>
          <a:ext cx="6503125" cy="2226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4249">
                  <a:extLst>
                    <a:ext uri="{9D8B030D-6E8A-4147-A177-3AD203B41FA5}">
                      <a16:colId xmlns:a16="http://schemas.microsoft.com/office/drawing/2014/main" val="3586051909"/>
                    </a:ext>
                  </a:extLst>
                </a:gridCol>
                <a:gridCol w="2031284">
                  <a:extLst>
                    <a:ext uri="{9D8B030D-6E8A-4147-A177-3AD203B41FA5}">
                      <a16:colId xmlns:a16="http://schemas.microsoft.com/office/drawing/2014/main" val="2850531802"/>
                    </a:ext>
                  </a:extLst>
                </a:gridCol>
                <a:gridCol w="2237592">
                  <a:extLst>
                    <a:ext uri="{9D8B030D-6E8A-4147-A177-3AD203B41FA5}">
                      <a16:colId xmlns:a16="http://schemas.microsoft.com/office/drawing/2014/main" val="1805832665"/>
                    </a:ext>
                  </a:extLst>
                </a:gridCol>
              </a:tblGrid>
              <a:tr h="201987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 текст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 текст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 текст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669398"/>
                  </a:ext>
                </a:extLst>
              </a:tr>
              <a:tr h="1914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Цзиньюй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Хэ Пин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Чжан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Кэхуа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Чэнь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Тяньлу</a:t>
                      </a:r>
                      <a:endParaRPr lang="ru-RU" sz="2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Фу Цзе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Цай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Цзяжуй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Чжу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Вэйли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Ян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Чжэньюй</a:t>
                      </a:r>
                      <a:endParaRPr lang="ru-RU" sz="2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Чжан Хуэй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Чэн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Ясинь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Шэнь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Уцзюнь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Ян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Цзюньдун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561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1564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1750423" y="288845"/>
            <a:ext cx="80467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Родители и дети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A15EE4-9599-9B71-AF32-F562FDC35D16}"/>
              </a:ext>
            </a:extLst>
          </p:cNvPr>
          <p:cNvSpPr txBox="1"/>
          <p:nvPr/>
        </p:nvSpPr>
        <p:spPr>
          <a:xfrm>
            <a:off x="287383" y="117566"/>
            <a:ext cx="875211" cy="1323439"/>
          </a:xfrm>
          <a:prstGeom prst="rect">
            <a:avLst/>
          </a:prstGeom>
          <a:solidFill>
            <a:srgbClr val="C5D3EC"/>
          </a:solidFill>
        </p:spPr>
        <p:txBody>
          <a:bodyPr wrap="square" rtlCol="0">
            <a:spAutoFit/>
          </a:bodyPr>
          <a:lstStyle/>
          <a:p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CEF46E-764D-30D7-9B01-55014203FC0F}"/>
              </a:ext>
            </a:extLst>
          </p:cNvPr>
          <p:cNvSpPr txBox="1"/>
          <p:nvPr/>
        </p:nvSpPr>
        <p:spPr>
          <a:xfrm>
            <a:off x="2860766" y="2564414"/>
            <a:ext cx="5891348" cy="3005438"/>
          </a:xfrm>
          <a:prstGeom prst="rect">
            <a:avLst/>
          </a:prstGeom>
          <a:solidFill>
            <a:srgbClr val="F0F4FA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ru-RU" sz="4000" b="0" kern="100" dirty="0">
                <a:solidFill>
                  <a:srgbClr val="660066"/>
                </a:solidFill>
                <a:effectLst/>
              </a:rPr>
              <a:t>Чжан </a:t>
            </a:r>
            <a:r>
              <a:rPr lang="ru-RU" sz="4000" b="0" kern="100" dirty="0" err="1">
                <a:solidFill>
                  <a:srgbClr val="660066"/>
                </a:solidFill>
                <a:effectLst/>
              </a:rPr>
              <a:t>Дунцин</a:t>
            </a:r>
            <a:endParaRPr lang="ru-RU" sz="4000" b="0" kern="100" dirty="0">
              <a:solidFill>
                <a:srgbClr val="66006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ru-RU" sz="4000" b="0" kern="100" dirty="0">
                <a:solidFill>
                  <a:srgbClr val="660066"/>
                </a:solidFill>
                <a:effectLst/>
              </a:rPr>
              <a:t>Чжан </a:t>
            </a:r>
            <a:r>
              <a:rPr lang="ru-RU" sz="4000" b="0" kern="100" dirty="0" err="1">
                <a:solidFill>
                  <a:srgbClr val="660066"/>
                </a:solidFill>
                <a:effectLst/>
              </a:rPr>
              <a:t>Сымин</a:t>
            </a:r>
            <a:endParaRPr lang="ru-RU" sz="4000" b="0" kern="100" dirty="0">
              <a:solidFill>
                <a:srgbClr val="66006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ru-RU" sz="4000" b="0" kern="100" dirty="0">
                <a:solidFill>
                  <a:srgbClr val="002060"/>
                </a:solidFill>
                <a:effectLst/>
              </a:rPr>
              <a:t>Чжао </a:t>
            </a:r>
            <a:r>
              <a:rPr lang="ru-RU" sz="4000" b="0" kern="100" dirty="0" err="1">
                <a:solidFill>
                  <a:srgbClr val="002060"/>
                </a:solidFill>
                <a:effectLst/>
              </a:rPr>
              <a:t>Вэйи</a:t>
            </a:r>
            <a:endParaRPr lang="ru-RU" sz="4000" b="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ru-RU" sz="4000" b="0" kern="100" dirty="0">
                <a:solidFill>
                  <a:srgbClr val="002060"/>
                </a:solidFill>
                <a:effectLst/>
              </a:rPr>
              <a:t>Ян </a:t>
            </a:r>
            <a:r>
              <a:rPr lang="ru-RU" sz="4000" b="0" kern="100" dirty="0" err="1">
                <a:solidFill>
                  <a:srgbClr val="002060"/>
                </a:solidFill>
                <a:effectLst/>
              </a:rPr>
              <a:t>Ванлай</a:t>
            </a:r>
            <a:endParaRPr lang="ru-RU" sz="4000" b="0" kern="100" dirty="0">
              <a:solidFill>
                <a:srgbClr val="002060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B968B8-A6E9-4024-E4C2-377A9033D948}"/>
              </a:ext>
            </a:extLst>
          </p:cNvPr>
          <p:cNvSpPr txBox="1"/>
          <p:nvPr/>
        </p:nvSpPr>
        <p:spPr>
          <a:xfrm>
            <a:off x="4800601" y="1472796"/>
            <a:ext cx="62191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Начало предложения с большой буквы ….. сделать вывод о:</a:t>
            </a:r>
          </a:p>
          <a:p>
            <a:r>
              <a:rPr lang="ru-RU" dirty="0"/>
              <a:t>1) эмоциональной зависимости детей от родителей,</a:t>
            </a:r>
          </a:p>
          <a:p>
            <a:r>
              <a:rPr lang="ru-RU" dirty="0"/>
              <a:t>2) недостатке ....;</a:t>
            </a:r>
          </a:p>
          <a:p>
            <a:r>
              <a:rPr lang="ru-RU" dirty="0"/>
              <a:t>3) зависимость от родителей.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BAFEFD-63DA-95F0-17A4-65B7A766C2F1}"/>
              </a:ext>
            </a:extLst>
          </p:cNvPr>
          <p:cNvSpPr txBox="1"/>
          <p:nvPr/>
        </p:nvSpPr>
        <p:spPr>
          <a:xfrm>
            <a:off x="287383" y="1603332"/>
            <a:ext cx="31447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Список ТЕКСТ….</a:t>
            </a:r>
          </a:p>
          <a:p>
            <a:pPr marL="342900" indent="-342900">
              <a:buAutoNum type="arabicPeriod"/>
            </a:pPr>
            <a:r>
              <a:rPr lang="ru-RU" dirty="0"/>
              <a:t>С большой буквы. Второе предложение.</a:t>
            </a:r>
          </a:p>
          <a:p>
            <a:pPr marL="342900" indent="-342900">
              <a:buAutoNum type="arabicPeriod"/>
            </a:pPr>
            <a:r>
              <a:rPr lang="ru-RU" dirty="0"/>
              <a:t>С большой буквы с… .</a:t>
            </a:r>
          </a:p>
          <a:p>
            <a:pPr marL="342900" indent="-342900">
              <a:buAutoNum type="arabicPeriod"/>
            </a:pPr>
            <a:r>
              <a:rPr lang="ru-RU" dirty="0"/>
              <a:t>Третий… 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7159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424351-820C-613F-95D3-8AD08C582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8D3B0F-0D7C-642C-220E-22DDF9983FF6}"/>
              </a:ext>
            </a:extLst>
          </p:cNvPr>
          <p:cNvSpPr txBox="1"/>
          <p:nvPr/>
        </p:nvSpPr>
        <p:spPr>
          <a:xfrm>
            <a:off x="3567274" y="288845"/>
            <a:ext cx="3894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Родители и дети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E65AB7-2527-3F59-1157-1ED3BDBEA91A}"/>
              </a:ext>
            </a:extLst>
          </p:cNvPr>
          <p:cNvSpPr txBox="1"/>
          <p:nvPr/>
        </p:nvSpPr>
        <p:spPr>
          <a:xfrm>
            <a:off x="267809" y="1552397"/>
            <a:ext cx="1165638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чем вы видите авторитет родителей?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Должны ли родители иметь превосходство над детьми?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такое хорошие родители?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Могут ли родители быть плохими?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Когда, по-вашему, человек перестает нуждаться в родительской опеке?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Что, по-вашему, учит ребенка: критика, примеры для подражания или что-то еще?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чем, на ваш взгляд, трудность быть родителями?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 проблемы возникают между родителями и детьми?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родители могут подготовить ребенка к жизни в обществе?</a:t>
            </a:r>
          </a:p>
        </p:txBody>
      </p:sp>
    </p:spTree>
    <p:extLst>
      <p:ext uri="{BB962C8B-B14F-4D97-AF65-F5344CB8AC3E}">
        <p14:creationId xmlns:p14="http://schemas.microsoft.com/office/powerpoint/2010/main" val="2956685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165316-084F-EA50-C86B-6FCF9878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BD8548-DD7A-2467-B105-ECABAA8C3083}"/>
              </a:ext>
            </a:extLst>
          </p:cNvPr>
          <p:cNvSpPr txBox="1"/>
          <p:nvPr/>
        </p:nvSpPr>
        <p:spPr>
          <a:xfrm>
            <a:off x="3567274" y="288845"/>
            <a:ext cx="3894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Родители и дети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D32A50-E9BF-EA93-82C7-8D0C0D606EBF}"/>
              </a:ext>
            </a:extLst>
          </p:cNvPr>
          <p:cNvSpPr txBox="1"/>
          <p:nvPr/>
        </p:nvSpPr>
        <p:spPr>
          <a:xfrm>
            <a:off x="267809" y="1552397"/>
            <a:ext cx="1165638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Смог(ла) бы ты прожить без родителей?</a:t>
            </a:r>
          </a:p>
        </p:txBody>
      </p:sp>
    </p:spTree>
    <p:extLst>
      <p:ext uri="{BB962C8B-B14F-4D97-AF65-F5344CB8AC3E}">
        <p14:creationId xmlns:p14="http://schemas.microsoft.com/office/powerpoint/2010/main" val="2066220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ED28EE-85B9-45C9-85F6-0B400417B375}"/>
              </a:ext>
            </a:extLst>
          </p:cNvPr>
          <p:cNvSpPr txBox="1"/>
          <p:nvPr/>
        </p:nvSpPr>
        <p:spPr>
          <a:xfrm>
            <a:off x="1214846" y="-22163"/>
            <a:ext cx="96665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Старость — это счастье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EEDAD-0C41-D9FB-0682-FB50E2B3D5D9}"/>
              </a:ext>
            </a:extLst>
          </p:cNvPr>
          <p:cNvSpPr txBox="1"/>
          <p:nvPr/>
        </p:nvSpPr>
        <p:spPr>
          <a:xfrm>
            <a:off x="287383" y="117566"/>
            <a:ext cx="875211" cy="1323439"/>
          </a:xfrm>
          <a:prstGeom prst="rect">
            <a:avLst/>
          </a:prstGeom>
          <a:solidFill>
            <a:srgbClr val="C5D3EC"/>
          </a:solidFill>
        </p:spPr>
        <p:txBody>
          <a:bodyPr wrap="square" rtlCol="0">
            <a:spAutoFit/>
          </a:bodyPr>
          <a:lstStyle/>
          <a:p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D83CD9-5F6A-6C03-05B5-16DF1F8EBC1B}"/>
              </a:ext>
            </a:extLst>
          </p:cNvPr>
          <p:cNvSpPr txBox="1"/>
          <p:nvPr/>
        </p:nvSpPr>
        <p:spPr>
          <a:xfrm>
            <a:off x="2860766" y="2531756"/>
            <a:ext cx="6217920" cy="3005438"/>
          </a:xfrm>
          <a:prstGeom prst="rect">
            <a:avLst/>
          </a:prstGeom>
          <a:solidFill>
            <a:srgbClr val="F0F4FA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ru-RU" sz="4000" b="0" kern="1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Дэн </a:t>
            </a:r>
            <a:r>
              <a:rPr lang="ru-RU" sz="4000" b="0" kern="100" dirty="0" err="1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Пинфэй</a:t>
            </a:r>
            <a:endParaRPr lang="ru-RU" sz="4000" b="0" kern="100" dirty="0">
              <a:solidFill>
                <a:srgbClr val="002060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ru-RU" sz="4000" b="0" kern="100" dirty="0">
                <a:solidFill>
                  <a:srgbClr val="002060"/>
                </a:solidFill>
                <a:effectLst/>
              </a:rPr>
              <a:t>У </a:t>
            </a:r>
            <a:r>
              <a:rPr lang="ru-RU" sz="4000" b="0" kern="100" dirty="0" err="1">
                <a:solidFill>
                  <a:srgbClr val="002060"/>
                </a:solidFill>
                <a:effectLst/>
              </a:rPr>
              <a:t>Яохуэй</a:t>
            </a:r>
            <a:endParaRPr lang="ru-RU" sz="4000" b="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ru-RU" sz="4000" b="0" kern="100" dirty="0">
                <a:solidFill>
                  <a:srgbClr val="002060"/>
                </a:solidFill>
                <a:effectLst/>
              </a:rPr>
              <a:t>Хань </a:t>
            </a:r>
            <a:r>
              <a:rPr lang="ru-RU" sz="4000" b="0" kern="100" dirty="0" err="1">
                <a:solidFill>
                  <a:srgbClr val="002060"/>
                </a:solidFill>
                <a:effectLst/>
              </a:rPr>
              <a:t>Яньчао</a:t>
            </a:r>
            <a:endParaRPr lang="ru-RU" sz="4000" b="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ru-RU" sz="4000" b="0" kern="100" dirty="0">
                <a:solidFill>
                  <a:srgbClr val="660066"/>
                </a:solidFill>
                <a:effectLst/>
              </a:rPr>
              <a:t>Чжао </a:t>
            </a:r>
            <a:r>
              <a:rPr lang="ru-RU" sz="4000" b="0" kern="100" dirty="0" err="1">
                <a:solidFill>
                  <a:srgbClr val="660066"/>
                </a:solidFill>
                <a:effectLst/>
              </a:rPr>
              <a:t>Цяньцянь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99326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F4D81-B1AE-0CC2-0D74-0EEF093E2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A2487D8-BECB-E5DA-F714-2A0063B7BCD6}"/>
              </a:ext>
            </a:extLst>
          </p:cNvPr>
          <p:cNvSpPr txBox="1"/>
          <p:nvPr/>
        </p:nvSpPr>
        <p:spPr>
          <a:xfrm>
            <a:off x="3216676" y="-22163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Старость — это счастье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5BE5F-C0C3-F72C-D899-4B6306EDB160}"/>
              </a:ext>
            </a:extLst>
          </p:cNvPr>
          <p:cNvSpPr txBox="1"/>
          <p:nvPr/>
        </p:nvSpPr>
        <p:spPr>
          <a:xfrm>
            <a:off x="391441" y="686360"/>
            <a:ext cx="11095608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ваш взгляд, что такое старость?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Когда, по-вашему, наступает старость?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нужно относиться к старости?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Чем, на ваш взгляд, привлекательна старость?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побуждает вас к долгой жизни?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Какой старости вы бы себе пожелали?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нужно жить, чтобы дожить до глубокой старости?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отношения к себе заслуживают старики?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вы понимаете фразу Оскара Уайльда: «Трагедия старости в том, что ее нет»?</a:t>
            </a:r>
            <a:r>
              <a:rPr lang="ru-RU" sz="2800" dirty="0">
                <a:solidFill>
                  <a:prstClr val="black"/>
                </a:solidFill>
              </a:rPr>
              <a:t>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2800" dirty="0">
                <a:solidFill>
                  <a:prstClr val="black"/>
                </a:solidFill>
              </a:rPr>
              <a:t>Как люди относятся к старости?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2800" dirty="0">
                <a:solidFill>
                  <a:prstClr val="black"/>
                </a:solidFill>
              </a:rPr>
              <a:t>Как следует относиться к старости и почему?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5085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367F229-C11E-4F10-9D73-809ED0788BC4}"/>
              </a:ext>
            </a:extLst>
          </p:cNvPr>
          <p:cNvSpPr txBox="1"/>
          <p:nvPr/>
        </p:nvSpPr>
        <p:spPr>
          <a:xfrm>
            <a:off x="1580606" y="273456"/>
            <a:ext cx="103240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Количество детей в семье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35D795-78BD-59EE-6335-DFAB4E79B942}"/>
              </a:ext>
            </a:extLst>
          </p:cNvPr>
          <p:cNvSpPr txBox="1"/>
          <p:nvPr/>
        </p:nvSpPr>
        <p:spPr>
          <a:xfrm>
            <a:off x="287383" y="117566"/>
            <a:ext cx="875211" cy="1323439"/>
          </a:xfrm>
          <a:prstGeom prst="rect">
            <a:avLst/>
          </a:prstGeom>
          <a:solidFill>
            <a:srgbClr val="C5D3EC"/>
          </a:solidFill>
        </p:spPr>
        <p:txBody>
          <a:bodyPr wrap="square" rtlCol="0">
            <a:spAutoFit/>
          </a:bodyPr>
          <a:lstStyle/>
          <a:p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461F32-AA7C-B830-F12C-D2FEB95F5D9C}"/>
              </a:ext>
            </a:extLst>
          </p:cNvPr>
          <p:cNvSpPr txBox="1"/>
          <p:nvPr/>
        </p:nvSpPr>
        <p:spPr>
          <a:xfrm>
            <a:off x="2860766" y="2564414"/>
            <a:ext cx="6217920" cy="3005438"/>
          </a:xfrm>
          <a:prstGeom prst="rect">
            <a:avLst/>
          </a:prstGeom>
          <a:solidFill>
            <a:srgbClr val="F0F4FA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ru-RU" sz="4000" b="0" kern="100" dirty="0">
                <a:solidFill>
                  <a:srgbClr val="660066"/>
                </a:solidFill>
                <a:effectLst/>
              </a:rPr>
              <a:t>Фу </a:t>
            </a:r>
            <a:r>
              <a:rPr lang="ru-RU" sz="4000" b="0" kern="100" dirty="0" err="1">
                <a:solidFill>
                  <a:srgbClr val="660066"/>
                </a:solidFill>
                <a:effectLst/>
              </a:rPr>
              <a:t>Цзявэнь</a:t>
            </a:r>
            <a:endParaRPr lang="ru-RU" sz="4000" b="0" kern="100" dirty="0">
              <a:solidFill>
                <a:srgbClr val="66006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ru-RU" sz="4000" b="0" kern="100" dirty="0">
                <a:solidFill>
                  <a:srgbClr val="660066"/>
                </a:solidFill>
                <a:effectLst/>
              </a:rPr>
              <a:t>Цао </a:t>
            </a:r>
            <a:r>
              <a:rPr lang="ru-RU" sz="4000" b="0" kern="100" dirty="0" err="1">
                <a:solidFill>
                  <a:srgbClr val="660066"/>
                </a:solidFill>
                <a:effectLst/>
              </a:rPr>
              <a:t>Цэ</a:t>
            </a:r>
            <a:endParaRPr lang="ru-RU" sz="4000" b="0" kern="100" dirty="0">
              <a:solidFill>
                <a:srgbClr val="66006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ru-RU" sz="4000" b="0" kern="100" dirty="0">
                <a:solidFill>
                  <a:srgbClr val="660066"/>
                </a:solidFill>
                <a:effectLst/>
              </a:rPr>
              <a:t>Чжан </a:t>
            </a:r>
            <a:r>
              <a:rPr lang="ru-RU" sz="4000" b="0" kern="100" dirty="0" err="1">
                <a:solidFill>
                  <a:srgbClr val="660066"/>
                </a:solidFill>
                <a:effectLst/>
              </a:rPr>
              <a:t>Чжим</a:t>
            </a:r>
            <a:r>
              <a:rPr lang="ru-RU" sz="4000" b="0" u="sng" kern="100" dirty="0" err="1">
                <a:solidFill>
                  <a:srgbClr val="660066"/>
                </a:solidFill>
                <a:effectLst/>
              </a:rPr>
              <a:t>э</a:t>
            </a:r>
            <a:r>
              <a:rPr lang="ru-RU" sz="4000" b="0" kern="100" dirty="0" err="1">
                <a:solidFill>
                  <a:srgbClr val="660066"/>
                </a:solidFill>
                <a:effectLst/>
              </a:rPr>
              <a:t>й</a:t>
            </a:r>
            <a:endParaRPr lang="ru-RU" sz="4000" b="0" kern="100" dirty="0">
              <a:solidFill>
                <a:srgbClr val="66006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ru-RU" sz="4000" b="0" kern="100" dirty="0">
                <a:solidFill>
                  <a:srgbClr val="002060"/>
                </a:solidFill>
                <a:effectLst/>
              </a:rPr>
              <a:t>Чэнь Шо</a:t>
            </a:r>
            <a:endParaRPr lang="ru-RU" sz="4000" b="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0C8000-A526-646C-7F3E-BB12C258B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726" y="1441005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7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5A4D0E-1DCA-4AF6-CE77-6F32EBF15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D0C10F-F072-BEE5-1673-C53B287A9C7B}"/>
              </a:ext>
            </a:extLst>
          </p:cNvPr>
          <p:cNvSpPr txBox="1"/>
          <p:nvPr/>
        </p:nvSpPr>
        <p:spPr>
          <a:xfrm>
            <a:off x="267809" y="1552397"/>
            <a:ext cx="1165638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многодетные семьи счастливы, то семьи с одним-двумя детьми — несчастливые?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Дети, выросшие без братьев и сестер, — эгоисты?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вы думаете о попытке некоторых ученых доказать, что в многодетных семьях постепенно происходит интеллектуальная деградация?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вы думаете о государственной финансовой поддержке многодетных семей?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бы вы предпочли: быть единственным ребенком или расти в многодетной семье?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Можете ли вы назвать минусы многодетной семьи?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Воронеже в семье Шишковых родился двадцатый ребенок. Реакция у россиян была неоднозначная: кто-то обзывал их примитивными гедонистами, думающими только о себе, кто-то быдлом, желающим непрерывно плодиться. Кто-то сетовал на отсутствие контрацепции в провинции. Кто-то предлагал Шишковым стерилизацию. Что вы думаете об этом?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(Консерватор, № 30 от 18 апреля 2003 г.)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Сколько детей должно быть в семье?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211A7A-74CF-2071-CCB6-581694E1C1C3}"/>
              </a:ext>
            </a:extLst>
          </p:cNvPr>
          <p:cNvSpPr txBox="1"/>
          <p:nvPr/>
        </p:nvSpPr>
        <p:spPr>
          <a:xfrm>
            <a:off x="3216675" y="273456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Количество детей в семье</a:t>
            </a:r>
          </a:p>
        </p:txBody>
      </p:sp>
    </p:spTree>
    <p:extLst>
      <p:ext uri="{BB962C8B-B14F-4D97-AF65-F5344CB8AC3E}">
        <p14:creationId xmlns:p14="http://schemas.microsoft.com/office/powerpoint/2010/main" val="1309340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12AB14-8EDA-BE46-22F5-4D8FB1F0A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62CE6C6C-FD91-8654-9A75-09177C5F302A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8639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1" y="1545996"/>
            <a:ext cx="11283885" cy="4946879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Прямая речь </a:t>
            </a:r>
            <a:r>
              <a:rPr lang="ru-RU" dirty="0"/>
              <a:t>— высказывание, дословно введённое в авторскую речь (говорящего или пишущего). В отличие от косвенной речи, сохраняет индивидуальные и стилистические особенности речи того, чьё высказывание воспроизводится: диалектные черты, повторы, паузы, вводные слова и т. п. Прямая речь вводится без союзов, личных местоимений, глагольные формы обозначают отношение к лицу говорящего.</a:t>
            </a:r>
          </a:p>
          <a:p>
            <a:r>
              <a:rPr lang="ru-RU" b="1" dirty="0"/>
              <a:t>Косвенная речь </a:t>
            </a:r>
            <a:r>
              <a:rPr lang="ru-RU" dirty="0"/>
              <a:t>— синтаксический способ введения в свою речь чужой речи с сохранением основного содержания высказывания, представленной как </a:t>
            </a:r>
            <a:r>
              <a:rPr lang="ru-RU" i="1" dirty="0">
                <a:solidFill>
                  <a:srgbClr val="002060"/>
                </a:solidFill>
              </a:rPr>
              <a:t>пояснительная придаточная часть сложноподчинённого предложения</a:t>
            </a:r>
            <a:r>
              <a:rPr lang="ru-RU" dirty="0"/>
              <a:t> и находящейся в формальной зависимости от фразы передающего её лица. Присоединение к основной части предложения осуществляется </a:t>
            </a:r>
            <a:r>
              <a:rPr lang="ru-RU" i="1" dirty="0">
                <a:solidFill>
                  <a:srgbClr val="002060"/>
                </a:solidFill>
              </a:rPr>
              <a:t>с помощью различных союзов и соединительных слов</a:t>
            </a:r>
            <a:r>
              <a:rPr lang="ru-RU" dirty="0"/>
              <a:t>. Выбор средства связи косвенной речи с остальной частью сложноподчинённого предложения зависит от того, какой именно смысл закладывается передающим в цитируемое высказывание.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24EA55-B41F-4725-B83D-52981D817BE7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916708" y="179887"/>
            <a:ext cx="1223178" cy="127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19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Диалог.</a:t>
            </a:r>
          </a:p>
          <a:p>
            <a:pPr marL="0" indent="0">
              <a:buNone/>
            </a:pPr>
            <a:r>
              <a:rPr lang="ru-RU" dirty="0"/>
              <a:t>     Кавычек нет (даже если в какой-то реплике есть слова автора). Каждая реплика диалога начинается с красной строки, перед репликами ставится тире.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Кто там?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Это я, почтальон Печкин, — последовал ответ. — Принёс заметку про вашего мальчика.</a:t>
            </a:r>
          </a:p>
          <a:p>
            <a:pPr marL="0" indent="0">
              <a:buNone/>
            </a:pPr>
            <a:r>
              <a:rPr lang="ru-RU" dirty="0"/>
              <a:t>     Если в одном предложении есть две прямых речи, каждая со своим глаголом, то перед второй прямой речью, в дополнение к остальным знакам препинания, ставится двоеточие.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Идём, холодно, — сказал Макаров и угрюмо спросил: — Что молчишь? (Горький).</a:t>
            </a:r>
          </a:p>
          <a:p>
            <a:pPr marL="0" indent="0">
              <a:buNone/>
            </a:pPr>
            <a:r>
              <a:rPr lang="ru-RU" sz="2700" dirty="0"/>
              <a:t>     Короткие (2—3 реплики) диалоги разрешается писать в одной строке, в кавычках. Такие диалоги пишутся по обычным правилам прямой речи, но реплики отделяются друг от друга тире.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«Кто там?» — спросил дядя Фёдор. — «Это я!»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24EA55-B41F-4725-B83D-52981D817BE7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916708" y="179887"/>
            <a:ext cx="1223178" cy="1271552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463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«Откройте дверь!» — крикнул мальчик.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«Кто там?» — спросил мальчик.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«Это я пришёл», — сказал мальчик.</a:t>
            </a:r>
          </a:p>
          <a:p>
            <a:pPr marL="0" indent="0">
              <a:buNone/>
            </a:pPr>
            <a:endParaRPr lang="ru-RU" i="1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297712" y="2328530"/>
            <a:ext cx="1658679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199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крикнул: «Откройте дверь!»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спросил: «Кто там?»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начал рассказывать: «Когда я пришёл…»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пришёл».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2721935" y="2268521"/>
            <a:ext cx="1658679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987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 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5624623" y="2238490"/>
            <a:ext cx="1935126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8C3C7F7-A4F2-54CE-0244-E8C8DB374153}"/>
              </a:ext>
            </a:extLst>
          </p:cNvPr>
          <p:cNvSpPr txBox="1">
            <a:spLocks/>
          </p:cNvSpPr>
          <p:nvPr/>
        </p:nvSpPr>
        <p:spPr>
          <a:xfrm>
            <a:off x="180753" y="3579733"/>
            <a:ext cx="11853345" cy="2952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мальчик. — Мы с ней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мальчик, — с которой мы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 и добавил: Мы с ней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758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8709725" y="2240865"/>
            <a:ext cx="1935126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8C3C7F7-A4F2-54CE-0244-E8C8DB374153}"/>
              </a:ext>
            </a:extLst>
          </p:cNvPr>
          <p:cNvSpPr txBox="1">
            <a:spLocks/>
          </p:cNvSpPr>
          <p:nvPr/>
        </p:nvSpPr>
        <p:spPr>
          <a:xfrm>
            <a:off x="180753" y="3579733"/>
            <a:ext cx="11853345" cy="2952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28D30-1303-84DB-B8A3-53E0D7088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1" y="3748164"/>
            <a:ext cx="11283885" cy="295234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пришёл», — но его никто не услышал.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sz="2200" dirty="0">
                <a:solidFill>
                  <a:srgbClr val="002060"/>
                </a:solidFill>
              </a:rPr>
              <a:t>(Запятая нужна без прямой речи:</a:t>
            </a:r>
            <a:r>
              <a:rPr lang="ru-RU" sz="2200" i="1" dirty="0">
                <a:solidFill>
                  <a:srgbClr val="002060"/>
                </a:solidFill>
              </a:rPr>
              <a:t> Мальчик сказал, но его никто не услышал.)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 — и закрыл дверь.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sz="2200" dirty="0">
                <a:solidFill>
                  <a:srgbClr val="002060"/>
                </a:solidFill>
              </a:rPr>
              <a:t>(Запятая не нужна без прямой речи:</a:t>
            </a:r>
            <a:r>
              <a:rPr lang="ru-RU" sz="2200" i="1" dirty="0">
                <a:solidFill>
                  <a:srgbClr val="002060"/>
                </a:solidFill>
              </a:rPr>
              <a:t> Мальчик сказал и закрыл дверь.)</a:t>
            </a: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спросил: «Кто там?» — и внимательно прислушался.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крикнул: «Откройте дверь!» — и продолжил читать книгу.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начал рассказывать: «Когда я пришёл…», — и мы узнали интересную историю.</a:t>
            </a:r>
          </a:p>
        </p:txBody>
      </p:sp>
    </p:spTree>
    <p:extLst>
      <p:ext uri="{BB962C8B-B14F-4D97-AF65-F5344CB8AC3E}">
        <p14:creationId xmlns:p14="http://schemas.microsoft.com/office/powerpoint/2010/main" val="18504161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CACC2-D1FA-41B1-A75B-4CC441329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115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Прямая и косвенная речь</a:t>
            </a:r>
            <a:br>
              <a:rPr lang="ru-RU" dirty="0"/>
            </a:br>
            <a:r>
              <a:rPr lang="ru-RU" altLang="ru-RU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EAB0828-B51C-40A3-AC71-788338D65B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17036" y="4184550"/>
            <a:ext cx="1067507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Если прямая речь —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повествовательное</a:t>
            </a:r>
            <a:r>
              <a:rPr lang="ru-RU" altLang="ru-RU" sz="1800" dirty="0">
                <a:latin typeface="Arial" panose="020B0604020202020204" pitchFamily="34" charset="0"/>
              </a:rPr>
              <a:t> предложение, то оно при переводе в косвенную речь превращается в придаточное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изъяснительное</a:t>
            </a:r>
            <a:r>
              <a:rPr lang="ru-RU" altLang="ru-RU" sz="1800" dirty="0">
                <a:latin typeface="Arial" panose="020B0604020202020204" pitchFamily="34" charset="0"/>
              </a:rPr>
              <a:t> и присоединяется союзом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ЧТО</a:t>
            </a:r>
            <a:r>
              <a:rPr lang="ru-RU" altLang="ru-RU" sz="1800" dirty="0">
                <a:latin typeface="Arial" panose="020B0604020202020204" pitchFamily="34" charset="0"/>
              </a:rPr>
              <a:t>. </a:t>
            </a:r>
            <a:endParaRPr lang="en-US" altLang="ru-RU" sz="18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dirty="0">
                <a:latin typeface="Arial" panose="020B0604020202020204" pitchFamily="34" charset="0"/>
              </a:rPr>
              <a:t>При этом местоимения 1 и 2 лица, как правило, меняются на другие, в зависимости от роли говорящего и слушающего в главном предложении: </a:t>
            </a:r>
            <a:endParaRPr lang="en-US" altLang="ru-RU" sz="1800" dirty="0"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мне: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Я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у</a:t>
            </a:r>
            <a:r>
              <a:rPr lang="ru-RU" altLang="ru-RU" sz="1800" i="1" dirty="0">
                <a:latin typeface="Arial" panose="020B0604020202020204" pitchFamily="34" charset="0"/>
              </a:rPr>
              <a:t>»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</a:t>
            </a:r>
            <a:r>
              <a:rPr lang="en-US" altLang="ru-RU" sz="1800" i="1" dirty="0">
                <a:latin typeface="Arial" panose="020B0604020202020204" pitchFamily="34" charset="0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она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ru-RU" altLang="ru-RU" sz="1800" i="1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мне</a:t>
            </a:r>
            <a:r>
              <a:rPr lang="ru-RU" altLang="ru-RU" sz="1800" i="1" dirty="0">
                <a:latin typeface="Arial" panose="020B0604020202020204" pitchFamily="34" charset="0"/>
              </a:rPr>
              <a:t>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Ты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ёшь</a:t>
            </a:r>
            <a:r>
              <a:rPr lang="ru-RU" altLang="ru-RU" sz="1800" i="1" dirty="0">
                <a:latin typeface="Arial" panose="020B0604020202020204" pitchFamily="34" charset="0"/>
              </a:rPr>
              <a:t>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en-US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я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у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ему</a:t>
            </a:r>
            <a:r>
              <a:rPr lang="ru-RU" altLang="ru-RU" sz="1800" i="1" dirty="0">
                <a:latin typeface="Arial" panose="020B0604020202020204" pitchFamily="34" charset="0"/>
              </a:rPr>
              <a:t>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Ты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ёшь</a:t>
            </a:r>
            <a:r>
              <a:rPr lang="ru-RU" altLang="ru-RU" sz="1800" i="1" dirty="0">
                <a:latin typeface="Arial" panose="020B0604020202020204" pitchFamily="34" charset="0"/>
              </a:rPr>
              <a:t>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 Лена сказала ему,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мне: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</a:rPr>
              <a:t>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en-US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506027" y="1854192"/>
          <a:ext cx="11097088" cy="2221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9418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4504069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373601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Прямая речь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4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Повествовательное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 ушёл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>
                          <a:effectLst/>
                        </a:rPr>
                        <a:t>Мама сказала, </a:t>
                      </a:r>
                      <a:r>
                        <a:rPr lang="ru-RU" sz="1600" u="none" strike="noStrike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>
                          <a:effectLst/>
                        </a:rPr>
                        <a:t> Петя ушёл в магазин.</a:t>
                      </a:r>
                      <a:endParaRPr lang="ru-RU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308872403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сказала: «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Я</a:t>
                      </a:r>
                      <a:r>
                        <a:rPr lang="ru-RU" sz="1600" u="none" strike="noStrike" dirty="0">
                          <a:effectLst/>
                        </a:rPr>
                        <a:t> не ходила сегодня в институт».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она</a:t>
                      </a:r>
                      <a:r>
                        <a:rPr lang="ru-RU" sz="1600" u="none" strike="noStrike" dirty="0">
                          <a:effectLst/>
                        </a:rPr>
                        <a:t> не ходила сегодня в институт.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4208038558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 пойдёт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Петя пойдёт в магазин.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886675042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сказала: «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Я</a:t>
                      </a:r>
                      <a:r>
                        <a:rPr lang="ru-RU" sz="1600" u="none" strike="noStrike" dirty="0">
                          <a:effectLst/>
                        </a:rPr>
                        <a:t> не пойду сегодня в институт».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она</a:t>
                      </a:r>
                      <a:r>
                        <a:rPr lang="ru-RU" sz="1600" u="none" strike="noStrike" dirty="0">
                          <a:effectLst/>
                        </a:rPr>
                        <a:t> не пойдёт сегодня в институт.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522192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750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573794" y="1827611"/>
          <a:ext cx="10859679" cy="15090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2672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4216893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420114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Прямая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000" u="none" strike="noStrike" dirty="0">
                          <a:effectLst/>
                        </a:rPr>
                        <a:t>Побудительное</a:t>
                      </a:r>
                      <a:endParaRPr lang="ru-RU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«Петя, сходи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чтобы</a:t>
                      </a:r>
                      <a:r>
                        <a:rPr lang="ru-RU" sz="1600" u="none" strike="noStrike" dirty="0">
                          <a:effectLst/>
                        </a:rPr>
                        <a:t> Петя сходил в магазин.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Мама сказала Пете 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сходить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магазин.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3881222323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«Петя, не ходи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чтобы</a:t>
                      </a:r>
                      <a:r>
                        <a:rPr lang="ru-RU" sz="1600" u="none" strike="noStrike" dirty="0">
                          <a:effectLst/>
                        </a:rPr>
                        <a:t> Петя не ходил в магазин.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Мама сказала Пете не 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ходить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магазин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762424652"/>
                  </a:ext>
                </a:extLst>
              </a:tr>
            </a:tbl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F0E4BAF-8671-4554-ADC7-51AEA0274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Прямая и косвенная речь</a:t>
            </a:r>
            <a:br>
              <a:rPr lang="ru-RU" dirty="0"/>
            </a:br>
            <a:r>
              <a:rPr lang="ru-RU" altLang="ru-RU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lang="ru-RU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44BD6857-E1E4-4C9E-ADBC-31605CFF9D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73794" y="3816350"/>
            <a:ext cx="10780006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Если прямая речь —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побудительное</a:t>
            </a:r>
            <a:r>
              <a:rPr lang="ru-RU" altLang="ru-RU" sz="1800" dirty="0">
                <a:latin typeface="Arial" panose="020B0604020202020204" pitchFamily="34" charset="0"/>
              </a:rPr>
              <a:t> предложение, то оно при переводе в косвенную речь превращается в придаточное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изъяснительное</a:t>
            </a:r>
            <a:r>
              <a:rPr lang="ru-RU" altLang="ru-RU" sz="1800" dirty="0">
                <a:latin typeface="Arial" panose="020B0604020202020204" pitchFamily="34" charset="0"/>
              </a:rPr>
              <a:t> и присоединяется союзом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ЧТОБЫ </a:t>
            </a:r>
            <a:r>
              <a:rPr lang="ru-RU" altLang="ru-RU" sz="1800" dirty="0">
                <a:latin typeface="Arial" panose="020B0604020202020204" pitchFamily="34" charset="0"/>
              </a:rPr>
              <a:t>(при этом форма глагола меняется с императива на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прошедшее </a:t>
            </a:r>
            <a:r>
              <a:rPr lang="ru-RU" altLang="ru-RU" sz="1800" dirty="0">
                <a:latin typeface="Arial" panose="020B0604020202020204" pitchFamily="34" charset="0"/>
              </a:rPr>
              <a:t>время изъявительного наклонения) или на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инфинитив</a:t>
            </a:r>
            <a:r>
              <a:rPr lang="ru-RU" altLang="ru-RU" sz="1800" dirty="0">
                <a:latin typeface="Arial" panose="020B0604020202020204" pitchFamily="34" charset="0"/>
              </a:rPr>
              <a:t>ную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latin typeface="Arial" panose="020B0604020202020204" pitchFamily="34" charset="0"/>
              </a:rPr>
              <a:t>конструкцию.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8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dirty="0">
                <a:latin typeface="Arial" panose="020B0604020202020204" pitchFamily="34" charset="0"/>
                <a:sym typeface="Wingdings" panose="05000000000000000000" pitchFamily="2" charset="2"/>
              </a:rPr>
              <a:t>Побудительные предложения со словом ПУСТЬ преобразуются в косвенную речь по тем же правилам, но при этом слово ПУСТЬ опускается: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Мама сказала: «Пусть Петя сходит в магазин»</a:t>
            </a:r>
            <a:b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</a:b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 Мама сказала, чтобы Петя сходил в магазин</a:t>
            </a:r>
            <a:r>
              <a:rPr lang="ru-RU" altLang="ru-RU" sz="1800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7623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292963" y="1388387"/>
          <a:ext cx="11780668" cy="28817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6490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5111056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563122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Прямая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000" u="none" strike="noStrike" dirty="0">
                          <a:effectLst/>
                        </a:rPr>
                        <a:t>Вопросительное</a:t>
                      </a:r>
                      <a:endParaRPr lang="ru-RU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спросила: «Петя,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куда</a:t>
                      </a:r>
                      <a:r>
                        <a:rPr lang="ru-RU" sz="1400" u="none" strike="noStrike" dirty="0">
                          <a:effectLst/>
                        </a:rPr>
                        <a:t> ты ходил?»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куда</a:t>
                      </a:r>
                      <a:r>
                        <a:rPr lang="ru-RU" sz="1400" u="none" strike="noStrike" dirty="0">
                          <a:effectLst/>
                        </a:rPr>
                        <a:t> ходил Петя.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055857055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спросила: «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Кого из наших</a:t>
                      </a:r>
                      <a:r>
                        <a:rPr lang="ru-RU" sz="1400" u="none" strike="noStrike" dirty="0">
                          <a:effectLst/>
                        </a:rPr>
                        <a:t> ты не видел сегодня в институте?»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спросила, </a:t>
                      </a:r>
                      <a:r>
                        <a:rPr lang="ru-RU" sz="1400" u="none" strike="noStrike">
                          <a:effectLst/>
                          <a:highlight>
                            <a:srgbClr val="FFFF00"/>
                          </a:highlight>
                        </a:rPr>
                        <a:t>кого из наших</a:t>
                      </a:r>
                      <a:r>
                        <a:rPr lang="ru-RU" sz="1400" u="none" strike="noStrike">
                          <a:effectLst/>
                        </a:rPr>
                        <a:t> я не видел сегодня в институте.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404520136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спросила: «Петя, ты ходил в магазин?»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ходил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Петя в магазин.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450382932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спросила: «Ты не видел сегодня в институте Диму?»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спросила, не видел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я сегодня в институте Диму.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684446934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Мама спросила: «Петя, ты пойдешь в магазин?»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пойдёт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Петя в магазин.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239079354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спросила: «Ты не увидишь сегодня в институте Диму?»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спросила, не увижу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я сегодня в институте Диму.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4006731086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855D1B1-9879-42DA-8143-3EC90879B10D}"/>
              </a:ext>
            </a:extLst>
          </p:cNvPr>
          <p:cNvSpPr txBox="1">
            <a:spLocks/>
          </p:cNvSpPr>
          <p:nvPr/>
        </p:nvSpPr>
        <p:spPr>
          <a:xfrm>
            <a:off x="5844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BE0C9-3F12-4B33-946C-A40791F55D51}"/>
              </a:ext>
            </a:extLst>
          </p:cNvPr>
          <p:cNvSpPr txBox="1"/>
          <p:nvPr/>
        </p:nvSpPr>
        <p:spPr>
          <a:xfrm>
            <a:off x="292963" y="4332915"/>
            <a:ext cx="11416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 прямая речь —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предложение, то способ его перевода в косвенную речь зависит от типа вопроса.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 есть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слово, то предложение превращается в придаточное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изъяснительное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и присоединяется к главному при помощи этого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вопросительного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слова. Иногда требуется изменить порядок слов.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 придаточном без вопросительного слова соединительным элементом является частица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а порядок слов изменить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необходимо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в начале придаточного должен стоять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глагол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(тот, к которому и задан вопрос), затем частица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а потом всё остальное.</a:t>
            </a:r>
          </a:p>
        </p:txBody>
      </p:sp>
    </p:spTree>
    <p:extLst>
      <p:ext uri="{BB962C8B-B14F-4D97-AF65-F5344CB8AC3E}">
        <p14:creationId xmlns:p14="http://schemas.microsoft.com/office/powerpoint/2010/main" val="3085661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855D1B1-9879-42DA-8143-3EC90879B10D}"/>
              </a:ext>
            </a:extLst>
          </p:cNvPr>
          <p:cNvSpPr txBox="1">
            <a:spLocks/>
          </p:cNvSpPr>
          <p:nvPr/>
        </p:nvSpPr>
        <p:spPr>
          <a:xfrm>
            <a:off x="5844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BE0C9-3F12-4B33-946C-A40791F55D51}"/>
              </a:ext>
            </a:extLst>
          </p:cNvPr>
          <p:cNvSpPr txBox="1"/>
          <p:nvPr/>
        </p:nvSpPr>
        <p:spPr>
          <a:xfrm>
            <a:off x="838199" y="1563081"/>
            <a:ext cx="1051560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ВАЖНО!!!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Не путайте </a:t>
            </a: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союз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условия 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и частицу 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сказала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сказала,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спросила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дождь?»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ð"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спросила, останемся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ð"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спросила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будем делать,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дождь?»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спросила,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будем делать,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6872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2459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экскурсию / мы поедем на экскурсию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099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экскурсию / мы поедем на экскурсию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Петю, хоч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поехать с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ними /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нами</a:t>
            </a:r>
            <a:r>
              <a:rPr kumimoji="0" lang="ru-RU" sz="2400" b="0" i="1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8712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экскурсию / мы поедем на экскурсию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Петю, хоч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поехать с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ними /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ru-RU" sz="2400" b="0" i="1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останови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лся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0181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экскурсию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Петю, хоч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поехать с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ними /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ru-RU" sz="2400" b="0" i="1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останови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лся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(его),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900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284480" y="523750"/>
            <a:ext cx="1131824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сказала: «Завтра мы поедем на экскурсию».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Таня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экскурсию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Петю: «Ты хочешь поехать с нами?»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 спросила Петю, хоч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поехать с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ними /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нами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ru-RU" sz="2400" b="0" i="1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ему: «Остановись!»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закричали ему,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останови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лся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его: «Когда ты приедешь?»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позвонил Николаю и спросил (его),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когда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приед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крикнул: «Включите свет!»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Кто-то из зала крикнул,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включи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4873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8328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не мож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2731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не мож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Отец строго спросил Ивана,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кто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ему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звонил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8977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не мож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Отец строго спросил Ивана,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кто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ему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звонил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Петровна поинтересовалась, ездили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уже ребята в Петербург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6309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1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не мож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Отец строго спросил Ивана,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кто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ему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звонил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Петровна поинтересовалась, ездили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уже ребята в Петербург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Дедушка попросил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откр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ыл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дверь / меня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открыть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дверь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6791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355600" y="161022"/>
            <a:ext cx="11836400" cy="6535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Переведите прямую речь в косвенную: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сказала: «Я так не могу».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помолчала, а потом сказала,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она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не мож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тебе звонил?» — строго спросил отец Ивана.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Отец строго спросил Ивана,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кто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ему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звонил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 уже ездили в Петербург?» — поинтересовалась Ольга Петровна.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Петровна поинтересовалась, ездили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ли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уже ребята в Петербург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«Открой дверь», — попросил меня дедушка.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Дедушка попросил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откр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ыл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дверь / меня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открыть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дверь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«Сходи завтра к отцу в больницу, он будет рад тебя видеть», — сказала мама Серёже.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Мама сказала Серёже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чтобы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сход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сходить</a:t>
            </a:r>
            <a:r>
              <a:rPr kumimoji="0" lang="ru-RU" sz="2400" b="0" i="1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к отцу в больницу и </a:t>
            </a:r>
            <a:r>
              <a:rPr kumimoji="0" lang="ru-RU" sz="2400" b="0" i="1" u="sng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что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отец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будет рад 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его</a:t>
            </a:r>
            <a:r>
              <a:rPr kumimoji="0" lang="ru-RU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видеть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8227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8219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ходи туда!»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2682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ходи туда!»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мамы: «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Когда ты придёшь с работы?»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_________________________________________________________________________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0407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ходи туда!»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мамы: «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Когда ты придёшь с работы?»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Мальчик заплакал и стал просить родителей: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«Разрешите мне погулять во дворе ещё полчаса». (… «Можно мне погулять…?»)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8406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ходи туда!»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мамы: «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Когда ты придёшь с работы?»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Мальчик заплакал и стал просить родителей: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«Разрешите мне погулять во дворе ещё полчаса». (… «Можно мне погулять…?»)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«Почему ты так поступил?»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008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раз, чтобы он не ходил туда.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говорили ему много раз: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ходи туда!»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мамы, когда она придёт с работы.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спросил у мамы: «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Когда ты придёшь с работы?»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 заплакал и стал просить родителей, чтобы они разрешили ему погулять во дворе ещё полчаса. 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Мальчик заплакал и стал просить родителей: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«Разрешите мне погулять во дворе ещё полчаса». (… «Можно мне погулять…?»)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спрошу, почему он так поступил.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 я пойду к нему и спрошу: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«Почему ты так поступил?»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мне, поздравила с днём рождения и пожелала, чтобы я рос большим.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ещё вчера позвонила мне (и сказала):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«Поздравляю с днём рождения, расти большим!»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266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871405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«Возьми мою любимую вазу!»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_________________________________________________________________________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_________________________________________________________________________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177529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«Возьми мою любимую вазу!»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«Посоветуйте мне подходящую литературу»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_________________________________________________________________________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142739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«Возьми мою любимую вазу!»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«Посоветуйте мне подходящую литературу»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«Мой муж не ночевал вчера дома»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013112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«Возьми мою любимую вазу!»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«Посоветуйте мне подходящую литературу»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«Мой муж не ночевал вчера дома»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«Я больше никогда не приду к тебе!»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924414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TextBox 6">
            <a:extLst>
              <a:ext uri="{FF2B5EF4-FFF2-40B4-BE49-F238E27FC236}">
                <a16:creationId xmlns:a16="http://schemas.microsoft.com/office/drawing/2014/main" id="{1AFA47DD-FB4D-44C7-AF36-F0805AD80DF3}"/>
              </a:ext>
            </a:extLst>
          </p:cNvPr>
          <p:cNvSpPr txBox="1"/>
          <p:nvPr/>
        </p:nvSpPr>
        <p:spPr>
          <a:xfrm>
            <a:off x="198120" y="195898"/>
            <a:ext cx="11795760" cy="6478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Восстановите прямую речь из косвенной: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Почему ты поставила цветы в эту старую вазу?!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меня, чтобы я взяла её любимую вазу!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Бабушка сама попросила меня: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«Возьми мою любимую вазу!»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попроси, чтобы он посоветовал тебе подходящую литературу.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Сходи к руководителю и попроси: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«Посоветуйте мне подходящую литературу»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пожаловалась, что её муж не ночевал вчера дома.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Лена пожаловалась: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«Мой муж не ночевал вчера дома»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отцу, что больше никогда не придёт к нему.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слышали, как он кричал отцу: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«Я больше никогда не приду к тебе!»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спрашивала, приедешь ли ты в этом году.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Оля, только что звонила мама, спрашивала: «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Приедет ли Оля в этом году?»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196565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855D1B1-9879-42DA-8143-3EC90879B10D}"/>
              </a:ext>
            </a:extLst>
          </p:cNvPr>
          <p:cNvSpPr txBox="1">
            <a:spLocks/>
          </p:cNvSpPr>
          <p:nvPr/>
        </p:nvSpPr>
        <p:spPr>
          <a:xfrm>
            <a:off x="5844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6EE1A1-3837-4550-B50E-625070A6172C}"/>
              </a:ext>
            </a:extLst>
          </p:cNvPr>
          <p:cNvSpPr txBox="1"/>
          <p:nvPr/>
        </p:nvSpPr>
        <p:spPr>
          <a:xfrm>
            <a:off x="426720" y="1490693"/>
            <a:ext cx="1111504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Мини-те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"ЧТО/ЧТОБЫ"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http://www.philol.msu.ru/~elvigus/Grammatika/Miniprogramms/Chto-Chtoby/grammatikaChto-Chtoby_01.html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57E237-80C3-4EAB-91FA-4786E301F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4822794"/>
            <a:ext cx="11811000" cy="18002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AF899F7-E5DE-4F22-BB56-2316A5F02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88" y="2452740"/>
            <a:ext cx="2589830" cy="212693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7CA9898-6AB5-4530-AE98-7A233A9C19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8410"/>
          <a:stretch/>
        </p:blipFill>
        <p:spPr>
          <a:xfrm>
            <a:off x="4419600" y="2825568"/>
            <a:ext cx="1564641" cy="1510983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076AC9FC-C7FB-4351-BEB2-DBF6C556C065}"/>
              </a:ext>
            </a:extLst>
          </p:cNvPr>
          <p:cNvSpPr/>
          <p:nvPr/>
        </p:nvSpPr>
        <p:spPr>
          <a:xfrm>
            <a:off x="1137920" y="3436556"/>
            <a:ext cx="1564640" cy="668122"/>
          </a:xfrm>
          <a:custGeom>
            <a:avLst/>
            <a:gdLst>
              <a:gd name="connsiteX0" fmla="*/ 1564640 w 1564640"/>
              <a:gd name="connsiteY0" fmla="*/ 292164 h 668122"/>
              <a:gd name="connsiteX1" fmla="*/ 1361440 w 1564640"/>
              <a:gd name="connsiteY1" fmla="*/ 180404 h 668122"/>
              <a:gd name="connsiteX2" fmla="*/ 1300480 w 1564640"/>
              <a:gd name="connsiteY2" fmla="*/ 160084 h 668122"/>
              <a:gd name="connsiteX3" fmla="*/ 1259840 w 1564640"/>
              <a:gd name="connsiteY3" fmla="*/ 139764 h 668122"/>
              <a:gd name="connsiteX4" fmla="*/ 1219200 w 1564640"/>
              <a:gd name="connsiteY4" fmla="*/ 129604 h 668122"/>
              <a:gd name="connsiteX5" fmla="*/ 1127760 w 1564640"/>
              <a:gd name="connsiteY5" fmla="*/ 109284 h 668122"/>
              <a:gd name="connsiteX6" fmla="*/ 985520 w 1564640"/>
              <a:gd name="connsiteY6" fmla="*/ 68644 h 668122"/>
              <a:gd name="connsiteX7" fmla="*/ 924560 w 1564640"/>
              <a:gd name="connsiteY7" fmla="*/ 48324 h 668122"/>
              <a:gd name="connsiteX8" fmla="*/ 782320 w 1564640"/>
              <a:gd name="connsiteY8" fmla="*/ 38164 h 668122"/>
              <a:gd name="connsiteX9" fmla="*/ 345440 w 1564640"/>
              <a:gd name="connsiteY9" fmla="*/ 28004 h 668122"/>
              <a:gd name="connsiteX10" fmla="*/ 294640 w 1564640"/>
              <a:gd name="connsiteY10" fmla="*/ 58484 h 668122"/>
              <a:gd name="connsiteX11" fmla="*/ 254000 w 1564640"/>
              <a:gd name="connsiteY11" fmla="*/ 68644 h 668122"/>
              <a:gd name="connsiteX12" fmla="*/ 223520 w 1564640"/>
              <a:gd name="connsiteY12" fmla="*/ 88964 h 668122"/>
              <a:gd name="connsiteX13" fmla="*/ 152400 w 1564640"/>
              <a:gd name="connsiteY13" fmla="*/ 109284 h 668122"/>
              <a:gd name="connsiteX14" fmla="*/ 111760 w 1564640"/>
              <a:gd name="connsiteY14" fmla="*/ 129604 h 668122"/>
              <a:gd name="connsiteX15" fmla="*/ 91440 w 1564640"/>
              <a:gd name="connsiteY15" fmla="*/ 160084 h 668122"/>
              <a:gd name="connsiteX16" fmla="*/ 50800 w 1564640"/>
              <a:gd name="connsiteY16" fmla="*/ 190564 h 668122"/>
              <a:gd name="connsiteX17" fmla="*/ 40640 w 1564640"/>
              <a:gd name="connsiteY17" fmla="*/ 221044 h 668122"/>
              <a:gd name="connsiteX18" fmla="*/ 20320 w 1564640"/>
              <a:gd name="connsiteY18" fmla="*/ 251524 h 668122"/>
              <a:gd name="connsiteX19" fmla="*/ 0 w 1564640"/>
              <a:gd name="connsiteY19" fmla="*/ 312484 h 668122"/>
              <a:gd name="connsiteX20" fmla="*/ 10160 w 1564640"/>
              <a:gd name="connsiteY20" fmla="*/ 495364 h 668122"/>
              <a:gd name="connsiteX21" fmla="*/ 71120 w 1564640"/>
              <a:gd name="connsiteY21" fmla="*/ 556324 h 668122"/>
              <a:gd name="connsiteX22" fmla="*/ 111760 w 1564640"/>
              <a:gd name="connsiteY22" fmla="*/ 596964 h 668122"/>
              <a:gd name="connsiteX23" fmla="*/ 142240 w 1564640"/>
              <a:gd name="connsiteY23" fmla="*/ 607124 h 668122"/>
              <a:gd name="connsiteX24" fmla="*/ 264160 w 1564640"/>
              <a:gd name="connsiteY24" fmla="*/ 637604 h 668122"/>
              <a:gd name="connsiteX25" fmla="*/ 325120 w 1564640"/>
              <a:gd name="connsiteY25" fmla="*/ 657924 h 668122"/>
              <a:gd name="connsiteX26" fmla="*/ 426720 w 1564640"/>
              <a:gd name="connsiteY26" fmla="*/ 668084 h 668122"/>
              <a:gd name="connsiteX27" fmla="*/ 1016000 w 1564640"/>
              <a:gd name="connsiteY27" fmla="*/ 647764 h 668122"/>
              <a:gd name="connsiteX28" fmla="*/ 1107440 w 1564640"/>
              <a:gd name="connsiteY28" fmla="*/ 617284 h 668122"/>
              <a:gd name="connsiteX29" fmla="*/ 1168400 w 1564640"/>
              <a:gd name="connsiteY29" fmla="*/ 596964 h 668122"/>
              <a:gd name="connsiteX30" fmla="*/ 1209040 w 1564640"/>
              <a:gd name="connsiteY30" fmla="*/ 586804 h 668122"/>
              <a:gd name="connsiteX31" fmla="*/ 1351280 w 1564640"/>
              <a:gd name="connsiteY31" fmla="*/ 505524 h 668122"/>
              <a:gd name="connsiteX32" fmla="*/ 1402080 w 1564640"/>
              <a:gd name="connsiteY32" fmla="*/ 475044 h 668122"/>
              <a:gd name="connsiteX33" fmla="*/ 1442720 w 1564640"/>
              <a:gd name="connsiteY33" fmla="*/ 454724 h 6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64640" h="668122">
                <a:moveTo>
                  <a:pt x="1564640" y="292164"/>
                </a:moveTo>
                <a:cubicBezTo>
                  <a:pt x="1496907" y="254911"/>
                  <a:pt x="1430581" y="214975"/>
                  <a:pt x="1361440" y="180404"/>
                </a:cubicBezTo>
                <a:cubicBezTo>
                  <a:pt x="1342282" y="170825"/>
                  <a:pt x="1320367" y="168039"/>
                  <a:pt x="1300480" y="160084"/>
                </a:cubicBezTo>
                <a:cubicBezTo>
                  <a:pt x="1286418" y="154459"/>
                  <a:pt x="1274021" y="145082"/>
                  <a:pt x="1259840" y="139764"/>
                </a:cubicBezTo>
                <a:cubicBezTo>
                  <a:pt x="1246765" y="134861"/>
                  <a:pt x="1232806" y="132744"/>
                  <a:pt x="1219200" y="129604"/>
                </a:cubicBezTo>
                <a:cubicBezTo>
                  <a:pt x="1188776" y="122583"/>
                  <a:pt x="1157972" y="117166"/>
                  <a:pt x="1127760" y="109284"/>
                </a:cubicBezTo>
                <a:cubicBezTo>
                  <a:pt x="1080046" y="96837"/>
                  <a:pt x="1032300" y="84237"/>
                  <a:pt x="985520" y="68644"/>
                </a:cubicBezTo>
                <a:cubicBezTo>
                  <a:pt x="965200" y="61871"/>
                  <a:pt x="945742" y="51501"/>
                  <a:pt x="924560" y="48324"/>
                </a:cubicBezTo>
                <a:cubicBezTo>
                  <a:pt x="877552" y="41273"/>
                  <a:pt x="829733" y="41551"/>
                  <a:pt x="782320" y="38164"/>
                </a:cubicBezTo>
                <a:cubicBezTo>
                  <a:pt x="613246" y="-18194"/>
                  <a:pt x="679532" y="-3814"/>
                  <a:pt x="345440" y="28004"/>
                </a:cubicBezTo>
                <a:cubicBezTo>
                  <a:pt x="325781" y="29876"/>
                  <a:pt x="312685" y="50464"/>
                  <a:pt x="294640" y="58484"/>
                </a:cubicBezTo>
                <a:cubicBezTo>
                  <a:pt x="281880" y="64155"/>
                  <a:pt x="267547" y="65257"/>
                  <a:pt x="254000" y="68644"/>
                </a:cubicBezTo>
                <a:cubicBezTo>
                  <a:pt x="243840" y="75417"/>
                  <a:pt x="234442" y="83503"/>
                  <a:pt x="223520" y="88964"/>
                </a:cubicBezTo>
                <a:cubicBezTo>
                  <a:pt x="198958" y="101245"/>
                  <a:pt x="178442" y="99518"/>
                  <a:pt x="152400" y="109284"/>
                </a:cubicBezTo>
                <a:cubicBezTo>
                  <a:pt x="138219" y="114602"/>
                  <a:pt x="125307" y="122831"/>
                  <a:pt x="111760" y="129604"/>
                </a:cubicBezTo>
                <a:cubicBezTo>
                  <a:pt x="104987" y="139764"/>
                  <a:pt x="100074" y="151450"/>
                  <a:pt x="91440" y="160084"/>
                </a:cubicBezTo>
                <a:cubicBezTo>
                  <a:pt x="79466" y="172058"/>
                  <a:pt x="61640" y="177555"/>
                  <a:pt x="50800" y="190564"/>
                </a:cubicBezTo>
                <a:cubicBezTo>
                  <a:pt x="43944" y="198791"/>
                  <a:pt x="45429" y="211465"/>
                  <a:pt x="40640" y="221044"/>
                </a:cubicBezTo>
                <a:cubicBezTo>
                  <a:pt x="35179" y="231966"/>
                  <a:pt x="25279" y="240366"/>
                  <a:pt x="20320" y="251524"/>
                </a:cubicBezTo>
                <a:cubicBezTo>
                  <a:pt x="11621" y="271097"/>
                  <a:pt x="0" y="312484"/>
                  <a:pt x="0" y="312484"/>
                </a:cubicBezTo>
                <a:cubicBezTo>
                  <a:pt x="3387" y="373444"/>
                  <a:pt x="1911" y="434870"/>
                  <a:pt x="10160" y="495364"/>
                </a:cubicBezTo>
                <a:cubicBezTo>
                  <a:pt x="17362" y="548179"/>
                  <a:pt x="36825" y="530602"/>
                  <a:pt x="71120" y="556324"/>
                </a:cubicBezTo>
                <a:cubicBezTo>
                  <a:pt x="86446" y="567819"/>
                  <a:pt x="96171" y="585829"/>
                  <a:pt x="111760" y="596964"/>
                </a:cubicBezTo>
                <a:cubicBezTo>
                  <a:pt x="120475" y="603189"/>
                  <a:pt x="132212" y="603364"/>
                  <a:pt x="142240" y="607124"/>
                </a:cubicBezTo>
                <a:cubicBezTo>
                  <a:pt x="223140" y="637461"/>
                  <a:pt x="164658" y="623389"/>
                  <a:pt x="264160" y="637604"/>
                </a:cubicBezTo>
                <a:cubicBezTo>
                  <a:pt x="284480" y="644377"/>
                  <a:pt x="304068" y="653977"/>
                  <a:pt x="325120" y="657924"/>
                </a:cubicBezTo>
                <a:cubicBezTo>
                  <a:pt x="358573" y="664196"/>
                  <a:pt x="392688" y="668584"/>
                  <a:pt x="426720" y="668084"/>
                </a:cubicBezTo>
                <a:cubicBezTo>
                  <a:pt x="623242" y="665194"/>
                  <a:pt x="819573" y="654537"/>
                  <a:pt x="1016000" y="647764"/>
                </a:cubicBezTo>
                <a:cubicBezTo>
                  <a:pt x="1113625" y="628239"/>
                  <a:pt x="1023312" y="650935"/>
                  <a:pt x="1107440" y="617284"/>
                </a:cubicBezTo>
                <a:cubicBezTo>
                  <a:pt x="1127327" y="609329"/>
                  <a:pt x="1147884" y="603119"/>
                  <a:pt x="1168400" y="596964"/>
                </a:cubicBezTo>
                <a:cubicBezTo>
                  <a:pt x="1181775" y="592952"/>
                  <a:pt x="1196075" y="591990"/>
                  <a:pt x="1209040" y="586804"/>
                </a:cubicBezTo>
                <a:cubicBezTo>
                  <a:pt x="1260198" y="566341"/>
                  <a:pt x="1304708" y="534183"/>
                  <a:pt x="1351280" y="505524"/>
                </a:cubicBezTo>
                <a:cubicBezTo>
                  <a:pt x="1368098" y="495174"/>
                  <a:pt x="1383346" y="481289"/>
                  <a:pt x="1402080" y="475044"/>
                </a:cubicBezTo>
                <a:cubicBezTo>
                  <a:pt x="1437104" y="463369"/>
                  <a:pt x="1424987" y="472457"/>
                  <a:pt x="1442720" y="454724"/>
                </a:cubicBezTo>
              </a:path>
            </a:pathLst>
          </a:custGeom>
          <a:ln w="76200"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D84ACB36-791C-4FDF-8F9A-FE1443D4C2A0}"/>
              </a:ext>
            </a:extLst>
          </p:cNvPr>
          <p:cNvSpPr/>
          <p:nvPr/>
        </p:nvSpPr>
        <p:spPr>
          <a:xfrm>
            <a:off x="4185920" y="3246999"/>
            <a:ext cx="1564640" cy="668122"/>
          </a:xfrm>
          <a:custGeom>
            <a:avLst/>
            <a:gdLst>
              <a:gd name="connsiteX0" fmla="*/ 1564640 w 1564640"/>
              <a:gd name="connsiteY0" fmla="*/ 292164 h 668122"/>
              <a:gd name="connsiteX1" fmla="*/ 1361440 w 1564640"/>
              <a:gd name="connsiteY1" fmla="*/ 180404 h 668122"/>
              <a:gd name="connsiteX2" fmla="*/ 1300480 w 1564640"/>
              <a:gd name="connsiteY2" fmla="*/ 160084 h 668122"/>
              <a:gd name="connsiteX3" fmla="*/ 1259840 w 1564640"/>
              <a:gd name="connsiteY3" fmla="*/ 139764 h 668122"/>
              <a:gd name="connsiteX4" fmla="*/ 1219200 w 1564640"/>
              <a:gd name="connsiteY4" fmla="*/ 129604 h 668122"/>
              <a:gd name="connsiteX5" fmla="*/ 1127760 w 1564640"/>
              <a:gd name="connsiteY5" fmla="*/ 109284 h 668122"/>
              <a:gd name="connsiteX6" fmla="*/ 985520 w 1564640"/>
              <a:gd name="connsiteY6" fmla="*/ 68644 h 668122"/>
              <a:gd name="connsiteX7" fmla="*/ 924560 w 1564640"/>
              <a:gd name="connsiteY7" fmla="*/ 48324 h 668122"/>
              <a:gd name="connsiteX8" fmla="*/ 782320 w 1564640"/>
              <a:gd name="connsiteY8" fmla="*/ 38164 h 668122"/>
              <a:gd name="connsiteX9" fmla="*/ 345440 w 1564640"/>
              <a:gd name="connsiteY9" fmla="*/ 28004 h 668122"/>
              <a:gd name="connsiteX10" fmla="*/ 294640 w 1564640"/>
              <a:gd name="connsiteY10" fmla="*/ 58484 h 668122"/>
              <a:gd name="connsiteX11" fmla="*/ 254000 w 1564640"/>
              <a:gd name="connsiteY11" fmla="*/ 68644 h 668122"/>
              <a:gd name="connsiteX12" fmla="*/ 223520 w 1564640"/>
              <a:gd name="connsiteY12" fmla="*/ 88964 h 668122"/>
              <a:gd name="connsiteX13" fmla="*/ 152400 w 1564640"/>
              <a:gd name="connsiteY13" fmla="*/ 109284 h 668122"/>
              <a:gd name="connsiteX14" fmla="*/ 111760 w 1564640"/>
              <a:gd name="connsiteY14" fmla="*/ 129604 h 668122"/>
              <a:gd name="connsiteX15" fmla="*/ 91440 w 1564640"/>
              <a:gd name="connsiteY15" fmla="*/ 160084 h 668122"/>
              <a:gd name="connsiteX16" fmla="*/ 50800 w 1564640"/>
              <a:gd name="connsiteY16" fmla="*/ 190564 h 668122"/>
              <a:gd name="connsiteX17" fmla="*/ 40640 w 1564640"/>
              <a:gd name="connsiteY17" fmla="*/ 221044 h 668122"/>
              <a:gd name="connsiteX18" fmla="*/ 20320 w 1564640"/>
              <a:gd name="connsiteY18" fmla="*/ 251524 h 668122"/>
              <a:gd name="connsiteX19" fmla="*/ 0 w 1564640"/>
              <a:gd name="connsiteY19" fmla="*/ 312484 h 668122"/>
              <a:gd name="connsiteX20" fmla="*/ 10160 w 1564640"/>
              <a:gd name="connsiteY20" fmla="*/ 495364 h 668122"/>
              <a:gd name="connsiteX21" fmla="*/ 71120 w 1564640"/>
              <a:gd name="connsiteY21" fmla="*/ 556324 h 668122"/>
              <a:gd name="connsiteX22" fmla="*/ 111760 w 1564640"/>
              <a:gd name="connsiteY22" fmla="*/ 596964 h 668122"/>
              <a:gd name="connsiteX23" fmla="*/ 142240 w 1564640"/>
              <a:gd name="connsiteY23" fmla="*/ 607124 h 668122"/>
              <a:gd name="connsiteX24" fmla="*/ 264160 w 1564640"/>
              <a:gd name="connsiteY24" fmla="*/ 637604 h 668122"/>
              <a:gd name="connsiteX25" fmla="*/ 325120 w 1564640"/>
              <a:gd name="connsiteY25" fmla="*/ 657924 h 668122"/>
              <a:gd name="connsiteX26" fmla="*/ 426720 w 1564640"/>
              <a:gd name="connsiteY26" fmla="*/ 668084 h 668122"/>
              <a:gd name="connsiteX27" fmla="*/ 1016000 w 1564640"/>
              <a:gd name="connsiteY27" fmla="*/ 647764 h 668122"/>
              <a:gd name="connsiteX28" fmla="*/ 1107440 w 1564640"/>
              <a:gd name="connsiteY28" fmla="*/ 617284 h 668122"/>
              <a:gd name="connsiteX29" fmla="*/ 1168400 w 1564640"/>
              <a:gd name="connsiteY29" fmla="*/ 596964 h 668122"/>
              <a:gd name="connsiteX30" fmla="*/ 1209040 w 1564640"/>
              <a:gd name="connsiteY30" fmla="*/ 586804 h 668122"/>
              <a:gd name="connsiteX31" fmla="*/ 1351280 w 1564640"/>
              <a:gd name="connsiteY31" fmla="*/ 505524 h 668122"/>
              <a:gd name="connsiteX32" fmla="*/ 1402080 w 1564640"/>
              <a:gd name="connsiteY32" fmla="*/ 475044 h 668122"/>
              <a:gd name="connsiteX33" fmla="*/ 1442720 w 1564640"/>
              <a:gd name="connsiteY33" fmla="*/ 454724 h 6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64640" h="668122">
                <a:moveTo>
                  <a:pt x="1564640" y="292164"/>
                </a:moveTo>
                <a:cubicBezTo>
                  <a:pt x="1496907" y="254911"/>
                  <a:pt x="1430581" y="214975"/>
                  <a:pt x="1361440" y="180404"/>
                </a:cubicBezTo>
                <a:cubicBezTo>
                  <a:pt x="1342282" y="170825"/>
                  <a:pt x="1320367" y="168039"/>
                  <a:pt x="1300480" y="160084"/>
                </a:cubicBezTo>
                <a:cubicBezTo>
                  <a:pt x="1286418" y="154459"/>
                  <a:pt x="1274021" y="145082"/>
                  <a:pt x="1259840" y="139764"/>
                </a:cubicBezTo>
                <a:cubicBezTo>
                  <a:pt x="1246765" y="134861"/>
                  <a:pt x="1232806" y="132744"/>
                  <a:pt x="1219200" y="129604"/>
                </a:cubicBezTo>
                <a:cubicBezTo>
                  <a:pt x="1188776" y="122583"/>
                  <a:pt x="1157972" y="117166"/>
                  <a:pt x="1127760" y="109284"/>
                </a:cubicBezTo>
                <a:cubicBezTo>
                  <a:pt x="1080046" y="96837"/>
                  <a:pt x="1032300" y="84237"/>
                  <a:pt x="985520" y="68644"/>
                </a:cubicBezTo>
                <a:cubicBezTo>
                  <a:pt x="965200" y="61871"/>
                  <a:pt x="945742" y="51501"/>
                  <a:pt x="924560" y="48324"/>
                </a:cubicBezTo>
                <a:cubicBezTo>
                  <a:pt x="877552" y="41273"/>
                  <a:pt x="829733" y="41551"/>
                  <a:pt x="782320" y="38164"/>
                </a:cubicBezTo>
                <a:cubicBezTo>
                  <a:pt x="613246" y="-18194"/>
                  <a:pt x="679532" y="-3814"/>
                  <a:pt x="345440" y="28004"/>
                </a:cubicBezTo>
                <a:cubicBezTo>
                  <a:pt x="325781" y="29876"/>
                  <a:pt x="312685" y="50464"/>
                  <a:pt x="294640" y="58484"/>
                </a:cubicBezTo>
                <a:cubicBezTo>
                  <a:pt x="281880" y="64155"/>
                  <a:pt x="267547" y="65257"/>
                  <a:pt x="254000" y="68644"/>
                </a:cubicBezTo>
                <a:cubicBezTo>
                  <a:pt x="243840" y="75417"/>
                  <a:pt x="234442" y="83503"/>
                  <a:pt x="223520" y="88964"/>
                </a:cubicBezTo>
                <a:cubicBezTo>
                  <a:pt x="198958" y="101245"/>
                  <a:pt x="178442" y="99518"/>
                  <a:pt x="152400" y="109284"/>
                </a:cubicBezTo>
                <a:cubicBezTo>
                  <a:pt x="138219" y="114602"/>
                  <a:pt x="125307" y="122831"/>
                  <a:pt x="111760" y="129604"/>
                </a:cubicBezTo>
                <a:cubicBezTo>
                  <a:pt x="104987" y="139764"/>
                  <a:pt x="100074" y="151450"/>
                  <a:pt x="91440" y="160084"/>
                </a:cubicBezTo>
                <a:cubicBezTo>
                  <a:pt x="79466" y="172058"/>
                  <a:pt x="61640" y="177555"/>
                  <a:pt x="50800" y="190564"/>
                </a:cubicBezTo>
                <a:cubicBezTo>
                  <a:pt x="43944" y="198791"/>
                  <a:pt x="45429" y="211465"/>
                  <a:pt x="40640" y="221044"/>
                </a:cubicBezTo>
                <a:cubicBezTo>
                  <a:pt x="35179" y="231966"/>
                  <a:pt x="25279" y="240366"/>
                  <a:pt x="20320" y="251524"/>
                </a:cubicBezTo>
                <a:cubicBezTo>
                  <a:pt x="11621" y="271097"/>
                  <a:pt x="0" y="312484"/>
                  <a:pt x="0" y="312484"/>
                </a:cubicBezTo>
                <a:cubicBezTo>
                  <a:pt x="3387" y="373444"/>
                  <a:pt x="1911" y="434870"/>
                  <a:pt x="10160" y="495364"/>
                </a:cubicBezTo>
                <a:cubicBezTo>
                  <a:pt x="17362" y="548179"/>
                  <a:pt x="36825" y="530602"/>
                  <a:pt x="71120" y="556324"/>
                </a:cubicBezTo>
                <a:cubicBezTo>
                  <a:pt x="86446" y="567819"/>
                  <a:pt x="96171" y="585829"/>
                  <a:pt x="111760" y="596964"/>
                </a:cubicBezTo>
                <a:cubicBezTo>
                  <a:pt x="120475" y="603189"/>
                  <a:pt x="132212" y="603364"/>
                  <a:pt x="142240" y="607124"/>
                </a:cubicBezTo>
                <a:cubicBezTo>
                  <a:pt x="223140" y="637461"/>
                  <a:pt x="164658" y="623389"/>
                  <a:pt x="264160" y="637604"/>
                </a:cubicBezTo>
                <a:cubicBezTo>
                  <a:pt x="284480" y="644377"/>
                  <a:pt x="304068" y="653977"/>
                  <a:pt x="325120" y="657924"/>
                </a:cubicBezTo>
                <a:cubicBezTo>
                  <a:pt x="358573" y="664196"/>
                  <a:pt x="392688" y="668584"/>
                  <a:pt x="426720" y="668084"/>
                </a:cubicBezTo>
                <a:cubicBezTo>
                  <a:pt x="623242" y="665194"/>
                  <a:pt x="819573" y="654537"/>
                  <a:pt x="1016000" y="647764"/>
                </a:cubicBezTo>
                <a:cubicBezTo>
                  <a:pt x="1113625" y="628239"/>
                  <a:pt x="1023312" y="650935"/>
                  <a:pt x="1107440" y="617284"/>
                </a:cubicBezTo>
                <a:cubicBezTo>
                  <a:pt x="1127327" y="609329"/>
                  <a:pt x="1147884" y="603119"/>
                  <a:pt x="1168400" y="596964"/>
                </a:cubicBezTo>
                <a:cubicBezTo>
                  <a:pt x="1181775" y="592952"/>
                  <a:pt x="1196075" y="591990"/>
                  <a:pt x="1209040" y="586804"/>
                </a:cubicBezTo>
                <a:cubicBezTo>
                  <a:pt x="1260198" y="566341"/>
                  <a:pt x="1304708" y="534183"/>
                  <a:pt x="1351280" y="505524"/>
                </a:cubicBezTo>
                <a:cubicBezTo>
                  <a:pt x="1368098" y="495174"/>
                  <a:pt x="1383346" y="481289"/>
                  <a:pt x="1402080" y="475044"/>
                </a:cubicBezTo>
                <a:cubicBezTo>
                  <a:pt x="1437104" y="463369"/>
                  <a:pt x="1424987" y="472457"/>
                  <a:pt x="1442720" y="454724"/>
                </a:cubicBezTo>
              </a:path>
            </a:pathLst>
          </a:custGeom>
          <a:ln w="76200"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7E399227-E62D-41B4-BA7B-CD261E0AADDB}"/>
              </a:ext>
            </a:extLst>
          </p:cNvPr>
          <p:cNvSpPr/>
          <p:nvPr/>
        </p:nvSpPr>
        <p:spPr>
          <a:xfrm>
            <a:off x="3637280" y="5717326"/>
            <a:ext cx="1564640" cy="668122"/>
          </a:xfrm>
          <a:custGeom>
            <a:avLst/>
            <a:gdLst>
              <a:gd name="connsiteX0" fmla="*/ 1564640 w 1564640"/>
              <a:gd name="connsiteY0" fmla="*/ 292164 h 668122"/>
              <a:gd name="connsiteX1" fmla="*/ 1361440 w 1564640"/>
              <a:gd name="connsiteY1" fmla="*/ 180404 h 668122"/>
              <a:gd name="connsiteX2" fmla="*/ 1300480 w 1564640"/>
              <a:gd name="connsiteY2" fmla="*/ 160084 h 668122"/>
              <a:gd name="connsiteX3" fmla="*/ 1259840 w 1564640"/>
              <a:gd name="connsiteY3" fmla="*/ 139764 h 668122"/>
              <a:gd name="connsiteX4" fmla="*/ 1219200 w 1564640"/>
              <a:gd name="connsiteY4" fmla="*/ 129604 h 668122"/>
              <a:gd name="connsiteX5" fmla="*/ 1127760 w 1564640"/>
              <a:gd name="connsiteY5" fmla="*/ 109284 h 668122"/>
              <a:gd name="connsiteX6" fmla="*/ 985520 w 1564640"/>
              <a:gd name="connsiteY6" fmla="*/ 68644 h 668122"/>
              <a:gd name="connsiteX7" fmla="*/ 924560 w 1564640"/>
              <a:gd name="connsiteY7" fmla="*/ 48324 h 668122"/>
              <a:gd name="connsiteX8" fmla="*/ 782320 w 1564640"/>
              <a:gd name="connsiteY8" fmla="*/ 38164 h 668122"/>
              <a:gd name="connsiteX9" fmla="*/ 345440 w 1564640"/>
              <a:gd name="connsiteY9" fmla="*/ 28004 h 668122"/>
              <a:gd name="connsiteX10" fmla="*/ 294640 w 1564640"/>
              <a:gd name="connsiteY10" fmla="*/ 58484 h 668122"/>
              <a:gd name="connsiteX11" fmla="*/ 254000 w 1564640"/>
              <a:gd name="connsiteY11" fmla="*/ 68644 h 668122"/>
              <a:gd name="connsiteX12" fmla="*/ 223520 w 1564640"/>
              <a:gd name="connsiteY12" fmla="*/ 88964 h 668122"/>
              <a:gd name="connsiteX13" fmla="*/ 152400 w 1564640"/>
              <a:gd name="connsiteY13" fmla="*/ 109284 h 668122"/>
              <a:gd name="connsiteX14" fmla="*/ 111760 w 1564640"/>
              <a:gd name="connsiteY14" fmla="*/ 129604 h 668122"/>
              <a:gd name="connsiteX15" fmla="*/ 91440 w 1564640"/>
              <a:gd name="connsiteY15" fmla="*/ 160084 h 668122"/>
              <a:gd name="connsiteX16" fmla="*/ 50800 w 1564640"/>
              <a:gd name="connsiteY16" fmla="*/ 190564 h 668122"/>
              <a:gd name="connsiteX17" fmla="*/ 40640 w 1564640"/>
              <a:gd name="connsiteY17" fmla="*/ 221044 h 668122"/>
              <a:gd name="connsiteX18" fmla="*/ 20320 w 1564640"/>
              <a:gd name="connsiteY18" fmla="*/ 251524 h 668122"/>
              <a:gd name="connsiteX19" fmla="*/ 0 w 1564640"/>
              <a:gd name="connsiteY19" fmla="*/ 312484 h 668122"/>
              <a:gd name="connsiteX20" fmla="*/ 10160 w 1564640"/>
              <a:gd name="connsiteY20" fmla="*/ 495364 h 668122"/>
              <a:gd name="connsiteX21" fmla="*/ 71120 w 1564640"/>
              <a:gd name="connsiteY21" fmla="*/ 556324 h 668122"/>
              <a:gd name="connsiteX22" fmla="*/ 111760 w 1564640"/>
              <a:gd name="connsiteY22" fmla="*/ 596964 h 668122"/>
              <a:gd name="connsiteX23" fmla="*/ 142240 w 1564640"/>
              <a:gd name="connsiteY23" fmla="*/ 607124 h 668122"/>
              <a:gd name="connsiteX24" fmla="*/ 264160 w 1564640"/>
              <a:gd name="connsiteY24" fmla="*/ 637604 h 668122"/>
              <a:gd name="connsiteX25" fmla="*/ 325120 w 1564640"/>
              <a:gd name="connsiteY25" fmla="*/ 657924 h 668122"/>
              <a:gd name="connsiteX26" fmla="*/ 426720 w 1564640"/>
              <a:gd name="connsiteY26" fmla="*/ 668084 h 668122"/>
              <a:gd name="connsiteX27" fmla="*/ 1016000 w 1564640"/>
              <a:gd name="connsiteY27" fmla="*/ 647764 h 668122"/>
              <a:gd name="connsiteX28" fmla="*/ 1107440 w 1564640"/>
              <a:gd name="connsiteY28" fmla="*/ 617284 h 668122"/>
              <a:gd name="connsiteX29" fmla="*/ 1168400 w 1564640"/>
              <a:gd name="connsiteY29" fmla="*/ 596964 h 668122"/>
              <a:gd name="connsiteX30" fmla="*/ 1209040 w 1564640"/>
              <a:gd name="connsiteY30" fmla="*/ 586804 h 668122"/>
              <a:gd name="connsiteX31" fmla="*/ 1351280 w 1564640"/>
              <a:gd name="connsiteY31" fmla="*/ 505524 h 668122"/>
              <a:gd name="connsiteX32" fmla="*/ 1402080 w 1564640"/>
              <a:gd name="connsiteY32" fmla="*/ 475044 h 668122"/>
              <a:gd name="connsiteX33" fmla="*/ 1442720 w 1564640"/>
              <a:gd name="connsiteY33" fmla="*/ 454724 h 6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64640" h="668122">
                <a:moveTo>
                  <a:pt x="1564640" y="292164"/>
                </a:moveTo>
                <a:cubicBezTo>
                  <a:pt x="1496907" y="254911"/>
                  <a:pt x="1430581" y="214975"/>
                  <a:pt x="1361440" y="180404"/>
                </a:cubicBezTo>
                <a:cubicBezTo>
                  <a:pt x="1342282" y="170825"/>
                  <a:pt x="1320367" y="168039"/>
                  <a:pt x="1300480" y="160084"/>
                </a:cubicBezTo>
                <a:cubicBezTo>
                  <a:pt x="1286418" y="154459"/>
                  <a:pt x="1274021" y="145082"/>
                  <a:pt x="1259840" y="139764"/>
                </a:cubicBezTo>
                <a:cubicBezTo>
                  <a:pt x="1246765" y="134861"/>
                  <a:pt x="1232806" y="132744"/>
                  <a:pt x="1219200" y="129604"/>
                </a:cubicBezTo>
                <a:cubicBezTo>
                  <a:pt x="1188776" y="122583"/>
                  <a:pt x="1157972" y="117166"/>
                  <a:pt x="1127760" y="109284"/>
                </a:cubicBezTo>
                <a:cubicBezTo>
                  <a:pt x="1080046" y="96837"/>
                  <a:pt x="1032300" y="84237"/>
                  <a:pt x="985520" y="68644"/>
                </a:cubicBezTo>
                <a:cubicBezTo>
                  <a:pt x="965200" y="61871"/>
                  <a:pt x="945742" y="51501"/>
                  <a:pt x="924560" y="48324"/>
                </a:cubicBezTo>
                <a:cubicBezTo>
                  <a:pt x="877552" y="41273"/>
                  <a:pt x="829733" y="41551"/>
                  <a:pt x="782320" y="38164"/>
                </a:cubicBezTo>
                <a:cubicBezTo>
                  <a:pt x="613246" y="-18194"/>
                  <a:pt x="679532" y="-3814"/>
                  <a:pt x="345440" y="28004"/>
                </a:cubicBezTo>
                <a:cubicBezTo>
                  <a:pt x="325781" y="29876"/>
                  <a:pt x="312685" y="50464"/>
                  <a:pt x="294640" y="58484"/>
                </a:cubicBezTo>
                <a:cubicBezTo>
                  <a:pt x="281880" y="64155"/>
                  <a:pt x="267547" y="65257"/>
                  <a:pt x="254000" y="68644"/>
                </a:cubicBezTo>
                <a:cubicBezTo>
                  <a:pt x="243840" y="75417"/>
                  <a:pt x="234442" y="83503"/>
                  <a:pt x="223520" y="88964"/>
                </a:cubicBezTo>
                <a:cubicBezTo>
                  <a:pt x="198958" y="101245"/>
                  <a:pt x="178442" y="99518"/>
                  <a:pt x="152400" y="109284"/>
                </a:cubicBezTo>
                <a:cubicBezTo>
                  <a:pt x="138219" y="114602"/>
                  <a:pt x="125307" y="122831"/>
                  <a:pt x="111760" y="129604"/>
                </a:cubicBezTo>
                <a:cubicBezTo>
                  <a:pt x="104987" y="139764"/>
                  <a:pt x="100074" y="151450"/>
                  <a:pt x="91440" y="160084"/>
                </a:cubicBezTo>
                <a:cubicBezTo>
                  <a:pt x="79466" y="172058"/>
                  <a:pt x="61640" y="177555"/>
                  <a:pt x="50800" y="190564"/>
                </a:cubicBezTo>
                <a:cubicBezTo>
                  <a:pt x="43944" y="198791"/>
                  <a:pt x="45429" y="211465"/>
                  <a:pt x="40640" y="221044"/>
                </a:cubicBezTo>
                <a:cubicBezTo>
                  <a:pt x="35179" y="231966"/>
                  <a:pt x="25279" y="240366"/>
                  <a:pt x="20320" y="251524"/>
                </a:cubicBezTo>
                <a:cubicBezTo>
                  <a:pt x="11621" y="271097"/>
                  <a:pt x="0" y="312484"/>
                  <a:pt x="0" y="312484"/>
                </a:cubicBezTo>
                <a:cubicBezTo>
                  <a:pt x="3387" y="373444"/>
                  <a:pt x="1911" y="434870"/>
                  <a:pt x="10160" y="495364"/>
                </a:cubicBezTo>
                <a:cubicBezTo>
                  <a:pt x="17362" y="548179"/>
                  <a:pt x="36825" y="530602"/>
                  <a:pt x="71120" y="556324"/>
                </a:cubicBezTo>
                <a:cubicBezTo>
                  <a:pt x="86446" y="567819"/>
                  <a:pt x="96171" y="585829"/>
                  <a:pt x="111760" y="596964"/>
                </a:cubicBezTo>
                <a:cubicBezTo>
                  <a:pt x="120475" y="603189"/>
                  <a:pt x="132212" y="603364"/>
                  <a:pt x="142240" y="607124"/>
                </a:cubicBezTo>
                <a:cubicBezTo>
                  <a:pt x="223140" y="637461"/>
                  <a:pt x="164658" y="623389"/>
                  <a:pt x="264160" y="637604"/>
                </a:cubicBezTo>
                <a:cubicBezTo>
                  <a:pt x="284480" y="644377"/>
                  <a:pt x="304068" y="653977"/>
                  <a:pt x="325120" y="657924"/>
                </a:cubicBezTo>
                <a:cubicBezTo>
                  <a:pt x="358573" y="664196"/>
                  <a:pt x="392688" y="668584"/>
                  <a:pt x="426720" y="668084"/>
                </a:cubicBezTo>
                <a:cubicBezTo>
                  <a:pt x="623242" y="665194"/>
                  <a:pt x="819573" y="654537"/>
                  <a:pt x="1016000" y="647764"/>
                </a:cubicBezTo>
                <a:cubicBezTo>
                  <a:pt x="1113625" y="628239"/>
                  <a:pt x="1023312" y="650935"/>
                  <a:pt x="1107440" y="617284"/>
                </a:cubicBezTo>
                <a:cubicBezTo>
                  <a:pt x="1127327" y="609329"/>
                  <a:pt x="1147884" y="603119"/>
                  <a:pt x="1168400" y="596964"/>
                </a:cubicBezTo>
                <a:cubicBezTo>
                  <a:pt x="1181775" y="592952"/>
                  <a:pt x="1196075" y="591990"/>
                  <a:pt x="1209040" y="586804"/>
                </a:cubicBezTo>
                <a:cubicBezTo>
                  <a:pt x="1260198" y="566341"/>
                  <a:pt x="1304708" y="534183"/>
                  <a:pt x="1351280" y="505524"/>
                </a:cubicBezTo>
                <a:cubicBezTo>
                  <a:pt x="1368098" y="495174"/>
                  <a:pt x="1383346" y="481289"/>
                  <a:pt x="1402080" y="475044"/>
                </a:cubicBezTo>
                <a:cubicBezTo>
                  <a:pt x="1437104" y="463369"/>
                  <a:pt x="1424987" y="472457"/>
                  <a:pt x="1442720" y="454724"/>
                </a:cubicBezTo>
              </a:path>
            </a:pathLst>
          </a:custGeom>
          <a:ln w="76200"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0680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7973DB-4E2C-9092-EE09-E6AD045FC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EB049EB-1222-6BDC-F4DB-D2F4A4FFDEF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20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329DBA-D184-0F57-EA06-542472837E96}"/>
              </a:ext>
            </a:extLst>
          </p:cNvPr>
          <p:cNvSpPr txBox="1"/>
          <p:nvPr/>
        </p:nvSpPr>
        <p:spPr>
          <a:xfrm>
            <a:off x="260351" y="1060641"/>
            <a:ext cx="1163813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скороговорки «Наварила…» и «Тщетно…».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Мини-тест «Что/Чтобы». 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Рассказать, как 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проходили, что было 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сложно.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3E515D-9CBD-0C0C-9288-D696CE6AB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961" y="3091419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893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6164</TotalTime>
  <Words>5672</Words>
  <Application>Microsoft Office PowerPoint</Application>
  <PresentationFormat>Широкоэкранный</PresentationFormat>
  <Paragraphs>735</Paragraphs>
  <Slides>53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53</vt:i4>
      </vt:variant>
    </vt:vector>
  </HeadingPairs>
  <TitlesOfParts>
    <vt:vector size="61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1_Тема Office</vt:lpstr>
      <vt:lpstr>Группа 103b </vt:lpstr>
      <vt:lpstr>Фонетика Русские скороговорки и стихотворения</vt:lpstr>
      <vt:lpstr>К, Ш</vt:lpstr>
      <vt:lpstr>Фонетика</vt:lpstr>
      <vt:lpstr>Фонетика</vt:lpstr>
      <vt:lpstr>Щ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 Перевод прямой речи в косвенную</vt:lpstr>
      <vt:lpstr>Прямая и косвенная речь Перевод прямой речи в косвенную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130</cp:revision>
  <dcterms:created xsi:type="dcterms:W3CDTF">2024-09-01T20:30:35Z</dcterms:created>
  <dcterms:modified xsi:type="dcterms:W3CDTF">2025-10-20T15:10:12Z</dcterms:modified>
</cp:coreProperties>
</file>