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843" r:id="rId3"/>
    <p:sldId id="519" r:id="rId4"/>
    <p:sldId id="792" r:id="rId5"/>
    <p:sldId id="773" r:id="rId6"/>
    <p:sldId id="774" r:id="rId7"/>
    <p:sldId id="832" r:id="rId8"/>
    <p:sldId id="707" r:id="rId9"/>
    <p:sldId id="543" r:id="rId10"/>
    <p:sldId id="835" r:id="rId11"/>
    <p:sldId id="775" r:id="rId12"/>
    <p:sldId id="416" r:id="rId13"/>
    <p:sldId id="533" r:id="rId14"/>
    <p:sldId id="418" r:id="rId15"/>
    <p:sldId id="838" r:id="rId16"/>
    <p:sldId id="674" r:id="rId17"/>
    <p:sldId id="263" r:id="rId18"/>
    <p:sldId id="265" r:id="rId19"/>
    <p:sldId id="545" r:id="rId20"/>
    <p:sldId id="546" r:id="rId21"/>
    <p:sldId id="547" r:id="rId22"/>
    <p:sldId id="537" r:id="rId23"/>
    <p:sldId id="266" r:id="rId24"/>
    <p:sldId id="267" r:id="rId25"/>
    <p:sldId id="486" r:id="rId26"/>
    <p:sldId id="269" r:id="rId27"/>
    <p:sldId id="84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5737"/>
    <a:srgbClr val="747440"/>
    <a:srgbClr val="E4F0DC"/>
    <a:srgbClr val="C0A7C4"/>
    <a:srgbClr val="C5E0B4"/>
    <a:srgbClr val="C2A7C0"/>
    <a:srgbClr val="D1DCF0"/>
    <a:srgbClr val="B4A4E5"/>
    <a:srgbClr val="C9D6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 autoAdjust="0"/>
    <p:restoredTop sz="94660"/>
  </p:normalViewPr>
  <p:slideViewPr>
    <p:cSldViewPr snapToGrid="0">
      <p:cViewPr>
        <p:scale>
          <a:sx n="69" d="100"/>
          <a:sy n="69" d="100"/>
        </p:scale>
        <p:origin x="-86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17D1C-8FE9-EB68-9A60-1E786182B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D39F40-1723-AA4A-28DA-AC40D75C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5D110-F72F-F22F-1C48-893FC1F1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C78BD-5D55-8D40-D506-531C3267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6AFE8-05F0-705B-C4B3-F19D1FB9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3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4B72-AE88-2EFC-C919-FDDAFEB5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044A4C-60DC-E1CD-115F-EE82C25CB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F66D1-33B4-3C91-DB76-59416F5E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1007A-1030-DB91-C981-DF0D20E2E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54ED3-9F30-70EE-F975-564B33E4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21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3F695-849C-00ED-C8AD-76F99AA2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9923C-76A8-F7CD-D5DC-B93B5CA43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7ABB9-95E2-C444-4568-940BFBF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4F11D-0555-B775-AA84-447298E0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2157D-9712-EF51-9803-2624DF0E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45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A3F37-80CA-5E51-3F6B-9C4FA6D8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94935D-D11E-09FD-F6FD-9294A2C1A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B0D11-952B-8EB1-2922-75DE3C8A8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083BB-56D5-6998-045B-8889B362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5C91-E94A-F4F4-C9A6-1529BD14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90C8D-6E51-C2A2-6800-734A098C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73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6F13-2E45-96E9-84B5-E8E9B76B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EBE20-C3ED-243E-9614-5EFCC9164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9BE77F-51AE-2413-C272-020364A5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7F935-5F09-64A6-3799-52AAE9318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B48EE9-CB81-F7F2-EACD-4E9E85454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49EDB8-046F-D873-A775-6F8B199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F9F05B-F61B-24AE-F345-C3B4995A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CCEB07-EDB7-C01E-5478-8C031AA1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1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CE862-E45A-8196-DE65-0AECEDF0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77B8A-E0F4-F963-25B0-0E8D89B8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FE67C4-D96C-607D-0F99-03A0EA16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9E961-8D34-2A27-A1A0-B3EA596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07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ECDFA8-E968-A465-62B6-D50992F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098EF4-0618-AA07-BC8F-F30B26CC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C1755-F43F-E9AE-5B5E-643C5299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94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56473-88E0-7786-D79D-548DB8F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1D644-C017-D077-6207-DF37DA19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519A75-51F3-8164-1336-60D9A684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B44C0-A904-F661-8E65-15B0224A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E6C44-D144-C624-15F0-AD61FB71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2D496-636B-FA3B-BD5F-C63D795D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087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7B97D-1F62-C805-B94D-EBC5D610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1EE507-C795-6C19-BD28-C087608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C0F97E-F9F2-1EC9-5395-803C6C9B1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67ABC8-BFD6-22DF-7CEE-281A4884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D49A3-CB39-BE9B-9373-6260B128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5CB84D-0739-55F9-9ECB-A3400E9E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56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56F9-5405-7B55-0C56-FC41630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DCD7ED-E01D-71D3-10CF-1A74D6BD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3BA50-59A8-3F5E-ABD2-145A91EF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B2D34-9196-DD7D-B3DE-972155AE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E3677-9F01-A530-4EE5-90DA6197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73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3DEDCE-3BD6-C212-B7CF-ED4FB52DD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D4378B-85F7-D2EE-8958-034AF6F1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C7C70-61CF-0BF3-7BDF-BC5B2BA7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91F58-0E9F-285C-D138-A029D2E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6995B7-B964-CAC6-AE1D-811643F6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224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100000"/>
                <a:alpha val="51000"/>
              </a:schemeClr>
            </a:gs>
            <a:gs pos="59000">
              <a:srgbClr val="FFFFE5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1A3AF-3046-D5E8-B9F2-84D8E757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62006A-B705-BE39-3B0E-FCC22D5A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ED7EA-1560-571F-362E-F6B82657C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6A2A-0740-4355-B677-E85828285C4B}" type="datetimeFigureOut">
              <a:rPr lang="ru-RU" smtClean="0"/>
              <a:t>10.10.2025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9CC07-34BD-8374-E539-B1E94BE2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3CC79-DC86-7D4E-BD28-EB40AF23E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98C01-85A7-4FA1-8F95-FC231841A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6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10 октября 202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года, 13: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—16:15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165734"/>
              </p:ext>
            </p:extLst>
          </p:nvPr>
        </p:nvGraphicFramePr>
        <p:xfrm>
          <a:off x="178907" y="908683"/>
          <a:ext cx="11834186" cy="5835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359">
                  <a:extLst>
                    <a:ext uri="{9D8B030D-6E8A-4147-A177-3AD203B41FA5}">
                      <a16:colId xmlns:a16="http://schemas.microsoft.com/office/drawing/2014/main" val="3808135318"/>
                    </a:ext>
                  </a:extLst>
                </a:gridCol>
                <a:gridCol w="1351848">
                  <a:extLst>
                    <a:ext uri="{9D8B030D-6E8A-4147-A177-3AD203B41FA5}">
                      <a16:colId xmlns:a16="http://schemas.microsoft.com/office/drawing/2014/main" val="2494670148"/>
                    </a:ext>
                  </a:extLst>
                </a:gridCol>
                <a:gridCol w="263659">
                  <a:extLst>
                    <a:ext uri="{9D8B030D-6E8A-4147-A177-3AD203B41FA5}">
                      <a16:colId xmlns:a16="http://schemas.microsoft.com/office/drawing/2014/main" val="1591501333"/>
                    </a:ext>
                  </a:extLst>
                </a:gridCol>
                <a:gridCol w="289925">
                  <a:extLst>
                    <a:ext uri="{9D8B030D-6E8A-4147-A177-3AD203B41FA5}">
                      <a16:colId xmlns:a16="http://schemas.microsoft.com/office/drawing/2014/main" val="1140834253"/>
                    </a:ext>
                  </a:extLst>
                </a:gridCol>
                <a:gridCol w="208344">
                  <a:extLst>
                    <a:ext uri="{9D8B030D-6E8A-4147-A177-3AD203B41FA5}">
                      <a16:colId xmlns:a16="http://schemas.microsoft.com/office/drawing/2014/main" val="1322172163"/>
                    </a:ext>
                  </a:extLst>
                </a:gridCol>
                <a:gridCol w="682907">
                  <a:extLst>
                    <a:ext uri="{9D8B030D-6E8A-4147-A177-3AD203B41FA5}">
                      <a16:colId xmlns:a16="http://schemas.microsoft.com/office/drawing/2014/main" val="17233624"/>
                    </a:ext>
                  </a:extLst>
                </a:gridCol>
                <a:gridCol w="625894">
                  <a:extLst>
                    <a:ext uri="{9D8B030D-6E8A-4147-A177-3AD203B41FA5}">
                      <a16:colId xmlns:a16="http://schemas.microsoft.com/office/drawing/2014/main" val="2699534202"/>
                    </a:ext>
                  </a:extLst>
                </a:gridCol>
                <a:gridCol w="671224">
                  <a:extLst>
                    <a:ext uri="{9D8B030D-6E8A-4147-A177-3AD203B41FA5}">
                      <a16:colId xmlns:a16="http://schemas.microsoft.com/office/drawing/2014/main" val="1087864011"/>
                    </a:ext>
                  </a:extLst>
                </a:gridCol>
                <a:gridCol w="1436659">
                  <a:extLst>
                    <a:ext uri="{9D8B030D-6E8A-4147-A177-3AD203B41FA5}">
                      <a16:colId xmlns:a16="http://schemas.microsoft.com/office/drawing/2014/main" val="4134670203"/>
                    </a:ext>
                  </a:extLst>
                </a:gridCol>
                <a:gridCol w="842211">
                  <a:extLst>
                    <a:ext uri="{9D8B030D-6E8A-4147-A177-3AD203B41FA5}">
                      <a16:colId xmlns:a16="http://schemas.microsoft.com/office/drawing/2014/main" val="222592599"/>
                    </a:ext>
                  </a:extLst>
                </a:gridCol>
                <a:gridCol w="1251284">
                  <a:extLst>
                    <a:ext uri="{9D8B030D-6E8A-4147-A177-3AD203B41FA5}">
                      <a16:colId xmlns:a16="http://schemas.microsoft.com/office/drawing/2014/main" val="3714765155"/>
                    </a:ext>
                  </a:extLst>
                </a:gridCol>
                <a:gridCol w="445168">
                  <a:extLst>
                    <a:ext uri="{9D8B030D-6E8A-4147-A177-3AD203B41FA5}">
                      <a16:colId xmlns:a16="http://schemas.microsoft.com/office/drawing/2014/main" val="4164231008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560383885"/>
                    </a:ext>
                  </a:extLst>
                </a:gridCol>
                <a:gridCol w="470355">
                  <a:extLst>
                    <a:ext uri="{9D8B030D-6E8A-4147-A177-3AD203B41FA5}">
                      <a16:colId xmlns:a16="http://schemas.microsoft.com/office/drawing/2014/main" val="2081203038"/>
                    </a:ext>
                  </a:extLst>
                </a:gridCol>
                <a:gridCol w="696709">
                  <a:extLst>
                    <a:ext uri="{9D8B030D-6E8A-4147-A177-3AD203B41FA5}">
                      <a16:colId xmlns:a16="http://schemas.microsoft.com/office/drawing/2014/main" val="1939870502"/>
                    </a:ext>
                  </a:extLst>
                </a:gridCol>
                <a:gridCol w="505326">
                  <a:extLst>
                    <a:ext uri="{9D8B030D-6E8A-4147-A177-3AD203B41FA5}">
                      <a16:colId xmlns:a16="http://schemas.microsoft.com/office/drawing/2014/main" val="1048629945"/>
                    </a:ext>
                  </a:extLst>
                </a:gridCol>
                <a:gridCol w="745995">
                  <a:extLst>
                    <a:ext uri="{9D8B030D-6E8A-4147-A177-3AD203B41FA5}">
                      <a16:colId xmlns:a16="http://schemas.microsoft.com/office/drawing/2014/main" val="1651570142"/>
                    </a:ext>
                  </a:extLst>
                </a:gridCol>
                <a:gridCol w="835719">
                  <a:extLst>
                    <a:ext uri="{9D8B030D-6E8A-4147-A177-3AD203B41FA5}">
                      <a16:colId xmlns:a16="http://schemas.microsoft.com/office/drawing/2014/main" val="118712538"/>
                    </a:ext>
                  </a:extLst>
                </a:gridCol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Кукушка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Пыль, Бык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Вопросы по текстам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на занятии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Докл</a:t>
                      </a:r>
                      <a:r>
                        <a:rPr lang="en-US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През</a:t>
                      </a:r>
                      <a:r>
                        <a:rPr lang="ru-RU" sz="1100" b="1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Восп.Кит</a:t>
                      </a: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3652"/>
                  </a:ext>
                </a:extLst>
              </a:tr>
              <a:tr h="8537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Фу 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Фу 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Хань 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810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Цай 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600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Цао 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484542"/>
                  </a:ext>
                </a:extLst>
              </a:tr>
              <a:tr h="24577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##*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+5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 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Чжан Чжим</a:t>
                      </a:r>
                      <a:r>
                        <a:rPr lang="ru-RU" sz="1400" b="1" u="sng" kern="100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30921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 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769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Чэнь 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08957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Чэнь 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#\\\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Шэнь 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б/п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###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#*\\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*\\\\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24226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Ян 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\\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</a:t>
                      </a:r>
                      <a:r>
                        <a:rPr lang="en-US" sz="1400" b="0" i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+3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76783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92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931CF-8EF8-43CA-B0A3-EDA79014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6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</a:t>
            </a:r>
            <a:br>
              <a:rPr lang="ru-RU" sz="6600" dirty="0"/>
            </a:br>
            <a:r>
              <a:rPr lang="ru-RU" sz="6600" dirty="0"/>
              <a:t>Русские скороговорки и стихотворения</a:t>
            </a:r>
          </a:p>
        </p:txBody>
      </p:sp>
    </p:spTree>
    <p:extLst>
      <p:ext uri="{BB962C8B-B14F-4D97-AF65-F5344CB8AC3E}">
        <p14:creationId xmlns:p14="http://schemas.microsoft.com/office/powerpoint/2010/main" val="390902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EDD22-D0C3-D46C-9796-B78BAC06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3BE96-2C61-3E11-FC22-CEDCA775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7" y="0"/>
            <a:ext cx="10515600" cy="614362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179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К, Ш, П, Т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10674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9D8F76E-33D1-A01E-1472-0FF572C8BFE4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06F016-A32B-8CAA-D9AF-5304F7D27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1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3EB98-9BD4-59B8-1C2B-6B237F01B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69661-BBED-381F-4BD1-B98448CA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E2946A79-08C4-907E-C34A-54F2FE568798}"/>
              </a:ext>
            </a:extLst>
          </p:cNvPr>
          <p:cNvSpPr txBox="1">
            <a:spLocks/>
          </p:cNvSpPr>
          <p:nvPr/>
        </p:nvSpPr>
        <p:spPr>
          <a:xfrm>
            <a:off x="3968317" y="2290351"/>
            <a:ext cx="8034291" cy="4242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Куку́шка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кукушо́нку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купи́ла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Наде́л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кукушо́нок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капюшо́не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kumimoji="0" lang="ru-RU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смешо́н</a:t>
            </a: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E4F0D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rgbClr val="E4F0D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C1C9AE-2225-A992-9204-B6F5587E2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2" y="1139579"/>
            <a:ext cx="3740435" cy="40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5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7138-D0F1-4A29-8981-3689CD24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18" y="324821"/>
            <a:ext cx="10515600" cy="731621"/>
          </a:xfr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spc="3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Скороговорки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03327-AF89-8D9A-B656-5976A0C92B2F}"/>
              </a:ext>
            </a:extLst>
          </p:cNvPr>
          <p:cNvSpPr txBox="1"/>
          <p:nvPr/>
        </p:nvSpPr>
        <p:spPr>
          <a:xfrm>
            <a:off x="3772184" y="1101012"/>
            <a:ext cx="4771348" cy="14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800"/>
              </a:spcBef>
              <a:spcAft>
                <a:spcPts val="5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то́пота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копы́т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пы́ль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по́ полю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лети́т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От топота копыт пыль по полю летит. ">
            <a:extLst>
              <a:ext uri="{FF2B5EF4-FFF2-40B4-BE49-F238E27FC236}">
                <a16:creationId xmlns:a16="http://schemas.microsoft.com/office/drawing/2014/main" id="{15F76C98-97E4-465B-16CF-97AE443B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" y="3995215"/>
            <a:ext cx="4168920" cy="293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от топота копыт пыль по полю летит.">
            <a:extLst>
              <a:ext uri="{FF2B5EF4-FFF2-40B4-BE49-F238E27FC236}">
                <a16:creationId xmlns:a16="http://schemas.microsoft.com/office/drawing/2014/main" id="{CA6D28C7-B8FD-F41F-8019-135D25DC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2363"/>
            <a:ext cx="3772184" cy="250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Бык тупогуб тупогубенький бычок у быка бела губа была тупа">
            <a:extLst>
              <a:ext uri="{FF2B5EF4-FFF2-40B4-BE49-F238E27FC236}">
                <a16:creationId xmlns:a16="http://schemas.microsoft.com/office/drawing/2014/main" id="{676DCA13-74D7-7909-2F3B-EF2532F12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10666"/>
            <a:ext cx="5824872" cy="37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28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8DE820BA-5857-75B2-3EE2-46ECB1969DFC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Семья</a:t>
            </a: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Отцы и дети.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Взаимоотношения поколений</a:t>
            </a:r>
          </a:p>
        </p:txBody>
      </p:sp>
    </p:spTree>
    <p:extLst>
      <p:ext uri="{BB962C8B-B14F-4D97-AF65-F5344CB8AC3E}">
        <p14:creationId xmlns:p14="http://schemas.microsoft.com/office/powerpoint/2010/main" val="425510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10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726863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 Около 5 минут. Разбейтесь на пары!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9CEA1E-FFE8-5E9C-E524-4297E897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493D1F-0D60-20F8-5213-DF52F3F16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47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0A460-89AA-1214-5ADF-895B6AFC6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E4FC2F3-2BC8-380C-380C-4D75F0E43846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10 октября 2025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65DD47-D507-AD34-FCDE-25C9D034B095}"/>
              </a:ext>
            </a:extLst>
          </p:cNvPr>
          <p:cNvSpPr txBox="1"/>
          <p:nvPr/>
        </p:nvSpPr>
        <p:spPr>
          <a:xfrm>
            <a:off x="260350" y="868730"/>
            <a:ext cx="11726863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lvl="0" indent="-514350">
              <a:spcBef>
                <a:spcPts val="1200"/>
              </a:spcBef>
              <a:spcAft>
                <a:spcPts val="1800"/>
              </a:spcAft>
              <a:buFont typeface="Arial" panose="020B0604020202020204" pitchFamily="34" charset="0"/>
              <a:buAutoNum type="arabicPeriod"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доклад-презентация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 </a:t>
            </a:r>
            <a:r>
              <a:rPr lang="ru-RU" sz="4000" dirty="0">
                <a:solidFill>
                  <a:srgbClr val="749BFC"/>
                </a:solidFill>
                <a:latin typeface="Calibri" panose="020F0502020204030204"/>
              </a:rPr>
              <a:t>Около 5 минут. Разбейтесь на пары!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749B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46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3545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Самое важное в отрочестве — отношения с людьми. Они отодвигают на второй план и учёбу, и увлечения. Но вот парадокс: именно свойственная данному возрасту крайняя поглощённость собой мешает взаимопониманию с окружающими. Часто становятся очень напряжёнными отношения в семье. Подросток решает задачу по отстранению от родителей, преодолению в своём сознании их незыблемого авторитета. Он вдруг видит вместо самого сильного, мудрого и справедливого на свете отца какого-то почти незнакомого человека — раздражённого, немолодого и, похоже, не очень умного. Вместо лучшей в мире, самой красивой и доброй мамы — уставшую женщину, полную дурацких предрассудков. Поразительно, насколько он и родители разные люди как отличаются их вкусы, мнения, ценности! Естественно, свои предпочтения подросток считает единственно верными, а родительские устаревшими и скучными. Даже если это не говорится вслух, то сквозит в голосе и взгляде, на что взрослые порой обижаются, как дети. Ведь они в это время и сами нередко остро чувствуют приближение старости. В результате обычный спор из-за музыкальных вкусов может разгореться в жесточайший конфликт.</a:t>
            </a:r>
          </a:p>
        </p:txBody>
      </p:sp>
    </p:spTree>
    <p:extLst>
      <p:ext uri="{BB962C8B-B14F-4D97-AF65-F5344CB8AC3E}">
        <p14:creationId xmlns:p14="http://schemas.microsoft.com/office/powerpoint/2010/main" val="2596877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85A5C2-5EBB-4CDC-810E-80287170D8BC}"/>
              </a:ext>
            </a:extLst>
          </p:cNvPr>
          <p:cNvSpPr txBox="1"/>
          <p:nvPr/>
        </p:nvSpPr>
        <p:spPr>
          <a:xfrm>
            <a:off x="2279789" y="3918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323037" y="958648"/>
            <a:ext cx="116279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Подросток и его родители живут словно в разных системах координат: он стремительно меняется — они стараются сохранить стабильность; они хотят, чтобы он сначала поумнел и стал ответственным, а потом проявлял самостоятельность, — у него получается наоборот. Напуганные происходящими в любимом ребёнке изменениями, родители срочно берутся за воспитание, чем окончательно портят отношения. Сын или дочь приходит к выводу, что «с ними не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чем разговаривать». И вместе с тем страдает от одиночества, хочет возобновить контакт — и не знает как. А в итоге отдаляется от семьи, подчёркивает своё равнодушие. Исследования психологов показывают, что причиной тяжёлых переживаний и попыток самоубийства 12—15-летних в подавляющем большинстве случаев становятся отношения с родителями. Хотя сами родители обычно бывают уверены, что «ему всё равно», «ей на нас наплевать».</a:t>
            </a:r>
          </a:p>
        </p:txBody>
      </p:sp>
    </p:spTree>
    <p:extLst>
      <p:ext uri="{BB962C8B-B14F-4D97-AF65-F5344CB8AC3E}">
        <p14:creationId xmlns:p14="http://schemas.microsoft.com/office/powerpoint/2010/main" val="2721007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100000"/>
                <a:alpha val="51000"/>
              </a:schemeClr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B18FF4-97DE-43A8-8D98-4A8A25CCDC20}"/>
              </a:ext>
            </a:extLst>
          </p:cNvPr>
          <p:cNvSpPr txBox="1"/>
          <p:nvPr/>
        </p:nvSpPr>
        <p:spPr>
          <a:xfrm>
            <a:off x="124287" y="1602279"/>
            <a:ext cx="119434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Что является самым важным в отрочестве?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Каковы отношения подростка в семье?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К чему стремится подросток?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Как меняется отношение подростка к родителям?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Какими он их видит?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Почему подростки и родители часто не понимают друг друга?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59DF2-9238-4DFA-A436-D1C8E1E84206}"/>
              </a:ext>
            </a:extLst>
          </p:cNvPr>
          <p:cNvSpPr txBox="1"/>
          <p:nvPr/>
        </p:nvSpPr>
        <p:spPr>
          <a:xfrm>
            <a:off x="2279789" y="3919"/>
            <a:ext cx="7632423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</a:p>
        </p:txBody>
      </p:sp>
    </p:spTree>
    <p:extLst>
      <p:ext uri="{BB962C8B-B14F-4D97-AF65-F5344CB8AC3E}">
        <p14:creationId xmlns:p14="http://schemas.microsoft.com/office/powerpoint/2010/main" val="4288208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B27B-CC7C-D775-BBA0-8005DFF0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64E845-2685-4936-AAC0-BC24F6EAE89F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10 октября 2025 </a:t>
            </a: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35FE27-886F-F07F-1E9C-A900F4D43CE7}"/>
              </a:ext>
            </a:extLst>
          </p:cNvPr>
          <p:cNvSpPr txBox="1"/>
          <p:nvPr/>
        </p:nvSpPr>
        <p:spPr>
          <a:xfrm>
            <a:off x="260350" y="868730"/>
            <a:ext cx="11726863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скороговорку «Кукушка…».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Прочитать текст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Отрочество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(тема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Семья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странице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— четвёртый текст из группы «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текста (формат PDF)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»). 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749B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Ответить на вопросы по тексту.</a:t>
            </a:r>
          </a:p>
          <a:p>
            <a:pPr marL="514350" lvl="0" indent="-514350">
              <a:spcBef>
                <a:spcPts val="1200"/>
              </a:spcBef>
              <a:spcAft>
                <a:spcPts val="1800"/>
              </a:spcAft>
              <a:buFont typeface="Arial" panose="020B0604020202020204" pitchFamily="34" charset="0"/>
              <a:buAutoNum type="arabicPeriod"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r>
              <a:rPr lang="ru-RU" sz="4000" dirty="0">
                <a:solidFill>
                  <a:prstClr val="black"/>
                </a:solidFill>
              </a:rPr>
              <a:t> Около 5 минут. Разбейтесь на пары!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544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2AB14-8EDA-BE46-22F5-4D8FB1F0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>
            <a:extLst>
              <a:ext uri="{FF2B5EF4-FFF2-40B4-BE49-F238E27FC236}">
                <a16:creationId xmlns:a16="http://schemas.microsoft.com/office/drawing/2014/main" id="{62CE6C6C-FD91-8654-9A75-09177C5F302A}"/>
              </a:ext>
            </a:extLst>
          </p:cNvPr>
          <p:cNvSpPr txBox="1">
            <a:spLocks/>
          </p:cNvSpPr>
          <p:nvPr/>
        </p:nvSpPr>
        <p:spPr>
          <a:xfrm>
            <a:off x="464458" y="932543"/>
            <a:ext cx="11057164" cy="4992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39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1545996"/>
            <a:ext cx="11283885" cy="494687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Прямая речь </a:t>
            </a:r>
            <a:r>
              <a:rPr lang="ru-RU" dirty="0"/>
              <a:t>— высказывание, дословно введённое в авторскую речь (говорящего или пишущего). В отличие от косвенной речи, сохраняет индивидуальные и стилистические особенности речи того, чьё высказывание воспроизводится: диалектные черты, повторы, паузы, вводные слова и т. п. Прямая речь вводится без союзов, личных местоимений, глагольные формы обозначают отношение к лицу говорящего.</a:t>
            </a:r>
          </a:p>
          <a:p>
            <a:r>
              <a:rPr lang="ru-RU" b="1" dirty="0"/>
              <a:t>Косвенная речь </a:t>
            </a:r>
            <a:r>
              <a:rPr lang="ru-RU" dirty="0"/>
              <a:t>— синтаксический способ введения в свою речь чужой речи с сохранением основного содержания высказывания, представленной как </a:t>
            </a:r>
            <a:r>
              <a:rPr lang="ru-RU" i="1" dirty="0">
                <a:solidFill>
                  <a:srgbClr val="002060"/>
                </a:solidFill>
              </a:rPr>
              <a:t>пояснительная придаточная часть сложноподчинённого предложения</a:t>
            </a:r>
            <a:r>
              <a:rPr lang="ru-RU" dirty="0"/>
              <a:t> и находящейся в формальной зависимости от фразы передающего её лица. Присоединение к основной части предложения осуществляется </a:t>
            </a:r>
            <a:r>
              <a:rPr lang="ru-RU" i="1" dirty="0">
                <a:solidFill>
                  <a:srgbClr val="002060"/>
                </a:solidFill>
              </a:rPr>
              <a:t>с помощью различных союзов и соединительных слов</a:t>
            </a:r>
            <a:r>
              <a:rPr lang="ru-RU" dirty="0"/>
              <a:t>. Выбор средства связи косвенной речи с остальной частью сложноподчинённого предложения зависит от того, какой именно смысл закладывается передающим в цитируемое высказывание.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9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Диалог.</a:t>
            </a:r>
          </a:p>
          <a:p>
            <a:pPr marL="0" indent="0">
              <a:buNone/>
            </a:pPr>
            <a:r>
              <a:rPr lang="ru-RU" dirty="0"/>
              <a:t>     Кавычек нет (даже если в какой-то реплике есть слова автора). Каждая реплика диалога начинается с красной строки, перед репликами ставится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Кто там?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Это я, почтальон Печкин, — последовал ответ. — Принёс заметку про вашего мальчика.</a:t>
            </a:r>
          </a:p>
          <a:p>
            <a:pPr marL="0" indent="0">
              <a:buNone/>
            </a:pPr>
            <a:r>
              <a:rPr lang="ru-RU" dirty="0"/>
              <a:t>     Если в одном предложении есть две прямых речи, каждая со своим глаголом, то перед второй прямой речью, в дополнение к остальным знакам препинания, ставится двоеточие.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— Идём, холодно, — сказал Макаров и угрюмо спросил: — Что молчишь? (Горький).</a:t>
            </a:r>
          </a:p>
          <a:p>
            <a:pPr marL="0" indent="0">
              <a:buNone/>
            </a:pPr>
            <a:r>
              <a:rPr lang="ru-RU" sz="2700" dirty="0"/>
              <a:t>     Короткие (2—3 реплики) диалоги разрешается писать в одной строке, в кавычках. Такие диалоги пишутся по обычным правилам прямой речи, но реплики отделяются друг от друга тире.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    «Кто там?» — спросил дядя Фёдор. — «Это я!»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24EA55-B41F-4725-B83D-52981D817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08" y="179887"/>
            <a:ext cx="1223178" cy="127155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463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«Откройте дверь!» — крикнул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«Кто там?» — спросил мальчик.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«Это я пришёл», — сказал мальчик.</a:t>
            </a: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97712" y="2328530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199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ABCD91-7AF6-4971-BEB9-DCE68BA3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57" y="3835829"/>
            <a:ext cx="11283885" cy="29523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2721935" y="2268521"/>
            <a:ext cx="1658679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987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 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5624623" y="2238490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мальчик. —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мальчик, — с которой мы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«Это пришла моя подруга, — сказал мальчик и добавил: Мы с ней идём в кино».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758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D8A81-5868-4E55-BA6B-BA9D585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Прямая и косвенная речь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CC9E8A6-B717-4182-8FBD-F467A3B6262B}"/>
              </a:ext>
            </a:extLst>
          </p:cNvPr>
          <p:cNvGraphicFramePr/>
          <p:nvPr/>
        </p:nvGraphicFramePr>
        <p:xfrm>
          <a:off x="531044" y="1545996"/>
          <a:ext cx="11129912" cy="200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814">
                  <a:extLst>
                    <a:ext uri="{9D8B030D-6E8A-4147-A177-3AD203B41FA5}">
                      <a16:colId xmlns:a16="http://schemas.microsoft.com/office/drawing/2014/main" val="1574717440"/>
                    </a:ext>
                  </a:extLst>
                </a:gridCol>
                <a:gridCol w="2535810">
                  <a:extLst>
                    <a:ext uri="{9D8B030D-6E8A-4147-A177-3AD203B41FA5}">
                      <a16:colId xmlns:a16="http://schemas.microsoft.com/office/drawing/2014/main" val="787748688"/>
                    </a:ext>
                  </a:extLst>
                </a:gridCol>
                <a:gridCol w="3297810">
                  <a:extLst>
                    <a:ext uri="{9D8B030D-6E8A-4147-A177-3AD203B41FA5}">
                      <a16:colId xmlns:a16="http://schemas.microsoft.com/office/drawing/2014/main" val="242108510"/>
                    </a:ext>
                  </a:extLst>
                </a:gridCol>
                <a:gridCol w="2782478">
                  <a:extLst>
                    <a:ext uri="{9D8B030D-6E8A-4147-A177-3AD203B41FA5}">
                      <a16:colId xmlns:a16="http://schemas.microsoft.com/office/drawing/2014/main" val="1444622305"/>
                    </a:ext>
                  </a:extLst>
                </a:gridCol>
              </a:tblGrid>
              <a:tr h="821278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перед словами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после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Слова автора внутри прямой речи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Прямая речь внутри слов автора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899846"/>
                  </a:ext>
                </a:extLst>
              </a:tr>
              <a:tr h="117325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«П!»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«П»,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«П?»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а.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а, — п».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«П? — а. — П!»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«П, — а и а: П».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«П»,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«П» 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«П!?» — а.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А: «П…» — а.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6228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B822C45-23A7-48C2-A8E6-50B759F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37" y="1166405"/>
            <a:ext cx="2799762" cy="355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3920" tIns="31740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Обозначения: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«П» — прямая речь, «А» — слова автора.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D95EFF1-DB95-90D7-0CF7-C8A696A31AD5}"/>
              </a:ext>
            </a:extLst>
          </p:cNvPr>
          <p:cNvSpPr/>
          <p:nvPr/>
        </p:nvSpPr>
        <p:spPr>
          <a:xfrm>
            <a:off x="8709725" y="2240865"/>
            <a:ext cx="1935126" cy="1507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C3C7F7-A4F2-54CE-0244-E8C8DB374153}"/>
              </a:ext>
            </a:extLst>
          </p:cNvPr>
          <p:cNvSpPr txBox="1">
            <a:spLocks/>
          </p:cNvSpPr>
          <p:nvPr/>
        </p:nvSpPr>
        <p:spPr>
          <a:xfrm>
            <a:off x="180753" y="3579733"/>
            <a:ext cx="11853345" cy="2952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28D30-1303-84DB-B8A3-53E0D708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1" y="3748164"/>
            <a:ext cx="11283885" cy="29523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пришёл», — но его никто не услышал.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сказал, но его никто не услышал.)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сказал: «Это я пришёл» — и закрыл дверь.</a:t>
            </a:r>
            <a:br>
              <a:rPr lang="ru-RU" i="1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(Запятая не нужна без прямой речи:</a:t>
            </a:r>
            <a:r>
              <a:rPr lang="ru-RU" sz="2200" i="1" dirty="0">
                <a:solidFill>
                  <a:srgbClr val="002060"/>
                </a:solidFill>
              </a:rPr>
              <a:t> Мальчик сказал и закрыл дверь.)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спросил: «Кто там?» — и внимательно прислушался.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крикнул: «Откройте дверь!» — и продолжил читать книгу.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Мальчик начал рассказывать: «Когда я пришёл…», — и мы узнали интересную историю.</a:t>
            </a:r>
          </a:p>
        </p:txBody>
      </p:sp>
    </p:spTree>
    <p:extLst>
      <p:ext uri="{BB962C8B-B14F-4D97-AF65-F5344CB8AC3E}">
        <p14:creationId xmlns:p14="http://schemas.microsoft.com/office/powerpoint/2010/main" val="1850416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CACC2-D1FA-41B1-A75B-4CC44132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11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AB0828-B51C-40A3-AC71-788338D65B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7036" y="4184550"/>
            <a:ext cx="106750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повествовательное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</a:t>
            </a:r>
            <a:r>
              <a:rPr lang="ru-RU" altLang="ru-RU" sz="1800" dirty="0">
                <a:latin typeface="Arial" panose="020B0604020202020204" pitchFamily="34" charset="0"/>
              </a:rPr>
              <a:t>.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</a:rPr>
              <a:t>При этом местоимения 1 и 2 лица, как правило, меняются на другие, в зависимости от роли говорящего и слушающего в главном предложении: </a:t>
            </a:r>
            <a:endParaRPr lang="en-US" altLang="ru-RU" sz="18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</a:rPr>
              <a:t>»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</a:t>
            </a:r>
            <a:r>
              <a:rPr lang="en-US" altLang="ru-RU" sz="1800" i="1" dirty="0">
                <a:latin typeface="Arial" panose="020B0604020202020204" pitchFamily="34" charset="0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она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ru-RU" altLang="ru-RU" sz="1800" i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мне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я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у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ему</a:t>
            </a:r>
            <a:r>
              <a:rPr lang="ru-RU" altLang="ru-RU" sz="1800" i="1" dirty="0">
                <a:latin typeface="Arial" panose="020B0604020202020204" pitchFamily="34" charset="0"/>
              </a:rPr>
              <a:t>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Ты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ёшь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Лена сказала ему,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</a:rPr>
              <a:t>Лена сказала мне: «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</a:rPr>
              <a:t>»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en-US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Лена сказала мне, что </a:t>
            </a:r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он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 никуда не пойд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ёт</a:t>
            </a: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06027" y="1854192"/>
          <a:ext cx="11097088" cy="2221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9418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504069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373601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Прямая речь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Повествовательное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ушёл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Мама сказала, </a:t>
                      </a:r>
                      <a:r>
                        <a:rPr lang="ru-RU" sz="1600" u="none" strike="noStrike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>
                          <a:effectLst/>
                        </a:rPr>
                        <a:t> Петя ушёл в магазин.</a:t>
                      </a:r>
                      <a:endParaRPr lang="ru-RU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30887240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ходила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208038558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 пойдёт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Петя пойдёт в магазин.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88667504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сказала: «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Я</a:t>
                      </a:r>
                      <a:r>
                        <a:rPr lang="ru-RU" sz="1600" u="none" strike="noStrike" dirty="0">
                          <a:effectLst/>
                        </a:rPr>
                        <a:t> не пойду сегодня в институт».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Лена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она</a:t>
                      </a:r>
                      <a:r>
                        <a:rPr lang="ru-RU" sz="1600" u="none" strike="noStrike" dirty="0">
                          <a:effectLst/>
                        </a:rPr>
                        <a:t> не пойдёт сегодня в институт.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522192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50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573794" y="1827611"/>
          <a:ext cx="10859679" cy="1509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2672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420114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Побудительное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сходи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сходил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сходить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магазин.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3881222323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сказала: «Петя, не ходи в магазин».</a:t>
                      </a:r>
                      <a:endParaRPr lang="ru-RU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Мама сказала, </a:t>
                      </a:r>
                      <a:r>
                        <a:rPr lang="ru-RU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чтобы</a:t>
                      </a:r>
                      <a:r>
                        <a:rPr lang="ru-RU" sz="1600" u="none" strike="noStrike" dirty="0">
                          <a:effectLst/>
                        </a:rPr>
                        <a:t> Петя не ходил в магазин.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 сказала Пете не 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ходить</a:t>
                      </a:r>
                      <a:r>
                        <a:rPr lang="ru-RU" alt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магазин</a:t>
                      </a:r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76242465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F0E4BAF-8671-4554-ADC7-51AEA027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Прямая и косвенная речь</a:t>
            </a:r>
            <a:br>
              <a:rPr lang="ru-RU" dirty="0"/>
            </a:br>
            <a:r>
              <a:rPr lang="ru-RU" altLang="ru-RU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4BD6857-E1E4-4C9E-ADBC-31605CFF9D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3794" y="3816350"/>
            <a:ext cx="107800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Если прямая речь —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побудительное</a:t>
            </a:r>
            <a:r>
              <a:rPr lang="ru-RU" altLang="ru-RU" sz="1800" dirty="0">
                <a:latin typeface="Arial" panose="020B0604020202020204" pitchFamily="34" charset="0"/>
              </a:rPr>
              <a:t> предложение, то оно при переводе в косвенную речь превращается в придаточное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изъяснительное</a:t>
            </a:r>
            <a:r>
              <a:rPr lang="ru-RU" altLang="ru-RU" sz="1800" dirty="0">
                <a:latin typeface="Arial" panose="020B0604020202020204" pitchFamily="34" charset="0"/>
              </a:rPr>
              <a:t> и присоединяется союзом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ЧТОБЫ </a:t>
            </a:r>
            <a:r>
              <a:rPr lang="ru-RU" altLang="ru-RU" sz="1800" dirty="0">
                <a:latin typeface="Arial" panose="020B0604020202020204" pitchFamily="34" charset="0"/>
              </a:rPr>
              <a:t>(при этом форма глагола меняется с императива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прошедшее </a:t>
            </a:r>
            <a:r>
              <a:rPr lang="ru-RU" altLang="ru-RU" sz="1800" dirty="0">
                <a:latin typeface="Arial" panose="020B0604020202020204" pitchFamily="34" charset="0"/>
              </a:rPr>
              <a:t>время изъявительного наклонения) или на 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инфинитив</a:t>
            </a:r>
            <a:r>
              <a:rPr lang="ru-RU" altLang="ru-RU" sz="1800" dirty="0">
                <a:latin typeface="Arial" panose="020B0604020202020204" pitchFamily="34" charset="0"/>
              </a:rPr>
              <a:t>ную</a:t>
            </a:r>
            <a:r>
              <a:rPr lang="ru-RU" alt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</a:rPr>
              <a:t>конструкцию.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Побудительные предложения со словом ПУСТЬ преобразуются в косвенную речь по тем же правилам, но при этом слово ПУСТЬ опускается: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Мама сказала: «Пусть Петя сходит в магазин»</a:t>
            </a:r>
            <a:b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</a:br>
            <a:r>
              <a:rPr lang="ru-RU" altLang="ru-RU" sz="1800" i="1" dirty="0">
                <a:latin typeface="Arial" panose="020B0604020202020204" pitchFamily="34" charset="0"/>
                <a:sym typeface="Wingdings" panose="05000000000000000000" pitchFamily="2" charset="2"/>
              </a:rPr>
              <a:t> Мама сказала, чтобы Петя сходил в магазин</a:t>
            </a:r>
            <a:r>
              <a:rPr lang="ru-RU" altLang="ru-RU" sz="18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623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BF7DF0-6B76-43B9-A557-0C5B92583DA5}"/>
              </a:ext>
            </a:extLst>
          </p:cNvPr>
          <p:cNvGraphicFramePr/>
          <p:nvPr/>
        </p:nvGraphicFramePr>
        <p:xfrm>
          <a:off x="292963" y="1388387"/>
          <a:ext cx="11780668" cy="2881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6490">
                  <a:extLst>
                    <a:ext uri="{9D8B030D-6E8A-4147-A177-3AD203B41FA5}">
                      <a16:colId xmlns:a16="http://schemas.microsoft.com/office/drawing/2014/main" val="1074450461"/>
                    </a:ext>
                  </a:extLst>
                </a:gridCol>
                <a:gridCol w="5111056">
                  <a:extLst>
                    <a:ext uri="{9D8B030D-6E8A-4147-A177-3AD203B41FA5}">
                      <a16:colId xmlns:a16="http://schemas.microsoft.com/office/drawing/2014/main" val="2946883772"/>
                    </a:ext>
                  </a:extLst>
                </a:gridCol>
                <a:gridCol w="4563122">
                  <a:extLst>
                    <a:ext uri="{9D8B030D-6E8A-4147-A177-3AD203B41FA5}">
                      <a16:colId xmlns:a16="http://schemas.microsoft.com/office/drawing/2014/main" val="2209240869"/>
                    </a:ext>
                  </a:extLst>
                </a:gridCol>
              </a:tblGrid>
              <a:tr h="22035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Тип предложения</a:t>
                      </a:r>
                      <a:endParaRPr lang="ru-RU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Прямая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Косвенная речь</a:t>
                      </a:r>
                      <a:endParaRPr lang="ru-RU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331199801"/>
                  </a:ext>
                </a:extLst>
              </a:tr>
              <a:tr h="432661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Вопросительное</a:t>
                      </a:r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ты ходил?»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куда</a:t>
                      </a:r>
                      <a:r>
                        <a:rPr lang="ru-RU" sz="1400" u="none" strike="noStrike" dirty="0">
                          <a:effectLst/>
                        </a:rPr>
                        <a:t> ходил Петя.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055857055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спросила: «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 dirty="0">
                          <a:effectLst/>
                        </a:rPr>
                        <a:t> ты не видел сегодня в институте?»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спросила, </a:t>
                      </a:r>
                      <a:r>
                        <a:rPr lang="ru-RU" sz="1400" u="none" strike="noStrike">
                          <a:effectLst/>
                          <a:highlight>
                            <a:srgbClr val="FFFF00"/>
                          </a:highlight>
                        </a:rPr>
                        <a:t>кого из наших</a:t>
                      </a:r>
                      <a:r>
                        <a:rPr lang="ru-RU" sz="1400" u="none" strike="noStrike">
                          <a:effectLst/>
                        </a:rPr>
                        <a:t> я не видел сегодня в институте.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404520136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спросила: «Петя, ты ходил в магазин?»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ходил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450382932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видел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видел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168444693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Мама спросила: «Петя, ты пойдешь в магазин?»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Мама спросила, пойдёт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Петя в магазин.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2239079354"/>
                  </a:ext>
                </a:extLst>
              </a:tr>
              <a:tr h="43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Лена спросила: «Ты не увидишь сегодня в институте Диму?»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Лена спросила, не увижу </a:t>
                      </a:r>
                      <a:r>
                        <a:rPr lang="ru-RU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ли</a:t>
                      </a:r>
                      <a:r>
                        <a:rPr lang="ru-RU" sz="1400" u="none" strike="noStrike" dirty="0">
                          <a:effectLst/>
                        </a:rPr>
                        <a:t> я сегодня в институте Диму.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30" marR="65830" marT="7314" marB="0"/>
                </a:tc>
                <a:extLst>
                  <a:ext uri="{0D108BD9-81ED-4DB2-BD59-A6C34878D82A}">
                    <a16:rowId xmlns:a16="http://schemas.microsoft.com/office/drawing/2014/main" val="400673108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292963" y="4332915"/>
            <a:ext cx="11416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прямая речь —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предложение, то способ его перевода в косвенную речь зависит от типа вопроса.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 есть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слово, то предложение превращается в придаточное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изъяснительное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присоединяется к главному при помощи этого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вопросительного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слова. Иногда требуется изменить порядок слов.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придаточном без вопросительного слова соединительным элементом является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порядок слов изменить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необходимо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в начале придаточного должен стоять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глагол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(тот, к которому и задан вопрос), затем частица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а потом всё остальное.</a:t>
            </a:r>
          </a:p>
        </p:txBody>
      </p:sp>
    </p:spTree>
    <p:extLst>
      <p:ext uri="{BB962C8B-B14F-4D97-AF65-F5344CB8AC3E}">
        <p14:creationId xmlns:p14="http://schemas.microsoft.com/office/powerpoint/2010/main" val="3085661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BFFBF"/>
            </a:gs>
            <a:gs pos="90000">
              <a:srgbClr val="FFFFCC"/>
            </a:gs>
            <a:gs pos="96000">
              <a:srgbClr val="FFFFBD"/>
            </a:gs>
            <a:gs pos="100000">
              <a:srgbClr val="FFE7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855D1B1-9879-42DA-8143-3EC90879B10D}"/>
              </a:ext>
            </a:extLst>
          </p:cNvPr>
          <p:cNvSpPr txBox="1">
            <a:spLocks/>
          </p:cNvSpPr>
          <p:nvPr/>
        </p:nvSpPr>
        <p:spPr>
          <a:xfrm>
            <a:off x="58446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Прямая и косвенная речь</a:t>
            </a:r>
            <a:b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прямой речи в косвенную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BE0C9-3F12-4B33-946C-A40791F55D51}"/>
              </a:ext>
            </a:extLst>
          </p:cNvPr>
          <p:cNvSpPr txBox="1"/>
          <p:nvPr/>
        </p:nvSpPr>
        <p:spPr>
          <a:xfrm>
            <a:off x="838199" y="1563081"/>
            <a:ext cx="105156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ВАЖНО!!!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Не путайте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союз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условия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и частицу 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сказала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сказала,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«Мы останемся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останемся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дома,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спросила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«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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Оля спросила,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A20A0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что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мы будем делать, 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если</a:t>
            </a:r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пойдёт дождь.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87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552952-8230-355C-C9A6-D60572158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1F71487-7602-FA02-21B0-850B695448AA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13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3CAFA1-73F1-749E-D27A-24C3344442E4}"/>
              </a:ext>
            </a:extLst>
          </p:cNvPr>
          <p:cNvSpPr txBox="1"/>
          <p:nvPr/>
        </p:nvSpPr>
        <p:spPr>
          <a:xfrm>
            <a:off x="260350" y="868730"/>
            <a:ext cx="11726863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Выучить наизусть скороговорки «От топота…» и «Бык…».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Просмотреть группу текстов «6 текстов (формат PDF)» по теме "Семья" (на странице «Темы и тексты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»). Разбейтесь на группы по 4 человека! Каждая группа читает один текст и готовит краткий, но содержательный пересказ-описание текста (всех его частей) так, чтобы все остальные студенты могли ответить на вопросы по этой теме.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Кто не сдал.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Подготовить короткий доклад-презентацию «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Воспитание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детей в Китае. Традиции и современность».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Около 5 минут. Разбейтесь на пары!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Внимание! Доклады об образовании будут оцениваться в 2 раза ниже.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33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3933</TotalTime>
  <Words>3128</Words>
  <Application>Microsoft Office PowerPoint</Application>
  <PresentationFormat>Широкоэкранный</PresentationFormat>
  <Paragraphs>499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1_Тема Office</vt:lpstr>
      <vt:lpstr>Группа 103b </vt:lpstr>
      <vt:lpstr>Фонетика Русские скороговорки и стихотворения</vt:lpstr>
      <vt:lpstr>К, Ш, П, Т</vt:lpstr>
      <vt:lpstr>Скороговорки</vt:lpstr>
      <vt:lpstr>Скороговорки</vt:lpstr>
      <vt:lpstr>Скороговорки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</vt:lpstr>
      <vt:lpstr>Прямая и косвенная речь Перевод прямой речи в косвенную</vt:lpstr>
      <vt:lpstr>Прямая и косвенная речь Перевод прямой речи в косвенную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105</cp:revision>
  <dcterms:created xsi:type="dcterms:W3CDTF">2024-09-01T20:30:35Z</dcterms:created>
  <dcterms:modified xsi:type="dcterms:W3CDTF">2025-10-10T14:51:19Z</dcterms:modified>
</cp:coreProperties>
</file>