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460" r:id="rId3"/>
    <p:sldId id="519" r:id="rId4"/>
    <p:sldId id="723" r:id="rId5"/>
    <p:sldId id="790" r:id="rId6"/>
    <p:sldId id="765" r:id="rId7"/>
    <p:sldId id="514" r:id="rId8"/>
    <p:sldId id="707" r:id="rId9"/>
    <p:sldId id="725" r:id="rId10"/>
    <p:sldId id="525" r:id="rId11"/>
    <p:sldId id="665" r:id="rId12"/>
    <p:sldId id="527" r:id="rId13"/>
    <p:sldId id="528" r:id="rId14"/>
    <p:sldId id="666" r:id="rId15"/>
    <p:sldId id="667" r:id="rId16"/>
    <p:sldId id="668" r:id="rId17"/>
    <p:sldId id="772" r:id="rId18"/>
    <p:sldId id="543" r:id="rId1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A7C4"/>
    <a:srgbClr val="C5E0B4"/>
    <a:srgbClr val="C2A7C0"/>
    <a:srgbClr val="D1DCF0"/>
    <a:srgbClr val="B4A4E5"/>
    <a:srgbClr val="C9D6EE"/>
    <a:srgbClr val="FFFFFF"/>
    <a:srgbClr val="ED7D31"/>
    <a:srgbClr val="D6DCE5"/>
    <a:srgbClr val="B0C4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varScale="1">
        <p:scale>
          <a:sx n="64" d="100"/>
          <a:sy n="64" d="100"/>
        </p:scale>
        <p:origin x="86"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033624-B112-C20B-BFA1-77A135E588B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A707557D-E2F6-BDDC-8B71-50AAF55862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EAA7B8B-AC46-67F1-0B8F-77A1448D026A}"/>
              </a:ext>
            </a:extLst>
          </p:cNvPr>
          <p:cNvSpPr>
            <a:spLocks noGrp="1"/>
          </p:cNvSpPr>
          <p:nvPr>
            <p:ph type="dt" sz="half" idx="10"/>
          </p:nvPr>
        </p:nvSpPr>
        <p:spPr/>
        <p:txBody>
          <a:bodyPr/>
          <a:lstStyle/>
          <a:p>
            <a:fld id="{D7DDE73D-0A4A-4A0C-9C1D-1D16E71F59A6}" type="datetimeFigureOut">
              <a:rPr lang="ru-RU" smtClean="0"/>
              <a:t>10.10.2025</a:t>
            </a:fld>
            <a:endParaRPr lang="ru-RU"/>
          </a:p>
        </p:txBody>
      </p:sp>
      <p:sp>
        <p:nvSpPr>
          <p:cNvPr id="5" name="Нижний колонтитул 4">
            <a:extLst>
              <a:ext uri="{FF2B5EF4-FFF2-40B4-BE49-F238E27FC236}">
                <a16:creationId xmlns:a16="http://schemas.microsoft.com/office/drawing/2014/main" id="{0F4335F6-4560-C031-110E-9DEAA30CF01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60D66EC-E877-CBB8-338B-7BD28E813D44}"/>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158961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010F5E-C9AC-37F0-D77D-8E6D46B67A9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9A54FDFB-A3D4-B7DD-2459-7C3A515D216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DA7FFE5-D4D1-C8C2-0071-EEA616E1251E}"/>
              </a:ext>
            </a:extLst>
          </p:cNvPr>
          <p:cNvSpPr>
            <a:spLocks noGrp="1"/>
          </p:cNvSpPr>
          <p:nvPr>
            <p:ph type="dt" sz="half" idx="10"/>
          </p:nvPr>
        </p:nvSpPr>
        <p:spPr/>
        <p:txBody>
          <a:bodyPr/>
          <a:lstStyle/>
          <a:p>
            <a:fld id="{D7DDE73D-0A4A-4A0C-9C1D-1D16E71F59A6}" type="datetimeFigureOut">
              <a:rPr lang="ru-RU" smtClean="0"/>
              <a:t>10.10.2025</a:t>
            </a:fld>
            <a:endParaRPr lang="ru-RU"/>
          </a:p>
        </p:txBody>
      </p:sp>
      <p:sp>
        <p:nvSpPr>
          <p:cNvPr id="5" name="Нижний колонтитул 4">
            <a:extLst>
              <a:ext uri="{FF2B5EF4-FFF2-40B4-BE49-F238E27FC236}">
                <a16:creationId xmlns:a16="http://schemas.microsoft.com/office/drawing/2014/main" id="{814DCF8C-DCEC-0F02-910C-B5B644DADD4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876F3DB-632B-F2FB-94D0-C8D8955B82CE}"/>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470372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D2F0FC-68B3-F3C1-1BC7-2B3E747B689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007FE9AE-8B8C-7F35-08D7-E4B731FDAE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0CFD93F-D7FB-A35C-EB75-22BE409EA0A8}"/>
              </a:ext>
            </a:extLst>
          </p:cNvPr>
          <p:cNvSpPr>
            <a:spLocks noGrp="1"/>
          </p:cNvSpPr>
          <p:nvPr>
            <p:ph type="dt" sz="half" idx="10"/>
          </p:nvPr>
        </p:nvSpPr>
        <p:spPr/>
        <p:txBody>
          <a:bodyPr/>
          <a:lstStyle/>
          <a:p>
            <a:fld id="{D7DDE73D-0A4A-4A0C-9C1D-1D16E71F59A6}" type="datetimeFigureOut">
              <a:rPr lang="ru-RU" smtClean="0"/>
              <a:t>10.10.2025</a:t>
            </a:fld>
            <a:endParaRPr lang="ru-RU"/>
          </a:p>
        </p:txBody>
      </p:sp>
      <p:sp>
        <p:nvSpPr>
          <p:cNvPr id="5" name="Нижний колонтитул 4">
            <a:extLst>
              <a:ext uri="{FF2B5EF4-FFF2-40B4-BE49-F238E27FC236}">
                <a16:creationId xmlns:a16="http://schemas.microsoft.com/office/drawing/2014/main" id="{5A6B74A4-FBF4-86A9-741D-79E45DB0285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424640A-C1C2-9151-5681-31767F5BB8D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185521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B5446A-CFD2-D519-CE05-9936B899348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48DE843-FB20-E3A3-104A-5AAD39C8509E}"/>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67750F91-D15F-E424-CDF8-4E656FC7D4E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E6C415F-7F8A-062E-ADBA-296D8AB75BCC}"/>
              </a:ext>
            </a:extLst>
          </p:cNvPr>
          <p:cNvSpPr>
            <a:spLocks noGrp="1"/>
          </p:cNvSpPr>
          <p:nvPr>
            <p:ph type="dt" sz="half" idx="10"/>
          </p:nvPr>
        </p:nvSpPr>
        <p:spPr/>
        <p:txBody>
          <a:bodyPr/>
          <a:lstStyle/>
          <a:p>
            <a:fld id="{D7DDE73D-0A4A-4A0C-9C1D-1D16E71F59A6}" type="datetimeFigureOut">
              <a:rPr lang="ru-RU" smtClean="0"/>
              <a:t>10.10.2025</a:t>
            </a:fld>
            <a:endParaRPr lang="ru-RU"/>
          </a:p>
        </p:txBody>
      </p:sp>
      <p:sp>
        <p:nvSpPr>
          <p:cNvPr id="6" name="Нижний колонтитул 5">
            <a:extLst>
              <a:ext uri="{FF2B5EF4-FFF2-40B4-BE49-F238E27FC236}">
                <a16:creationId xmlns:a16="http://schemas.microsoft.com/office/drawing/2014/main" id="{F0369F89-9C55-FADB-C2AC-51957627C55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6740A91-DE2F-D097-2AF0-F85CB55DEAB0}"/>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877712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F76E85-E7FD-7F41-F844-A34BDA4255A7}"/>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84B8401B-ED25-94CC-9777-96795086CE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46A03DD0-8CC8-599F-AD21-D66561291BE8}"/>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2959EC19-1D21-22B6-9AB4-5C06248DF8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6CB9174-19DA-652C-7016-8AA966747372}"/>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B3CB7FB-5144-EEF6-4599-91FAB7F96A6E}"/>
              </a:ext>
            </a:extLst>
          </p:cNvPr>
          <p:cNvSpPr>
            <a:spLocks noGrp="1"/>
          </p:cNvSpPr>
          <p:nvPr>
            <p:ph type="dt" sz="half" idx="10"/>
          </p:nvPr>
        </p:nvSpPr>
        <p:spPr/>
        <p:txBody>
          <a:bodyPr/>
          <a:lstStyle/>
          <a:p>
            <a:fld id="{D7DDE73D-0A4A-4A0C-9C1D-1D16E71F59A6}" type="datetimeFigureOut">
              <a:rPr lang="ru-RU" smtClean="0"/>
              <a:t>10.10.2025</a:t>
            </a:fld>
            <a:endParaRPr lang="ru-RU"/>
          </a:p>
        </p:txBody>
      </p:sp>
      <p:sp>
        <p:nvSpPr>
          <p:cNvPr id="8" name="Нижний колонтитул 7">
            <a:extLst>
              <a:ext uri="{FF2B5EF4-FFF2-40B4-BE49-F238E27FC236}">
                <a16:creationId xmlns:a16="http://schemas.microsoft.com/office/drawing/2014/main" id="{F470D03B-E8C5-BA55-290F-378992354C2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6AB5C8DB-5E78-4D62-E4E3-4F8AC71E152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008956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4F93D0-2976-D11E-32BA-5ACDEE228CD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482496EA-BDE0-CFA8-72B8-1D3906AFA972}"/>
              </a:ext>
            </a:extLst>
          </p:cNvPr>
          <p:cNvSpPr>
            <a:spLocks noGrp="1"/>
          </p:cNvSpPr>
          <p:nvPr>
            <p:ph type="dt" sz="half" idx="10"/>
          </p:nvPr>
        </p:nvSpPr>
        <p:spPr/>
        <p:txBody>
          <a:bodyPr/>
          <a:lstStyle/>
          <a:p>
            <a:fld id="{D7DDE73D-0A4A-4A0C-9C1D-1D16E71F59A6}" type="datetimeFigureOut">
              <a:rPr lang="ru-RU" smtClean="0"/>
              <a:t>10.10.2025</a:t>
            </a:fld>
            <a:endParaRPr lang="ru-RU"/>
          </a:p>
        </p:txBody>
      </p:sp>
      <p:sp>
        <p:nvSpPr>
          <p:cNvPr id="4" name="Нижний колонтитул 3">
            <a:extLst>
              <a:ext uri="{FF2B5EF4-FFF2-40B4-BE49-F238E27FC236}">
                <a16:creationId xmlns:a16="http://schemas.microsoft.com/office/drawing/2014/main" id="{DC83D097-BC61-08B6-3012-4DB4BA2C3BD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F88C49E0-6F02-A84F-FE67-AB9AC757EF72}"/>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676215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3C046FBD-E6C9-25BF-5E90-063322A5406A}"/>
              </a:ext>
            </a:extLst>
          </p:cNvPr>
          <p:cNvSpPr>
            <a:spLocks noGrp="1"/>
          </p:cNvSpPr>
          <p:nvPr>
            <p:ph type="dt" sz="half" idx="10"/>
          </p:nvPr>
        </p:nvSpPr>
        <p:spPr/>
        <p:txBody>
          <a:bodyPr/>
          <a:lstStyle/>
          <a:p>
            <a:fld id="{D7DDE73D-0A4A-4A0C-9C1D-1D16E71F59A6}" type="datetimeFigureOut">
              <a:rPr lang="ru-RU" smtClean="0"/>
              <a:t>10.10.2025</a:t>
            </a:fld>
            <a:endParaRPr lang="ru-RU"/>
          </a:p>
        </p:txBody>
      </p:sp>
      <p:sp>
        <p:nvSpPr>
          <p:cNvPr id="3" name="Нижний колонтитул 2">
            <a:extLst>
              <a:ext uri="{FF2B5EF4-FFF2-40B4-BE49-F238E27FC236}">
                <a16:creationId xmlns:a16="http://schemas.microsoft.com/office/drawing/2014/main" id="{0F235068-4DD1-64E5-F0C1-7B9DACD342D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C5FCF33-1FEE-3B97-FD76-4489E0838B8D}"/>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778085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F2EF21-5A89-A52A-3653-86FF33DF0A3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410A981-2184-D0BD-FB49-7853F1B5B8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8552113-8F52-3D2E-DB6B-689D5ABCC3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E06E852-2478-6C00-A74B-279D6E7FF06D}"/>
              </a:ext>
            </a:extLst>
          </p:cNvPr>
          <p:cNvSpPr>
            <a:spLocks noGrp="1"/>
          </p:cNvSpPr>
          <p:nvPr>
            <p:ph type="dt" sz="half" idx="10"/>
          </p:nvPr>
        </p:nvSpPr>
        <p:spPr/>
        <p:txBody>
          <a:bodyPr/>
          <a:lstStyle/>
          <a:p>
            <a:fld id="{D7DDE73D-0A4A-4A0C-9C1D-1D16E71F59A6}" type="datetimeFigureOut">
              <a:rPr lang="ru-RU" smtClean="0"/>
              <a:t>10.10.2025</a:t>
            </a:fld>
            <a:endParaRPr lang="ru-RU"/>
          </a:p>
        </p:txBody>
      </p:sp>
      <p:sp>
        <p:nvSpPr>
          <p:cNvPr id="6" name="Нижний колонтитул 5">
            <a:extLst>
              <a:ext uri="{FF2B5EF4-FFF2-40B4-BE49-F238E27FC236}">
                <a16:creationId xmlns:a16="http://schemas.microsoft.com/office/drawing/2014/main" id="{6457FCF7-EEF3-5481-8DE0-A1BAA6C4C89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AD20DEF-CAEE-652F-F5A2-964AAA3972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291002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CCBA7D-E54A-59EB-7D68-610F8421A1B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92F91F4-29EB-6C39-E056-B1344137B0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261CD3DD-4B3D-CED9-73BF-28AB9CC76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2FAE09E-D2F7-7F48-6FF6-427B40C9ACCC}"/>
              </a:ext>
            </a:extLst>
          </p:cNvPr>
          <p:cNvSpPr>
            <a:spLocks noGrp="1"/>
          </p:cNvSpPr>
          <p:nvPr>
            <p:ph type="dt" sz="half" idx="10"/>
          </p:nvPr>
        </p:nvSpPr>
        <p:spPr/>
        <p:txBody>
          <a:bodyPr/>
          <a:lstStyle/>
          <a:p>
            <a:fld id="{D7DDE73D-0A4A-4A0C-9C1D-1D16E71F59A6}" type="datetimeFigureOut">
              <a:rPr lang="ru-RU" smtClean="0"/>
              <a:t>10.10.2025</a:t>
            </a:fld>
            <a:endParaRPr lang="ru-RU"/>
          </a:p>
        </p:txBody>
      </p:sp>
      <p:sp>
        <p:nvSpPr>
          <p:cNvPr id="6" name="Нижний колонтитул 5">
            <a:extLst>
              <a:ext uri="{FF2B5EF4-FFF2-40B4-BE49-F238E27FC236}">
                <a16:creationId xmlns:a16="http://schemas.microsoft.com/office/drawing/2014/main" id="{2734193F-421D-EFA8-72C2-2694A3AC5E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646E024-94BD-3E55-F9C1-F81AB94524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671384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BE8231-3735-E591-48EC-378CE809461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AE531C80-8C81-EE3A-F180-DC91E60A42F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47F1285-23ED-8E25-B623-99BA4D46F5EF}"/>
              </a:ext>
            </a:extLst>
          </p:cNvPr>
          <p:cNvSpPr>
            <a:spLocks noGrp="1"/>
          </p:cNvSpPr>
          <p:nvPr>
            <p:ph type="dt" sz="half" idx="10"/>
          </p:nvPr>
        </p:nvSpPr>
        <p:spPr/>
        <p:txBody>
          <a:bodyPr/>
          <a:lstStyle/>
          <a:p>
            <a:fld id="{D7DDE73D-0A4A-4A0C-9C1D-1D16E71F59A6}" type="datetimeFigureOut">
              <a:rPr lang="ru-RU" smtClean="0"/>
              <a:t>10.10.2025</a:t>
            </a:fld>
            <a:endParaRPr lang="ru-RU"/>
          </a:p>
        </p:txBody>
      </p:sp>
      <p:sp>
        <p:nvSpPr>
          <p:cNvPr id="5" name="Нижний колонтитул 4">
            <a:extLst>
              <a:ext uri="{FF2B5EF4-FFF2-40B4-BE49-F238E27FC236}">
                <a16:creationId xmlns:a16="http://schemas.microsoft.com/office/drawing/2014/main" id="{454C8474-61BB-EC7C-EB8F-1AF588B632E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DEB9032-0217-7A2B-EB0D-C7D8891F2BE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550462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A75C554F-A4F2-CB75-8D23-65C0FB128BBB}"/>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E176C3FD-4FE1-0888-C00A-28FE1A9CD939}"/>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81B29AC-8FAD-E8CA-14AB-A7FE6D82FC59}"/>
              </a:ext>
            </a:extLst>
          </p:cNvPr>
          <p:cNvSpPr>
            <a:spLocks noGrp="1"/>
          </p:cNvSpPr>
          <p:nvPr>
            <p:ph type="dt" sz="half" idx="10"/>
          </p:nvPr>
        </p:nvSpPr>
        <p:spPr/>
        <p:txBody>
          <a:bodyPr/>
          <a:lstStyle/>
          <a:p>
            <a:fld id="{D7DDE73D-0A4A-4A0C-9C1D-1D16E71F59A6}" type="datetimeFigureOut">
              <a:rPr lang="ru-RU" smtClean="0"/>
              <a:t>10.10.2025</a:t>
            </a:fld>
            <a:endParaRPr lang="ru-RU"/>
          </a:p>
        </p:txBody>
      </p:sp>
      <p:sp>
        <p:nvSpPr>
          <p:cNvPr id="5" name="Нижний колонтитул 4">
            <a:extLst>
              <a:ext uri="{FF2B5EF4-FFF2-40B4-BE49-F238E27FC236}">
                <a16:creationId xmlns:a16="http://schemas.microsoft.com/office/drawing/2014/main" id="{817E1ED1-07C4-1AC3-02D9-FABA5C4A314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A9994D5-7214-F503-EA05-25D3165841F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41221335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717D1C-8FE9-EB68-9A60-1E786182B8A7}"/>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74D39F40-1723-AA4A-28DA-AC40D75C85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505D110-F72F-F22F-1C48-893FC1F193F1}"/>
              </a:ext>
            </a:extLst>
          </p:cNvPr>
          <p:cNvSpPr>
            <a:spLocks noGrp="1"/>
          </p:cNvSpPr>
          <p:nvPr>
            <p:ph type="dt" sz="half" idx="10"/>
          </p:nvPr>
        </p:nvSpPr>
        <p:spPr/>
        <p:txBody>
          <a:bodyPr/>
          <a:lstStyle/>
          <a:p>
            <a:fld id="{44026A2A-0740-4355-B677-E85828285C4B}" type="datetimeFigureOut">
              <a:rPr lang="ru-RU" smtClean="0"/>
              <a:t>10.10.2025</a:t>
            </a:fld>
            <a:endParaRPr lang="ru-RU"/>
          </a:p>
        </p:txBody>
      </p:sp>
      <p:sp>
        <p:nvSpPr>
          <p:cNvPr id="5" name="Нижний колонтитул 4">
            <a:extLst>
              <a:ext uri="{FF2B5EF4-FFF2-40B4-BE49-F238E27FC236}">
                <a16:creationId xmlns:a16="http://schemas.microsoft.com/office/drawing/2014/main" id="{918C78BD-5D55-8D40-D506-531C3267B8B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2A6AFE8-05F0-705B-C4B3-F19D1FB9CF83}"/>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1487304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6DA4B72-AE88-2EFC-C919-FDDAFEB5D94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BA044A4C-60DC-E1CD-115F-EE82C25CBEC5}"/>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16F66D1-33B4-3C91-DB76-59416F5ED8C7}"/>
              </a:ext>
            </a:extLst>
          </p:cNvPr>
          <p:cNvSpPr>
            <a:spLocks noGrp="1"/>
          </p:cNvSpPr>
          <p:nvPr>
            <p:ph type="dt" sz="half" idx="10"/>
          </p:nvPr>
        </p:nvSpPr>
        <p:spPr/>
        <p:txBody>
          <a:bodyPr/>
          <a:lstStyle/>
          <a:p>
            <a:fld id="{44026A2A-0740-4355-B677-E85828285C4B}" type="datetimeFigureOut">
              <a:rPr lang="ru-RU" smtClean="0"/>
              <a:t>10.10.2025</a:t>
            </a:fld>
            <a:endParaRPr lang="ru-RU"/>
          </a:p>
        </p:txBody>
      </p:sp>
      <p:sp>
        <p:nvSpPr>
          <p:cNvPr id="5" name="Нижний колонтитул 4">
            <a:extLst>
              <a:ext uri="{FF2B5EF4-FFF2-40B4-BE49-F238E27FC236}">
                <a16:creationId xmlns:a16="http://schemas.microsoft.com/office/drawing/2014/main" id="{D811007A-1030-DB91-C981-DF0D20E2EEE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6F54ED3-9F30-70EE-F975-564B33E47017}"/>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42310214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D3F695-849C-00ED-C8AD-76F99AA25D92}"/>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4469923C-76A8-F7CD-D5DC-B93B5CA430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C967ABB9-95E2-C444-4568-940BFBFA302F}"/>
              </a:ext>
            </a:extLst>
          </p:cNvPr>
          <p:cNvSpPr>
            <a:spLocks noGrp="1"/>
          </p:cNvSpPr>
          <p:nvPr>
            <p:ph type="dt" sz="half" idx="10"/>
          </p:nvPr>
        </p:nvSpPr>
        <p:spPr/>
        <p:txBody>
          <a:bodyPr/>
          <a:lstStyle/>
          <a:p>
            <a:fld id="{44026A2A-0740-4355-B677-E85828285C4B}" type="datetimeFigureOut">
              <a:rPr lang="ru-RU" smtClean="0"/>
              <a:t>10.10.2025</a:t>
            </a:fld>
            <a:endParaRPr lang="ru-RU"/>
          </a:p>
        </p:txBody>
      </p:sp>
      <p:sp>
        <p:nvSpPr>
          <p:cNvPr id="5" name="Нижний колонтитул 4">
            <a:extLst>
              <a:ext uri="{FF2B5EF4-FFF2-40B4-BE49-F238E27FC236}">
                <a16:creationId xmlns:a16="http://schemas.microsoft.com/office/drawing/2014/main" id="{2DA4F11D-0555-B775-AA84-447298E089A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C42157D-9712-EF51-9803-2624DF0ED7AA}"/>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938458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81A3F37-80CA-5E51-3F6B-9C4FA6D8E05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C294935D-D11E-09FD-F6FD-9294A2C1ABA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4BEB0D11-952B-8EB1-2922-75DE3C8A842C}"/>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E0E083BB-56D5-6998-045B-8889B362CA8B}"/>
              </a:ext>
            </a:extLst>
          </p:cNvPr>
          <p:cNvSpPr>
            <a:spLocks noGrp="1"/>
          </p:cNvSpPr>
          <p:nvPr>
            <p:ph type="dt" sz="half" idx="10"/>
          </p:nvPr>
        </p:nvSpPr>
        <p:spPr/>
        <p:txBody>
          <a:bodyPr/>
          <a:lstStyle/>
          <a:p>
            <a:fld id="{44026A2A-0740-4355-B677-E85828285C4B}" type="datetimeFigureOut">
              <a:rPr lang="ru-RU" smtClean="0"/>
              <a:t>10.10.2025</a:t>
            </a:fld>
            <a:endParaRPr lang="ru-RU"/>
          </a:p>
        </p:txBody>
      </p:sp>
      <p:sp>
        <p:nvSpPr>
          <p:cNvPr id="6" name="Нижний колонтитул 5">
            <a:extLst>
              <a:ext uri="{FF2B5EF4-FFF2-40B4-BE49-F238E27FC236}">
                <a16:creationId xmlns:a16="http://schemas.microsoft.com/office/drawing/2014/main" id="{D3475C91-E94A-F4F4-C9A6-1529BD14274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5990C8D-6E51-C2A2-6800-734A098C3155}"/>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7063732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706F13-2E45-96E9-84B5-E8E9B76BC7B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4E9EBE20-C3ED-243E-9614-5EFCC91646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2E9BE77F-51AE-2413-C272-020364A53F4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45D7F935-5F09-64A6-3799-52AAE93185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99B48EE9-CB81-F7F2-EACD-4E9E85454738}"/>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C049EDB8-046F-D873-A775-6F8B19907A46}"/>
              </a:ext>
            </a:extLst>
          </p:cNvPr>
          <p:cNvSpPr>
            <a:spLocks noGrp="1"/>
          </p:cNvSpPr>
          <p:nvPr>
            <p:ph type="dt" sz="half" idx="10"/>
          </p:nvPr>
        </p:nvSpPr>
        <p:spPr/>
        <p:txBody>
          <a:bodyPr/>
          <a:lstStyle/>
          <a:p>
            <a:fld id="{44026A2A-0740-4355-B677-E85828285C4B}" type="datetimeFigureOut">
              <a:rPr lang="ru-RU" smtClean="0"/>
              <a:t>10.10.2025</a:t>
            </a:fld>
            <a:endParaRPr lang="ru-RU"/>
          </a:p>
        </p:txBody>
      </p:sp>
      <p:sp>
        <p:nvSpPr>
          <p:cNvPr id="8" name="Нижний колонтитул 7">
            <a:extLst>
              <a:ext uri="{FF2B5EF4-FFF2-40B4-BE49-F238E27FC236}">
                <a16:creationId xmlns:a16="http://schemas.microsoft.com/office/drawing/2014/main" id="{6EF9F05B-F61B-24AE-F345-C3B4995AE51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DBCCEB07-EDB7-C01E-5478-8C031AA1BB4D}"/>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438012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43CE862-E45A-8196-DE65-0AECEDF0DCF1}"/>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A6C77B8A-E0F4-F963-25B0-0E8D89B8B580}"/>
              </a:ext>
            </a:extLst>
          </p:cNvPr>
          <p:cNvSpPr>
            <a:spLocks noGrp="1"/>
          </p:cNvSpPr>
          <p:nvPr>
            <p:ph type="dt" sz="half" idx="10"/>
          </p:nvPr>
        </p:nvSpPr>
        <p:spPr/>
        <p:txBody>
          <a:bodyPr/>
          <a:lstStyle/>
          <a:p>
            <a:fld id="{44026A2A-0740-4355-B677-E85828285C4B}" type="datetimeFigureOut">
              <a:rPr lang="ru-RU" smtClean="0"/>
              <a:t>10.10.2025</a:t>
            </a:fld>
            <a:endParaRPr lang="ru-RU"/>
          </a:p>
        </p:txBody>
      </p:sp>
      <p:sp>
        <p:nvSpPr>
          <p:cNvPr id="4" name="Нижний колонтитул 3">
            <a:extLst>
              <a:ext uri="{FF2B5EF4-FFF2-40B4-BE49-F238E27FC236}">
                <a16:creationId xmlns:a16="http://schemas.microsoft.com/office/drawing/2014/main" id="{9AFE67C4-D96C-607D-0F99-03A0EA16781B}"/>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37D9E961-8D34-2A27-A1A0-B3EA596FDA28}"/>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7934072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E3ECDFA8-E968-A465-62B6-D50992F768C0}"/>
              </a:ext>
            </a:extLst>
          </p:cNvPr>
          <p:cNvSpPr>
            <a:spLocks noGrp="1"/>
          </p:cNvSpPr>
          <p:nvPr>
            <p:ph type="dt" sz="half" idx="10"/>
          </p:nvPr>
        </p:nvSpPr>
        <p:spPr/>
        <p:txBody>
          <a:bodyPr/>
          <a:lstStyle/>
          <a:p>
            <a:fld id="{44026A2A-0740-4355-B677-E85828285C4B}" type="datetimeFigureOut">
              <a:rPr lang="ru-RU" smtClean="0"/>
              <a:t>10.10.2025</a:t>
            </a:fld>
            <a:endParaRPr lang="ru-RU"/>
          </a:p>
        </p:txBody>
      </p:sp>
      <p:sp>
        <p:nvSpPr>
          <p:cNvPr id="3" name="Нижний колонтитул 2">
            <a:extLst>
              <a:ext uri="{FF2B5EF4-FFF2-40B4-BE49-F238E27FC236}">
                <a16:creationId xmlns:a16="http://schemas.microsoft.com/office/drawing/2014/main" id="{5D098EF4-0618-AA07-BC8F-F30B26CC45C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8BC1755-F43F-E9AE-5B5E-643C5299D217}"/>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5599477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5056473-88E0-7786-D79D-548DB8FA37B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501D644-C017-D077-6207-DF37DA1912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92519A75-51F3-8164-1336-60D9A68480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C9B44C0-A904-F661-8E65-15B0224AD5E1}"/>
              </a:ext>
            </a:extLst>
          </p:cNvPr>
          <p:cNvSpPr>
            <a:spLocks noGrp="1"/>
          </p:cNvSpPr>
          <p:nvPr>
            <p:ph type="dt" sz="half" idx="10"/>
          </p:nvPr>
        </p:nvSpPr>
        <p:spPr/>
        <p:txBody>
          <a:bodyPr/>
          <a:lstStyle/>
          <a:p>
            <a:fld id="{44026A2A-0740-4355-B677-E85828285C4B}" type="datetimeFigureOut">
              <a:rPr lang="ru-RU" smtClean="0"/>
              <a:t>10.10.2025</a:t>
            </a:fld>
            <a:endParaRPr lang="ru-RU"/>
          </a:p>
        </p:txBody>
      </p:sp>
      <p:sp>
        <p:nvSpPr>
          <p:cNvPr id="6" name="Нижний колонтитул 5">
            <a:extLst>
              <a:ext uri="{FF2B5EF4-FFF2-40B4-BE49-F238E27FC236}">
                <a16:creationId xmlns:a16="http://schemas.microsoft.com/office/drawing/2014/main" id="{3CAE6C44-D144-C624-15F0-AD61FB71ADC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B82D496-636B-FA3B-BD5F-C63D795DD852}"/>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1510873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B7B97D-1F62-C805-B94D-EBC5D610070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AA1EE507-C795-6C19-BD28-C087608A6E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C0C0F97E-F9F2-1EC9-5395-803C6C9B14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367ABC8-BFD6-22DF-7CEE-281A4884CAC3}"/>
              </a:ext>
            </a:extLst>
          </p:cNvPr>
          <p:cNvSpPr>
            <a:spLocks noGrp="1"/>
          </p:cNvSpPr>
          <p:nvPr>
            <p:ph type="dt" sz="half" idx="10"/>
          </p:nvPr>
        </p:nvSpPr>
        <p:spPr/>
        <p:txBody>
          <a:bodyPr/>
          <a:lstStyle/>
          <a:p>
            <a:fld id="{44026A2A-0740-4355-B677-E85828285C4B}" type="datetimeFigureOut">
              <a:rPr lang="ru-RU" smtClean="0"/>
              <a:t>10.10.2025</a:t>
            </a:fld>
            <a:endParaRPr lang="ru-RU"/>
          </a:p>
        </p:txBody>
      </p:sp>
      <p:sp>
        <p:nvSpPr>
          <p:cNvPr id="6" name="Нижний колонтитул 5">
            <a:extLst>
              <a:ext uri="{FF2B5EF4-FFF2-40B4-BE49-F238E27FC236}">
                <a16:creationId xmlns:a16="http://schemas.microsoft.com/office/drawing/2014/main" id="{2BAD49A3-CB39-BE9B-9373-6260B12809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65CB84D-0739-55F9-9ECB-A3400E9EB4B2}"/>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4344568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4656F9-5405-7B55-0C56-FC416304D1A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76DCD7ED-E01D-71D3-10CF-1A74D6BD58C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083BA50-59A8-3F5E-ABD2-145A91EFB3E0}"/>
              </a:ext>
            </a:extLst>
          </p:cNvPr>
          <p:cNvSpPr>
            <a:spLocks noGrp="1"/>
          </p:cNvSpPr>
          <p:nvPr>
            <p:ph type="dt" sz="half" idx="10"/>
          </p:nvPr>
        </p:nvSpPr>
        <p:spPr/>
        <p:txBody>
          <a:bodyPr/>
          <a:lstStyle/>
          <a:p>
            <a:fld id="{44026A2A-0740-4355-B677-E85828285C4B}" type="datetimeFigureOut">
              <a:rPr lang="ru-RU" smtClean="0"/>
              <a:t>10.10.2025</a:t>
            </a:fld>
            <a:endParaRPr lang="ru-RU"/>
          </a:p>
        </p:txBody>
      </p:sp>
      <p:sp>
        <p:nvSpPr>
          <p:cNvPr id="5" name="Нижний колонтитул 4">
            <a:extLst>
              <a:ext uri="{FF2B5EF4-FFF2-40B4-BE49-F238E27FC236}">
                <a16:creationId xmlns:a16="http://schemas.microsoft.com/office/drawing/2014/main" id="{25DB2D34-9196-DD7D-B3DE-972155AE60A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F3E3677-9F01-A530-4EE5-90DA6197F3F5}"/>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9993736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293DEDCE-3BD6-C212-B7CF-ED4FB52DDBA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30D4378B-85F7-D2EE-8958-034AF6F1BA0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AFC7C70-61CF-0BF3-7BDF-BC5B2BA7FD27}"/>
              </a:ext>
            </a:extLst>
          </p:cNvPr>
          <p:cNvSpPr>
            <a:spLocks noGrp="1"/>
          </p:cNvSpPr>
          <p:nvPr>
            <p:ph type="dt" sz="half" idx="10"/>
          </p:nvPr>
        </p:nvSpPr>
        <p:spPr/>
        <p:txBody>
          <a:bodyPr/>
          <a:lstStyle/>
          <a:p>
            <a:fld id="{44026A2A-0740-4355-B677-E85828285C4B}" type="datetimeFigureOut">
              <a:rPr lang="ru-RU" smtClean="0"/>
              <a:t>10.10.2025</a:t>
            </a:fld>
            <a:endParaRPr lang="ru-RU"/>
          </a:p>
        </p:txBody>
      </p:sp>
      <p:sp>
        <p:nvSpPr>
          <p:cNvPr id="5" name="Нижний колонтитул 4">
            <a:extLst>
              <a:ext uri="{FF2B5EF4-FFF2-40B4-BE49-F238E27FC236}">
                <a16:creationId xmlns:a16="http://schemas.microsoft.com/office/drawing/2014/main" id="{51091F58-0E9F-285C-D138-A029D2E89F9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B6995B7-B964-CAC6-AE1D-811643F68491}"/>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770224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B7C845-FC15-C250-F983-5E579ABB2F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FAAC672-7157-F498-9ACF-8680EDAE5B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086406E-2CAE-86A5-24C2-B3CB8C1CB4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DDE73D-0A4A-4A0C-9C1D-1D16E71F59A6}" type="datetimeFigureOut">
              <a:rPr lang="ru-RU" smtClean="0"/>
              <a:t>10.10.2025</a:t>
            </a:fld>
            <a:endParaRPr lang="ru-RU"/>
          </a:p>
        </p:txBody>
      </p:sp>
      <p:sp>
        <p:nvSpPr>
          <p:cNvPr id="5" name="Нижний колонтитул 4">
            <a:extLst>
              <a:ext uri="{FF2B5EF4-FFF2-40B4-BE49-F238E27FC236}">
                <a16:creationId xmlns:a16="http://schemas.microsoft.com/office/drawing/2014/main" id="{4A5809BE-0C10-5688-053F-1A3C895A7D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71BB239-90B4-E9DC-17AA-8EDE48A0C2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EA2F81-83F6-4D5B-9C95-E7D14FB00FF9}" type="slidenum">
              <a:rPr lang="ru-RU" smtClean="0"/>
              <a:t>‹#›</a:t>
            </a:fld>
            <a:endParaRPr lang="ru-RU"/>
          </a:p>
        </p:txBody>
      </p:sp>
    </p:spTree>
    <p:extLst>
      <p:ext uri="{BB962C8B-B14F-4D97-AF65-F5344CB8AC3E}">
        <p14:creationId xmlns:p14="http://schemas.microsoft.com/office/powerpoint/2010/main" val="4474640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100000"/>
                <a:alpha val="51000"/>
              </a:schemeClr>
            </a:gs>
            <a:gs pos="59000">
              <a:srgbClr val="FFFFE5"/>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D1A3AF-3046-D5E8-B9F2-84D8E757F3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EF62006A-B705-BE39-3B0E-FCC22D5AAF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72ED7EA-1560-571F-362E-F6B82657CB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026A2A-0740-4355-B677-E85828285C4B}" type="datetimeFigureOut">
              <a:rPr lang="ru-RU" smtClean="0"/>
              <a:t>10.10.2025</a:t>
            </a:fld>
            <a:endParaRPr lang="ru-RU"/>
          </a:p>
        </p:txBody>
      </p:sp>
      <p:sp>
        <p:nvSpPr>
          <p:cNvPr id="5" name="Нижний колонтитул 4">
            <a:extLst>
              <a:ext uri="{FF2B5EF4-FFF2-40B4-BE49-F238E27FC236}">
                <a16:creationId xmlns:a16="http://schemas.microsoft.com/office/drawing/2014/main" id="{9599CC07-34BD-8374-E539-B1E94BE2E0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2563CC79-DC86-7D4E-BD28-EB40AF23EB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A98C01-85A7-4FA1-8F95-FC231841AC60}" type="slidenum">
              <a:rPr lang="ru-RU" smtClean="0"/>
              <a:t>‹#›</a:t>
            </a:fld>
            <a:endParaRPr lang="ru-RU"/>
          </a:p>
        </p:txBody>
      </p:sp>
    </p:spTree>
    <p:extLst>
      <p:ext uri="{BB962C8B-B14F-4D97-AF65-F5344CB8AC3E}">
        <p14:creationId xmlns:p14="http://schemas.microsoft.com/office/powerpoint/2010/main" val="32273680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1C7D4D-9DAF-1363-FFA3-01BB4DCC2E6B}"/>
              </a:ext>
            </a:extLst>
          </p:cNvPr>
          <p:cNvSpPr>
            <a:spLocks noGrp="1"/>
          </p:cNvSpPr>
          <p:nvPr>
            <p:ph type="ctrTitle"/>
          </p:nvPr>
        </p:nvSpPr>
        <p:spPr>
          <a:xfrm>
            <a:off x="0" y="0"/>
            <a:ext cx="4986338" cy="740142"/>
          </a:xfrm>
          <a:solidFill>
            <a:srgbClr val="B4A3E5"/>
          </a:solidFill>
        </p:spPr>
        <p:txBody>
          <a:bodyPr>
            <a:normAutofit fontScale="90000"/>
          </a:bodyPr>
          <a:lstStyle/>
          <a:p>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Группа 10</a:t>
            </a:r>
            <a:r>
              <a:rPr lang="en-US"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3b</a:t>
            </a:r>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 </a:t>
            </a:r>
            <a:endParaRPr lang="ru-RU" sz="5400" b="1" spc="300" dirty="0">
              <a:solidFill>
                <a:srgbClr val="7030A0"/>
              </a:solidFill>
              <a:effectLst>
                <a:outerShdw blurRad="38100" dist="38100" dir="2700000" algn="tl">
                  <a:srgbClr val="000000">
                    <a:alpha val="43137"/>
                  </a:srgbClr>
                </a:outerShdw>
              </a:effectLst>
            </a:endParaRPr>
          </a:p>
        </p:txBody>
      </p:sp>
      <p:sp>
        <p:nvSpPr>
          <p:cNvPr id="13" name="TextBox 12">
            <a:extLst>
              <a:ext uri="{FF2B5EF4-FFF2-40B4-BE49-F238E27FC236}">
                <a16:creationId xmlns:a16="http://schemas.microsoft.com/office/drawing/2014/main" id="{507CA5AC-2D16-4176-184B-3F995C5B7213}"/>
              </a:ext>
            </a:extLst>
          </p:cNvPr>
          <p:cNvSpPr txBox="1"/>
          <p:nvPr/>
        </p:nvSpPr>
        <p:spPr>
          <a:xfrm>
            <a:off x="5512905" y="113652"/>
            <a:ext cx="6533868" cy="584775"/>
          </a:xfrm>
          <a:prstGeom prst="rect">
            <a:avLst/>
          </a:prstGeom>
          <a:gradFill flip="none" rotWithShape="1">
            <a:gsLst>
              <a:gs pos="0">
                <a:srgbClr val="749BFC"/>
              </a:gs>
              <a:gs pos="49000">
                <a:schemeClr val="accent1">
                  <a:lumMod val="45000"/>
                  <a:lumOff val="55000"/>
                </a:schemeClr>
              </a:gs>
              <a:gs pos="70000">
                <a:srgbClr val="B4A3E5"/>
              </a:gs>
              <a:gs pos="95000">
                <a:srgbClr val="C4A8BB"/>
              </a:gs>
            </a:gsLst>
            <a:lin ang="16200000" scaled="1"/>
            <a:tileRect/>
          </a:gra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6 октября 202</a:t>
            </a:r>
            <a:r>
              <a:rPr kumimoji="0" lang="en-US"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5</a:t>
            </a:r>
            <a:r>
              <a:rPr kumimoji="0" lang="ru-RU"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 года, 13:</a:t>
            </a:r>
            <a:r>
              <a:rPr kumimoji="0" lang="en-US"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00</a:t>
            </a:r>
            <a:r>
              <a:rPr kumimoji="0" lang="ru-RU"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—16:15</a:t>
            </a:r>
          </a:p>
        </p:txBody>
      </p:sp>
      <p:graphicFrame>
        <p:nvGraphicFramePr>
          <p:cNvPr id="3" name="Таблица 2">
            <a:extLst>
              <a:ext uri="{FF2B5EF4-FFF2-40B4-BE49-F238E27FC236}">
                <a16:creationId xmlns:a16="http://schemas.microsoft.com/office/drawing/2014/main" id="{0E8F4823-0239-6F97-E32D-BB972B2A605B}"/>
              </a:ext>
            </a:extLst>
          </p:cNvPr>
          <p:cNvGraphicFramePr>
            <a:graphicFrameLocks noGrp="1"/>
          </p:cNvGraphicFramePr>
          <p:nvPr>
            <p:extLst>
              <p:ext uri="{D42A27DB-BD31-4B8C-83A1-F6EECF244321}">
                <p14:modId xmlns:p14="http://schemas.microsoft.com/office/powerpoint/2010/main" val="2484936576"/>
              </p:ext>
            </p:extLst>
          </p:nvPr>
        </p:nvGraphicFramePr>
        <p:xfrm>
          <a:off x="178907" y="993645"/>
          <a:ext cx="11834186" cy="5637877"/>
        </p:xfrm>
        <a:graphic>
          <a:graphicData uri="http://schemas.openxmlformats.org/drawingml/2006/table">
            <a:tbl>
              <a:tblPr firstRow="1" firstCol="1" bandRow="1">
                <a:tableStyleId>{5C22544A-7EE6-4342-B048-85BDC9FD1C3A}</a:tableStyleId>
              </a:tblPr>
              <a:tblGrid>
                <a:gridCol w="282359">
                  <a:extLst>
                    <a:ext uri="{9D8B030D-6E8A-4147-A177-3AD203B41FA5}">
                      <a16:colId xmlns:a16="http://schemas.microsoft.com/office/drawing/2014/main" val="3808135318"/>
                    </a:ext>
                  </a:extLst>
                </a:gridCol>
                <a:gridCol w="1351848">
                  <a:extLst>
                    <a:ext uri="{9D8B030D-6E8A-4147-A177-3AD203B41FA5}">
                      <a16:colId xmlns:a16="http://schemas.microsoft.com/office/drawing/2014/main" val="2494670148"/>
                    </a:ext>
                  </a:extLst>
                </a:gridCol>
                <a:gridCol w="364602">
                  <a:extLst>
                    <a:ext uri="{9D8B030D-6E8A-4147-A177-3AD203B41FA5}">
                      <a16:colId xmlns:a16="http://schemas.microsoft.com/office/drawing/2014/main" val="1591501333"/>
                    </a:ext>
                  </a:extLst>
                </a:gridCol>
                <a:gridCol w="188982">
                  <a:extLst>
                    <a:ext uri="{9D8B030D-6E8A-4147-A177-3AD203B41FA5}">
                      <a16:colId xmlns:a16="http://schemas.microsoft.com/office/drawing/2014/main" val="1140834253"/>
                    </a:ext>
                  </a:extLst>
                </a:gridCol>
                <a:gridCol w="208344">
                  <a:extLst>
                    <a:ext uri="{9D8B030D-6E8A-4147-A177-3AD203B41FA5}">
                      <a16:colId xmlns:a16="http://schemas.microsoft.com/office/drawing/2014/main" val="1322172163"/>
                    </a:ext>
                  </a:extLst>
                </a:gridCol>
                <a:gridCol w="682907">
                  <a:extLst>
                    <a:ext uri="{9D8B030D-6E8A-4147-A177-3AD203B41FA5}">
                      <a16:colId xmlns:a16="http://schemas.microsoft.com/office/drawing/2014/main" val="17233624"/>
                    </a:ext>
                  </a:extLst>
                </a:gridCol>
                <a:gridCol w="625894">
                  <a:extLst>
                    <a:ext uri="{9D8B030D-6E8A-4147-A177-3AD203B41FA5}">
                      <a16:colId xmlns:a16="http://schemas.microsoft.com/office/drawing/2014/main" val="2699534202"/>
                    </a:ext>
                  </a:extLst>
                </a:gridCol>
                <a:gridCol w="671224">
                  <a:extLst>
                    <a:ext uri="{9D8B030D-6E8A-4147-A177-3AD203B41FA5}">
                      <a16:colId xmlns:a16="http://schemas.microsoft.com/office/drawing/2014/main" val="1087864011"/>
                    </a:ext>
                  </a:extLst>
                </a:gridCol>
                <a:gridCol w="1436659">
                  <a:extLst>
                    <a:ext uri="{9D8B030D-6E8A-4147-A177-3AD203B41FA5}">
                      <a16:colId xmlns:a16="http://schemas.microsoft.com/office/drawing/2014/main" val="4134670203"/>
                    </a:ext>
                  </a:extLst>
                </a:gridCol>
                <a:gridCol w="842211">
                  <a:extLst>
                    <a:ext uri="{9D8B030D-6E8A-4147-A177-3AD203B41FA5}">
                      <a16:colId xmlns:a16="http://schemas.microsoft.com/office/drawing/2014/main" val="222592599"/>
                    </a:ext>
                  </a:extLst>
                </a:gridCol>
                <a:gridCol w="1251284">
                  <a:extLst>
                    <a:ext uri="{9D8B030D-6E8A-4147-A177-3AD203B41FA5}">
                      <a16:colId xmlns:a16="http://schemas.microsoft.com/office/drawing/2014/main" val="3714765155"/>
                    </a:ext>
                  </a:extLst>
                </a:gridCol>
                <a:gridCol w="445168">
                  <a:extLst>
                    <a:ext uri="{9D8B030D-6E8A-4147-A177-3AD203B41FA5}">
                      <a16:colId xmlns:a16="http://schemas.microsoft.com/office/drawing/2014/main" val="4164231008"/>
                    </a:ext>
                  </a:extLst>
                </a:gridCol>
                <a:gridCol w="228600">
                  <a:extLst>
                    <a:ext uri="{9D8B030D-6E8A-4147-A177-3AD203B41FA5}">
                      <a16:colId xmlns:a16="http://schemas.microsoft.com/office/drawing/2014/main" val="2560383885"/>
                    </a:ext>
                  </a:extLst>
                </a:gridCol>
                <a:gridCol w="216569">
                  <a:extLst>
                    <a:ext uri="{9D8B030D-6E8A-4147-A177-3AD203B41FA5}">
                      <a16:colId xmlns:a16="http://schemas.microsoft.com/office/drawing/2014/main" val="2081203038"/>
                    </a:ext>
                  </a:extLst>
                </a:gridCol>
                <a:gridCol w="950495">
                  <a:extLst>
                    <a:ext uri="{9D8B030D-6E8A-4147-A177-3AD203B41FA5}">
                      <a16:colId xmlns:a16="http://schemas.microsoft.com/office/drawing/2014/main" val="1939870502"/>
                    </a:ext>
                  </a:extLst>
                </a:gridCol>
                <a:gridCol w="505326">
                  <a:extLst>
                    <a:ext uri="{9D8B030D-6E8A-4147-A177-3AD203B41FA5}">
                      <a16:colId xmlns:a16="http://schemas.microsoft.com/office/drawing/2014/main" val="1048629945"/>
                    </a:ext>
                  </a:extLst>
                </a:gridCol>
                <a:gridCol w="745995">
                  <a:extLst>
                    <a:ext uri="{9D8B030D-6E8A-4147-A177-3AD203B41FA5}">
                      <a16:colId xmlns:a16="http://schemas.microsoft.com/office/drawing/2014/main" val="1651570142"/>
                    </a:ext>
                  </a:extLst>
                </a:gridCol>
                <a:gridCol w="835719">
                  <a:extLst>
                    <a:ext uri="{9D8B030D-6E8A-4147-A177-3AD203B41FA5}">
                      <a16:colId xmlns:a16="http://schemas.microsoft.com/office/drawing/2014/main" val="118712538"/>
                    </a:ext>
                  </a:extLst>
                </a:gridCol>
              </a:tblGrid>
              <a:tr h="147028">
                <a:tc>
                  <a:txBody>
                    <a:bodyPr/>
                    <a:lstStyle/>
                    <a:p>
                      <a:pPr marL="0" lvl="0" indent="0">
                        <a:lnSpc>
                          <a:spcPct val="100000"/>
                        </a:lnSpc>
                        <a:spcAft>
                          <a:spcPts val="0"/>
                        </a:spcAft>
                        <a:buFont typeface="+mj-lt"/>
                        <a:buNone/>
                      </a:pP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2400" b="1" i="1" kern="100" spc="300" dirty="0">
                          <a:solidFill>
                            <a:srgbClr val="002060"/>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rPr>
                        <a:t>10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BAE8"/>
                    </a:solidFill>
                  </a:tcPr>
                </a:tc>
                <a:tc>
                  <a:txBody>
                    <a:bodyPr/>
                    <a:lstStyle/>
                    <a:p>
                      <a:pPr marL="0" lvl="0" indent="0">
                        <a:lnSpc>
                          <a:spcPct val="107000"/>
                        </a:lnSpc>
                        <a:spcAft>
                          <a:spcPts val="800"/>
                        </a:spcAft>
                        <a:buFont typeface="+mj-lt"/>
                        <a:buNone/>
                      </a:pPr>
                      <a:r>
                        <a:rPr lang="ru-RU" sz="1100" b="1" i="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100" b="1" i="1"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А</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100" b="1" i="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СолнцВанна</a:t>
                      </a: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ru-RU" sz="1100" b="1" i="1" kern="100" dirty="0" err="1">
                          <a:solidFill>
                            <a:schemeClr val="tx1"/>
                          </a:solidFill>
                          <a:effectLst/>
                          <a:latin typeface="Calibri" panose="020F0502020204030204" pitchFamily="34" charset="0"/>
                          <a:cs typeface="Times New Roman" panose="02020603050405020304" pitchFamily="18" charset="0"/>
                        </a:rPr>
                        <a:t>БаранСаша</a:t>
                      </a:r>
                      <a:endParaRPr lang="ru-RU" sz="1100" b="1" i="1" kern="100" dirty="0">
                        <a:solidFill>
                          <a:schemeClr val="tx1"/>
                        </a:solidFill>
                        <a:effectLst/>
                        <a:latin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ru-RU" sz="1100" b="1" i="1" kern="100" dirty="0">
                          <a:solidFill>
                            <a:schemeClr val="tx1"/>
                          </a:solidFill>
                          <a:effectLst/>
                          <a:latin typeface="Calibri" panose="020F0502020204030204" pitchFamily="34" charset="0"/>
                          <a:ea typeface="+mn-ea"/>
                          <a:cs typeface="Times New Roman" panose="02020603050405020304" pitchFamily="18" charset="0"/>
                        </a:rPr>
                        <a:t>Кукушка</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1" kern="100" dirty="0">
                          <a:solidFill>
                            <a:schemeClr val="tx1"/>
                          </a:solidFill>
                          <a:effectLst/>
                          <a:latin typeface="Calibri" panose="020F0502020204030204" pitchFamily="34" charset="0"/>
                          <a:ea typeface="+mn-ea"/>
                          <a:cs typeface="Times New Roman" panose="02020603050405020304" pitchFamily="18" charset="0"/>
                        </a:rPr>
                        <a:t>Вопросы по текстам</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C8E8"/>
                    </a:solidFill>
                  </a:tcPr>
                </a:tc>
                <a:tc>
                  <a:txBody>
                    <a:bodyPr/>
                    <a:lstStyle/>
                    <a:p>
                      <a:pPr marL="0" lvl="0" indent="0">
                        <a:lnSpc>
                          <a:spcPct val="107000"/>
                        </a:lnSpc>
                        <a:spcAft>
                          <a:spcPts val="800"/>
                        </a:spcAft>
                        <a:buFont typeface="+mj-lt"/>
                        <a:buNone/>
                      </a:pP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49BFC"/>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Работа на занятии</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49BFC"/>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ru-RU" sz="1100" b="1" i="1" kern="100" dirty="0">
                        <a:solidFill>
                          <a:schemeClr val="tx1"/>
                        </a:solidFill>
                        <a:effectLst/>
                        <a:latin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A6C8"/>
                    </a:solidFill>
                  </a:tcPr>
                </a:tc>
                <a:tc>
                  <a:txBody>
                    <a:bodyPr/>
                    <a:lstStyle/>
                    <a:p>
                      <a:endParaRPr lang="ru-RU"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A6C8"/>
                    </a:solidFill>
                  </a:tcPr>
                </a:tc>
                <a:tc gridSpan="2">
                  <a:txBody>
                    <a:bodyPr/>
                    <a:lstStyle/>
                    <a:p>
                      <a:pPr marL="0" marR="0" lvl="0" indent="0" algn="ctr" defTabSz="914400" rtl="0" eaLnBrk="1" fontAlgn="auto" latinLnBrk="0" hangingPunct="1">
                        <a:lnSpc>
                          <a:spcPct val="107000"/>
                        </a:lnSpc>
                        <a:spcBef>
                          <a:spcPts val="0"/>
                        </a:spcBef>
                        <a:spcAft>
                          <a:spcPts val="800"/>
                        </a:spcAft>
                        <a:buClrTx/>
                        <a:buSzTx/>
                        <a:buFont typeface="+mj-lt"/>
                        <a:buNone/>
                        <a:tabLst/>
                        <a:defRPr/>
                      </a:pPr>
                      <a:r>
                        <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Устное сочинение</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A6C8"/>
                    </a:solidFill>
                  </a:tcPr>
                </a:tc>
                <a:tc hMerge="1">
                  <a:txBody>
                    <a:bodyPr/>
                    <a:lstStyle/>
                    <a:p>
                      <a:endParaRPr lang="ru-RU"/>
                    </a:p>
                  </a:txBody>
                  <a:tcPr/>
                </a:tc>
                <a:tc>
                  <a:txBody>
                    <a:bodyPr/>
                    <a:lstStyle/>
                    <a:p>
                      <a:pPr marL="0" marR="0" lvl="0" indent="0" algn="ctr" defTabSz="914400" rtl="0" eaLnBrk="1" fontAlgn="auto" latinLnBrk="0" hangingPunct="1">
                        <a:lnSpc>
                          <a:spcPct val="107000"/>
                        </a:lnSpc>
                        <a:spcBef>
                          <a:spcPts val="0"/>
                        </a:spcBef>
                        <a:spcAft>
                          <a:spcPts val="800"/>
                        </a:spcAft>
                        <a:buClrTx/>
                        <a:buSzTx/>
                        <a:buFont typeface="+mj-lt"/>
                        <a:buNone/>
                        <a:tabLst/>
                        <a:defRPr/>
                      </a:pPr>
                      <a:endParaRPr lang="ru-RU"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A6C8"/>
                    </a:solidFill>
                  </a:tcPr>
                </a:tc>
                <a:tc>
                  <a:txBody>
                    <a:bodyPr/>
                    <a:lstStyle/>
                    <a:p>
                      <a:pPr marL="0" lvl="0" indent="0">
                        <a:lnSpc>
                          <a:spcPct val="107000"/>
                        </a:lnSpc>
                        <a:spcAft>
                          <a:spcPts val="800"/>
                        </a:spcAft>
                        <a:buFont typeface="+mj-lt"/>
                        <a:buNone/>
                      </a:pP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A6C8"/>
                    </a:solidFill>
                  </a:tcPr>
                </a:tc>
                <a:extLst>
                  <a:ext uri="{0D108BD9-81ED-4DB2-BD59-A6C34878D82A}">
                    <a16:rowId xmlns:a16="http://schemas.microsoft.com/office/drawing/2014/main" val="252823652"/>
                  </a:ext>
                </a:extLst>
              </a:tr>
              <a:tr h="147028">
                <a:tc>
                  <a:txBody>
                    <a:bodyPr/>
                    <a:lstStyle/>
                    <a:p>
                      <a:pPr marL="0" lvl="0" indent="0">
                        <a:lnSpc>
                          <a:spcPct val="100000"/>
                        </a:lnSpc>
                        <a:spcAft>
                          <a:spcPts val="0"/>
                        </a:spcAft>
                        <a:buFont typeface="+mj-lt"/>
                        <a:buNone/>
                      </a:pPr>
                      <a:r>
                        <a:rPr lang="en-US"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endParaRPr lang="ru-RU"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rgbClr val="002060"/>
                          </a:solidFill>
                          <a:effectLst/>
                          <a:latin typeface="+mn-lt"/>
                          <a:ea typeface="+mn-ea"/>
                          <a:cs typeface="+mn-cs"/>
                        </a:rPr>
                        <a:t>Дэн </a:t>
                      </a:r>
                      <a:r>
                        <a:rPr lang="ru-RU" sz="1400" b="0" kern="100" dirty="0" err="1">
                          <a:solidFill>
                            <a:srgbClr val="002060"/>
                          </a:solidFill>
                          <a:effectLst/>
                          <a:latin typeface="+mn-lt"/>
                          <a:ea typeface="+mn-ea"/>
                          <a:cs typeface="+mn-cs"/>
                        </a:rPr>
                        <a:t>Пинфэй</a:t>
                      </a:r>
                      <a:endParaRPr lang="ru-RU" sz="1400" b="0" kern="100" dirty="0">
                        <a:solidFill>
                          <a:srgbClr val="002060"/>
                        </a:solidFill>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+и</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2.8.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88689322"/>
                  </a:ext>
                </a:extLst>
              </a:tr>
              <a:tr h="14702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rgbClr val="660066"/>
                          </a:solidFill>
                          <a:effectLst/>
                          <a:latin typeface="+mn-lt"/>
                          <a:ea typeface="+mn-ea"/>
                          <a:cs typeface="+mn-cs"/>
                        </a:rPr>
                        <a:t>Син </a:t>
                      </a:r>
                      <a:r>
                        <a:rPr lang="ru-RU" sz="1400" kern="100" dirty="0" err="1">
                          <a:solidFill>
                            <a:srgbClr val="660066"/>
                          </a:solidFill>
                          <a:effectLst/>
                          <a:latin typeface="+mn-lt"/>
                          <a:ea typeface="+mn-ea"/>
                          <a:cs typeface="+mn-cs"/>
                        </a:rPr>
                        <a:t>Цзиньюй</a:t>
                      </a:r>
                      <a:endParaRPr lang="ru-RU" sz="1400" kern="100" dirty="0">
                        <a:solidFill>
                          <a:srgbClr val="660066"/>
                        </a:solidFill>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2.8.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 </a:t>
                      </a:r>
                      <a:r>
                        <a:rPr lang="en-US"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88</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512867452"/>
                  </a:ext>
                </a:extLst>
              </a:tr>
              <a:tr h="14702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rgbClr val="002060"/>
                          </a:solidFill>
                          <a:effectLst/>
                        </a:rPr>
                        <a:t>У </a:t>
                      </a:r>
                      <a:r>
                        <a:rPr lang="ru-RU" sz="1400" b="0" kern="100" dirty="0" err="1">
                          <a:solidFill>
                            <a:srgbClr val="002060"/>
                          </a:solidFill>
                          <a:effectLst/>
                        </a:rPr>
                        <a:t>Яохуэй</a:t>
                      </a:r>
                      <a:endParaRPr lang="ru-RU" sz="1400" b="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2.5д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a16="http://schemas.microsoft.com/office/drawing/2014/main" val="527177582"/>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002060"/>
                          </a:solidFill>
                          <a:effectLst/>
                        </a:rPr>
                        <a:t>Фу Цзе</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1.2к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6972020"/>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660066"/>
                          </a:solidFill>
                          <a:effectLst/>
                        </a:rPr>
                        <a:t>Фу Цзявэнь</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ru-RU" sz="1400" kern="100" dirty="0">
                          <a:solidFill>
                            <a:schemeClr val="tx1"/>
                          </a:solidFill>
                          <a:effectLst/>
                          <a:latin typeface="Calibri" panose="020F0502020204030204" pitchFamily="34" charset="0"/>
                          <a:ea typeface="+mn-ea"/>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DCE5"/>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2.1.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 </a:t>
                      </a: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321078167"/>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002060"/>
                          </a:solidFill>
                          <a:effectLst/>
                        </a:rPr>
                        <a:t>Хань Яньчао</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a16="http://schemas.microsoft.com/office/drawing/2014/main" val="156698102"/>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002060"/>
                          </a:solidFill>
                          <a:effectLst/>
                        </a:rPr>
                        <a:t>Хэ Пин</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 </a:t>
                      </a: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93</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1333289"/>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002060"/>
                          </a:solidFill>
                          <a:effectLst/>
                        </a:rPr>
                        <a:t>Цай Цзяжуй</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2.2л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122666003"/>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660066"/>
                          </a:solidFill>
                          <a:effectLst/>
                        </a:rPr>
                        <a:t>Цао Цэ</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2.4.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 </a:t>
                      </a: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a16="http://schemas.microsoft.com/office/drawing/2014/main" val="1095484542"/>
                  </a:ext>
                </a:extLst>
              </a:tr>
              <a:tr h="245774">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660066"/>
                          </a:solidFill>
                          <a:effectLst/>
                        </a:rPr>
                        <a:t>Чжан Дунцин</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1.4.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60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7025643"/>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660066"/>
                          </a:solidFill>
                          <a:effectLst/>
                        </a:rPr>
                        <a:t>Чжан Кэхуа</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2.6.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80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770052128"/>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660066"/>
                          </a:solidFill>
                          <a:effectLst/>
                        </a:rPr>
                        <a:t>Чжан Сымин</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2.2л \ 2.5. \ доп+</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90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16) </a:t>
                      </a: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Bef>
                          <a:spcPts val="0"/>
                        </a:spcBef>
                        <a:spcAft>
                          <a:spcPts val="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a16="http://schemas.microsoft.com/office/drawing/2014/main" val="3946584377"/>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gn="l" defTabSz="914400" rtl="0" eaLnBrk="1" latinLnBrk="0" hangingPunct="1">
                        <a:lnSpc>
                          <a:spcPct val="107000"/>
                        </a:lnSpc>
                        <a:spcAft>
                          <a:spcPts val="800"/>
                        </a:spcAft>
                        <a:buFont typeface="+mj-lt"/>
                        <a:buNone/>
                      </a:pPr>
                      <a:r>
                        <a:rPr lang="ru-RU" sz="1400" kern="100">
                          <a:solidFill>
                            <a:srgbClr val="660066"/>
                          </a:solidFill>
                          <a:effectLst/>
                          <a:latin typeface="+mn-lt"/>
                          <a:ea typeface="+mn-ea"/>
                          <a:cs typeface="+mn-cs"/>
                        </a:rPr>
                        <a:t>Чжан Хуэй</a:t>
                      </a:r>
                      <a:endParaRPr lang="ru-RU" sz="1400" kern="100" dirty="0">
                        <a:solidFill>
                          <a:srgbClr val="660066"/>
                        </a:solidFill>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2.6п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19) *\</a:t>
                      </a: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94</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64890197"/>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660066"/>
                          </a:solidFill>
                          <a:effectLst/>
                        </a:rPr>
                        <a:t>Чжан Чжим</a:t>
                      </a:r>
                      <a:r>
                        <a:rPr lang="ru-RU" sz="1400" b="1" u="sng" kern="100">
                          <a:solidFill>
                            <a:srgbClr val="660066"/>
                          </a:solidFill>
                          <a:effectLst/>
                        </a:rPr>
                        <a:t>э</a:t>
                      </a:r>
                      <a:r>
                        <a:rPr lang="ru-RU" sz="1400" kern="100">
                          <a:solidFill>
                            <a:srgbClr val="660066"/>
                          </a:solidFill>
                          <a:effectLst/>
                        </a:rPr>
                        <a:t>й</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2.5д +</a:t>
                      </a: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 #</a:t>
                      </a: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682135607"/>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002060"/>
                          </a:solidFill>
                          <a:effectLst/>
                        </a:rPr>
                        <a:t>Чжао Вэйи</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3)+1 </a:t>
                      </a: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a16="http://schemas.microsoft.com/office/drawing/2014/main" val="3127441945"/>
                  </a:ext>
                </a:extLst>
              </a:tr>
              <a:tr h="203293">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16</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660066"/>
                          </a:solidFill>
                          <a:effectLst/>
                        </a:rPr>
                        <a:t>Чжао Цяньцянь</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б</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92185384"/>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rgbClr val="002060"/>
                          </a:solidFill>
                          <a:effectLst/>
                        </a:rPr>
                        <a:t>Чжу </a:t>
                      </a:r>
                      <a:r>
                        <a:rPr lang="ru-RU" sz="1400" kern="100" dirty="0" err="1">
                          <a:solidFill>
                            <a:srgbClr val="002060"/>
                          </a:solidFill>
                          <a:effectLst/>
                        </a:rPr>
                        <a:t>Вэйли</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б</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618309211"/>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18</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660066"/>
                          </a:solidFill>
                          <a:effectLst/>
                        </a:rPr>
                        <a:t>Чэн Ясинь</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2.3.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80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a16="http://schemas.microsoft.com/office/drawing/2014/main" val="3734676949"/>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19</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660066"/>
                          </a:solidFill>
                          <a:effectLst/>
                        </a:rPr>
                        <a:t>Чэнь Тяньлу</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1.1.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80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2)+3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64089570"/>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002060"/>
                          </a:solidFill>
                          <a:effectLst/>
                        </a:rPr>
                        <a:t>Чэнь Шо</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2.3к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70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18) *</a:t>
                      </a: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616047649"/>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21</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002060"/>
                          </a:solidFill>
                          <a:effectLst/>
                        </a:rPr>
                        <a:t>Шэнь Уцзюнь</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ru-RU" sz="1400" b="1" kern="100" dirty="0">
                          <a:solidFill>
                            <a:schemeClr val="tx1"/>
                          </a:solidFill>
                          <a:effectLst/>
                          <a:latin typeface="Calibri" panose="020F0502020204030204" pitchFamily="34" charset="0"/>
                          <a:ea typeface="+mn-ea"/>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2.2.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50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21) </a:t>
                      </a: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a16="http://schemas.microsoft.com/office/drawing/2014/main" val="556545204"/>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22</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002060"/>
                          </a:solidFill>
                          <a:effectLst/>
                        </a:rPr>
                        <a:t>Ян Ванлай</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2.6.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916581"/>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r>
                        <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002060"/>
                          </a:solidFill>
                          <a:effectLst/>
                        </a:rPr>
                        <a:t>Ян Цзюньдун</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2.7.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70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532242269"/>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r>
                        <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002060"/>
                          </a:solidFill>
                          <a:effectLst/>
                        </a:rPr>
                        <a:t>Ян Чжэньюй</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a16="http://schemas.microsoft.com/office/drawing/2014/main" val="1224767838"/>
                  </a:ext>
                </a:extLst>
              </a:tr>
            </a:tbl>
          </a:graphicData>
        </a:graphic>
      </p:graphicFrame>
    </p:spTree>
    <p:extLst>
      <p:ext uri="{BB962C8B-B14F-4D97-AF65-F5344CB8AC3E}">
        <p14:creationId xmlns:p14="http://schemas.microsoft.com/office/powerpoint/2010/main" val="377016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35931CF-8EF8-43CA-B0A3-EDA79014FFD0}"/>
              </a:ext>
            </a:extLst>
          </p:cNvPr>
          <p:cNvSpPr>
            <a:spLocks noGrp="1"/>
          </p:cNvSpPr>
          <p:nvPr>
            <p:ph type="title"/>
          </p:nvPr>
        </p:nvSpPr>
        <p:spPr>
          <a:xfrm>
            <a:off x="960437" y="0"/>
            <a:ext cx="10515600" cy="6143625"/>
          </a:xfrm>
        </p:spPr>
        <p:txBody>
          <a:bodyPr anchor="ctr">
            <a:normAutofit/>
          </a:bodyPr>
          <a:lstStyle/>
          <a:p>
            <a:pPr algn="ctr">
              <a:lnSpc>
                <a:spcPct val="100000"/>
              </a:lnSpc>
              <a:spcBef>
                <a:spcPts val="2400"/>
              </a:spcBef>
              <a:spcAft>
                <a:spcPts val="2400"/>
              </a:spcAft>
            </a:pPr>
            <a:r>
              <a:rPr lang="ru-RU" sz="16600" b="1" dirty="0">
                <a:solidFill>
                  <a:srgbClr val="006600"/>
                </a:solidFill>
                <a:effectLst>
                  <a:outerShdw blurRad="38100" dist="38100" dir="2700000" algn="tl">
                    <a:srgbClr val="000000">
                      <a:alpha val="43137"/>
                    </a:srgbClr>
                  </a:outerShdw>
                </a:effectLst>
              </a:rPr>
              <a:t>Фонетика</a:t>
            </a:r>
            <a:br>
              <a:rPr lang="ru-RU" sz="6600" dirty="0"/>
            </a:br>
            <a:r>
              <a:rPr lang="ru-RU" sz="6600" dirty="0"/>
              <a:t>Русские скороговорки и стихотворения</a:t>
            </a:r>
          </a:p>
        </p:txBody>
      </p:sp>
    </p:spTree>
    <p:extLst>
      <p:ext uri="{BB962C8B-B14F-4D97-AF65-F5344CB8AC3E}">
        <p14:creationId xmlns:p14="http://schemas.microsoft.com/office/powerpoint/2010/main" val="3909028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C99EDD22-D0C3-D46C-9796-B78BAC067B0B}"/>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29D3BE96-2C61-3E11-FC22-CEDCA775E403}"/>
              </a:ext>
            </a:extLst>
          </p:cNvPr>
          <p:cNvSpPr>
            <a:spLocks noGrp="1"/>
          </p:cNvSpPr>
          <p:nvPr>
            <p:ph type="title"/>
          </p:nvPr>
        </p:nvSpPr>
        <p:spPr>
          <a:xfrm>
            <a:off x="960437" y="0"/>
            <a:ext cx="10515600" cy="6143625"/>
          </a:xfrm>
        </p:spPr>
        <p:txBody>
          <a:bodyPr anchor="ctr">
            <a:normAutofit/>
          </a:bodyPr>
          <a:lstStyle/>
          <a:p>
            <a:pPr algn="ctr">
              <a:lnSpc>
                <a:spcPct val="100000"/>
              </a:lnSpc>
              <a:spcBef>
                <a:spcPts val="2400"/>
              </a:spcBef>
              <a:spcAft>
                <a:spcPts val="2400"/>
              </a:spcAft>
            </a:pPr>
            <a:r>
              <a:rPr lang="ru-RU" sz="28700" b="1" dirty="0">
                <a:solidFill>
                  <a:srgbClr val="006600"/>
                </a:solidFill>
                <a:effectLst>
                  <a:outerShdw blurRad="38100" dist="38100" dir="2700000" algn="tl">
                    <a:srgbClr val="000000">
                      <a:alpha val="43137"/>
                    </a:srgbClr>
                  </a:outerShdw>
                </a:effectLst>
              </a:rPr>
              <a:t>С, с/ш</a:t>
            </a:r>
            <a:endParaRPr lang="ru-RU" sz="8800" dirty="0"/>
          </a:p>
        </p:txBody>
      </p:sp>
    </p:spTree>
    <p:extLst>
      <p:ext uri="{BB962C8B-B14F-4D97-AF65-F5344CB8AC3E}">
        <p14:creationId xmlns:p14="http://schemas.microsoft.com/office/powerpoint/2010/main" val="842916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725318" y="324821"/>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pic>
        <p:nvPicPr>
          <p:cNvPr id="7" name="Рисунок 6">
            <a:extLst>
              <a:ext uri="{FF2B5EF4-FFF2-40B4-BE49-F238E27FC236}">
                <a16:creationId xmlns:a16="http://schemas.microsoft.com/office/drawing/2014/main" id="{1CC0743D-28BD-AD7A-9649-70179878D0BE}"/>
              </a:ext>
            </a:extLst>
          </p:cNvPr>
          <p:cNvPicPr>
            <a:picLocks noChangeAspect="1"/>
          </p:cNvPicPr>
          <p:nvPr/>
        </p:nvPicPr>
        <p:blipFill>
          <a:blip r:embed="rId2"/>
          <a:stretch>
            <a:fillRect/>
          </a:stretch>
        </p:blipFill>
        <p:spPr>
          <a:xfrm>
            <a:off x="0" y="1056442"/>
            <a:ext cx="6096528" cy="3429297"/>
          </a:xfrm>
          <a:prstGeom prst="rect">
            <a:avLst/>
          </a:prstGeom>
        </p:spPr>
      </p:pic>
      <p:pic>
        <p:nvPicPr>
          <p:cNvPr id="8" name="Рисунок 7">
            <a:extLst>
              <a:ext uri="{FF2B5EF4-FFF2-40B4-BE49-F238E27FC236}">
                <a16:creationId xmlns:a16="http://schemas.microsoft.com/office/drawing/2014/main" id="{B703EC30-FA3B-BC48-C7CB-2F0098EAC725}"/>
              </a:ext>
            </a:extLst>
          </p:cNvPr>
          <p:cNvPicPr>
            <a:picLocks noChangeAspect="1"/>
          </p:cNvPicPr>
          <p:nvPr/>
        </p:nvPicPr>
        <p:blipFill>
          <a:blip r:embed="rId3"/>
          <a:stretch>
            <a:fillRect/>
          </a:stretch>
        </p:blipFill>
        <p:spPr>
          <a:xfrm>
            <a:off x="6096000" y="3428703"/>
            <a:ext cx="6096528" cy="3429297"/>
          </a:xfrm>
          <a:prstGeom prst="rect">
            <a:avLst/>
          </a:prstGeom>
        </p:spPr>
      </p:pic>
    </p:spTree>
    <p:extLst>
      <p:ext uri="{BB962C8B-B14F-4D97-AF65-F5344CB8AC3E}">
        <p14:creationId xmlns:p14="http://schemas.microsoft.com/office/powerpoint/2010/main" val="831286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15E07-CEF0-A3E5-2A92-4BBACFBC946D}"/>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76423C-A642-61A7-14CE-FC643DC4F5DB}"/>
              </a:ext>
            </a:extLst>
          </p:cNvPr>
          <p:cNvSpPr>
            <a:spLocks noGrp="1"/>
          </p:cNvSpPr>
          <p:nvPr>
            <p:ph type="title"/>
          </p:nvPr>
        </p:nvSpPr>
        <p:spPr>
          <a:xfrm>
            <a:off x="725318" y="324821"/>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pic>
        <p:nvPicPr>
          <p:cNvPr id="3" name="Рисунок 2">
            <a:extLst>
              <a:ext uri="{FF2B5EF4-FFF2-40B4-BE49-F238E27FC236}">
                <a16:creationId xmlns:a16="http://schemas.microsoft.com/office/drawing/2014/main" id="{FEE0ED91-03AB-3FEE-0CD4-EDD841A9EEFF}"/>
              </a:ext>
            </a:extLst>
          </p:cNvPr>
          <p:cNvPicPr>
            <a:picLocks noChangeAspect="1"/>
          </p:cNvPicPr>
          <p:nvPr/>
        </p:nvPicPr>
        <p:blipFill>
          <a:blip r:embed="rId2"/>
          <a:stretch>
            <a:fillRect/>
          </a:stretch>
        </p:blipFill>
        <p:spPr>
          <a:xfrm>
            <a:off x="0" y="1056442"/>
            <a:ext cx="6096528" cy="3429297"/>
          </a:xfrm>
          <a:prstGeom prst="rect">
            <a:avLst/>
          </a:prstGeom>
        </p:spPr>
      </p:pic>
      <p:pic>
        <p:nvPicPr>
          <p:cNvPr id="4" name="Рисунок 3">
            <a:extLst>
              <a:ext uri="{FF2B5EF4-FFF2-40B4-BE49-F238E27FC236}">
                <a16:creationId xmlns:a16="http://schemas.microsoft.com/office/drawing/2014/main" id="{3662202B-B91A-FBCC-3649-C290352755BC}"/>
              </a:ext>
            </a:extLst>
          </p:cNvPr>
          <p:cNvPicPr>
            <a:picLocks noChangeAspect="1"/>
          </p:cNvPicPr>
          <p:nvPr/>
        </p:nvPicPr>
        <p:blipFill>
          <a:blip r:embed="rId3"/>
          <a:stretch>
            <a:fillRect/>
          </a:stretch>
        </p:blipFill>
        <p:spPr>
          <a:xfrm>
            <a:off x="6096000" y="3428703"/>
            <a:ext cx="6096528" cy="3429297"/>
          </a:xfrm>
          <a:prstGeom prst="rect">
            <a:avLst/>
          </a:prstGeom>
        </p:spPr>
      </p:pic>
    </p:spTree>
    <p:extLst>
      <p:ext uri="{BB962C8B-B14F-4D97-AF65-F5344CB8AC3E}">
        <p14:creationId xmlns:p14="http://schemas.microsoft.com/office/powerpoint/2010/main" val="3047231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725318" y="324821"/>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Текст 5">
            <a:extLst>
              <a:ext uri="{FF2B5EF4-FFF2-40B4-BE49-F238E27FC236}">
                <a16:creationId xmlns:a16="http://schemas.microsoft.com/office/drawing/2014/main" id="{D9D8F76E-33D1-A01E-1472-0FF572C8BFE4}"/>
              </a:ext>
            </a:extLst>
          </p:cNvPr>
          <p:cNvSpPr txBox="1">
            <a:spLocks/>
          </p:cNvSpPr>
          <p:nvPr/>
        </p:nvSpPr>
        <p:spPr>
          <a:xfrm>
            <a:off x="3968317" y="2290351"/>
            <a:ext cx="8034291" cy="4242828"/>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Куку́шка</a:t>
            </a: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кукушо́нку</a:t>
            </a:r>
            <a:b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купи́ла</a:t>
            </a: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капюшо́н</a:t>
            </a: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b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Наде́л</a:t>
            </a: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кукушо́нок</a:t>
            </a: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капюшо́н</a:t>
            </a: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b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как в </a:t>
            </a: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капюшо́не</a:t>
            </a: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он </a:t>
            </a:r>
            <a:r>
              <a:rPr kumimoji="0" lang="ru-RU" sz="54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смешо́н</a:t>
            </a:r>
            <a:r>
              <a:rPr kumimoji="0" lang="ru-RU"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6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Рисунок 9">
            <a:extLst>
              <a:ext uri="{FF2B5EF4-FFF2-40B4-BE49-F238E27FC236}">
                <a16:creationId xmlns:a16="http://schemas.microsoft.com/office/drawing/2014/main" id="{3506F016-A32B-8CAA-D9AF-5304F7D27DF3}"/>
              </a:ext>
            </a:extLst>
          </p:cNvPr>
          <p:cNvPicPr>
            <a:picLocks noChangeAspect="1"/>
          </p:cNvPicPr>
          <p:nvPr/>
        </p:nvPicPr>
        <p:blipFill>
          <a:blip r:embed="rId2"/>
          <a:stretch>
            <a:fillRect/>
          </a:stretch>
        </p:blipFill>
        <p:spPr>
          <a:xfrm>
            <a:off x="189392" y="1139579"/>
            <a:ext cx="3740435" cy="4044980"/>
          </a:xfrm>
          <a:prstGeom prst="rect">
            <a:avLst/>
          </a:prstGeom>
        </p:spPr>
      </p:pic>
    </p:spTree>
    <p:extLst>
      <p:ext uri="{BB962C8B-B14F-4D97-AF65-F5344CB8AC3E}">
        <p14:creationId xmlns:p14="http://schemas.microsoft.com/office/powerpoint/2010/main" val="2103665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3" name="Заголовок 7">
            <a:extLst>
              <a:ext uri="{FF2B5EF4-FFF2-40B4-BE49-F238E27FC236}">
                <a16:creationId xmlns:a16="http://schemas.microsoft.com/office/drawing/2014/main" id="{8DE820BA-5857-75B2-3EE2-46ECB1969DFC}"/>
              </a:ext>
            </a:extLst>
          </p:cNvPr>
          <p:cNvSpPr txBox="1">
            <a:spLocks/>
          </p:cNvSpPr>
          <p:nvPr/>
        </p:nvSpPr>
        <p:spPr>
          <a:xfrm>
            <a:off x="464458" y="932543"/>
            <a:ext cx="11057164" cy="499291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200000"/>
              </a:lnSpc>
              <a:spcBef>
                <a:spcPct val="0"/>
              </a:spcBef>
              <a:spcAft>
                <a:spcPts val="0"/>
              </a:spcAft>
              <a:buClrTx/>
              <a:buSzTx/>
              <a:buFontTx/>
              <a:buNone/>
              <a:tabLst/>
              <a:defRPr/>
            </a:pPr>
            <a:r>
              <a:rPr kumimoji="0" lang="ru-RU"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Семья</a:t>
            </a:r>
            <a:r>
              <a:rPr kumimoji="0" lang="ru-RU"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 </a:t>
            </a:r>
          </a:p>
          <a:p>
            <a:pPr marL="0" marR="0" lvl="0" indent="0" algn="ctr" defTabSz="914400" rtl="0" eaLnBrk="1" fontAlgn="auto" latinLnBrk="0" hangingPunct="1">
              <a:lnSpc>
                <a:spcPct val="200000"/>
              </a:lnSpc>
              <a:spcBef>
                <a:spcPct val="0"/>
              </a:spcBef>
              <a:spcAft>
                <a:spcPts val="0"/>
              </a:spcAft>
              <a:buClrTx/>
              <a:buSzTx/>
              <a:buFontTx/>
              <a:buNone/>
              <a:tabLst/>
              <a:defRPr/>
            </a:pPr>
            <a:r>
              <a:rPr kumimoji="0" lang="ru-RU"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Отцы и дети. </a:t>
            </a:r>
          </a:p>
          <a:p>
            <a:pPr marL="0" marR="0" lvl="0" indent="0" algn="ctr" defTabSz="914400" rtl="0" eaLnBrk="1" fontAlgn="auto" latinLnBrk="0" hangingPunct="1">
              <a:lnSpc>
                <a:spcPct val="200000"/>
              </a:lnSpc>
              <a:spcBef>
                <a:spcPct val="0"/>
              </a:spcBef>
              <a:spcAft>
                <a:spcPts val="0"/>
              </a:spcAft>
              <a:buClrTx/>
              <a:buSzTx/>
              <a:buFontTx/>
              <a:buNone/>
              <a:tabLst/>
              <a:defRPr/>
            </a:pPr>
            <a:r>
              <a:rPr kumimoji="0" lang="ru-RU"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Взаимоотношения поколений</a:t>
            </a:r>
          </a:p>
        </p:txBody>
      </p:sp>
    </p:spTree>
    <p:extLst>
      <p:ext uri="{BB962C8B-B14F-4D97-AF65-F5344CB8AC3E}">
        <p14:creationId xmlns:p14="http://schemas.microsoft.com/office/powerpoint/2010/main" val="4255100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5F92B27B-CC7C-D775-BBA0-8005DFF004CA}"/>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8164E845-2685-4936-AAC0-BC24F6EAE89F}"/>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8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ctr">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a:t>
            </a:r>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6 октября 2025 </a:t>
            </a: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0035FE27-886F-F07F-1E9C-A900F4D43CE7}"/>
              </a:ext>
            </a:extLst>
          </p:cNvPr>
          <p:cNvSpPr txBox="1"/>
          <p:nvPr/>
        </p:nvSpPr>
        <p:spPr>
          <a:xfrm>
            <a:off x="260350" y="868730"/>
            <a:ext cx="11931650" cy="5632311"/>
          </a:xfrm>
          <a:prstGeom prst="rect">
            <a:avLst/>
          </a:prstGeom>
          <a:noFill/>
        </p:spPr>
        <p:txBody>
          <a:bodyPr wrap="square">
            <a:spAutoFit/>
          </a:bodyPr>
          <a:lstStyle/>
          <a:p>
            <a:pPr marL="514350" marR="0" lvl="0" indent="-514350" algn="l" defTabSz="914400" rtl="0" eaLnBrk="1" fontAlgn="auto" latinLnBrk="0" hangingPunct="1">
              <a:lnSpc>
                <a:spcPct val="100000"/>
              </a:lnSpc>
              <a:spcBef>
                <a:spcPts val="1200"/>
              </a:spcBef>
              <a:spcAft>
                <a:spcPts val="1200"/>
              </a:spcAft>
              <a:buClrTx/>
              <a:buSzTx/>
              <a:buFont typeface="Arial" panose="020B0604020202020204" pitchFamily="34" charset="0"/>
              <a:buAutoNum type="arabicPeriod"/>
              <a:tabLst/>
              <a:defRPr/>
            </a:pPr>
            <a:r>
              <a:rPr kumimoji="0" lang="ru-RU" sz="4400" b="0" i="0" u="none" strike="noStrike" kern="1200" cap="none" spc="0" normalizeH="0" baseline="0" noProof="0" dirty="0">
                <a:ln>
                  <a:noFill/>
                </a:ln>
                <a:solidFill>
                  <a:srgbClr val="C0A7C4"/>
                </a:solidFill>
                <a:effectLst/>
                <a:uLnTx/>
                <a:uFillTx/>
                <a:latin typeface="Calibri" panose="020F0502020204030204"/>
                <a:ea typeface="+mn-ea"/>
                <a:cs typeface="+mn-cs"/>
              </a:rPr>
              <a:t>Выучить наизусть скороговорки «Солнце...», «В ванну…», «Эй, баран…», «Шла Саша…».</a:t>
            </a:r>
          </a:p>
          <a:p>
            <a:pPr marL="514350" marR="0" lvl="0" indent="-514350" algn="l" defTabSz="914400" rtl="0" eaLnBrk="1" fontAlgn="auto" latinLnBrk="0" hangingPunct="1">
              <a:lnSpc>
                <a:spcPct val="100000"/>
              </a:lnSpc>
              <a:spcBef>
                <a:spcPts val="1200"/>
              </a:spcBef>
              <a:spcAft>
                <a:spcPts val="1200"/>
              </a:spcAft>
              <a:buClrTx/>
              <a:buSzTx/>
              <a:buFont typeface="Arial" panose="020B0604020202020204" pitchFamily="34" charset="0"/>
              <a:buAutoNum type="arabicPeriod"/>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Прочитать тексты «</a:t>
            </a:r>
            <a:r>
              <a:rPr kumimoji="0" lang="ru-RU" sz="4400" b="1" i="0" u="none" strike="noStrike" kern="1200" cap="none" spc="0" normalizeH="0" baseline="0" noProof="0" dirty="0">
                <a:ln>
                  <a:noFill/>
                </a:ln>
                <a:solidFill>
                  <a:prstClr val="black"/>
                </a:solidFill>
                <a:effectLst/>
                <a:uLnTx/>
                <a:uFillTx/>
                <a:latin typeface="Calibri" panose="020F0502020204030204"/>
                <a:ea typeface="+mn-ea"/>
                <a:cs typeface="+mn-cs"/>
              </a:rPr>
              <a:t>Взрослые и дети современной России</a:t>
            </a: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 и «</a:t>
            </a:r>
            <a:r>
              <a:rPr kumimoji="0" lang="ru-RU" sz="4400" b="1" i="0" u="none" strike="noStrike" kern="1200" cap="none" spc="0" normalizeH="0" baseline="0" noProof="0" dirty="0">
                <a:ln>
                  <a:noFill/>
                </a:ln>
                <a:solidFill>
                  <a:prstClr val="black"/>
                </a:solidFill>
                <a:effectLst/>
                <a:uLnTx/>
                <a:uFillTx/>
                <a:latin typeface="Calibri" panose="020F0502020204030204"/>
                <a:ea typeface="+mn-ea"/>
                <a:cs typeface="+mn-cs"/>
              </a:rPr>
              <a:t>Семья как фактор развития поведения ребёнка</a:t>
            </a: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(тема «</a:t>
            </a:r>
            <a:r>
              <a:rPr kumimoji="0" lang="ru-RU" sz="3200" b="0" i="1" u="none" strike="noStrike" kern="1200" cap="none" spc="0" normalizeH="0" baseline="0" noProof="0" dirty="0">
                <a:ln>
                  <a:noFill/>
                </a:ln>
                <a:solidFill>
                  <a:prstClr val="black"/>
                </a:solidFill>
                <a:effectLst/>
                <a:uLnTx/>
                <a:uFillTx/>
                <a:latin typeface="Calibri" panose="020F0502020204030204"/>
                <a:ea typeface="+mn-ea"/>
                <a:cs typeface="+mn-cs"/>
              </a:rPr>
              <a:t>Семья</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на странице «</a:t>
            </a:r>
            <a:r>
              <a:rPr kumimoji="0" lang="ru-RU" sz="3200" b="0" i="1" u="none" strike="noStrike" kern="1200" cap="none" spc="0" normalizeH="0" baseline="0" noProof="0" dirty="0">
                <a:ln>
                  <a:noFill/>
                </a:ln>
                <a:solidFill>
                  <a:prstClr val="black"/>
                </a:solidFill>
                <a:effectLst/>
                <a:uLnTx/>
                <a:uFillTx/>
                <a:latin typeface="Calibri" panose="020F0502020204030204"/>
                <a:ea typeface="+mn-ea"/>
                <a:cs typeface="+mn-cs"/>
              </a:rPr>
              <a:t>Темы и тексты</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 второй и третий тексты из группы «</a:t>
            </a:r>
            <a:r>
              <a:rPr kumimoji="0" lang="ru-RU" sz="3200" b="0" i="1" u="none" strike="noStrike" kern="1200" cap="none" spc="0" normalizeH="0" baseline="0" noProof="0" dirty="0">
                <a:ln>
                  <a:noFill/>
                </a:ln>
                <a:solidFill>
                  <a:prstClr val="black"/>
                </a:solidFill>
                <a:effectLst/>
                <a:uLnTx/>
                <a:uFillTx/>
                <a:latin typeface="Calibri" panose="020F0502020204030204"/>
                <a:ea typeface="+mn-ea"/>
                <a:cs typeface="+mn-cs"/>
              </a:rPr>
              <a:t>4 текста (формат PDF)</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Ответить на вопросы по текстам.</a:t>
            </a:r>
            <a:endParaRPr kumimoji="0" lang="ru-RU" sz="4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1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085A5C2-5EBB-4CDC-810E-80287170D8BC}"/>
              </a:ext>
            </a:extLst>
          </p:cNvPr>
          <p:cNvSpPr txBox="1"/>
          <p:nvPr/>
        </p:nvSpPr>
        <p:spPr>
          <a:xfrm>
            <a:off x="2279789" y="3918"/>
            <a:ext cx="7632423"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Взрослые и дети современной России</a:t>
            </a:r>
          </a:p>
        </p:txBody>
      </p:sp>
      <p:sp>
        <p:nvSpPr>
          <p:cNvPr id="6" name="TextBox 5">
            <a:extLst>
              <a:ext uri="{FF2B5EF4-FFF2-40B4-BE49-F238E27FC236}">
                <a16:creationId xmlns:a16="http://schemas.microsoft.com/office/drawing/2014/main" id="{36B18FF4-97DE-43A8-8D98-4A8A25CCDC20}"/>
              </a:ext>
            </a:extLst>
          </p:cNvPr>
          <p:cNvSpPr txBox="1"/>
          <p:nvPr/>
        </p:nvSpPr>
        <p:spPr>
          <a:xfrm>
            <a:off x="418730" y="1415848"/>
            <a:ext cx="11354540" cy="47089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Мы с удивлением узнаём, что в Японии ребёнку до пяти лет позволяется практически всё, что в Америке подростки в 15—16 лет покидают родительский дом и начинают самостоятельную жизнь, что в Индии совсем маленькую девочку могут выдать замуж. То, что для одного народа само собой разумеется, другому кажется необычным. Вот что пишет американский журналист </a:t>
            </a:r>
            <a:r>
              <a:rPr kumimoji="0" lang="ru-RU" sz="2000" b="0" i="0" u="none" strike="noStrike" kern="1200" cap="none" spc="0" normalizeH="0" baseline="0" noProof="0" dirty="0" err="1">
                <a:ln>
                  <a:noFill/>
                </a:ln>
                <a:solidFill>
                  <a:prstClr val="black"/>
                </a:solidFill>
                <a:effectLst/>
                <a:uLnTx/>
                <a:uFillTx/>
                <a:latin typeface="Calibri" panose="020F0502020204030204"/>
                <a:ea typeface="+mn-ea"/>
                <a:cs typeface="+mn-cs"/>
              </a:rPr>
              <a:t>Дейвид</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Шиллер, который несколько лет провёл в Советском Союзе вместе со своими детьми: «Весьма оригинально в СССР (эти строки написаны в 1979 г.) относятся к детям. Ребёнка окружают беспрестанным вниманием и постоянно следят, чтобы он „далеко не уходил”. Родители, бабушки и дедушки на улице внимательно следят за детьми, не дают валяться в грязи, разбивать в кровь коленки».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Действительно, во многих российских семьях принято беспокоиться за детей и оберегать их от всевозможных опасностей. Главная задача, например, воспитателей — обеспечить полную безопасность детям, пусть даже ценой скуки и строгих ограничений. В России считается нормальным, что родители помогают своим взрослым детям деньгами или заботятся о внуках. В большинстве развитых стран это не принято, только исключительные обстоятельства способны вынудить человека обратиться за помощью к родителям.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71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085A5C2-5EBB-4CDC-810E-80287170D8BC}"/>
              </a:ext>
            </a:extLst>
          </p:cNvPr>
          <p:cNvSpPr txBox="1"/>
          <p:nvPr/>
        </p:nvSpPr>
        <p:spPr>
          <a:xfrm>
            <a:off x="2279789" y="0"/>
            <a:ext cx="7632423"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Взрослые и дети современной России</a:t>
            </a:r>
          </a:p>
        </p:txBody>
      </p:sp>
      <p:sp>
        <p:nvSpPr>
          <p:cNvPr id="6" name="TextBox 5">
            <a:extLst>
              <a:ext uri="{FF2B5EF4-FFF2-40B4-BE49-F238E27FC236}">
                <a16:creationId xmlns:a16="http://schemas.microsoft.com/office/drawing/2014/main" id="{36B18FF4-97DE-43A8-8D98-4A8A25CCDC20}"/>
              </a:ext>
            </a:extLst>
          </p:cNvPr>
          <p:cNvSpPr txBox="1"/>
          <p:nvPr/>
        </p:nvSpPr>
        <p:spPr>
          <a:xfrm>
            <a:off x="498629" y="1348520"/>
            <a:ext cx="11354540" cy="501675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У заботы есть и обратная сторона. Родители считают себя вправе вмешиваться в жизнь взрослых детей, продолжать их оценивать и наставлять.</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Высказывание «Я живу ради детей», довольно странно звучащее для жителей многих стран, вызывает в России понимание и уважение. Во многом это отношение сложилось в так называемые застойные годы, когда практически все иные пути личной самореализации, кроме воспитания детей, оказались перекрыты. Но, сделав ребёнка смыслом жизни, взрослый лишает его права выбора, ребёнок должен быть таким и только таким, каким видят его родители. Причём ребёнок невольно становится ответственным за то, удалась ли жизнь его родителей, а это слишком тяжёлый груз для него.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Взаимоотношения взрослых и детей в России прошли путь от домостроевского «почитай отца и мать» и «</a:t>
            </a:r>
            <a:r>
              <a:rPr kumimoji="0" lang="ru-RU" sz="2000" b="0" i="0" u="none" strike="noStrike" kern="1200" cap="none" spc="0" normalizeH="0" baseline="0" noProof="0" dirty="0" err="1">
                <a:ln>
                  <a:noFill/>
                </a:ln>
                <a:solidFill>
                  <a:prstClr val="black"/>
                </a:solidFill>
                <a:effectLst/>
                <a:uLnTx/>
                <a:uFillTx/>
                <a:latin typeface="Calibri" panose="020F0502020204030204"/>
                <a:ea typeface="+mn-ea"/>
                <a:cs typeface="+mn-cs"/>
              </a:rPr>
              <a:t>наказуй</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дитя» до семей конца советского периода, в которых ребёнок, часто единственный, был царём, богом, центром мироздания, при этом совершенно себе не принадлежа. Как показывает история, ни тот ни другой вариант хорошего будущего стране не обещали. Возможно, вопрос, есть ли россиянам на что надеяться, в гораздо большей степени решается сейчас не в парламенте или правительстве, а в семьях. От сегодняшних и завтрашних родителей зависит, появится ли в стране поколение, выросшее в любви и свободе.</a:t>
            </a:r>
          </a:p>
        </p:txBody>
      </p:sp>
    </p:spTree>
    <p:extLst>
      <p:ext uri="{BB962C8B-B14F-4D97-AF65-F5344CB8AC3E}">
        <p14:creationId xmlns:p14="http://schemas.microsoft.com/office/powerpoint/2010/main" val="2647484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6B18FF4-97DE-43A8-8D98-4A8A25CCDC20}"/>
              </a:ext>
            </a:extLst>
          </p:cNvPr>
          <p:cNvSpPr txBox="1"/>
          <p:nvPr/>
        </p:nvSpPr>
        <p:spPr>
          <a:xfrm>
            <a:off x="124287" y="1602279"/>
            <a:ext cx="11943425" cy="5142305"/>
          </a:xfrm>
          <a:prstGeom prst="rect">
            <a:avLst/>
          </a:prstGeom>
          <a:noFill/>
        </p:spPr>
        <p:txBody>
          <a:bodyPr wrap="square">
            <a:spAutoFit/>
          </a:bodyPr>
          <a:lstStyle/>
          <a:p>
            <a:pPr marL="457200" marR="0" lvl="0" indent="-457200" algn="l" defTabSz="914400" rtl="0" eaLnBrk="1" fontAlgn="auto" latinLnBrk="0" hangingPunct="1">
              <a:lnSpc>
                <a:spcPct val="200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Как относятся к детям в российских семьях?</a:t>
            </a:r>
          </a:p>
          <a:p>
            <a:pPr marL="457200" marR="0" lvl="0" indent="-457200" algn="l" defTabSz="914400" rtl="0" eaLnBrk="1" fontAlgn="auto" latinLnBrk="0" hangingPunct="1">
              <a:lnSpc>
                <a:spcPct val="200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Помогают ли родители своим взрослым детям?</a:t>
            </a:r>
          </a:p>
          <a:p>
            <a:pPr marL="457200" marR="0" lvl="0" indent="-457200" algn="l" defTabSz="914400" rtl="0" eaLnBrk="1" fontAlgn="auto" latinLnBrk="0" hangingPunct="1">
              <a:lnSpc>
                <a:spcPct val="200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Какова обратная сторона родительской заботы?</a:t>
            </a:r>
          </a:p>
          <a:p>
            <a:pPr marL="457200" marR="0" lvl="0" indent="-457200" algn="l" defTabSz="914400" rtl="0" eaLnBrk="1" fontAlgn="auto" latinLnBrk="0" hangingPunct="1">
              <a:lnSpc>
                <a:spcPct val="200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Почему, с точки зрения автора статьи, в советский период родители посвящали всю свою жизнь детям?</a:t>
            </a:r>
          </a:p>
          <a:p>
            <a:pPr marL="457200" marR="0" lvl="0" indent="-457200" algn="l" defTabSz="914400" rtl="0" eaLnBrk="1" fontAlgn="auto" latinLnBrk="0" hangingPunct="1">
              <a:lnSpc>
                <a:spcPct val="200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От чего зависит появление поколения, выросшего в любви и свободе?</a:t>
            </a:r>
          </a:p>
        </p:txBody>
      </p:sp>
      <p:sp>
        <p:nvSpPr>
          <p:cNvPr id="4" name="TextBox 3">
            <a:extLst>
              <a:ext uri="{FF2B5EF4-FFF2-40B4-BE49-F238E27FC236}">
                <a16:creationId xmlns:a16="http://schemas.microsoft.com/office/drawing/2014/main" id="{C3759DF2-9238-4DFA-A436-D1C8E1E84206}"/>
              </a:ext>
            </a:extLst>
          </p:cNvPr>
          <p:cNvSpPr txBox="1"/>
          <p:nvPr/>
        </p:nvSpPr>
        <p:spPr>
          <a:xfrm>
            <a:off x="2279789" y="3919"/>
            <a:ext cx="7632423"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Взрослые и дети современной России</a:t>
            </a:r>
          </a:p>
        </p:txBody>
      </p:sp>
    </p:spTree>
    <p:extLst>
      <p:ext uri="{BB962C8B-B14F-4D97-AF65-F5344CB8AC3E}">
        <p14:creationId xmlns:p14="http://schemas.microsoft.com/office/powerpoint/2010/main" val="3945739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751D2D9-C69D-4116-8BFA-6CB88BC33555}"/>
              </a:ext>
            </a:extLst>
          </p:cNvPr>
          <p:cNvSpPr txBox="1"/>
          <p:nvPr/>
        </p:nvSpPr>
        <p:spPr>
          <a:xfrm>
            <a:off x="1369381" y="-4948"/>
            <a:ext cx="9453238"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Семья как фактор развития поведения ребёнка</a:t>
            </a:r>
          </a:p>
        </p:txBody>
      </p:sp>
      <p:sp>
        <p:nvSpPr>
          <p:cNvPr id="13" name="TextBox 12">
            <a:extLst>
              <a:ext uri="{FF2B5EF4-FFF2-40B4-BE49-F238E27FC236}">
                <a16:creationId xmlns:a16="http://schemas.microsoft.com/office/drawing/2014/main" id="{7315FCC5-EFD6-4C88-BDD9-6C4619C1EA4A}"/>
              </a:ext>
            </a:extLst>
          </p:cNvPr>
          <p:cNvSpPr txBox="1"/>
          <p:nvPr/>
        </p:nvSpPr>
        <p:spPr>
          <a:xfrm>
            <a:off x="630315" y="1428305"/>
            <a:ext cx="10731622" cy="501675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В американской психологии существует понятие «возрастная сегрегация», которое характеризует перемены, происходящие в последние годы в жизни детей и молодого поколения. Возрастная сегрегация проявляется в неспособности молодых людей найти место в жизни общества. При этом человек чувствует себя оторванным от окружающих его людей и дел и даже враждебным к ним: он хочет заниматься своим собственным делом, но часто не знает точно, какое это дело и как им надо заниматься. Когда же молодой человек находит его, практическая работа не приносит удовлетворения и интерес к ней быстро угасает. Этот факт оторванности молодых людей от других людей и настоящего дела в американской психологии получил название отчуждения.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Корни отчуждения американские исследователи ищут в особенностях современной семьи. Они обращают особое внимание на то обстоятельство, что большинство матерей работают. Характерно и то, что число других взрослых членов семьи, которые могли бы взять на себя обязанности по воспитанию ребенка в то время, когда матери работают, резко падает. Растет количество разводов, а следовательно, и детей, воспитывающихся без отцов. Естественно, что и материальный уровень жизни в этих семьях низкий. Однако с психологическим перенапряжением и неудачами приходится иметь дело не только семьям бедняков.</a:t>
            </a:r>
            <a:endPar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4254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751D2D9-C69D-4116-8BFA-6CB88BC33555}"/>
              </a:ext>
            </a:extLst>
          </p:cNvPr>
          <p:cNvSpPr txBox="1"/>
          <p:nvPr/>
        </p:nvSpPr>
        <p:spPr>
          <a:xfrm>
            <a:off x="1369381" y="-4948"/>
            <a:ext cx="9453238"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Семья как фактор развития поведения ребёнка</a:t>
            </a:r>
          </a:p>
        </p:txBody>
      </p:sp>
      <p:sp>
        <p:nvSpPr>
          <p:cNvPr id="13" name="TextBox 12">
            <a:extLst>
              <a:ext uri="{FF2B5EF4-FFF2-40B4-BE49-F238E27FC236}">
                <a16:creationId xmlns:a16="http://schemas.microsoft.com/office/drawing/2014/main" id="{7315FCC5-EFD6-4C88-BDD9-6C4619C1EA4A}"/>
              </a:ext>
            </a:extLst>
          </p:cNvPr>
          <p:cNvSpPr txBox="1"/>
          <p:nvPr/>
        </p:nvSpPr>
        <p:spPr>
          <a:xfrm>
            <a:off x="630315" y="1428305"/>
            <a:ext cx="10731622" cy="5118452"/>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Требования профессиональной деятельности, претендующие не только на рабочее, но и на свободное время матерей и отцов, приводят к тому, что ребенок чаще проводит время с пассивными нянями, чем с родителями. На вопросы анкет отцы — представители средних классов общества — ответили, что тратят на общение со своими годовалыми детьми в среднем 15-20 минут в день.</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Затрудняют общение ребенка и взрослого и многие достижения цивилизации: появление дополнительных телевизоров в семье, наличие семейных комнат и отдельных спален, специальных комнат для игр и т. п. ведут к дальнейшему углублению изоляции между поколениями. Невольно приходят на память картины иной, патриархальной семейной жизни, когда вся большая семья (обычно все три поколения жили вместе) собиралась хотя бы один раз в день за одним большим общим столом. Разумеется, в такой семье общение, забота и воспитание детей были непрерывными, а не дискретными. И главное, всегда рядом с ребёнком был близкий человек. Современная цивилизация всё более отдаляется от условий, благоприятных для полноценного психического развития ребёнка, все больше углубляя изоляцию и увеличивая дефицит общения ребёнка со взрослым.</a:t>
            </a:r>
            <a:endPar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3360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751D2D9-C69D-4116-8BFA-6CB88BC33555}"/>
              </a:ext>
            </a:extLst>
          </p:cNvPr>
          <p:cNvSpPr txBox="1"/>
          <p:nvPr/>
        </p:nvSpPr>
        <p:spPr>
          <a:xfrm>
            <a:off x="1369381" y="-4948"/>
            <a:ext cx="9453238"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Семья как фактор развития поведения ребёнка</a:t>
            </a:r>
          </a:p>
        </p:txBody>
      </p:sp>
      <p:sp>
        <p:nvSpPr>
          <p:cNvPr id="13" name="TextBox 12">
            <a:extLst>
              <a:ext uri="{FF2B5EF4-FFF2-40B4-BE49-F238E27FC236}">
                <a16:creationId xmlns:a16="http://schemas.microsoft.com/office/drawing/2014/main" id="{7315FCC5-EFD6-4C88-BDD9-6C4619C1EA4A}"/>
              </a:ext>
            </a:extLst>
          </p:cNvPr>
          <p:cNvSpPr txBox="1"/>
          <p:nvPr/>
        </p:nvSpPr>
        <p:spPr>
          <a:xfrm>
            <a:off x="630315" y="1428305"/>
            <a:ext cx="10731622" cy="4557081"/>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Крайний случай такой изоляции достигается с помощью прибора «искусственная нянька», снабженного специальным приспособлением для укачивания, которое автоматически приводится в действие звуком голоса младенца. Родители при таком воспитании выступают лишь в роли потенциальных наладчиков этого прибора.</a:t>
            </a: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Итак, распад семьи, территориальное разделение жилых и деловых районов в городах, поток телевизионных передач, работающая мать и другие проявления «общественного прогресса» уменьшают возможности и потребности в содержательном общении между детьми и людьми старшего поколения и создают очень тяжелые условия для женщин. Растущее число разводов сопровождается в Америке новым явлением: нежеланием кого-либо из родителей брать на себя заботу о ребенке.</a:t>
            </a: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Все эти и многие другие, еще более неблагоприятные условия не могут не сказываться на психическом развитии ребенка, что и приводит к отчуждению, причины которого — в дезорганизации семьи</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9040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751D2D9-C69D-4116-8BFA-6CB88BC33555}"/>
              </a:ext>
            </a:extLst>
          </p:cNvPr>
          <p:cNvSpPr txBox="1"/>
          <p:nvPr/>
        </p:nvSpPr>
        <p:spPr>
          <a:xfrm>
            <a:off x="1369381" y="-4948"/>
            <a:ext cx="9453238"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Семья как фактор развития поведения ребёнка</a:t>
            </a:r>
          </a:p>
        </p:txBody>
      </p:sp>
      <p:sp>
        <p:nvSpPr>
          <p:cNvPr id="13" name="TextBox 12">
            <a:extLst>
              <a:ext uri="{FF2B5EF4-FFF2-40B4-BE49-F238E27FC236}">
                <a16:creationId xmlns:a16="http://schemas.microsoft.com/office/drawing/2014/main" id="{7315FCC5-EFD6-4C88-BDD9-6C4619C1EA4A}"/>
              </a:ext>
            </a:extLst>
          </p:cNvPr>
          <p:cNvSpPr txBox="1"/>
          <p:nvPr/>
        </p:nvSpPr>
        <p:spPr>
          <a:xfrm>
            <a:off x="630315" y="1428305"/>
            <a:ext cx="10731622" cy="374077"/>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B2253CAB-2BA7-446D-8868-FFFCFEE25637}"/>
              </a:ext>
            </a:extLst>
          </p:cNvPr>
          <p:cNvSpPr txBox="1"/>
          <p:nvPr/>
        </p:nvSpPr>
        <p:spPr>
          <a:xfrm>
            <a:off x="408373" y="1300065"/>
            <a:ext cx="11487705" cy="5140831"/>
          </a:xfrm>
          <a:prstGeom prst="rect">
            <a:avLst/>
          </a:prstGeom>
          <a:noFill/>
        </p:spPr>
        <p:txBody>
          <a:bodyPr wrap="square">
            <a:spAutoFit/>
          </a:bodyPr>
          <a:lstStyle/>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Каковы отношения современного молодого человека с окружающими его людьми?</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В чём проявляется возрастная сегрегация?</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В чём причины отчуждения молодого поколения?</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Какова роль общения с родителями в процессе воспитания детей?</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Сколько времени уделяет общению с детьми современная работающая мать?</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Каково влияние достижений цивилизации на процесс общения детей и родителей?</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Чем отличался процесс воспитания в патриархальной семье?</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mj-lt"/>
              <a:buAutoNum type="arabicPeriod"/>
              <a:tabLst/>
              <a:defRPr/>
            </a:pPr>
            <a:r>
              <a:rPr kumimoji="0" lang="ru-RU"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Каковы условия полноценного психического развития ребёнка.</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5628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73C65C1C-8709-8D04-78D4-B3BB3520C4E2}"/>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6B4A7C55-D09A-5629-D776-CBDE3A3E82BA}"/>
              </a:ext>
            </a:extLst>
          </p:cNvPr>
          <p:cNvSpPr txBox="1"/>
          <p:nvPr/>
        </p:nvSpPr>
        <p:spPr>
          <a:xfrm>
            <a:off x="1369381" y="-4948"/>
            <a:ext cx="9453238" cy="712824"/>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Семья как фактор развития поведения ребёнка</a:t>
            </a:r>
          </a:p>
        </p:txBody>
      </p:sp>
      <p:sp>
        <p:nvSpPr>
          <p:cNvPr id="13" name="TextBox 12">
            <a:extLst>
              <a:ext uri="{FF2B5EF4-FFF2-40B4-BE49-F238E27FC236}">
                <a16:creationId xmlns:a16="http://schemas.microsoft.com/office/drawing/2014/main" id="{0D1776C9-4CF7-770A-93A7-83C21241E978}"/>
              </a:ext>
            </a:extLst>
          </p:cNvPr>
          <p:cNvSpPr txBox="1"/>
          <p:nvPr/>
        </p:nvSpPr>
        <p:spPr>
          <a:xfrm>
            <a:off x="630315" y="1428305"/>
            <a:ext cx="10731622" cy="374077"/>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B7A1FC94-53B4-30AA-6CB9-360899A04DA1}"/>
              </a:ext>
            </a:extLst>
          </p:cNvPr>
          <p:cNvSpPr txBox="1"/>
          <p:nvPr/>
        </p:nvSpPr>
        <p:spPr>
          <a:xfrm>
            <a:off x="408373" y="1300065"/>
            <a:ext cx="11487705" cy="4212500"/>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Устное сочинение «</a:t>
            </a:r>
            <a:r>
              <a:rPr kumimoji="0" lang="ru-RU" sz="4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Times New Roman" panose="02020603050405020304" pitchFamily="18" charset="0"/>
              </a:rPr>
              <a:t>Основные различия в </a:t>
            </a: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Times New Roman" panose="02020603050405020304" pitchFamily="18" charset="0"/>
              </a:rPr>
              <a:t>воспитании</a:t>
            </a:r>
            <a:r>
              <a:rPr kumimoji="0" lang="ru-RU" sz="4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Times New Roman" panose="02020603050405020304" pitchFamily="18" charset="0"/>
              </a:rPr>
              <a:t> детей в традиционном и современном Китае</a:t>
            </a:r>
            <a:r>
              <a:rPr kumimoji="0" lang="ru-RU" sz="4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5-10 предложений.</a:t>
            </a:r>
          </a:p>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ru-RU" sz="4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14:25+15мин=</a:t>
            </a:r>
            <a:r>
              <a:rPr kumimoji="0" lang="ru-RU" sz="36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14:40</a:t>
            </a:r>
            <a:r>
              <a:rPr kumimoji="0" lang="ru-RU" sz="3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endParaRPr kumimoji="0" lang="ru-RU"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51126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5F92B27B-CC7C-D775-BBA0-8005DFF004CA}"/>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8164E845-2685-4936-AAC0-BC24F6EAE89F}"/>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10 октября 2025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0035FE27-886F-F07F-1E9C-A900F4D43CE7}"/>
              </a:ext>
            </a:extLst>
          </p:cNvPr>
          <p:cNvSpPr txBox="1"/>
          <p:nvPr/>
        </p:nvSpPr>
        <p:spPr>
          <a:xfrm>
            <a:off x="260350" y="868730"/>
            <a:ext cx="11726863" cy="5970865"/>
          </a:xfrm>
          <a:prstGeom prst="rect">
            <a:avLst/>
          </a:prstGeom>
          <a:noFill/>
        </p:spPr>
        <p:txBody>
          <a:bodyPr wrap="square">
            <a:spAutoFit/>
          </a:bodyPr>
          <a:lstStyle/>
          <a:p>
            <a:pPr marL="514350" marR="0" lvl="0" indent="-514350" algn="l" defTabSz="914400" rtl="0" eaLnBrk="1" fontAlgn="auto" latinLnBrk="0" hangingPunct="1">
              <a:lnSpc>
                <a:spcPct val="100000"/>
              </a:lnSpc>
              <a:spcBef>
                <a:spcPts val="1200"/>
              </a:spcBef>
              <a:spcAft>
                <a:spcPts val="1800"/>
              </a:spcAft>
              <a:buClrTx/>
              <a:buSzTx/>
              <a:buFont typeface="Arial" panose="020B0604020202020204" pitchFamily="34" charset="0"/>
              <a:buAutoNum type="arabicPeriod"/>
              <a:tabLst/>
              <a:defRPr/>
            </a:pPr>
            <a:r>
              <a:rPr kumimoji="0" lang="ru-RU" sz="4000" b="0" i="0" u="none" strike="noStrike" kern="1200" cap="none" spc="0" normalizeH="0" baseline="0" noProof="0" dirty="0">
                <a:ln>
                  <a:noFill/>
                </a:ln>
                <a:solidFill>
                  <a:prstClr val="black"/>
                </a:solidFill>
                <a:effectLst/>
                <a:uLnTx/>
                <a:uFillTx/>
                <a:latin typeface="Calibri" panose="020F0502020204030204"/>
                <a:ea typeface="+mn-ea"/>
                <a:cs typeface="+mn-cs"/>
              </a:rPr>
              <a:t>Выучить наизусть скороговорку «Кукушка…».</a:t>
            </a:r>
          </a:p>
          <a:p>
            <a:pPr marL="514350" marR="0" lvl="0" indent="-514350" algn="l" defTabSz="914400" rtl="0" eaLnBrk="1" fontAlgn="auto" latinLnBrk="0" hangingPunct="1">
              <a:lnSpc>
                <a:spcPct val="100000"/>
              </a:lnSpc>
              <a:spcBef>
                <a:spcPts val="1200"/>
              </a:spcBef>
              <a:spcAft>
                <a:spcPts val="1800"/>
              </a:spcAft>
              <a:buClrTx/>
              <a:buSzTx/>
              <a:buFont typeface="Arial" panose="020B0604020202020204" pitchFamily="34" charset="0"/>
              <a:buAutoNum type="arabicPeriod"/>
              <a:tabLst/>
              <a:defRPr/>
            </a:pPr>
            <a:r>
              <a:rPr kumimoji="0" lang="ru-RU" sz="4000" b="0" i="0" u="none" strike="noStrike" kern="1200" cap="none" spc="0" normalizeH="0" baseline="0" noProof="0" dirty="0">
                <a:ln>
                  <a:noFill/>
                </a:ln>
                <a:solidFill>
                  <a:prstClr val="black"/>
                </a:solidFill>
                <a:effectLst/>
                <a:uLnTx/>
                <a:uFillTx/>
                <a:latin typeface="Calibri" panose="020F0502020204030204"/>
                <a:ea typeface="+mn-ea"/>
                <a:cs typeface="+mn-cs"/>
              </a:rPr>
              <a:t>Прочитать текст «</a:t>
            </a:r>
            <a:r>
              <a:rPr kumimoji="0" lang="ru-RU" sz="4000" b="1" i="0" u="none" strike="noStrike" kern="1200" cap="none" spc="0" normalizeH="0" baseline="0" noProof="0" dirty="0">
                <a:ln>
                  <a:noFill/>
                </a:ln>
                <a:solidFill>
                  <a:prstClr val="black"/>
                </a:solidFill>
                <a:effectLst/>
                <a:uLnTx/>
                <a:uFillTx/>
                <a:latin typeface="Calibri" panose="020F0502020204030204"/>
                <a:ea typeface="+mn-ea"/>
                <a:cs typeface="+mn-cs"/>
              </a:rPr>
              <a:t>Отрочество</a:t>
            </a:r>
            <a:r>
              <a:rPr kumimoji="0" lang="ru-RU" sz="4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(тема «</a:t>
            </a:r>
            <a:r>
              <a:rPr kumimoji="0" lang="ru-RU" sz="2800" b="0" i="1" u="none" strike="noStrike" kern="1200" cap="none" spc="0" normalizeH="0" baseline="0" noProof="0" dirty="0">
                <a:ln>
                  <a:noFill/>
                </a:ln>
                <a:solidFill>
                  <a:prstClr val="black"/>
                </a:solidFill>
                <a:effectLst/>
                <a:uLnTx/>
                <a:uFillTx/>
                <a:latin typeface="Calibri" panose="020F0502020204030204"/>
                <a:ea typeface="+mn-ea"/>
                <a:cs typeface="+mn-cs"/>
              </a:rPr>
              <a:t>Семья</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на странице «</a:t>
            </a:r>
            <a:r>
              <a:rPr kumimoji="0" lang="ru-RU" sz="2800" b="0" i="1" u="none" strike="noStrike" kern="1200" cap="none" spc="0" normalizeH="0" baseline="0" noProof="0" dirty="0">
                <a:ln>
                  <a:noFill/>
                </a:ln>
                <a:solidFill>
                  <a:prstClr val="black"/>
                </a:solidFill>
                <a:effectLst/>
                <a:uLnTx/>
                <a:uFillTx/>
                <a:latin typeface="Calibri" panose="020F0502020204030204"/>
                <a:ea typeface="+mn-ea"/>
                <a:cs typeface="+mn-cs"/>
              </a:rPr>
              <a:t>Темы и тексты</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 четвёртый текст из группы «</a:t>
            </a:r>
            <a:r>
              <a:rPr kumimoji="0" lang="ru-RU" sz="2800" b="0" i="1" u="none" strike="noStrike" kern="1200" cap="none" spc="0" normalizeH="0" baseline="0" noProof="0" dirty="0">
                <a:ln>
                  <a:noFill/>
                </a:ln>
                <a:solidFill>
                  <a:prstClr val="black"/>
                </a:solidFill>
                <a:effectLst/>
                <a:uLnTx/>
                <a:uFillTx/>
                <a:latin typeface="Calibri" panose="020F0502020204030204"/>
                <a:ea typeface="+mn-ea"/>
                <a:cs typeface="+mn-cs"/>
              </a:rPr>
              <a:t>4 текста (формат PDF)</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ru-RU" sz="4000" b="0" i="0" u="none" strike="noStrike" kern="1200" cap="none" spc="0" normalizeH="0" baseline="0" noProof="0" dirty="0">
                <a:ln>
                  <a:noFill/>
                </a:ln>
                <a:solidFill>
                  <a:prstClr val="black"/>
                </a:solidFill>
                <a:effectLst/>
                <a:uLnTx/>
                <a:uFillTx/>
                <a:latin typeface="Calibri" panose="020F0502020204030204"/>
                <a:ea typeface="+mn-ea"/>
                <a:cs typeface="+mn-cs"/>
              </a:rPr>
              <a:t>Ответить на вопросы по тексту.</a:t>
            </a:r>
          </a:p>
          <a:p>
            <a:pPr marL="514350" marR="0" lvl="0" indent="-514350" algn="l" defTabSz="914400" rtl="0" eaLnBrk="1" fontAlgn="auto" latinLnBrk="0" hangingPunct="1">
              <a:lnSpc>
                <a:spcPct val="100000"/>
              </a:lnSpc>
              <a:spcBef>
                <a:spcPts val="1200"/>
              </a:spcBef>
              <a:spcAft>
                <a:spcPts val="1800"/>
              </a:spcAft>
              <a:buClrTx/>
              <a:buSzTx/>
              <a:buFont typeface="Arial" panose="020B0604020202020204" pitchFamily="34" charset="0"/>
              <a:buAutoNum type="arabicPeriod"/>
              <a:tabLst/>
              <a:defRPr/>
            </a:pPr>
            <a:r>
              <a:rPr kumimoji="0" lang="ru-RU" sz="4000" b="0" i="0" u="none" strike="noStrike" kern="1200" cap="none" spc="0" normalizeH="0" baseline="0" noProof="0" dirty="0">
                <a:ln>
                  <a:noFill/>
                </a:ln>
                <a:solidFill>
                  <a:prstClr val="black"/>
                </a:solidFill>
                <a:effectLst/>
                <a:uLnTx/>
                <a:uFillTx/>
                <a:latin typeface="Calibri" panose="020F0502020204030204"/>
                <a:ea typeface="+mn-ea"/>
                <a:cs typeface="+mn-cs"/>
              </a:rPr>
              <a:t>Подготовить короткий доклад-презентацию «</a:t>
            </a:r>
            <a:r>
              <a:rPr kumimoji="0" lang="ru-RU"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Воспитание</a:t>
            </a:r>
            <a:r>
              <a:rPr kumimoji="0" lang="ru-RU" sz="4000" b="0" i="0" u="none" strike="noStrike" kern="1200" cap="none" spc="0" normalizeH="0" baseline="0" noProof="0" dirty="0">
                <a:ln>
                  <a:noFill/>
                </a:ln>
                <a:solidFill>
                  <a:prstClr val="black"/>
                </a:solidFill>
                <a:effectLst/>
                <a:uLnTx/>
                <a:uFillTx/>
                <a:latin typeface="Calibri" panose="020F0502020204030204"/>
                <a:ea typeface="+mn-ea"/>
                <a:cs typeface="+mn-cs"/>
              </a:rPr>
              <a:t> детей в Китае. Традиции и современность». Около 5 минут. Разбейтесь на пары!</a:t>
            </a:r>
            <a:br>
              <a:rPr kumimoji="0" lang="ru-RU" sz="4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400" b="0" i="0" u="none" strike="noStrike" kern="1200" cap="none" spc="0" normalizeH="0" baseline="0" noProof="0" dirty="0">
                <a:ln>
                  <a:noFill/>
                </a:ln>
                <a:solidFill>
                  <a:srgbClr val="FF0000"/>
                </a:solidFill>
                <a:effectLst/>
                <a:uLnTx/>
                <a:uFillTx/>
                <a:latin typeface="Calibri" panose="020F0502020204030204"/>
                <a:ea typeface="+mn-ea"/>
                <a:cs typeface="+mn-cs"/>
              </a:rPr>
              <a:t>Внимание! Доклады об образовании будут оцениваться в 2 раза ниже.</a:t>
            </a:r>
            <a:endParaRPr kumimoji="0" lang="ru-RU" sz="2400" b="0" i="1"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62685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3696</TotalTime>
  <Words>1762</Words>
  <Application>Microsoft Office PowerPoint</Application>
  <PresentationFormat>Широкоэкранный</PresentationFormat>
  <Paragraphs>304</Paragraphs>
  <Slides>17</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2</vt:i4>
      </vt:variant>
      <vt:variant>
        <vt:lpstr>Заголовки слайдов</vt:lpstr>
      </vt:variant>
      <vt:variant>
        <vt:i4>17</vt:i4>
      </vt:variant>
    </vt:vector>
  </HeadingPairs>
  <TitlesOfParts>
    <vt:vector size="24" baseType="lpstr">
      <vt:lpstr>Arial</vt:lpstr>
      <vt:lpstr>Arial Black</vt:lpstr>
      <vt:lpstr>Calibri</vt:lpstr>
      <vt:lpstr>Calibri Light</vt:lpstr>
      <vt:lpstr>Times New Roman</vt:lpstr>
      <vt:lpstr>Тема Office</vt:lpstr>
      <vt:lpstr>1_Тема Office</vt:lpstr>
      <vt:lpstr>Группа 103b </vt:lpstr>
      <vt:lpstr>Фонетика Русские скороговорки и стихотворения</vt:lpstr>
      <vt:lpstr>С, с/ш</vt:lpstr>
      <vt:lpstr>Скороговорки</vt:lpstr>
      <vt:lpstr>Скороговорки</vt:lpstr>
      <vt:lpstr>Скороговорки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Гусева</dc:creator>
  <cp:lastModifiedBy>Гусева</cp:lastModifiedBy>
  <cp:revision>101</cp:revision>
  <dcterms:created xsi:type="dcterms:W3CDTF">2024-09-01T20:30:35Z</dcterms:created>
  <dcterms:modified xsi:type="dcterms:W3CDTF">2025-10-10T15:44:17Z</dcterms:modified>
</cp:coreProperties>
</file>