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defRPr kumimoji="0" sz="4000" b="0" i="0" u="none" strike="noStrike" cap="none" spc="0" normalizeH="0" baseline="0">
        <a:ln>
          <a:noFill/>
        </a:ln>
        <a:solidFill>
          <a:schemeClr val="accent1">
            <a:satOff val="-9154"/>
            <a:lumOff val="-32672"/>
          </a:schemeClr>
        </a:solidFill>
        <a:effectLst/>
        <a:uFillTx/>
        <a:latin typeface="Avenir Next Regular" panose="020B0803020202020204"/>
        <a:ea typeface="Avenir Next Regular" panose="020B0803020202020204"/>
        <a:cs typeface="Avenir Next Regular" panose="020B0803020202020204"/>
        <a:sym typeface="Avenir Next Regular" panose="020B0803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08990">
              <a:spcBef>
                <a:spcPts val="0"/>
              </a:spcBef>
              <a:buSzTx/>
              <a:buNone/>
              <a:defRPr sz="3235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正文级别 1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演示文稿副标题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3" name="演示文稿标题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演示文稿标题</a:t>
            </a:r>
          </a:p>
        </p:txBody>
      </p:sp>
      <p:sp>
        <p:nvSpPr>
          <p:cNvPr id="1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白色未来感弧形结构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22" name="作者和日期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08990">
              <a:spcBef>
                <a:spcPts val="0"/>
              </a:spcBef>
              <a:buSzTx/>
              <a:buNone/>
              <a:defRPr sz="3235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3" name="正文级别 1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演示文稿副标题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24" name="演示文稿标题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演示文稿标题</a:t>
            </a:r>
          </a:p>
        </p:txBody>
      </p:sp>
      <p:sp>
        <p:nvSpPr>
          <p:cNvPr id="2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白色弧形层叠图案的特写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33" name="幻灯片标题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4" name="正文级别 1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幻灯片副标题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副标题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67715">
              <a:spcBef>
                <a:spcPts val="0"/>
              </a:spcBef>
              <a:buSzTx/>
              <a:buNone/>
              <a:defRPr sz="511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3" name="幻灯片标题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4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5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白色弧形石头边缘的特写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61" name="幻灯片副标题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67715">
              <a:spcBef>
                <a:spcPts val="0"/>
              </a:spcBef>
              <a:buSzTx/>
              <a:buNone/>
              <a:defRPr sz="511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2" name="幻灯片标题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3" name="正文级别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6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实时视频（小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幻灯片副标题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67715">
              <a:spcBef>
                <a:spcPts val="0"/>
              </a:spcBef>
              <a:buSzTx/>
              <a:buNone/>
              <a:defRPr sz="511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72" name="幻灯片标题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73" name="正文级别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7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实时视频（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幻灯片副标题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67715">
              <a:spcBef>
                <a:spcPts val="0"/>
              </a:spcBef>
              <a:buSzTx/>
              <a:buNone/>
              <a:defRPr sz="511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2" name="幻灯片标题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3" name="正文级别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8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章节标题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2000" spc="-119"/>
            </a:lvl1pPr>
          </a:lstStyle>
          <a:p>
            <a:r>
              <a:t>章节标题</a:t>
            </a:r>
          </a:p>
        </p:txBody>
      </p:sp>
      <p:sp>
        <p:nvSpPr>
          <p:cNvPr id="9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幻灯片副标题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67715">
              <a:spcBef>
                <a:spcPts val="0"/>
              </a:spcBef>
              <a:buSzTx/>
              <a:buNone/>
              <a:defRPr sz="511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100" name="幻灯片标题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10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议程副标题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67715">
              <a:spcBef>
                <a:spcPts val="0"/>
              </a:spcBef>
              <a:buSzTx/>
              <a:buNone/>
              <a:defRPr sz="511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议程副标题</a:t>
            </a:r>
          </a:p>
        </p:txBody>
      </p:sp>
      <p:sp>
        <p:nvSpPr>
          <p:cNvPr id="109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议程主题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0" name="议程标题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11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正文级别 1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说明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正文级别 1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100%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27" name="事实信息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事实信息</a:t>
            </a:r>
          </a:p>
        </p:txBody>
      </p:sp>
      <p:sp>
        <p:nvSpPr>
          <p:cNvPr id="12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属性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84225">
              <a:spcBef>
                <a:spcPts val="0"/>
              </a:spcBef>
              <a:buSzTx/>
              <a:buNone/>
              <a:defRPr sz="342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属性</a:t>
            </a:r>
          </a:p>
        </p:txBody>
      </p:sp>
      <p:sp>
        <p:nvSpPr>
          <p:cNvPr id="136" name="正文级别 1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“著名引文”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37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白色弧形层叠图案的特写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45" name="灰色石头层叠图案的特写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46" name="白色罗纹图案的特写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47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棱角分明且带阴影的未来感白色走廊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5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23538179" y="12443459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/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-100" baseline="0">
          <a:solidFill>
            <a:schemeClr val="accent1">
              <a:satOff val="-9154"/>
              <a:lumOff val="-32672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defRPr sz="4000" b="0" i="0" u="none" strike="noStrike" cap="none" spc="0" baseline="0">
          <a:solidFill>
            <a:schemeClr val="accent1">
              <a:satOff val="-9154"/>
              <a:lumOff val="-32672"/>
            </a:schemeClr>
          </a:solidFill>
          <a:uFillTx/>
          <a:latin typeface="Avenir Next Regular" panose="020B0803020202020204"/>
          <a:ea typeface="Avenir Next Regular" panose="020B0803020202020204"/>
          <a:cs typeface="Avenir Next Regular" panose="020B0803020202020204"/>
          <a:sym typeface="Avenir Next Regular" panose="020B0803020202020204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 panose="020B0803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Отчет об экскурсии по Москве"/>
          <p:cNvSpPr txBox="1"/>
          <p:nvPr>
            <p:ph type="ctrTitle"/>
          </p:nvPr>
        </p:nvSpPr>
        <p:spPr>
          <a:xfrm>
            <a:off x="1596254" y="-1037747"/>
            <a:ext cx="21971004" cy="4648201"/>
          </a:xfrm>
          <a:prstGeom prst="rect">
            <a:avLst/>
          </a:prstGeom>
        </p:spPr>
        <p:txBody>
          <a:bodyPr/>
          <a:lstStyle>
            <a:lvl1pPr>
              <a:defRPr i="1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Отчет об экскурсии по Москве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Первое здание МГУ"/>
          <p:cNvSpPr txBox="1"/>
          <p:nvPr>
            <p:ph type="body" sz="half" idx="1"/>
          </p:nvPr>
        </p:nvSpPr>
        <p:spPr>
          <a:xfrm>
            <a:off x="8075820" y="515211"/>
            <a:ext cx="11459914" cy="9675139"/>
          </a:xfrm>
          <a:prstGeom prst="rect">
            <a:avLst/>
          </a:prstGeom>
        </p:spPr>
        <p:txBody>
          <a:bodyPr/>
          <a:lstStyle/>
          <a:p>
            <a:r>
              <a:rPr b="1"/>
              <a:t>Первое здание МГУ</a:t>
            </a:r>
            <a:r>
              <a:t> </a:t>
            </a:r>
          </a:p>
        </p:txBody>
      </p:sp>
      <p:pic>
        <p:nvPicPr>
          <p:cNvPr id="174" name="b3144fd79355cd46546519ba8f116e7e.jpeg" descr="b3144fd79355cd46546519ba8f116e7e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55132" y="2193856"/>
            <a:ext cx="14011037" cy="10279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75" name="6d73af1ef735643149872207660ec8e2.png" descr="6d73af1ef735643149872207660ec8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27" y="2106905"/>
            <a:ext cx="9257319" cy="1045324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ed6f6d0f5f60855cdb407ac09ad1215b.jpeg" descr="ed6f6d0f5f60855cdb407ac09ad1215b.jpeg"/>
          <p:cNvPicPr>
            <a:picLocks noChangeAspect="1"/>
          </p:cNvPicPr>
          <p:nvPr>
            <p:ph type="pic" idx="21"/>
          </p:nvPr>
        </p:nvPicPr>
        <p:blipFill>
          <a:blip r:embed="rId1"/>
          <a:srcRect t="16798" b="16798"/>
          <a:stretch>
            <a:fillRect/>
          </a:stretch>
        </p:blipFill>
        <p:spPr>
          <a:xfrm>
            <a:off x="1257300" y="3632200"/>
            <a:ext cx="7289800" cy="6451600"/>
          </a:xfrm>
          <a:prstGeom prst="rect">
            <a:avLst/>
          </a:prstGeom>
        </p:spPr>
      </p:pic>
      <p:pic>
        <p:nvPicPr>
          <p:cNvPr id="178" name="f9e66e2d644c552f4c89ae421c64cc7f.jpeg" descr="f9e66e2d644c552f4c89ae421c64cc7f.jpeg"/>
          <p:cNvPicPr>
            <a:picLocks noChangeAspect="1"/>
          </p:cNvPicPr>
          <p:nvPr>
            <p:ph type="pic" idx="22"/>
          </p:nvPr>
        </p:nvPicPr>
        <p:blipFill>
          <a:blip r:embed="rId2"/>
          <a:srcRect t="16798" b="16798"/>
          <a:stretch>
            <a:fillRect/>
          </a:stretch>
        </p:blipFill>
        <p:spPr>
          <a:xfrm>
            <a:off x="8547100" y="3632200"/>
            <a:ext cx="7289800" cy="6451600"/>
          </a:xfrm>
          <a:prstGeom prst="rect">
            <a:avLst/>
          </a:prstGeom>
        </p:spPr>
      </p:pic>
      <p:pic>
        <p:nvPicPr>
          <p:cNvPr id="179" name="5c9245c55269f331c61804b38b8bd561.jpeg" descr="5c9245c55269f331c61804b38b8bd561.jpeg"/>
          <p:cNvPicPr>
            <a:picLocks noChangeAspect="1"/>
          </p:cNvPicPr>
          <p:nvPr>
            <p:ph type="pic" idx="23"/>
          </p:nvPr>
        </p:nvPicPr>
        <p:blipFill>
          <a:blip r:embed="rId3"/>
          <a:srcRect t="11546" b="22051"/>
          <a:stretch>
            <a:fillRect/>
          </a:stretch>
        </p:blipFill>
        <p:spPr>
          <a:xfrm>
            <a:off x="15811500" y="3632200"/>
            <a:ext cx="7289800" cy="64516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264a4623bfb0dcfd71443fcdfe11e89d.jpeg" descr="264a4623bfb0dcfd71443fcdfe11e89d.jpeg"/>
          <p:cNvPicPr>
            <a:picLocks noChangeAspect="1"/>
          </p:cNvPicPr>
          <p:nvPr>
            <p:ph type="pic" idx="21"/>
          </p:nvPr>
        </p:nvPicPr>
        <p:blipFill>
          <a:blip r:embed="rId1"/>
          <a:srcRect l="8159" r="8159"/>
          <a:stretch>
            <a:fillRect/>
          </a:stretch>
        </p:blipFill>
        <p:spPr>
          <a:xfrm>
            <a:off x="1257300" y="3632200"/>
            <a:ext cx="7289800" cy="6451600"/>
          </a:xfrm>
          <a:prstGeom prst="rect">
            <a:avLst/>
          </a:prstGeom>
        </p:spPr>
      </p:pic>
      <p:pic>
        <p:nvPicPr>
          <p:cNvPr id="182" name="36792d52aa563730cfdf5f4d9eb04b63.jpeg" descr="36792d52aa563730cfdf5f4d9eb04b63.jpeg"/>
          <p:cNvPicPr>
            <a:picLocks noChangeAspect="1"/>
          </p:cNvPicPr>
          <p:nvPr>
            <p:ph type="pic" idx="22"/>
          </p:nvPr>
        </p:nvPicPr>
        <p:blipFill>
          <a:blip r:embed="rId2"/>
          <a:srcRect l="8689" r="8689"/>
          <a:stretch>
            <a:fillRect/>
          </a:stretch>
        </p:blipFill>
        <p:spPr>
          <a:xfrm>
            <a:off x="8547099" y="3632200"/>
            <a:ext cx="7289801" cy="6451600"/>
          </a:xfrm>
          <a:prstGeom prst="rect">
            <a:avLst/>
          </a:prstGeom>
        </p:spPr>
      </p:pic>
      <p:pic>
        <p:nvPicPr>
          <p:cNvPr id="183" name="d4337506f05c4c257b2194bbd2d7c70b.jpeg" descr="d4337506f05c4c257b2194bbd2d7c70b.jpeg"/>
          <p:cNvPicPr>
            <a:picLocks noChangeAspect="1"/>
          </p:cNvPicPr>
          <p:nvPr>
            <p:ph type="pic" idx="23"/>
          </p:nvPr>
        </p:nvPicPr>
        <p:blipFill>
          <a:blip r:embed="rId3"/>
          <a:srcRect t="33597"/>
          <a:stretch>
            <a:fillRect/>
          </a:stretch>
        </p:blipFill>
        <p:spPr>
          <a:xfrm>
            <a:off x="15810098" y="3632200"/>
            <a:ext cx="7289801" cy="64516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bed9203048e6a82f2ea5460f7838ef2f.jpeg" descr="bed9203048e6a82f2ea5460f7838ef2f.jpeg"/>
          <p:cNvPicPr>
            <a:picLocks noChangeAspect="1"/>
          </p:cNvPicPr>
          <p:nvPr>
            <p:ph type="pic" idx="21"/>
          </p:nvPr>
        </p:nvPicPr>
        <p:blipFill>
          <a:blip r:embed="rId1"/>
          <a:srcRect t="7126" b="7126"/>
          <a:stretch>
            <a:fillRect/>
          </a:stretch>
        </p:blipFill>
        <p:spPr>
          <a:xfrm>
            <a:off x="12382500" y="0"/>
            <a:ext cx="12001500" cy="13716000"/>
          </a:xfrm>
          <a:prstGeom prst="rect">
            <a:avLst/>
          </a:prstGeom>
        </p:spPr>
      </p:pic>
      <p:sp>
        <p:nvSpPr>
          <p:cNvPr id="186" name="Библиотека имени Ленин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Библиотека имени Ленина</a:t>
            </a:r>
          </a:p>
        </p:txBody>
      </p:sp>
      <p:sp>
        <p:nvSpPr>
          <p:cNvPr id="187" name="幻灯片副标题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8e7d2f3f3da11108f33a2cdf55127f00.jpeg" descr="8e7d2f3f3da11108f33a2cdf55127f00.jpeg"/>
          <p:cNvPicPr>
            <a:picLocks noChangeAspect="1"/>
          </p:cNvPicPr>
          <p:nvPr>
            <p:ph type="pic" idx="21"/>
          </p:nvPr>
        </p:nvPicPr>
        <p:blipFill>
          <a:blip r:embed="rId1"/>
          <a:srcRect l="7611" r="7611"/>
          <a:stretch>
            <a:fillRect/>
          </a:stretch>
        </p:blipFill>
        <p:spPr>
          <a:xfrm>
            <a:off x="981111" y="496887"/>
            <a:ext cx="14375034" cy="12722155"/>
          </a:xfrm>
          <a:prstGeom prst="rect">
            <a:avLst/>
          </a:prstGeom>
        </p:spPr>
      </p:pic>
      <p:pic>
        <p:nvPicPr>
          <p:cNvPr id="190" name="44c1970514984a10f097f359bdcd13f9.jpeg" descr="44c1970514984a10f097f359bdcd13f9.jpeg"/>
          <p:cNvPicPr>
            <a:picLocks noChangeAspect="1"/>
          </p:cNvPicPr>
          <p:nvPr>
            <p:ph type="pic" idx="22"/>
          </p:nvPr>
        </p:nvPicPr>
        <p:blipFill>
          <a:blip r:embed="rId2"/>
          <a:srcRect l="7611" r="7611"/>
          <a:stretch>
            <a:fillRect/>
          </a:stretch>
        </p:blipFill>
        <p:spPr>
          <a:xfrm>
            <a:off x="16486183" y="6906529"/>
            <a:ext cx="7900952" cy="6992479"/>
          </a:xfrm>
          <a:prstGeom prst="rect">
            <a:avLst/>
          </a:prstGeom>
        </p:spPr>
      </p:pic>
      <p:pic>
        <p:nvPicPr>
          <p:cNvPr id="191" name="a35e3f9029d7ad4bc31bccb99cd170fa.jpeg" descr="a35e3f9029d7ad4bc31bccb99cd170fa.jpeg"/>
          <p:cNvPicPr>
            <a:picLocks noChangeAspect="1"/>
          </p:cNvPicPr>
          <p:nvPr>
            <p:ph type="pic" idx="23"/>
          </p:nvPr>
        </p:nvPicPr>
        <p:blipFill>
          <a:blip r:embed="rId3"/>
          <a:srcRect l="7611" r="7611"/>
          <a:stretch>
            <a:fillRect/>
          </a:stretch>
        </p:blipFill>
        <p:spPr>
          <a:xfrm>
            <a:off x="16456333" y="-46106"/>
            <a:ext cx="7960388" cy="704508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G_0223.png" descr="IMG_0223.png"/>
          <p:cNvPicPr>
            <a:picLocks noChangeAspect="1"/>
          </p:cNvPicPr>
          <p:nvPr>
            <p:ph type="pic" idx="21"/>
          </p:nvPr>
        </p:nvPicPr>
        <p:blipFill>
          <a:blip r:embed="rId1"/>
          <a:srcRect t="4875" b="14179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94" name="Спасибо за внимание!"/>
          <p:cNvSpPr txBox="1"/>
          <p:nvPr>
            <p:ph type="title"/>
          </p:nvPr>
        </p:nvSpPr>
        <p:spPr>
          <a:xfrm>
            <a:off x="646228" y="7049654"/>
            <a:ext cx="21971004" cy="4648201"/>
          </a:xfrm>
          <a:prstGeom prst="rect">
            <a:avLst/>
          </a:prstGeom>
        </p:spPr>
        <p:txBody>
          <a:bodyPr/>
          <a:lstStyle/>
          <a:p>
            <a:pPr algn="just" defTabSz="457200">
              <a:lnSpc>
                <a:spcPct val="100000"/>
              </a:lnSpc>
              <a:defRPr sz="1000" spc="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7400"/>
              <a:t>Спасибо за внимание</a:t>
            </a:r>
            <a:r>
              <a:t>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4"/>
            <a:lumOff val="-32672"/>
          </a:schemeClr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 panose="020B0803020202020204"/>
            <a:ea typeface="Avenir Next Regular" panose="020B0803020202020204"/>
            <a:cs typeface="Avenir Next Regular" panose="020B0803020202020204"/>
            <a:sym typeface="Avenir Next Regular" panose="020B0803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>
              <a:satOff val="-9154"/>
              <a:lumOff val="-32672"/>
            </a:schemeClr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4"/>
                <a:lumOff val="-32672"/>
              </a:schemeClr>
            </a:solidFill>
            <a:effectLst/>
            <a:uFillTx/>
            <a:latin typeface="Avenir Next Regular" panose="020B0803020202020204"/>
            <a:ea typeface="Avenir Next Regular" panose="020B0803020202020204"/>
            <a:cs typeface="Avenir Next Regular" panose="020B0803020202020204"/>
            <a:sym typeface="Avenir Next Regular" panose="020B0803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4"/>
            <a:lumOff val="-32672"/>
          </a:schemeClr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 panose="020B0803020202020204"/>
            <a:ea typeface="Avenir Next Regular" panose="020B0803020202020204"/>
            <a:cs typeface="Avenir Next Regular" panose="020B0803020202020204"/>
            <a:sym typeface="Avenir Next Regular" panose="020B0803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>
              <a:satOff val="-9154"/>
              <a:lumOff val="-32672"/>
            </a:schemeClr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4"/>
                <a:lumOff val="-32672"/>
              </a:schemeClr>
            </a:solidFill>
            <a:effectLst/>
            <a:uFillTx/>
            <a:latin typeface="Avenir Next Regular" panose="020B0803020202020204"/>
            <a:ea typeface="Avenir Next Regular" panose="020B0803020202020204"/>
            <a:cs typeface="Avenir Next Regular" panose="020B0803020202020204"/>
            <a:sym typeface="Avenir Next Regular" panose="020B0803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WPS 演示</Application>
  <PresentationFormat/>
  <Paragraphs>8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9" baseType="lpstr">
      <vt:lpstr>Arial</vt:lpstr>
      <vt:lpstr>宋体</vt:lpstr>
      <vt:lpstr>Wingdings</vt:lpstr>
      <vt:lpstr>Avenir Next Regular</vt:lpstr>
      <vt:lpstr>Produkt Extralight</vt:lpstr>
      <vt:lpstr>Thonburi</vt:lpstr>
      <vt:lpstr>Produkt Light</vt:lpstr>
      <vt:lpstr>Helvetica Neue</vt:lpstr>
      <vt:lpstr>Produkt Regular</vt:lpstr>
      <vt:lpstr>Times New Roman</vt:lpstr>
      <vt:lpstr>微软雅黑</vt:lpstr>
      <vt:lpstr>汉仪旗黑</vt:lpstr>
      <vt:lpstr>宋体</vt:lpstr>
      <vt:lpstr>Arial Unicode MS</vt:lpstr>
      <vt:lpstr>汉仪书宋二KW</vt:lpstr>
      <vt:lpstr>Avenir Next Regular</vt:lpstr>
      <vt:lpstr>Helvetica Neue</vt:lpstr>
      <vt:lpstr>Produkt Extralight</vt:lpstr>
      <vt:lpstr>Produkt Regular</vt:lpstr>
      <vt:lpstr>Times New Roman</vt:lpstr>
      <vt:lpstr>苹方-简</vt:lpstr>
      <vt:lpstr>38_MinimalistLight</vt:lpstr>
      <vt:lpstr>Отчет об экскурсии по Москве</vt:lpstr>
      <vt:lpstr>PowerPoint 演示文稿</vt:lpstr>
      <vt:lpstr>PowerPoint 演示文稿</vt:lpstr>
      <vt:lpstr>PowerPoint 演示文稿</vt:lpstr>
      <vt:lpstr>Библиотека имени Ленина</vt:lpstr>
      <vt:lpstr>PowerPoint 演示文稿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об экскурсии по Москве</dc:title>
  <dc:creator/>
  <cp:lastModifiedBy>成祥睿</cp:lastModifiedBy>
  <cp:revision>2</cp:revision>
  <dcterms:created xsi:type="dcterms:W3CDTF">2025-04-23T21:44:29Z</dcterms:created>
  <dcterms:modified xsi:type="dcterms:W3CDTF">2025-04-23T21:44:29Z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3C428711A5A89BDD3D5F0968C75EA300_43</vt:lpwstr>
  </property>
  <property fmtid="{D5CDD505-2E9C-101B-9397-08002B2CF9AE}" pid="3" name="KSOProductBuildVer">
    <vt:lpwstr>2052-7.3.1.8967</vt:lpwstr>
  </property>
</Properties>
</file>