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870" r:id="rId2"/>
    <p:sldId id="1282" r:id="rId3"/>
    <p:sldId id="1288" r:id="rId4"/>
    <p:sldId id="1143" r:id="rId5"/>
    <p:sldId id="1200" r:id="rId6"/>
    <p:sldId id="1289" r:id="rId7"/>
    <p:sldId id="1290" r:id="rId8"/>
    <p:sldId id="1291" r:id="rId9"/>
    <p:sldId id="1294" r:id="rId10"/>
    <p:sldId id="129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7C6"/>
    <a:srgbClr val="D6E0F2"/>
    <a:srgbClr val="BFA6C9"/>
    <a:srgbClr val="720433"/>
    <a:srgbClr val="BCA5D1"/>
    <a:srgbClr val="C7D5ED"/>
    <a:srgbClr val="C1A7C2"/>
    <a:srgbClr val="C6D4ED"/>
    <a:srgbClr val="C1A7C4"/>
    <a:srgbClr val="BFA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1" autoAdjust="0"/>
    <p:restoredTop sz="93041" autoAdjust="0"/>
  </p:normalViewPr>
  <p:slideViewPr>
    <p:cSldViewPr snapToGrid="0">
      <p:cViewPr varScale="1">
        <p:scale>
          <a:sx n="69" d="100"/>
          <a:sy n="69" d="100"/>
        </p:scale>
        <p:origin x="101" y="1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D4F4B-AB4A-4632-8E04-AD323CCF7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8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zen.ru/video/watch/6389e03f78388617a7d2b76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февраля 2026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года,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13:00—16:00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420525"/>
              </p:ext>
            </p:extLst>
          </p:nvPr>
        </p:nvGraphicFramePr>
        <p:xfrm>
          <a:off x="154570" y="901361"/>
          <a:ext cx="11596244" cy="604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700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362540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156450"/>
                <a:gridCol w="308916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14642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331269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432463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1232563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218365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177421">
                  <a:extLst>
                    <a:ext uri="{9D8B030D-6E8A-4147-A177-3AD203B41FA5}">
                      <a16:colId xmlns:a16="http://schemas.microsoft.com/office/drawing/2014/main" xmlns="" val="2624633072"/>
                    </a:ext>
                  </a:extLst>
                </a:gridCol>
                <a:gridCol w="191068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1519776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349967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232217">
                  <a:extLst>
                    <a:ext uri="{9D8B030D-6E8A-4147-A177-3AD203B41FA5}">
                      <a16:colId xmlns:a16="http://schemas.microsoft.com/office/drawing/2014/main" xmlns="" val="708518661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3782498647"/>
                    </a:ext>
                  </a:extLst>
                </a:gridCol>
                <a:gridCol w="463149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222068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209006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235131">
                  <a:extLst>
                    <a:ext uri="{9D8B030D-6E8A-4147-A177-3AD203B41FA5}">
                      <a16:colId xmlns:a16="http://schemas.microsoft.com/office/drawing/2014/main" xmlns="" val="3620500024"/>
                    </a:ext>
                  </a:extLst>
                </a:gridCol>
                <a:gridCol w="875213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275114">
                  <a:extLst>
                    <a:ext uri="{9D8B030D-6E8A-4147-A177-3AD203B41FA5}">
                      <a16:colId xmlns:a16="http://schemas.microsoft.com/office/drawing/2014/main" xmlns="" val="2943213530"/>
                    </a:ext>
                  </a:extLst>
                </a:gridCol>
                <a:gridCol w="499789"/>
                <a:gridCol w="551180"/>
                <a:gridCol w="1084787"/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диалоги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Работа на уроке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4CA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Песня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РасУчРЯ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ДЗ тест к 14ф.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+-+    +</a:t>
                      </a:r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++\+\+\\+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84,48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++\++\+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82,76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Фу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+\ ч+       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1" i="0" kern="1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Фу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84,48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Хань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++\++++++\+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Ч1+++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96,55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Хэ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1" i="0" kern="1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++\\\+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51,72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Цай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Цао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+\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1" i="0" kern="1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77,59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0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kumimoji="0" lang="ru-RU" sz="1400" b="0" i="1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Ч+\++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Ч+\++      -+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Ч4++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67,24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Чжим</a:t>
                      </a:r>
                      <a:r>
                        <a:rPr lang="ru-RU" sz="1400" b="1" u="sng" kern="100" dirty="0" err="1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58,62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Чжао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77,59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Чжао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81,90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(74,14+89,66)/2</a:t>
                      </a:r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70,69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Чэн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+- ч+  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72,42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(50+94,83)/2</a:t>
                      </a:r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Чэнь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+++++\++\++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1" i="0" kern="1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++++\+\++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75,86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+++\+\+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++\+\+\++</a:t>
                      </a: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94,83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900" b="1" i="0" kern="1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++\+\\++\+++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r>
                        <a:rPr lang="ru-RU" sz="1100" b="0" dirty="0" smtClean="0">
                          <a:effectLst/>
                        </a:rPr>
                        <a:t>(68,97+89,66)/2</a:t>
                      </a:r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+\++\++++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Ч2++\ ч++  ч+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2242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+\+++++\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Ч3++ ч++    ч+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58,62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 будущим занятиям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C92A38-81B4-F843-CB72-F2E4B6DA9149}"/>
              </a:ext>
            </a:extLst>
          </p:cNvPr>
          <p:cNvSpPr txBox="1"/>
          <p:nvPr/>
        </p:nvSpPr>
        <p:spPr>
          <a:xfrm>
            <a:off x="0" y="793624"/>
            <a:ext cx="1184831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По теме «Праздники» через несколько занятий будут доклады-презентации. Примерный список докладов: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Новый год в России. История и современный праздник. Старый Новый год в России (и в других православных странах, например, Сербский Новый год…).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Рождество в России и Западных странах. История празднования в России (и в СССР).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Татьянин день как день святой Татьяны, день рождения МГУ и день студентов. История праздника, традиции. Рассказ о своём опыте.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Китайский Новый год и Русская Масленица. Аналогии, общее и различия.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День защитника Отечества (23 февраля) в современной России и история праздника. Аналогичные праздники в Китае и мире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кошек в России и в мире. Разные даты. История и культурная основа праздника. Аналогичные праздники (дни других животных).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Международный женский день (8 марта) в России и мире. История, традиции</a:t>
            </a:r>
            <a:r>
              <a:rPr lang="ru-RU" sz="2000" dirty="0" smtClean="0">
                <a:solidFill>
                  <a:srgbClr val="0070C0"/>
                </a:solidFill>
              </a:rPr>
              <a:t>.</a:t>
            </a:r>
            <a:endParaRPr lang="ru-RU" sz="2000" dirty="0" smtClean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День смеха (1 апреля, «День дурака»). История, традиции, аналогии.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Первомай (День труда, День солидарности трудящихся). История возникновения. Традиции празднования в России, в Китае, в мире.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День Победы в России и Китае. История, традиции. Значение для страны и отношение народа.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День народного единства. История, традиции. Какой праздник и почему заменил (День Октябрьской революции). Аналогичный праздник в Китае.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0070C0"/>
                </a:solidFill>
              </a:rPr>
              <a:t>Китайский национальный праздник (на выбор, кроме Нового года).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18784" y="5254906"/>
            <a:ext cx="1273216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solidFill>
                  <a:srgbClr val="002060"/>
                </a:solidFill>
              </a:rPr>
              <a:t>Хань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Янчао</a:t>
            </a:r>
            <a:r>
              <a:rPr lang="ru-RU" sz="1400" dirty="0" smtClean="0">
                <a:solidFill>
                  <a:srgbClr val="002060"/>
                </a:solidFill>
              </a:rPr>
              <a:t> + </a:t>
            </a:r>
            <a:r>
              <a:rPr lang="ru-RU" sz="1400" dirty="0" err="1" smtClean="0">
                <a:solidFill>
                  <a:srgbClr val="002060"/>
                </a:solidFill>
              </a:rPr>
              <a:t>Чжан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</a:rPr>
              <a:t>Кэхуа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8470" y="2595312"/>
            <a:ext cx="2877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Чэнь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Тяньлу</a:t>
            </a:r>
            <a:r>
              <a:rPr lang="ru-RU" dirty="0" smtClean="0">
                <a:solidFill>
                  <a:srgbClr val="002060"/>
                </a:solidFill>
              </a:rPr>
              <a:t> + </a:t>
            </a:r>
            <a:r>
              <a:rPr lang="ru-RU" dirty="0" err="1" smtClean="0">
                <a:solidFill>
                  <a:srgbClr val="002060"/>
                </a:solidFill>
              </a:rPr>
              <a:t>Чжан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Сымин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06413" y="4114666"/>
            <a:ext cx="2447978" cy="344069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 err="1">
                <a:solidFill>
                  <a:srgbClr val="002060"/>
                </a:solidFill>
              </a:rPr>
              <a:t>Син</a:t>
            </a:r>
            <a:r>
              <a:rPr lang="ru-RU" sz="1600" kern="100" dirty="0">
                <a:solidFill>
                  <a:srgbClr val="002060"/>
                </a:solidFill>
              </a:rPr>
              <a:t>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Цзиньюй</a:t>
            </a:r>
            <a:r>
              <a:rPr lang="ru-RU" sz="1600" kern="100" dirty="0" smtClean="0">
                <a:solidFill>
                  <a:srgbClr val="002060"/>
                </a:solidFill>
              </a:rPr>
              <a:t> +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Чжан</a:t>
            </a:r>
            <a:r>
              <a:rPr lang="ru-RU" sz="1600" kern="100" dirty="0" smtClean="0">
                <a:solidFill>
                  <a:srgbClr val="002060"/>
                </a:solidFill>
              </a:rPr>
              <a:t>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Хуэй</a:t>
            </a:r>
            <a:endParaRPr lang="ru-RU" sz="1600" kern="1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3728" y="6333602"/>
            <a:ext cx="243363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Фу </a:t>
            </a:r>
            <a:r>
              <a:rPr lang="ru-RU" dirty="0" err="1" smtClean="0">
                <a:solidFill>
                  <a:srgbClr val="002060"/>
                </a:solidFill>
              </a:rPr>
              <a:t>Цзэ</a:t>
            </a:r>
            <a:r>
              <a:rPr lang="ru-RU" dirty="0" smtClean="0">
                <a:solidFill>
                  <a:srgbClr val="002060"/>
                </a:solidFill>
              </a:rPr>
              <a:t> + </a:t>
            </a:r>
            <a:r>
              <a:rPr lang="ru-RU" dirty="0" err="1" smtClean="0">
                <a:solidFill>
                  <a:srgbClr val="002060"/>
                </a:solidFill>
              </a:rPr>
              <a:t>Чэнь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Ясинь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33341" y="1696126"/>
            <a:ext cx="197088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Дэн </a:t>
            </a:r>
            <a:r>
              <a:rPr lang="ru-RU" sz="1400" dirty="0" err="1" smtClean="0">
                <a:solidFill>
                  <a:srgbClr val="002060"/>
                </a:solidFill>
              </a:rPr>
              <a:t>Пинфэй</a:t>
            </a:r>
            <a:r>
              <a:rPr lang="ru-RU" sz="1400" dirty="0" smtClean="0">
                <a:solidFill>
                  <a:srgbClr val="002060"/>
                </a:solidFill>
              </a:rPr>
              <a:t> + У </a:t>
            </a:r>
            <a:r>
              <a:rPr lang="ru-RU" sz="1400" dirty="0" err="1" smtClean="0">
                <a:solidFill>
                  <a:srgbClr val="002060"/>
                </a:solidFill>
              </a:rPr>
              <a:t>Яохуэй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15821" y="4453220"/>
            <a:ext cx="2116285" cy="344069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</a:rPr>
              <a:t>Фу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Цзявэнь</a:t>
            </a:r>
            <a:r>
              <a:rPr lang="ru-RU" sz="1600" kern="100" dirty="0" smtClean="0">
                <a:solidFill>
                  <a:srgbClr val="002060"/>
                </a:solidFill>
              </a:rPr>
              <a:t> +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Чэнь</a:t>
            </a:r>
            <a:r>
              <a:rPr lang="ru-RU" sz="1600" kern="100" dirty="0" smtClean="0">
                <a:solidFill>
                  <a:srgbClr val="002060"/>
                </a:solidFill>
              </a:rPr>
              <a:t> </a:t>
            </a:r>
            <a:r>
              <a:rPr lang="ru-RU" sz="1600" kern="100" dirty="0" err="1" smtClean="0">
                <a:solidFill>
                  <a:srgbClr val="002060"/>
                </a:solidFill>
              </a:rPr>
              <a:t>Шо</a:t>
            </a:r>
            <a:endParaRPr lang="ru-RU" sz="16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95509" y="5060558"/>
            <a:ext cx="2406172" cy="38869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kern="100" dirty="0" err="1">
                <a:solidFill>
                  <a:srgbClr val="002060"/>
                </a:solidFill>
              </a:rPr>
              <a:t>Цао</a:t>
            </a:r>
            <a:r>
              <a:rPr lang="ru-RU" kern="100" dirty="0">
                <a:solidFill>
                  <a:srgbClr val="002060"/>
                </a:solidFill>
              </a:rPr>
              <a:t> </a:t>
            </a:r>
            <a:r>
              <a:rPr lang="ru-RU" kern="100" dirty="0" err="1" smtClean="0">
                <a:solidFill>
                  <a:srgbClr val="002060"/>
                </a:solidFill>
              </a:rPr>
              <a:t>Цэ</a:t>
            </a:r>
            <a:r>
              <a:rPr lang="ru-RU" kern="100" dirty="0" smtClean="0">
                <a:solidFill>
                  <a:srgbClr val="002060"/>
                </a:solidFill>
              </a:rPr>
              <a:t> + </a:t>
            </a:r>
            <a:r>
              <a:rPr lang="ru-RU" kern="100" dirty="0" err="1" smtClean="0">
                <a:solidFill>
                  <a:srgbClr val="002060"/>
                </a:solidFill>
              </a:rPr>
              <a:t>Чжан</a:t>
            </a:r>
            <a:r>
              <a:rPr lang="ru-RU" kern="100" dirty="0" smtClean="0">
                <a:solidFill>
                  <a:srgbClr val="002060"/>
                </a:solidFill>
              </a:rPr>
              <a:t> </a:t>
            </a:r>
            <a:r>
              <a:rPr lang="ru-RU" kern="100" dirty="0" err="1" smtClean="0">
                <a:solidFill>
                  <a:srgbClr val="002060"/>
                </a:solidFill>
              </a:rPr>
              <a:t>Дунцин</a:t>
            </a: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36821" y="5944906"/>
            <a:ext cx="2398413" cy="38869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kern="100" dirty="0" err="1" smtClean="0">
                <a:solidFill>
                  <a:srgbClr val="002060"/>
                </a:solidFill>
              </a:rPr>
              <a:t>Хэ</a:t>
            </a:r>
            <a:r>
              <a:rPr lang="ru-RU" kern="100" dirty="0" smtClean="0">
                <a:solidFill>
                  <a:srgbClr val="002060"/>
                </a:solidFill>
              </a:rPr>
              <a:t> </a:t>
            </a:r>
            <a:r>
              <a:rPr lang="ru-RU" kern="100" dirty="0" err="1" smtClean="0">
                <a:solidFill>
                  <a:srgbClr val="002060"/>
                </a:solidFill>
              </a:rPr>
              <a:t>Пин</a:t>
            </a:r>
            <a:r>
              <a:rPr lang="ru-RU" kern="100" dirty="0" smtClean="0">
                <a:solidFill>
                  <a:srgbClr val="002060"/>
                </a:solidFill>
              </a:rPr>
              <a:t> + </a:t>
            </a:r>
            <a:r>
              <a:rPr lang="ru-RU" kern="100" dirty="0" err="1" smtClean="0">
                <a:solidFill>
                  <a:srgbClr val="002060"/>
                </a:solidFill>
              </a:rPr>
              <a:t>Шэнь</a:t>
            </a:r>
            <a:r>
              <a:rPr lang="ru-RU" kern="100" dirty="0" smtClean="0">
                <a:solidFill>
                  <a:srgbClr val="002060"/>
                </a:solidFill>
              </a:rPr>
              <a:t> </a:t>
            </a:r>
            <a:r>
              <a:rPr lang="ru-RU" kern="100" dirty="0" err="1">
                <a:solidFill>
                  <a:srgbClr val="002060"/>
                </a:solidFill>
              </a:rPr>
              <a:t>Уцзюнь</a:t>
            </a: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23877" y="3240341"/>
            <a:ext cx="2734085" cy="38869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 err="1">
                <a:solidFill>
                  <a:srgbClr val="002060"/>
                </a:solidFill>
              </a:rPr>
              <a:t>Чжао</a:t>
            </a:r>
            <a:r>
              <a:rPr lang="ru-RU" kern="100" dirty="0">
                <a:solidFill>
                  <a:srgbClr val="002060"/>
                </a:solidFill>
              </a:rPr>
              <a:t> </a:t>
            </a:r>
            <a:r>
              <a:rPr lang="ru-RU" kern="100" dirty="0" err="1" smtClean="0">
                <a:solidFill>
                  <a:srgbClr val="002060"/>
                </a:solidFill>
              </a:rPr>
              <a:t>Вэйи</a:t>
            </a:r>
            <a:r>
              <a:rPr lang="ru-RU" kern="100" dirty="0" smtClean="0">
                <a:solidFill>
                  <a:srgbClr val="002060"/>
                </a:solidFill>
              </a:rPr>
              <a:t> + Ян </a:t>
            </a:r>
            <a:r>
              <a:rPr lang="ru-RU" kern="100" dirty="0" err="1">
                <a:solidFill>
                  <a:srgbClr val="002060"/>
                </a:solidFill>
              </a:rPr>
              <a:t>Ванлай</a:t>
            </a: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58285" y="1388349"/>
            <a:ext cx="2531373" cy="32284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rgbClr val="002060"/>
                </a:solidFill>
              </a:rPr>
              <a:t>Ян </a:t>
            </a:r>
            <a:r>
              <a:rPr lang="ru-RU" sz="1400" kern="100" dirty="0" err="1" smtClean="0">
                <a:solidFill>
                  <a:srgbClr val="002060"/>
                </a:solidFill>
              </a:rPr>
              <a:t>Цзюньдун</a:t>
            </a:r>
            <a:r>
              <a:rPr lang="ru-RU" sz="1400" dirty="0" smtClean="0">
                <a:solidFill>
                  <a:srgbClr val="002060"/>
                </a:solidFill>
              </a:rPr>
              <a:t> + </a:t>
            </a:r>
            <a:r>
              <a:rPr lang="ru-RU" sz="1400" kern="100" dirty="0">
                <a:solidFill>
                  <a:srgbClr val="002060"/>
                </a:solidFill>
              </a:rPr>
              <a:t>Ян </a:t>
            </a:r>
            <a:r>
              <a:rPr lang="ru-RU" sz="1400" kern="100" dirty="0" err="1">
                <a:solidFill>
                  <a:srgbClr val="002060"/>
                </a:solidFill>
              </a:rPr>
              <a:t>Чжэньюй</a:t>
            </a:r>
            <a:endParaRPr lang="ru-RU" sz="14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5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D72159-A6E1-08B1-B564-8404C584E77C}"/>
              </a:ext>
            </a:extLst>
          </p:cNvPr>
          <p:cNvSpPr txBox="1"/>
          <p:nvPr/>
        </p:nvSpPr>
        <p:spPr>
          <a:xfrm>
            <a:off x="260349" y="1628995"/>
            <a:ext cx="11726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Три белых коня (из кинофильма «Чародеи»).</a:t>
            </a:r>
          </a:p>
          <a:p>
            <a:pPr marL="742950" indent="-742950">
              <a:buFontTx/>
              <a:buAutoNum type="arabicPeriod"/>
              <a:defRPr/>
            </a:pPr>
            <a:endParaRPr lang="ru-RU" sz="3600" b="1" dirty="0">
              <a:solidFill>
                <a:prstClr val="black"/>
              </a:solidFill>
            </a:endParaRPr>
          </a:p>
          <a:p>
            <a:pPr marL="742950" indent="-742950">
              <a:buFontTx/>
              <a:buAutoNum type="arabicPeriod"/>
              <a:defRPr/>
            </a:pPr>
            <a:endParaRPr lang="ru-RU" sz="3600" b="1" dirty="0" smtClean="0">
              <a:solidFill>
                <a:prstClr val="black"/>
              </a:solidFill>
            </a:endParaRPr>
          </a:p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Крепитесь люди, скоро лето (Олег Митяев).</a:t>
            </a:r>
          </a:p>
        </p:txBody>
      </p:sp>
    </p:spTree>
    <p:extLst>
      <p:ext uri="{BB962C8B-B14F-4D97-AF65-F5344CB8AC3E}">
        <p14:creationId xmlns:p14="http://schemas.microsoft.com/office/powerpoint/2010/main" val="34340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07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E2B94A5-18C2-8E4E-3051-FC776B8D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6B5CD1C-6E42-F7C3-3444-F56EB974F5F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16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B1082DC-AFC7-A1B1-6E02-0B9B357CF597}"/>
              </a:ext>
            </a:extLst>
          </p:cNvPr>
          <p:cNvSpPr txBox="1"/>
          <p:nvPr/>
        </p:nvSpPr>
        <p:spPr>
          <a:xfrm>
            <a:off x="1144133" y="2221785"/>
            <a:ext cx="108430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Составить </a:t>
            </a:r>
            <a:r>
              <a:rPr lang="ru-RU" sz="3600" b="1" dirty="0">
                <a:solidFill>
                  <a:prstClr val="black"/>
                </a:solidFill>
              </a:rPr>
              <a:t>диалоги </a:t>
            </a:r>
            <a:r>
              <a:rPr lang="ru-RU" sz="3600" dirty="0">
                <a:solidFill>
                  <a:prstClr val="black"/>
                </a:solidFill>
              </a:rPr>
              <a:t>студентов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о расписании и сдаче/несдаче зачётов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(как те, которые читали </a:t>
            </a:r>
            <a:r>
              <a:rPr lang="ru-RU" sz="3600" dirty="0" smtClean="0">
                <a:solidFill>
                  <a:prstClr val="black"/>
                </a:solidFill>
              </a:rPr>
              <a:t>на этом и прошлом </a:t>
            </a:r>
            <a:r>
              <a:rPr lang="ru-RU" sz="3600" dirty="0">
                <a:solidFill>
                  <a:prstClr val="black"/>
                </a:solidFill>
              </a:rPr>
              <a:t>занятии, но больше)</a:t>
            </a:r>
            <a:r>
              <a:rPr lang="ru-RU" sz="3200" dirty="0">
                <a:solidFill>
                  <a:prstClr val="black"/>
                </a:solidFill>
              </a:rPr>
              <a:t>. </a:t>
            </a:r>
            <a:r>
              <a:rPr lang="ru-RU" sz="3200" dirty="0" smtClean="0">
                <a:solidFill>
                  <a:prstClr val="black"/>
                </a:solidFill>
              </a:rPr>
              <a:t>Добавить в диалоги к этому занятию информацию, полученную на сегодняшнем занятии.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21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4A2BC44-2BFB-0B5D-EF28-2B4957C9F718}"/>
              </a:ext>
            </a:extLst>
          </p:cNvPr>
          <p:cNvSpPr txBox="1"/>
          <p:nvPr/>
        </p:nvSpPr>
        <p:spPr>
          <a:xfrm>
            <a:off x="232567" y="972917"/>
            <a:ext cx="1172686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1. </a:t>
            </a:r>
            <a:r>
              <a:rPr lang="ru-RU" sz="2400" dirty="0" smtClean="0">
                <a:solidFill>
                  <a:prstClr val="black"/>
                </a:solidFill>
              </a:rPr>
              <a:t>Лексико-грамматический </a:t>
            </a:r>
            <a:r>
              <a:rPr lang="ru-RU" sz="2400" dirty="0">
                <a:solidFill>
                  <a:prstClr val="black"/>
                </a:solidFill>
              </a:rPr>
              <a:t>тест по теме. </a:t>
            </a:r>
            <a:r>
              <a:rPr lang="ru-RU" sz="2400" dirty="0" smtClean="0">
                <a:solidFill>
                  <a:prstClr val="black"/>
                </a:solidFill>
              </a:rPr>
              <a:t>«</a:t>
            </a:r>
            <a:r>
              <a:rPr lang="ru-RU" sz="2400" dirty="0">
                <a:solidFill>
                  <a:prstClr val="black"/>
                </a:solidFill>
              </a:rPr>
              <a:t>Образование. Грамматика-1» (</a:t>
            </a:r>
            <a:r>
              <a:rPr lang="en-US" sz="2400" dirty="0">
                <a:solidFill>
                  <a:prstClr val="black"/>
                </a:solidFill>
              </a:rPr>
              <a:t>https://distant.msu.ru/mod/quiz/view.php?id=86901</a:t>
            </a:r>
            <a:r>
              <a:rPr lang="ru-RU" sz="2400" dirty="0">
                <a:solidFill>
                  <a:prstClr val="black"/>
                </a:solidFill>
              </a:rPr>
              <a:t>). 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Расположен </a:t>
            </a:r>
            <a:r>
              <a:rPr lang="ru-RU" sz="2000" dirty="0">
                <a:solidFill>
                  <a:prstClr val="black"/>
                </a:solidFill>
              </a:rPr>
              <a:t>на сайте МГУ "Университет без границ" на странице для студентов-психологов. Запись по кодовому слову </a:t>
            </a:r>
            <a:r>
              <a:rPr lang="ru-RU" sz="2000" b="1" dirty="0">
                <a:solidFill>
                  <a:srgbClr val="FF0000"/>
                </a:solidFill>
              </a:rPr>
              <a:t>псих22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C92A38-81B4-F843-CB72-F2E4B6DA9149}"/>
              </a:ext>
            </a:extLst>
          </p:cNvPr>
          <p:cNvSpPr txBox="1"/>
          <p:nvPr/>
        </p:nvSpPr>
        <p:spPr>
          <a:xfrm>
            <a:off x="260349" y="2215877"/>
            <a:ext cx="11726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2. </a:t>
            </a:r>
            <a:r>
              <a:rPr lang="ru-RU" sz="2400" dirty="0">
                <a:solidFill>
                  <a:prstClr val="black"/>
                </a:solidFill>
              </a:rPr>
              <a:t>Составить мини-рассказ с глаголами с корнем –</a:t>
            </a:r>
            <a:r>
              <a:rPr lang="ru-RU" sz="2400" dirty="0" err="1" smtClean="0">
                <a:solidFill>
                  <a:prstClr val="black"/>
                </a:solidFill>
              </a:rPr>
              <a:t>уч</a:t>
            </a:r>
            <a:r>
              <a:rPr lang="ru-RU" sz="2400" dirty="0" smtClean="0">
                <a:solidFill>
                  <a:prstClr val="black"/>
                </a:solidFill>
              </a:rPr>
              <a:t>- </a:t>
            </a:r>
            <a:r>
              <a:rPr lang="ru-RU" sz="2400" dirty="0">
                <a:solidFill>
                  <a:prstClr val="black"/>
                </a:solidFill>
              </a:rPr>
              <a:t>и словосочетанием «русский язык</a:t>
            </a:r>
            <a:r>
              <a:rPr lang="ru-RU" sz="2400" dirty="0" smtClean="0">
                <a:solidFill>
                  <a:prstClr val="black"/>
                </a:solidFill>
              </a:rPr>
              <a:t>». Любой</a:t>
            </a:r>
            <a:r>
              <a:rPr lang="ru-RU" sz="2400" dirty="0">
                <a:solidFill>
                  <a:prstClr val="black"/>
                </a:solidFill>
              </a:rPr>
              <a:t>! 5-7 </a:t>
            </a:r>
            <a:r>
              <a:rPr lang="ru-RU" sz="2400" dirty="0" smtClean="0">
                <a:solidFill>
                  <a:prstClr val="black"/>
                </a:solidFill>
              </a:rPr>
              <a:t>предложений. Составлять </a:t>
            </a:r>
            <a:r>
              <a:rPr lang="ru-RU" sz="2400" dirty="0">
                <a:solidFill>
                  <a:prstClr val="black"/>
                </a:solidFill>
              </a:rPr>
              <a:t>текст нужно самостоятельно!!! Не используйте ИИ</a:t>
            </a:r>
            <a:r>
              <a:rPr lang="ru-RU" sz="2400" dirty="0" smtClean="0">
                <a:solidFill>
                  <a:prstClr val="black"/>
                </a:solidFill>
              </a:rPr>
              <a:t>!!!.</a:t>
            </a:r>
            <a:endParaRPr lang="en-US" sz="2400" dirty="0">
              <a:solidFill>
                <a:prstClr val="black"/>
              </a:solidFill>
            </a:endParaRPr>
          </a:p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350" y="3426858"/>
            <a:ext cx="107913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3. </a:t>
            </a:r>
            <a:r>
              <a:rPr lang="ru-RU" sz="2400" dirty="0" smtClean="0">
                <a:solidFill>
                  <a:prstClr val="black"/>
                </a:solidFill>
              </a:rPr>
              <a:t>Пройти опрос </a:t>
            </a:r>
            <a:r>
              <a:rPr lang="ru-RU" sz="2400" dirty="0" smtClean="0">
                <a:solidFill>
                  <a:prstClr val="black"/>
                </a:solidFill>
                <a:hlinkClick r:id="rId2"/>
              </a:rPr>
              <a:t>https</a:t>
            </a:r>
            <a:r>
              <a:rPr lang="ru-RU" sz="2400" dirty="0">
                <a:solidFill>
                  <a:prstClr val="black"/>
                </a:solidFill>
                <a:hlinkClick r:id="rId2"/>
              </a:rPr>
              <a:t>://</a:t>
            </a:r>
            <a:r>
              <a:rPr lang="ru-RU" sz="2400" dirty="0" smtClean="0">
                <a:solidFill>
                  <a:prstClr val="black"/>
                </a:solidFill>
                <a:hlinkClick r:id="rId2"/>
              </a:rPr>
              <a:t>onlinetestpad.com/b7mqix2343cvc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Внимание!!! Это не тест, подсматривать ответы не нужно! Отвечайте, как знаете.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Необходима правдивая информация</a:t>
            </a:r>
            <a:r>
              <a:rPr lang="ru-RU" sz="2400" dirty="0" smtClean="0">
                <a:solidFill>
                  <a:prstClr val="black"/>
                </a:solidFill>
              </a:rPr>
              <a:t>. Отвечайте, пожалуйста,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честно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Балл </a:t>
            </a:r>
            <a:r>
              <a:rPr lang="ru-RU" sz="2400" dirty="0">
                <a:solidFill>
                  <a:prstClr val="black"/>
                </a:solidFill>
              </a:rPr>
              <a:t>вы </a:t>
            </a:r>
            <a:r>
              <a:rPr lang="ru-RU" sz="2400" dirty="0" smtClean="0">
                <a:solidFill>
                  <a:prstClr val="black"/>
                </a:solidFill>
              </a:rPr>
              <a:t>получите за честную работу, потом мы обсудим тему.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1C92A38-81B4-F843-CB72-F2E4B6DA9149}"/>
              </a:ext>
            </a:extLst>
          </p:cNvPr>
          <p:cNvSpPr txBox="1"/>
          <p:nvPr/>
        </p:nvSpPr>
        <p:spPr>
          <a:xfrm>
            <a:off x="232566" y="5288340"/>
            <a:ext cx="11726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4. </a:t>
            </a:r>
            <a:r>
              <a:rPr lang="ru-RU" sz="2400" dirty="0" smtClean="0">
                <a:solidFill>
                  <a:prstClr val="black"/>
                </a:solidFill>
              </a:rPr>
              <a:t>Распределить темы доклада по «Праздникам». По два человека. Доклады должны сопровождаться личной информацией. Фотографии не должны быть сгенерированы ИИ, все иллюстрации должны быть объяснены. В каждом докладе должно быть что-то личное.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6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28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4A2BC44-2BFB-0B5D-EF28-2B4957C9F718}"/>
              </a:ext>
            </a:extLst>
          </p:cNvPr>
          <p:cNvSpPr txBox="1"/>
          <p:nvPr/>
        </p:nvSpPr>
        <p:spPr>
          <a:xfrm>
            <a:off x="260351" y="1422536"/>
            <a:ext cx="117268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000" b="1" dirty="0" smtClean="0">
                <a:solidFill>
                  <a:prstClr val="black"/>
                </a:solidFill>
              </a:rPr>
              <a:t>1. </a:t>
            </a:r>
            <a:r>
              <a:rPr lang="ru-RU" sz="4000" dirty="0" smtClean="0">
                <a:solidFill>
                  <a:prstClr val="black"/>
                </a:solidFill>
              </a:rPr>
              <a:t>Долги — задания к предыдущим занятиям.</a:t>
            </a: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1C92A38-81B4-F843-CB72-F2E4B6DA9149}"/>
              </a:ext>
            </a:extLst>
          </p:cNvPr>
          <p:cNvSpPr txBox="1"/>
          <p:nvPr/>
        </p:nvSpPr>
        <p:spPr>
          <a:xfrm>
            <a:off x="260350" y="2839941"/>
            <a:ext cx="117268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prstClr val="black"/>
                </a:solidFill>
              </a:rPr>
              <a:t>2. </a:t>
            </a:r>
            <a:r>
              <a:rPr lang="ru-RU" sz="4000" dirty="0" smtClean="0">
                <a:solidFill>
                  <a:prstClr val="black"/>
                </a:solidFill>
              </a:rPr>
              <a:t>Задания по песне «Три белых коня»</a:t>
            </a:r>
          </a:p>
          <a:p>
            <a:pPr lvl="0"/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 smtClean="0">
                <a:solidFill>
                  <a:prstClr val="black"/>
                </a:solidFill>
              </a:rPr>
              <a:t>      </a:t>
            </a:r>
            <a:r>
              <a:rPr lang="ru-RU" sz="4000" dirty="0" smtClean="0">
                <a:solidFill>
                  <a:prstClr val="black"/>
                </a:solidFill>
              </a:rPr>
              <a:t>(см. следующие слайды).</a:t>
            </a: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350" y="4872899"/>
            <a:ext cx="11547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</a:rPr>
              <a:t>3. </a:t>
            </a:r>
            <a:r>
              <a:rPr lang="ru-RU" sz="4000" dirty="0" smtClean="0">
                <a:solidFill>
                  <a:prstClr val="black"/>
                </a:solidFill>
              </a:rPr>
              <a:t>Презентации по праздникам начнутся со 2 марта.</a:t>
            </a:r>
            <a:endParaRPr lang="ru-RU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D72159-A6E1-08B1-B564-8404C584E77C}"/>
              </a:ext>
            </a:extLst>
          </p:cNvPr>
          <p:cNvSpPr txBox="1"/>
          <p:nvPr/>
        </p:nvSpPr>
        <p:spPr>
          <a:xfrm>
            <a:off x="260349" y="868730"/>
            <a:ext cx="1172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Три белых коня (из кинофильма «Чародеи</a:t>
            </a:r>
            <a:r>
              <a:rPr lang="ru-RU" sz="3600" b="1" dirty="0" smtClean="0">
                <a:solidFill>
                  <a:prstClr val="black"/>
                </a:solidFill>
              </a:rPr>
              <a:t>»).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44954" y="1515061"/>
            <a:ext cx="2442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mtClean="0">
                <a:solidFill>
                  <a:srgbClr val="1A1A1A"/>
                </a:solidFill>
                <a:latin typeface="Yeseva One"/>
              </a:rPr>
              <a:t>Слова: Дербенёв Л.</a:t>
            </a:r>
            <a:br>
              <a:rPr lang="ru-RU" smtClean="0">
                <a:solidFill>
                  <a:srgbClr val="1A1A1A"/>
                </a:solidFill>
                <a:latin typeface="Yeseva One"/>
              </a:rPr>
            </a:br>
            <a:r>
              <a:rPr lang="ru-RU" smtClean="0">
                <a:solidFill>
                  <a:srgbClr val="1A1A1A"/>
                </a:solidFill>
                <a:latin typeface="Yeseva One"/>
              </a:rPr>
              <a:t>Музыка: Крылатов Е.</a:t>
            </a:r>
            <a:endParaRPr lang="ru-RU" b="0" i="0" dirty="0">
              <a:solidFill>
                <a:srgbClr val="1A1A1A"/>
              </a:solidFill>
              <a:effectLst/>
              <a:latin typeface="Yeseva On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349" y="1608872"/>
            <a:ext cx="42422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A1A1A"/>
                </a:solidFill>
                <a:latin typeface="Roboto"/>
              </a:rPr>
              <a:t>Остыли реки, и земля остыла,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чуть нахохлились дома,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тепло и сыро,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тепло и сыро,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А за городом – зима, зима, зима!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1A1A1A"/>
                </a:solidFill>
                <a:latin typeface="Roboto"/>
              </a:rPr>
              <a:t>Припев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: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/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уносят меня, и уносят меня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В звенящую снежную даль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Три белых коня, эх, три белых коня –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Декабрь,  январь и февраль!</a:t>
            </a:r>
            <a:endParaRPr lang="ru-RU" b="0" i="0" dirty="0">
              <a:solidFill>
                <a:srgbClr val="1A1A1A"/>
              </a:solidFill>
              <a:effectLst/>
              <a:latin typeface="Roboto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23780" y="2507200"/>
            <a:ext cx="45681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A1A1A"/>
                </a:solidFill>
                <a:latin typeface="Roboto"/>
              </a:rPr>
              <a:t>Зима раскрыла снежные объятья,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И до весны всё дремлет тут,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Только ёлки в треугольных платьях,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Только ёлки в треугольных платьях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Мне навстречу всё бегут, бегут, бегут...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1A1A1A"/>
                </a:solidFill>
                <a:latin typeface="Roboto"/>
              </a:rPr>
              <a:t>Припев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(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повторяется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)</a:t>
            </a:r>
          </a:p>
          <a:p>
            <a:endParaRPr lang="ru-RU" dirty="0" smtClean="0">
              <a:solidFill>
                <a:srgbClr val="1A1A1A"/>
              </a:solidFill>
              <a:latin typeface="Roboto"/>
            </a:endParaRPr>
          </a:p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Остыли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реки, и земля остыла,|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Но я замёрзнуть не боюсь.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я всё грустила,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Это в городе я всё грустила,</a:t>
            </a:r>
            <a:br>
              <a:rPr lang="ru-RU" dirty="0">
                <a:solidFill>
                  <a:srgbClr val="1A1A1A"/>
                </a:solidFill>
                <a:latin typeface="Roboto"/>
              </a:rPr>
            </a:br>
            <a:r>
              <a:rPr lang="ru-RU" dirty="0">
                <a:solidFill>
                  <a:srgbClr val="1A1A1A"/>
                </a:solidFill>
                <a:latin typeface="Roboto"/>
              </a:rPr>
              <a:t>А за городом смеюсь, смеюсь, смеюсь…</a:t>
            </a:r>
            <a:endParaRPr lang="ru-RU" b="0" i="0" dirty="0">
              <a:solidFill>
                <a:srgbClr val="1A1A1A"/>
              </a:solidFill>
              <a:effectLst/>
              <a:latin typeface="Roboto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735" y="4842004"/>
            <a:ext cx="3415817" cy="19213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15585" y="1792060"/>
            <a:ext cx="5719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ru-RU" dirty="0" smtClean="0">
                <a:solidFill>
                  <a:srgbClr val="0070C0"/>
                </a:solidFill>
                <a:hlinkClick r:id="rId3"/>
              </a:rPr>
              <a:t>dzen.ru/video/watch/6389e03f78388617a7d2b76a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1A1A1A"/>
                </a:solidFill>
                <a:latin typeface="Yeseva One"/>
              </a:rPr>
              <a:t>Попробуйте ответить на вопросы и выполнить задания к тексту:</a:t>
            </a:r>
            <a:endParaRPr lang="ru-RU" b="1" dirty="0">
              <a:solidFill>
                <a:srgbClr val="1A1A1A"/>
              </a:solidFill>
              <a:latin typeface="Yeseva One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Вы познакомились с песней, которую знают и любят многие люди в России. Впервые эта песня прозвучала в художественном фильме «Чародеи». Уже много лет удивительный сказочный сюжет фильма, его волшебная атмосфера и музыка заряжают новогодним настроением, помогают поверить в добро. А вам удалось  почувствовать это праздничное настроение? Какие слова помогают передать состояние героини песни?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С помощью каких слов и выражений автор текста рисует картину зимы?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Как вы понимаете выражение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Чуть нахохлились дома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 А ещё с какими словами может сочетаться слово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нахохлиться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 каком значении используется в тексте слово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уносят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 Сравните следующие фразы и сделайте вывод о значении этого слова: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Самолёт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унёс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 Алексея далеко от родного дома. – Папа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унёс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 мой чемодан в машину. – Музыка </a:t>
            </a:r>
            <a:r>
              <a:rPr lang="ru-RU" b="1" i="1" dirty="0">
                <a:solidFill>
                  <a:srgbClr val="1A1A1A"/>
                </a:solidFill>
                <a:latin typeface="Roboto"/>
              </a:rPr>
              <a:t>унесла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меня в мир волшебства.</a:t>
            </a:r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Что значит выражение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Зима раскрыла снежные объятья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 Как вы думаете, являются ли «родственниками» слова </a:t>
            </a:r>
            <a:r>
              <a:rPr lang="ru-RU" i="1" dirty="0">
                <a:solidFill>
                  <a:srgbClr val="1A1A1A"/>
                </a:solidFill>
                <a:latin typeface="Roboto"/>
              </a:rPr>
              <a:t>объятия (объятья), обнять, обнимать, необъятный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? Составьте с этими словами предложения.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В песне речь идёт только о зимних месяцах. Попробуйте назвать по порядку все 12 месяцев года.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Как автор текста описывает ёлки? Почему он использует именно эти слова?  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Расскажите, </a:t>
            </a:r>
            <a:r>
              <a:rPr lang="ru-RU" b="1" dirty="0">
                <a:solidFill>
                  <a:srgbClr val="1A1A1A"/>
                </a:solidFill>
                <a:latin typeface="Roboto"/>
              </a:rPr>
              <a:t>где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: в городе или за городом –  героиня песни чувствует себя лучше?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endParaRPr lang="ru-RU" b="0" i="0" dirty="0">
              <a:solidFill>
                <a:srgbClr val="1A1A1A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7384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9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 startAt="9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FontTx/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938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12478</TotalTime>
  <Words>961</Words>
  <Application>Microsoft Office PowerPoint</Application>
  <PresentationFormat>Широкоэкранный</PresentationFormat>
  <Paragraphs>293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Book Antiqua</vt:lpstr>
      <vt:lpstr>Calibri</vt:lpstr>
      <vt:lpstr>Calibri Light</vt:lpstr>
      <vt:lpstr>Roboto</vt:lpstr>
      <vt:lpstr>Times New Roman</vt:lpstr>
      <vt:lpstr>Yeseva One</vt:lpstr>
      <vt:lpstr>Тема Office</vt:lpstr>
      <vt:lpstr>Группа 103b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487</cp:revision>
  <dcterms:created xsi:type="dcterms:W3CDTF">2024-09-01T20:30:35Z</dcterms:created>
  <dcterms:modified xsi:type="dcterms:W3CDTF">2026-02-21T15:38:04Z</dcterms:modified>
</cp:coreProperties>
</file>