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870" r:id="rId2"/>
    <p:sldId id="1282" r:id="rId3"/>
    <p:sldId id="1288" r:id="rId4"/>
    <p:sldId id="1143" r:id="rId5"/>
    <p:sldId id="1200" r:id="rId6"/>
    <p:sldId id="1216" r:id="rId7"/>
    <p:sldId id="1217" r:id="rId8"/>
    <p:sldId id="1218" r:id="rId9"/>
    <p:sldId id="1219" r:id="rId10"/>
    <p:sldId id="1220" r:id="rId11"/>
    <p:sldId id="1221" r:id="rId12"/>
    <p:sldId id="1222" r:id="rId13"/>
    <p:sldId id="1223" r:id="rId14"/>
    <p:sldId id="1224" r:id="rId15"/>
    <p:sldId id="1225" r:id="rId16"/>
    <p:sldId id="1226" r:id="rId17"/>
    <p:sldId id="1227" r:id="rId18"/>
    <p:sldId id="1228" r:id="rId19"/>
    <p:sldId id="1229" r:id="rId20"/>
    <p:sldId id="1230" r:id="rId21"/>
    <p:sldId id="1231" r:id="rId22"/>
    <p:sldId id="1232" r:id="rId23"/>
    <p:sldId id="1233" r:id="rId24"/>
    <p:sldId id="1234" r:id="rId25"/>
    <p:sldId id="1235" r:id="rId26"/>
    <p:sldId id="1236" r:id="rId27"/>
    <p:sldId id="1237" r:id="rId28"/>
    <p:sldId id="1238" r:id="rId29"/>
    <p:sldId id="1239" r:id="rId30"/>
    <p:sldId id="1240" r:id="rId31"/>
    <p:sldId id="1241" r:id="rId32"/>
    <p:sldId id="1242" r:id="rId33"/>
    <p:sldId id="1243" r:id="rId34"/>
    <p:sldId id="1244" r:id="rId35"/>
    <p:sldId id="1245" r:id="rId36"/>
    <p:sldId id="1246" r:id="rId37"/>
    <p:sldId id="1247" r:id="rId38"/>
    <p:sldId id="1248" r:id="rId39"/>
    <p:sldId id="1249" r:id="rId40"/>
    <p:sldId id="1250" r:id="rId41"/>
    <p:sldId id="1251" r:id="rId42"/>
    <p:sldId id="1252" r:id="rId43"/>
    <p:sldId id="1253" r:id="rId44"/>
    <p:sldId id="1254" r:id="rId45"/>
    <p:sldId id="1255" r:id="rId46"/>
    <p:sldId id="1256" r:id="rId47"/>
    <p:sldId id="1257" r:id="rId48"/>
    <p:sldId id="1258" r:id="rId49"/>
    <p:sldId id="1259" r:id="rId50"/>
    <p:sldId id="1260" r:id="rId51"/>
    <p:sldId id="1261" r:id="rId52"/>
    <p:sldId id="1262" r:id="rId53"/>
    <p:sldId id="1263" r:id="rId54"/>
    <p:sldId id="1264" r:id="rId55"/>
    <p:sldId id="1265" r:id="rId56"/>
    <p:sldId id="1266" r:id="rId57"/>
    <p:sldId id="1267" r:id="rId58"/>
    <p:sldId id="1268" r:id="rId59"/>
    <p:sldId id="1269" r:id="rId60"/>
    <p:sldId id="1270" r:id="rId61"/>
    <p:sldId id="1289" r:id="rId6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A7C6"/>
    <a:srgbClr val="D6E0F2"/>
    <a:srgbClr val="BFA6C9"/>
    <a:srgbClr val="720433"/>
    <a:srgbClr val="BCA5D1"/>
    <a:srgbClr val="C7D5ED"/>
    <a:srgbClr val="C1A7C2"/>
    <a:srgbClr val="C6D4ED"/>
    <a:srgbClr val="C1A7C4"/>
    <a:srgbClr val="BFA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1" autoAdjust="0"/>
    <p:restoredTop sz="93041" autoAdjust="0"/>
  </p:normalViewPr>
  <p:slideViewPr>
    <p:cSldViewPr snapToGrid="0">
      <p:cViewPr varScale="1">
        <p:scale>
          <a:sx n="56" d="100"/>
          <a:sy n="56" d="100"/>
        </p:scale>
        <p:origin x="62" y="2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DE71E-E53C-4659-A1DC-9193DDA155D2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D4F4B-AB4A-4632-8E04-AD323CCF7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1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D4F4B-AB4A-4632-8E04-AD323CCF733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587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033624-B112-C20B-BFA1-77A135E5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707557D-E2F6-BDDC-8B71-50AAF5586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AA7B8B-AC46-67F1-0B8F-77A1448D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F4335F6-4560-C031-110E-9DEAA30C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60D66EC-E877-CBB8-338B-7BD28E81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6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010F5E-C9AC-37F0-D77D-8E6D46B6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54FDFB-A3D4-B7DD-2459-7C3A515D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DA7FFE5-D4D1-C8C2-0071-EEA616E1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4DCF8C-DCEC-0F02-910C-B5B644DA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76F3DB-632B-F2FB-94D0-C8D8955B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D2F0FC-68B3-F3C1-1BC7-2B3E747B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07FE9AE-8B8C-7F35-08D7-E4B731FDA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CFD93F-D7FB-A35C-EB75-22BE409E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A6B74A4-FBF4-86A9-741D-79E45DB0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24640A-C1C2-9151-5681-31767F5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52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B5446A-CFD2-D519-CE05-9936B899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48DE843-FB20-E3A3-104A-5AAD39C85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7750F91-D15F-E424-CDF8-4E656FC7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E6C415F-7F8A-062E-ADBA-296D8AB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369F89-9C55-FADB-C2AC-51957627C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6740A91-DE2F-D097-2AF0-F85CB55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F76E85-E7FD-7F41-F844-A34BDA42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4B8401B-ED25-94CC-9777-96795086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6A03DD0-8CC8-599F-AD21-D66561291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959EC19-1D21-22B6-9AB4-5C06248DF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6CB9174-19DA-652C-7016-8AA966747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B3CB7FB-5144-EEF6-4599-91FAB7F9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470D03B-E8C5-BA55-290F-37899235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AB5C8DB-5E78-4D62-E4E3-4F8AC71E1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5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4F93D0-2976-D11E-32BA-5ACDEE22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82496EA-BDE0-CFA8-72B8-1D3906AF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83D097-BC61-08B6-3012-4DB4BA2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88C49E0-6F02-A84F-FE67-AB9AC757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1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C046FBD-E6C9-25BF-5E90-063322A5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F235068-4DD1-64E5-F0C1-7B9DACD3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C5FCF33-1FEE-3B97-FD76-4489E083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8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F2EF21-5A89-A52A-3653-86FF33DF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10A981-2184-D0BD-FB49-7853F1B5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8552113-8F52-3D2E-DB6B-689D5ABCC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E06E852-2478-6C00-A74B-279D6E7F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457FCF7-EEF3-5481-8DE0-A1BAA6C4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AD20DEF-CAEE-652F-F5A2-964AAA39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CCBA7D-E54A-59EB-7D68-610F8421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92F91F4-29EB-6C39-E056-B1344137B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61CD3DD-4B3D-CED9-73BF-28AB9CC76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2FAE09E-D2F7-7F48-6FF6-427B40C9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734193F-421D-EFA8-72C2-2694A3AC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46E024-94BD-3E55-F9C1-F81AB945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38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BE8231-3735-E591-48EC-378CE809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E531C80-8C81-EE3A-F180-DC91E60A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47F1285-23ED-8E25-B623-99BA4D46F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54C8474-61BB-EC7C-EB8F-1AF588B6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DEB9032-0217-7A2B-EB0D-C7D8891F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75C554F-A4F2-CB75-8D23-65C0FB128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176C3FD-4FE1-0888-C00A-28FE1A9CD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81B29AC-8FAD-E8CA-14AB-A7FE6D82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7E1ED1-07C4-1AC3-02D9-FABA5C4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9994D5-7214-F503-EA05-25D31658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13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B7C845-FC15-C250-F983-5E579ABB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FAAC672-7157-F498-9ACF-8680EDAE5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86406E-2CAE-86A5-24C2-B3CB8C1C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DE73D-0A4A-4A0C-9C1D-1D16E71F59A6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5809BE-0C10-5688-053F-1A3C895A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1BB239-90B4-E9DC-17AA-8EDE48A0C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2F81-83F6-4D5B-9C95-E7D14FB00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testpad.com/b7mqix2343cvc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1C7D4D-9DAF-1363-FFA3-01BB4DCC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986338" cy="740142"/>
          </a:xfrm>
          <a:solidFill>
            <a:srgbClr val="B4A3E5"/>
          </a:solidFill>
        </p:spPr>
        <p:txBody>
          <a:bodyPr>
            <a:normAutofit fontScale="90000"/>
          </a:bodyPr>
          <a:lstStyle/>
          <a:p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Группа 10</a:t>
            </a:r>
            <a:r>
              <a:rPr lang="en-US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3b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07CA5AC-2D16-4176-184B-3F995C5B7213}"/>
              </a:ext>
            </a:extLst>
          </p:cNvPr>
          <p:cNvSpPr txBox="1"/>
          <p:nvPr/>
        </p:nvSpPr>
        <p:spPr>
          <a:xfrm>
            <a:off x="5512905" y="113652"/>
            <a:ext cx="6533868" cy="584775"/>
          </a:xfrm>
          <a:prstGeom prst="rect">
            <a:avLst/>
          </a:prstGeom>
          <a:gradFill flip="none" rotWithShape="1">
            <a:gsLst>
              <a:gs pos="0">
                <a:srgbClr val="749BFC"/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rgbClr val="B4A3E5"/>
              </a:gs>
              <a:gs pos="95000">
                <a:srgbClr val="C4A8BB"/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16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февраля 2026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года,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70C0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13:00—16:00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70C0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0E8F4823-0239-6F97-E32D-BB972B2A6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220179"/>
              </p:ext>
            </p:extLst>
          </p:nvPr>
        </p:nvGraphicFramePr>
        <p:xfrm>
          <a:off x="154570" y="901361"/>
          <a:ext cx="11596241" cy="6042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700">
                  <a:extLst>
                    <a:ext uri="{9D8B030D-6E8A-4147-A177-3AD203B41FA5}">
                      <a16:colId xmlns="" xmlns:a16="http://schemas.microsoft.com/office/drawing/2014/main" val="3808135318"/>
                    </a:ext>
                  </a:extLst>
                </a:gridCol>
                <a:gridCol w="1362540">
                  <a:extLst>
                    <a:ext uri="{9D8B030D-6E8A-4147-A177-3AD203B41FA5}">
                      <a16:colId xmlns="" xmlns:a16="http://schemas.microsoft.com/office/drawing/2014/main" val="2494670148"/>
                    </a:ext>
                  </a:extLst>
                </a:gridCol>
                <a:gridCol w="156450"/>
                <a:gridCol w="308916">
                  <a:extLst>
                    <a:ext uri="{9D8B030D-6E8A-4147-A177-3AD203B41FA5}">
                      <a16:colId xmlns="" xmlns:a16="http://schemas.microsoft.com/office/drawing/2014/main" val="1591501333"/>
                    </a:ext>
                  </a:extLst>
                </a:gridCol>
                <a:gridCol w="214642">
                  <a:extLst>
                    <a:ext uri="{9D8B030D-6E8A-4147-A177-3AD203B41FA5}">
                      <a16:colId xmlns="" xmlns:a16="http://schemas.microsoft.com/office/drawing/2014/main" val="1140834253"/>
                    </a:ext>
                  </a:extLst>
                </a:gridCol>
                <a:gridCol w="331269">
                  <a:extLst>
                    <a:ext uri="{9D8B030D-6E8A-4147-A177-3AD203B41FA5}">
                      <a16:colId xmlns="" xmlns:a16="http://schemas.microsoft.com/office/drawing/2014/main" val="1322172163"/>
                    </a:ext>
                  </a:extLst>
                </a:gridCol>
                <a:gridCol w="341194">
                  <a:extLst>
                    <a:ext uri="{9D8B030D-6E8A-4147-A177-3AD203B41FA5}">
                      <a16:colId xmlns="" xmlns:a16="http://schemas.microsoft.com/office/drawing/2014/main" val="17233624"/>
                    </a:ext>
                  </a:extLst>
                </a:gridCol>
                <a:gridCol w="1323832">
                  <a:extLst>
                    <a:ext uri="{9D8B030D-6E8A-4147-A177-3AD203B41FA5}">
                      <a16:colId xmlns="" xmlns:a16="http://schemas.microsoft.com/office/drawing/2014/main" val="2699534202"/>
                    </a:ext>
                  </a:extLst>
                </a:gridCol>
                <a:gridCol w="218365">
                  <a:extLst>
                    <a:ext uri="{9D8B030D-6E8A-4147-A177-3AD203B41FA5}">
                      <a16:colId xmlns="" xmlns:a16="http://schemas.microsoft.com/office/drawing/2014/main" val="1087864011"/>
                    </a:ext>
                  </a:extLst>
                </a:gridCol>
                <a:gridCol w="177421">
                  <a:extLst>
                    <a:ext uri="{9D8B030D-6E8A-4147-A177-3AD203B41FA5}">
                      <a16:colId xmlns="" xmlns:a16="http://schemas.microsoft.com/office/drawing/2014/main" val="2624633072"/>
                    </a:ext>
                  </a:extLst>
                </a:gridCol>
                <a:gridCol w="191068">
                  <a:extLst>
                    <a:ext uri="{9D8B030D-6E8A-4147-A177-3AD203B41FA5}">
                      <a16:colId xmlns="" xmlns:a16="http://schemas.microsoft.com/office/drawing/2014/main" val="4134670203"/>
                    </a:ext>
                  </a:extLst>
                </a:gridCol>
                <a:gridCol w="1624084">
                  <a:extLst>
                    <a:ext uri="{9D8B030D-6E8A-4147-A177-3AD203B41FA5}">
                      <a16:colId xmlns="" xmlns:a16="http://schemas.microsoft.com/office/drawing/2014/main" val="222592599"/>
                    </a:ext>
                  </a:extLst>
                </a:gridCol>
                <a:gridCol w="245659">
                  <a:extLst>
                    <a:ext uri="{9D8B030D-6E8A-4147-A177-3AD203B41FA5}">
                      <a16:colId xmlns="" xmlns:a16="http://schemas.microsoft.com/office/drawing/2014/main" val="4204094954"/>
                    </a:ext>
                  </a:extLst>
                </a:gridCol>
                <a:gridCol w="232217">
                  <a:extLst>
                    <a:ext uri="{9D8B030D-6E8A-4147-A177-3AD203B41FA5}">
                      <a16:colId xmlns="" xmlns:a16="http://schemas.microsoft.com/office/drawing/2014/main" val="708518661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3782498647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3512687050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3714765155"/>
                    </a:ext>
                  </a:extLst>
                </a:gridCol>
                <a:gridCol w="156450">
                  <a:extLst>
                    <a:ext uri="{9D8B030D-6E8A-4147-A177-3AD203B41FA5}">
                      <a16:colId xmlns="" xmlns:a16="http://schemas.microsoft.com/office/drawing/2014/main" val="4164231008"/>
                    </a:ext>
                  </a:extLst>
                </a:gridCol>
                <a:gridCol w="526473">
                  <a:extLst>
                    <a:ext uri="{9D8B030D-6E8A-4147-A177-3AD203B41FA5}">
                      <a16:colId xmlns="" xmlns:a16="http://schemas.microsoft.com/office/drawing/2014/main" val="3620500024"/>
                    </a:ext>
                  </a:extLst>
                </a:gridCol>
                <a:gridCol w="738909">
                  <a:extLst>
                    <a:ext uri="{9D8B030D-6E8A-4147-A177-3AD203B41FA5}">
                      <a16:colId xmlns="" xmlns:a16="http://schemas.microsoft.com/office/drawing/2014/main" val="2560383885"/>
                    </a:ext>
                  </a:extLst>
                </a:gridCol>
                <a:gridCol w="544946">
                  <a:extLst>
                    <a:ext uri="{9D8B030D-6E8A-4147-A177-3AD203B41FA5}">
                      <a16:colId xmlns="" xmlns:a16="http://schemas.microsoft.com/office/drawing/2014/main" val="2943213530"/>
                    </a:ext>
                  </a:extLst>
                </a:gridCol>
                <a:gridCol w="499789"/>
                <a:gridCol w="551180"/>
                <a:gridCol w="1084787"/>
              </a:tblGrid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2400" b="1" i="1" kern="100" spc="3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1" i="1" kern="100" spc="3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A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100" b="1" i="1" kern="100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7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00" b="1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диалоги</a:t>
                      </a: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0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Работа на уроке</a:t>
                      </a:r>
                      <a:endParaRPr sz="105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4CA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sz="105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9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9BFC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</a:pPr>
                      <a:endParaRPr lang="ru-RU" sz="1100" b="1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6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7030A0"/>
                          </a:solidFill>
                        </a:rPr>
                        <a:t>ДЗ тест к 14ф.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2823652"/>
                  </a:ext>
                </a:extLst>
              </a:tr>
              <a:tr h="1342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Дэн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Пинфэй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+-+    +</a:t>
                      </a:r>
                      <a:endParaRPr lang="ru-RU" sz="12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84,48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868932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Цзиньюй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79,31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12867452"/>
                  </a:ext>
                </a:extLst>
              </a:tr>
              <a:tr h="1470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>
                          <a:solidFill>
                            <a:srgbClr val="002060"/>
                          </a:solidFill>
                          <a:effectLst/>
                        </a:rPr>
                        <a:t>У </a:t>
                      </a:r>
                      <a:r>
                        <a:rPr lang="ru-RU" sz="1400" b="0" kern="100" dirty="0" err="1">
                          <a:solidFill>
                            <a:srgbClr val="002060"/>
                          </a:solidFill>
                          <a:effectLst/>
                        </a:rPr>
                        <a:t>Яохуэй</a:t>
                      </a:r>
                      <a:endParaRPr lang="ru-RU" sz="1400" b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82,76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7177582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Фу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Цзе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+\ ч+        +\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86,21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972020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Фу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Цзявэнь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84,48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2107816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Хань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Яньчао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++\++++++\+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Ч1+++ 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96,55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698102"/>
                  </a:ext>
                </a:extLst>
              </a:tr>
              <a:tr h="2073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Хэ Пин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51,72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133328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Цай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Цзяжуй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2666003"/>
                  </a:ext>
                </a:extLst>
              </a:tr>
              <a:tr h="21216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Цао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Цэ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+\ 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77,59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5484542"/>
                  </a:ext>
                </a:extLst>
              </a:tr>
              <a:tr h="2360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Дунцин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i="0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kumimoji="0" lang="ru-RU" sz="1400" b="0" i="1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7025643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Кэхуа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+\++\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Ч+\++  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86,21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0052128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Сымин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++++\+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Ч+\++      -+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79,31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658437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Хуэй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+\++\+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Ч4++  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67,24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4890197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Чжан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Чжим</a:t>
                      </a:r>
                      <a:r>
                        <a:rPr lang="ru-RU" sz="1400" b="1" u="sng" kern="100" dirty="0" err="1">
                          <a:solidFill>
                            <a:srgbClr val="660066"/>
                          </a:solidFill>
                          <a:effectLst/>
                        </a:rPr>
                        <a:t>э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й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58,62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135607"/>
                  </a:ext>
                </a:extLst>
              </a:tr>
              <a:tr h="9051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002060"/>
                          </a:solidFill>
                          <a:effectLst/>
                        </a:rPr>
                        <a:t>Чжао Вэйи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77,59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7441945"/>
                  </a:ext>
                </a:extLst>
              </a:tr>
              <a:tr h="20329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>
                          <a:solidFill>
                            <a:srgbClr val="660066"/>
                          </a:solidFill>
                          <a:effectLst/>
                        </a:rPr>
                        <a:t>Чжао Цяньцянь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81,90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(74,14+89,66)/2</a:t>
                      </a:r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218538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Чжу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Вэйли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70,69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8309211"/>
                  </a:ext>
                </a:extLst>
              </a:tr>
              <a:tr h="9505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Чэн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Ясинь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+- ч+       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72,42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(50+94,83)/2</a:t>
                      </a:r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4676949"/>
                  </a:ext>
                </a:extLst>
              </a:tr>
              <a:tr h="2262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Чэнь</a:t>
                      </a:r>
                      <a:r>
                        <a:rPr lang="ru-RU" sz="1400" kern="100" dirty="0">
                          <a:solidFill>
                            <a:srgbClr val="660066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660066"/>
                          </a:solidFill>
                          <a:effectLst/>
                        </a:rPr>
                        <a:t>Тяньлу</a:t>
                      </a:r>
                      <a:endParaRPr lang="ru-RU" sz="1400" kern="100" dirty="0">
                        <a:solidFill>
                          <a:srgbClr val="66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+++++\++\++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75,86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4089570"/>
                  </a:ext>
                </a:extLst>
              </a:tr>
              <a:tr h="20363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Чэнь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Шо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20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86,21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16047649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Шэнь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Уцзюнь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+-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94,83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6545204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Ванлай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79,32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r>
                        <a:rPr lang="ru-RU" sz="1100" b="0" dirty="0" smtClean="0">
                          <a:effectLst/>
                        </a:rPr>
                        <a:t>(68,97+89,66)/2</a:t>
                      </a:r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916581"/>
                  </a:ext>
                </a:extLst>
              </a:tr>
              <a:tr h="1977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Цзюньдун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0" i="1" kern="1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+\++\++++</a:t>
                      </a:r>
                      <a:endParaRPr lang="ru-RU" sz="14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Ч2++\ ч++  ч+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86,21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2242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Ян </a:t>
                      </a:r>
                      <a:r>
                        <a:rPr lang="ru-RU" sz="1400" kern="100" dirty="0" err="1">
                          <a:solidFill>
                            <a:srgbClr val="002060"/>
                          </a:solidFill>
                          <a:effectLst/>
                        </a:rPr>
                        <a:t>Чжэньюй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5" marR="6540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b="1" kern="100" dirty="0" smtClean="0"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4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kern="100" dirty="0" smtClean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+\+++++\</a:t>
                      </a:r>
                      <a:endParaRPr kumimoji="0" lang="ru-RU" sz="14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4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Ч3++ ч++    ч+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1" i="0" kern="1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i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58,62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4767838"/>
                  </a:ext>
                </a:extLst>
              </a:tr>
              <a:tr h="1080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100" b="0" i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1" i="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ru-RU" sz="9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1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kern="1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9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72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tc>
                  <a:txBody>
                    <a:bodyPr/>
                    <a:lstStyle/>
                    <a:p>
                      <a:pPr indent="72000"/>
                      <a:endParaRPr lang="ru-RU" sz="1100" b="0" dirty="0">
                        <a:effectLst/>
                      </a:endParaRPr>
                    </a:p>
                  </a:txBody>
                  <a:tcPr marL="65525" marR="655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6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14592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1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К будущим занятиям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1C92A38-81B4-F843-CB72-F2E4B6DA9149}"/>
              </a:ext>
            </a:extLst>
          </p:cNvPr>
          <p:cNvSpPr txBox="1"/>
          <p:nvPr/>
        </p:nvSpPr>
        <p:spPr>
          <a:xfrm>
            <a:off x="138896" y="868730"/>
            <a:ext cx="1184831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</a:rPr>
              <a:t>По теме «Праздники» через несколько занятий будут доклады-презентации. Примерный список докладов: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Новый год в России. История и современный праздник. Старый Новый год в России (и в других православных странах, например, Сербский Новый год…).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Рождество в России и Западных странах. История празднования в России (и в СССР).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Татьянин день как день святой Татьяны, день рождения МГУ и день студентов. История праздника, традиции. Рассказ о своём опыте.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Китайский Новый год и Русская Масленица. Аналогии, общее </a:t>
            </a:r>
            <a:r>
              <a:rPr lang="ru-RU" sz="2000" smtClean="0">
                <a:solidFill>
                  <a:prstClr val="black"/>
                </a:solidFill>
              </a:rPr>
              <a:t>и различия.</a:t>
            </a:r>
            <a:endParaRPr lang="ru-RU" sz="2000" dirty="0" smtClean="0">
              <a:solidFill>
                <a:prstClr val="black"/>
              </a:solidFill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День защитника Отечества (23 февраля) в современной России и история праздника. Аналогичные праздники в Китае и мире.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День кошек в России и в мире. Разные даты. История и культурная основа праздника. Аналогичные праздники (дни других животных).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Международный женский день (8 марта) в России и мире. История, традиции.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День смеха (1 апреля, «День дурака»). История, традиции, аналогии.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Первомай (День труда, День солидарности трудящихся). История возникновения. Традиции празднования в России, в Китае, в мире.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День Победы в России и Китае. История, традиции. Значение для страны и отношение народа.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День народного единства. История, традиции. Какой праздник и почему заменил (День Октябрьской революции). Аналогичный праздник в Китае.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Китайский национальный праздник (на выбор, кроме Нового года).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5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7711E00-BF30-6B2E-8795-86F8CF63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2070988-6798-9572-A986-14C0034E1E8B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Зимние песни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3D72159-A6E1-08B1-B564-8404C584E77C}"/>
              </a:ext>
            </a:extLst>
          </p:cNvPr>
          <p:cNvSpPr txBox="1"/>
          <p:nvPr/>
        </p:nvSpPr>
        <p:spPr>
          <a:xfrm>
            <a:off x="260349" y="1628995"/>
            <a:ext cx="117268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Tx/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Три белых коня (из кинофильма «Чародеи»).</a:t>
            </a:r>
          </a:p>
          <a:p>
            <a:pPr marL="742950" indent="-742950">
              <a:buFontTx/>
              <a:buAutoNum type="arabicPeriod"/>
              <a:defRPr/>
            </a:pPr>
            <a:endParaRPr lang="ru-RU" sz="3600" b="1" dirty="0">
              <a:solidFill>
                <a:prstClr val="black"/>
              </a:solidFill>
            </a:endParaRPr>
          </a:p>
          <a:p>
            <a:pPr marL="742950" indent="-742950">
              <a:buFontTx/>
              <a:buAutoNum type="arabicPeriod"/>
              <a:defRPr/>
            </a:pPr>
            <a:endParaRPr lang="ru-RU" sz="3600" b="1" dirty="0" smtClean="0">
              <a:solidFill>
                <a:prstClr val="black"/>
              </a:solidFill>
            </a:endParaRPr>
          </a:p>
          <a:p>
            <a:pPr marL="742950" indent="-742950">
              <a:buFontTx/>
              <a:buAutoNum type="arabicPeriod"/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Крепитесь люди, скоро лето (Олег Митяев).</a:t>
            </a:r>
          </a:p>
        </p:txBody>
      </p:sp>
    </p:spTree>
    <p:extLst>
      <p:ext uri="{BB962C8B-B14F-4D97-AF65-F5344CB8AC3E}">
        <p14:creationId xmlns:p14="http://schemas.microsoft.com/office/powerpoint/2010/main" val="343408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B64BC5-DC88-4934-B5B5-905F3FD4BA88}"/>
              </a:ext>
            </a:extLst>
          </p:cNvPr>
          <p:cNvSpPr txBox="1"/>
          <p:nvPr/>
        </p:nvSpPr>
        <p:spPr>
          <a:xfrm>
            <a:off x="2066942" y="2644170"/>
            <a:ext cx="8058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9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44A1FA5-B739-4733-AEDE-0F04BAD17D1F}"/>
              </a:ext>
            </a:extLst>
          </p:cNvPr>
          <p:cNvSpPr txBox="1"/>
          <p:nvPr/>
        </p:nvSpPr>
        <p:spPr>
          <a:xfrm>
            <a:off x="275063" y="2219037"/>
            <a:ext cx="1164187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000" dirty="0">
                <a:solidFill>
                  <a:prstClr val="black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98072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E2B94A5-18C2-8E4E-3051-FC776B8D4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6B5CD1C-6E42-F7C3-3444-F56EB974F5F2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16 февраля 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B1082DC-AFC7-A1B1-6E02-0B9B357CF597}"/>
              </a:ext>
            </a:extLst>
          </p:cNvPr>
          <p:cNvSpPr txBox="1"/>
          <p:nvPr/>
        </p:nvSpPr>
        <p:spPr>
          <a:xfrm>
            <a:off x="1144133" y="2221785"/>
            <a:ext cx="108430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Составить </a:t>
            </a:r>
            <a:r>
              <a:rPr lang="ru-RU" sz="3600" b="1" dirty="0">
                <a:solidFill>
                  <a:prstClr val="black"/>
                </a:solidFill>
              </a:rPr>
              <a:t>диалоги </a:t>
            </a:r>
            <a:r>
              <a:rPr lang="ru-RU" sz="3600" dirty="0">
                <a:solidFill>
                  <a:prstClr val="black"/>
                </a:solidFill>
              </a:rPr>
              <a:t>студентов</a:t>
            </a:r>
            <a:br>
              <a:rPr lang="ru-RU" sz="3600" dirty="0">
                <a:solidFill>
                  <a:prstClr val="black"/>
                </a:solidFill>
              </a:rPr>
            </a:br>
            <a:r>
              <a:rPr lang="ru-RU" sz="3600" dirty="0">
                <a:solidFill>
                  <a:prstClr val="black"/>
                </a:solidFill>
              </a:rPr>
              <a:t>о расписании и сдаче/несдаче зачётов</a:t>
            </a:r>
            <a:br>
              <a:rPr lang="ru-RU" sz="3600" dirty="0">
                <a:solidFill>
                  <a:prstClr val="black"/>
                </a:solidFill>
              </a:rPr>
            </a:br>
            <a:r>
              <a:rPr lang="ru-RU" sz="3600" dirty="0">
                <a:solidFill>
                  <a:prstClr val="black"/>
                </a:solidFill>
              </a:rPr>
              <a:t>(как те, которые читали </a:t>
            </a:r>
            <a:r>
              <a:rPr lang="ru-RU" sz="3600" dirty="0" smtClean="0">
                <a:solidFill>
                  <a:prstClr val="black"/>
                </a:solidFill>
              </a:rPr>
              <a:t>на этом и прошлом </a:t>
            </a:r>
            <a:r>
              <a:rPr lang="ru-RU" sz="3600" dirty="0">
                <a:solidFill>
                  <a:prstClr val="black"/>
                </a:solidFill>
              </a:rPr>
              <a:t>занятии, но больше)</a:t>
            </a:r>
            <a:r>
              <a:rPr lang="ru-RU" sz="3200" dirty="0">
                <a:solidFill>
                  <a:prstClr val="black"/>
                </a:solidFill>
              </a:rPr>
              <a:t>. </a:t>
            </a:r>
            <a:r>
              <a:rPr lang="ru-RU" sz="3200" dirty="0" smtClean="0">
                <a:solidFill>
                  <a:prstClr val="black"/>
                </a:solidFill>
              </a:rPr>
              <a:t>Добавить в диалоги к этому занятию информацию, полученную на сегодняшнем занятии.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7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/>
                </a:solidFill>
              </a:rPr>
              <a:t>Закончите предложения.</a:t>
            </a:r>
          </a:p>
          <a:p>
            <a:pPr>
              <a:defRPr/>
            </a:pPr>
            <a:endParaRPr lang="ru-RU" sz="2000" b="1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Зачётно-экзаменационная сессия — это время, ... 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 — это ... 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Незачёт — это ... . 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4) Задолженность — это зачёт или экзамен, который ... и который ... 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385350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/>
                </a:solidFill>
              </a:rPr>
              <a:t>Закончите предложения.</a:t>
            </a:r>
          </a:p>
          <a:p>
            <a:pPr>
              <a:defRPr/>
            </a:pPr>
            <a:endParaRPr lang="ru-RU" sz="2000" b="1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Зачётно-экзаменационная сессия — это время, </a:t>
            </a:r>
            <a:r>
              <a:rPr lang="ru-RU" sz="2000" dirty="0">
                <a:solidFill>
                  <a:srgbClr val="00B050"/>
                </a:solidFill>
              </a:rPr>
              <a:t>когда студенты сдают экзамены и зачёты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 — это ... 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Незачёт — это ... . 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4) Задолженность — это зачёт или экзамен, который ... и который ... 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345216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/>
                </a:solidFill>
              </a:rPr>
              <a:t>Закончите предложения.</a:t>
            </a:r>
          </a:p>
          <a:p>
            <a:pPr>
              <a:defRPr/>
            </a:pPr>
            <a:endParaRPr lang="ru-RU" sz="2000" b="1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Зачётно-экзаменационная сессия </a:t>
            </a:r>
            <a:r>
              <a:rPr lang="ru-RU" sz="2000" dirty="0" smtClean="0">
                <a:solidFill>
                  <a:prstClr val="black"/>
                </a:solidFill>
              </a:rPr>
              <a:t>— </a:t>
            </a:r>
            <a:r>
              <a:rPr lang="ru-RU" sz="2000" dirty="0">
                <a:solidFill>
                  <a:prstClr val="black"/>
                </a:solidFill>
              </a:rPr>
              <a:t>это время, </a:t>
            </a:r>
            <a:r>
              <a:rPr lang="ru-RU" sz="2000" dirty="0">
                <a:solidFill>
                  <a:srgbClr val="00B050"/>
                </a:solidFill>
              </a:rPr>
              <a:t>когда студенты сдают экзамены и зачёты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 — это </a:t>
            </a:r>
            <a:r>
              <a:rPr lang="ru-RU" sz="2000" dirty="0">
                <a:solidFill>
                  <a:srgbClr val="00B050"/>
                </a:solidFill>
              </a:rPr>
              <a:t>экзамен без оценки</a:t>
            </a:r>
            <a:r>
              <a:rPr lang="ru-RU" sz="2000" dirty="0">
                <a:solidFill>
                  <a:prstClr val="black"/>
                </a:solidFill>
              </a:rPr>
              <a:t>. 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Незачёт — это ... . 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4) Задолженность — это зачёт или экзамен, который ... и который ... 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291477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/>
                </a:solidFill>
              </a:rPr>
              <a:t>Закончите предложения.</a:t>
            </a:r>
          </a:p>
          <a:p>
            <a:pPr>
              <a:defRPr/>
            </a:pPr>
            <a:endParaRPr lang="ru-RU" sz="2000" b="1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Зачётно-экзаменационная сессия </a:t>
            </a:r>
            <a:r>
              <a:rPr lang="ru-RU" sz="2000" dirty="0" smtClean="0">
                <a:solidFill>
                  <a:prstClr val="black"/>
                </a:solidFill>
              </a:rPr>
              <a:t>— </a:t>
            </a:r>
            <a:r>
              <a:rPr lang="ru-RU" sz="2000" dirty="0">
                <a:solidFill>
                  <a:prstClr val="black"/>
                </a:solidFill>
              </a:rPr>
              <a:t>это время, </a:t>
            </a:r>
            <a:r>
              <a:rPr lang="ru-RU" sz="2000" dirty="0">
                <a:solidFill>
                  <a:srgbClr val="00B050"/>
                </a:solidFill>
              </a:rPr>
              <a:t>когда студенты сдают экзамены и зачёты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 — это </a:t>
            </a:r>
            <a:r>
              <a:rPr lang="ru-RU" sz="2000" dirty="0">
                <a:solidFill>
                  <a:srgbClr val="00B050"/>
                </a:solidFill>
              </a:rPr>
              <a:t>экзамен без оценки</a:t>
            </a:r>
            <a:r>
              <a:rPr lang="ru-RU" sz="2000" dirty="0">
                <a:solidFill>
                  <a:prstClr val="black"/>
                </a:solidFill>
              </a:rPr>
              <a:t>. 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Незачёт — это </a:t>
            </a:r>
            <a:r>
              <a:rPr lang="ru-RU" sz="2000" dirty="0">
                <a:solidFill>
                  <a:srgbClr val="00B050"/>
                </a:solidFill>
              </a:rPr>
              <a:t>не сданный зачёт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4) Задолженность — это зачёт или экзамен, который … и который … 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46916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/>
                </a:solidFill>
              </a:rPr>
              <a:t>Закончите предложения.</a:t>
            </a:r>
          </a:p>
          <a:p>
            <a:pPr>
              <a:defRPr/>
            </a:pPr>
            <a:endParaRPr lang="ru-RU" sz="2000" b="1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Зачётно-экзаменационная сессия </a:t>
            </a:r>
            <a:r>
              <a:rPr lang="ru-RU" sz="2000" dirty="0" smtClean="0">
                <a:solidFill>
                  <a:prstClr val="black"/>
                </a:solidFill>
              </a:rPr>
              <a:t>— </a:t>
            </a:r>
            <a:r>
              <a:rPr lang="ru-RU" sz="2000" dirty="0">
                <a:solidFill>
                  <a:prstClr val="black"/>
                </a:solidFill>
              </a:rPr>
              <a:t>это время, </a:t>
            </a:r>
            <a:r>
              <a:rPr lang="ru-RU" sz="2000" dirty="0">
                <a:solidFill>
                  <a:srgbClr val="00B050"/>
                </a:solidFill>
              </a:rPr>
              <a:t>когда студенты сдают экзамены и зачёты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 — это </a:t>
            </a:r>
            <a:r>
              <a:rPr lang="ru-RU" sz="2000" dirty="0">
                <a:solidFill>
                  <a:srgbClr val="00B050"/>
                </a:solidFill>
              </a:rPr>
              <a:t>экзамен без оценки</a:t>
            </a:r>
            <a:r>
              <a:rPr lang="ru-RU" sz="2000" dirty="0">
                <a:solidFill>
                  <a:prstClr val="black"/>
                </a:solidFill>
              </a:rPr>
              <a:t>. 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Незачёт — это </a:t>
            </a:r>
            <a:r>
              <a:rPr lang="ru-RU" sz="2000" dirty="0">
                <a:solidFill>
                  <a:srgbClr val="00B050"/>
                </a:solidFill>
              </a:rPr>
              <a:t>не сданный зачёт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4) Задолженность — это зачёт или экзамен, который </a:t>
            </a:r>
            <a:r>
              <a:rPr lang="ru-RU" sz="2000" dirty="0">
                <a:solidFill>
                  <a:srgbClr val="00B050"/>
                </a:solidFill>
              </a:rPr>
              <a:t>студент не сдал </a:t>
            </a:r>
            <a:r>
              <a:rPr lang="ru-RU" sz="2000" dirty="0">
                <a:solidFill>
                  <a:prstClr val="black"/>
                </a:solidFill>
              </a:rPr>
              <a:t>и который … 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405685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/>
                </a:solidFill>
              </a:rPr>
              <a:t>Закончите предложения.</a:t>
            </a:r>
          </a:p>
          <a:p>
            <a:pPr>
              <a:defRPr/>
            </a:pPr>
            <a:endParaRPr lang="ru-RU" sz="2000" b="1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Зачётно-экзаменационная сессия - это время, </a:t>
            </a:r>
            <a:r>
              <a:rPr lang="ru-RU" sz="2000" dirty="0">
                <a:solidFill>
                  <a:srgbClr val="00B050"/>
                </a:solidFill>
              </a:rPr>
              <a:t>когда студенты сдают экзамены и зачёты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 — это </a:t>
            </a:r>
            <a:r>
              <a:rPr lang="ru-RU" sz="2000" dirty="0">
                <a:solidFill>
                  <a:srgbClr val="00B050"/>
                </a:solidFill>
              </a:rPr>
              <a:t>экзамен без оценки</a:t>
            </a:r>
            <a:r>
              <a:rPr lang="ru-RU" sz="2000" dirty="0">
                <a:solidFill>
                  <a:prstClr val="black"/>
                </a:solidFill>
              </a:rPr>
              <a:t>. 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Незачёт — это </a:t>
            </a:r>
            <a:r>
              <a:rPr lang="ru-RU" sz="2000" dirty="0">
                <a:solidFill>
                  <a:srgbClr val="00B050"/>
                </a:solidFill>
              </a:rPr>
              <a:t>не сданный зачёт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4) Задолженность — это зачёт или экзамен, который </a:t>
            </a:r>
            <a:r>
              <a:rPr lang="ru-RU" sz="2000" dirty="0">
                <a:solidFill>
                  <a:srgbClr val="00B050"/>
                </a:solidFill>
              </a:rPr>
              <a:t>студент не сдал </a:t>
            </a:r>
            <a:r>
              <a:rPr lang="ru-RU" sz="2000" dirty="0">
                <a:solidFill>
                  <a:prstClr val="black"/>
                </a:solidFill>
              </a:rPr>
              <a:t>и который </a:t>
            </a:r>
            <a:r>
              <a:rPr lang="ru-RU" sz="2000" dirty="0">
                <a:solidFill>
                  <a:srgbClr val="00B050"/>
                </a:solidFill>
              </a:rPr>
              <a:t>он должен снова сдавать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5) Экзаменационный лист — это документ, который … .</a:t>
            </a:r>
          </a:p>
        </p:txBody>
      </p:sp>
    </p:spTree>
    <p:extLst>
      <p:ext uri="{BB962C8B-B14F-4D97-AF65-F5344CB8AC3E}">
        <p14:creationId xmlns:p14="http://schemas.microsoft.com/office/powerpoint/2010/main" val="347893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21AA6A-BCCB-4987-841F-EA7B926E4380}"/>
              </a:ext>
            </a:extLst>
          </p:cNvPr>
          <p:cNvSpPr txBox="1"/>
          <p:nvPr/>
        </p:nvSpPr>
        <p:spPr>
          <a:xfrm>
            <a:off x="2234210" y="-45057"/>
            <a:ext cx="80581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A80E854-1334-4D88-8943-1E96951DBC06}"/>
              </a:ext>
            </a:extLst>
          </p:cNvPr>
          <p:cNvSpPr txBox="1"/>
          <p:nvPr/>
        </p:nvSpPr>
        <p:spPr>
          <a:xfrm>
            <a:off x="292719" y="1203431"/>
            <a:ext cx="1078044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/>
                </a:solidFill>
              </a:rPr>
              <a:t>Закончите предложения.</a:t>
            </a:r>
          </a:p>
          <a:p>
            <a:pPr>
              <a:defRPr/>
            </a:pPr>
            <a:endParaRPr lang="ru-RU" sz="2000" b="1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Зачётно-экзаменационная сессия - это время, </a:t>
            </a:r>
            <a:r>
              <a:rPr lang="ru-RU" sz="2000" dirty="0">
                <a:solidFill>
                  <a:srgbClr val="00B050"/>
                </a:solidFill>
              </a:rPr>
              <a:t>когда студенты сдают экзамены и зачёты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Зачёт — это </a:t>
            </a:r>
            <a:r>
              <a:rPr lang="ru-RU" sz="2000" dirty="0">
                <a:solidFill>
                  <a:srgbClr val="00B050"/>
                </a:solidFill>
              </a:rPr>
              <a:t>экзамен без оценки</a:t>
            </a:r>
            <a:r>
              <a:rPr lang="ru-RU" sz="2000" dirty="0">
                <a:solidFill>
                  <a:prstClr val="black"/>
                </a:solidFill>
              </a:rPr>
              <a:t>. 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sz="2000" dirty="0">
                <a:solidFill>
                  <a:prstClr val="black"/>
                </a:solidFill>
              </a:rPr>
              <a:t>Незачёт — это </a:t>
            </a:r>
            <a:r>
              <a:rPr lang="ru-RU" sz="2000" dirty="0">
                <a:solidFill>
                  <a:srgbClr val="00B050"/>
                </a:solidFill>
              </a:rPr>
              <a:t>не сданный зачёт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buFontTx/>
              <a:buAutoNum type="arabicParenR"/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4) Задолженность — это зачёт или экзамен, который </a:t>
            </a:r>
            <a:r>
              <a:rPr lang="ru-RU" sz="2000" dirty="0">
                <a:solidFill>
                  <a:srgbClr val="00B050"/>
                </a:solidFill>
              </a:rPr>
              <a:t>студент не сдал </a:t>
            </a:r>
            <a:r>
              <a:rPr lang="ru-RU" sz="2000" dirty="0">
                <a:solidFill>
                  <a:prstClr val="black"/>
                </a:solidFill>
              </a:rPr>
              <a:t>и который </a:t>
            </a:r>
            <a:r>
              <a:rPr lang="ru-RU" sz="2000" dirty="0">
                <a:solidFill>
                  <a:srgbClr val="00B050"/>
                </a:solidFill>
              </a:rPr>
              <a:t>он должен снова сдавать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5) Экзаменационный лист — это документ, который </a:t>
            </a:r>
            <a:r>
              <a:rPr lang="ru-RU" sz="2000" dirty="0">
                <a:solidFill>
                  <a:srgbClr val="00B050"/>
                </a:solidFill>
              </a:rPr>
              <a:t>студент получает в деканате, если у него имеется задолженность и ему надо пересдать зачёт (экзамен) или если он сдаёт зачёт (экзамен) индивидуально (отдельно от группы, например заранее)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  <a:p>
            <a:pPr>
              <a:defRPr/>
            </a:pP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91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13CC35B3-2926-4E36-BF0B-D833EC7DC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1751"/>
            <a:ext cx="10515600" cy="4925212"/>
          </a:xfrm>
        </p:spPr>
        <p:txBody>
          <a:bodyPr/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0" u="none" strike="noStrike" baseline="-25000" dirty="0">
                <a:solidFill>
                  <a:srgbClr val="000000"/>
                </a:solidFill>
                <a:latin typeface="Century Schoolbook" panose="02040604050505020304" pitchFamily="18" charset="0"/>
              </a:rPr>
              <a:t>Русская система оценок</a:t>
            </a:r>
          </a:p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0" i="0" u="none" strike="noStrike" baseline="-25000" dirty="0">
                <a:solidFill>
                  <a:srgbClr val="000000"/>
                </a:solidFill>
                <a:latin typeface="Century Schoolbook" panose="02040604050505020304" pitchFamily="18" charset="0"/>
              </a:rPr>
              <a:t>	</a:t>
            </a:r>
          </a:p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0" i="0" u="none" strike="noStrike" baseline="-25000" dirty="0">
                <a:solidFill>
                  <a:srgbClr val="000000"/>
                </a:solidFill>
                <a:latin typeface="Century Schoolbook" panose="02040604050505020304" pitchFamily="18" charset="0"/>
              </a:rPr>
              <a:t>			</a:t>
            </a:r>
            <a:endParaRPr lang="ru-RU" dirty="0"/>
          </a:p>
        </p:txBody>
      </p:sp>
      <p:graphicFrame>
        <p:nvGraphicFramePr>
          <p:cNvPr id="7" name="Таблица 8">
            <a:extLst>
              <a:ext uri="{FF2B5EF4-FFF2-40B4-BE49-F238E27FC236}">
                <a16:creationId xmlns="" xmlns:a16="http://schemas.microsoft.com/office/drawing/2014/main" id="{61A8D262-6FC8-473C-BAAD-C9FB3B8BBB4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74174" y="1681480"/>
          <a:ext cx="8443652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1826">
                  <a:extLst>
                    <a:ext uri="{9D8B030D-6E8A-4147-A177-3AD203B41FA5}">
                      <a16:colId xmlns="" xmlns:a16="http://schemas.microsoft.com/office/drawing/2014/main" val="2460084245"/>
                    </a:ext>
                  </a:extLst>
                </a:gridCol>
                <a:gridCol w="4221826">
                  <a:extLst>
                    <a:ext uri="{9D8B030D-6E8A-4147-A177-3AD203B41FA5}">
                      <a16:colId xmlns="" xmlns:a16="http://schemas.microsoft.com/office/drawing/2014/main" val="197910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ОФИЦИАЛЬНАЯ СИТУАЦИЯ 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НЕОФИЦИАЛЬНАЯ СИТУАЦИЯ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7748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отлично (</a:t>
                      </a:r>
                      <a:r>
                        <a:rPr lang="ru-RU" sz="2800" b="0" i="0" u="none" strike="noStrike" baseline="-25000" dirty="0" err="1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отл</a:t>
                      </a: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.) </a:t>
                      </a:r>
                    </a:p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хорошо (хор.)</a:t>
                      </a:r>
                    </a:p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удовлетворительно (уд.) </a:t>
                      </a:r>
                    </a:p>
                    <a:p>
                      <a:pPr algn="ctr"/>
                      <a:r>
                        <a:rPr lang="ru-RU" sz="2800" b="0" i="0" u="none" strike="noStrike" baseline="-25000" dirty="0">
                          <a:solidFill>
                            <a:srgbClr val="C00000"/>
                          </a:solidFill>
                          <a:latin typeface="Century Schoolbook" panose="02040604050505020304" pitchFamily="18" charset="0"/>
                        </a:rPr>
                        <a:t>неудовлетворительно (неуд.)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пятёрка (пять)</a:t>
                      </a:r>
                    </a:p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четвёрка (четыре)</a:t>
                      </a:r>
                    </a:p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000000"/>
                          </a:solidFill>
                          <a:latin typeface="Century Schoolbook" panose="02040604050505020304" pitchFamily="18" charset="0"/>
                        </a:rPr>
                        <a:t>тройка (три)</a:t>
                      </a:r>
                    </a:p>
                    <a:p>
                      <a:pPr marL="0"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2800" b="0" i="0" u="none" strike="noStrike" baseline="-25000" dirty="0">
                          <a:solidFill>
                            <a:srgbClr val="C00000"/>
                          </a:solidFill>
                          <a:latin typeface="Century Schoolbook" panose="02040604050505020304" pitchFamily="18" charset="0"/>
                        </a:rPr>
                        <a:t>двойка (два)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97120765"/>
                  </a:ext>
                </a:extLst>
              </a:tr>
            </a:tbl>
          </a:graphicData>
        </a:graphic>
      </p:graphicFrame>
      <p:graphicFrame>
        <p:nvGraphicFramePr>
          <p:cNvPr id="10" name="Таблица 11">
            <a:extLst>
              <a:ext uri="{FF2B5EF4-FFF2-40B4-BE49-F238E27FC236}">
                <a16:creationId xmlns="" xmlns:a16="http://schemas.microsoft.com/office/drawing/2014/main" id="{BF279300-1536-40DD-B9C0-91C0C85ECEE9}"/>
              </a:ext>
            </a:extLst>
          </p:cNvPr>
          <p:cNvGraphicFramePr>
            <a:graphicFrameLocks noGrp="1"/>
          </p:cNvGraphicFramePr>
          <p:nvPr/>
        </p:nvGraphicFramePr>
        <p:xfrm>
          <a:off x="2360471" y="4153297"/>
          <a:ext cx="7755775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8987">
                  <a:extLst>
                    <a:ext uri="{9D8B030D-6E8A-4147-A177-3AD203B41FA5}">
                      <a16:colId xmlns="" xmlns:a16="http://schemas.microsoft.com/office/drawing/2014/main" val="1823460248"/>
                    </a:ext>
                  </a:extLst>
                </a:gridCol>
                <a:gridCol w="1260793">
                  <a:extLst>
                    <a:ext uri="{9D8B030D-6E8A-4147-A177-3AD203B41FA5}">
                      <a16:colId xmlns="" xmlns:a16="http://schemas.microsoft.com/office/drawing/2014/main" val="2882907413"/>
                    </a:ext>
                  </a:extLst>
                </a:gridCol>
                <a:gridCol w="2296033">
                  <a:extLst>
                    <a:ext uri="{9D8B030D-6E8A-4147-A177-3AD203B41FA5}">
                      <a16:colId xmlns="" xmlns:a16="http://schemas.microsoft.com/office/drawing/2014/main" val="3745728901"/>
                    </a:ext>
                  </a:extLst>
                </a:gridCol>
                <a:gridCol w="2909962">
                  <a:extLst>
                    <a:ext uri="{9D8B030D-6E8A-4147-A177-3AD203B41FA5}">
                      <a16:colId xmlns="" xmlns:a16="http://schemas.microsoft.com/office/drawing/2014/main" val="3434793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Сегодня 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сдал</a:t>
                      </a:r>
                    </a:p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пересдал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экзамен по физике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 четыре (</a:t>
                      </a:r>
                      <a:r>
                        <a:rPr lang="ru-RU" sz="2000" b="1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 четвёрку).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90221509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lvl="4" algn="ctr"/>
                      <a:r>
                        <a:rPr lang="ru-RU" sz="2000" dirty="0"/>
                        <a:t>Я получил</a:t>
                      </a:r>
                    </a:p>
                    <a:p>
                      <a:pPr lvl="4" algn="ctr"/>
                      <a:r>
                        <a:rPr lang="ru-RU" sz="2000" dirty="0"/>
                        <a:t>Мне поставили 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четыре (четвёрку).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92950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13CF6F-66C5-D43E-7190-21660BA95755}"/>
              </a:ext>
            </a:extLst>
          </p:cNvPr>
          <p:cNvSpPr txBox="1"/>
          <p:nvPr/>
        </p:nvSpPr>
        <p:spPr>
          <a:xfrm>
            <a:off x="9226784" y="3429000"/>
            <a:ext cx="1778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>
                <a:solidFill>
                  <a:srgbClr val="C00000"/>
                </a:solidFill>
              </a:rPr>
              <a:t>единица = кол</a:t>
            </a:r>
          </a:p>
        </p:txBody>
      </p:sp>
    </p:spTree>
    <p:extLst>
      <p:ext uri="{BB962C8B-B14F-4D97-AF65-F5344CB8AC3E}">
        <p14:creationId xmlns:p14="http://schemas.microsoft.com/office/powerpoint/2010/main" val="87604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7E4C1F9-19C3-46AB-B672-5D5B9F646303}"/>
              </a:ext>
            </a:extLst>
          </p:cNvPr>
          <p:cNvSpPr txBox="1"/>
          <p:nvPr/>
        </p:nvSpPr>
        <p:spPr>
          <a:xfrm>
            <a:off x="551895" y="1097183"/>
            <a:ext cx="11088209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spcBef>
                <a:spcPts val="600"/>
              </a:spcBef>
              <a:defRPr/>
            </a:pPr>
            <a:r>
              <a:rPr lang="ru-RU" sz="2800" baseline="30000" dirty="0">
                <a:solidFill>
                  <a:srgbClr val="FF0000"/>
                </a:solidFill>
              </a:rPr>
              <a:t>1</a:t>
            </a:r>
            <a:r>
              <a:rPr lang="ru-RU" sz="2800" dirty="0">
                <a:solidFill>
                  <a:srgbClr val="FF0000"/>
                </a:solidFill>
              </a:rPr>
              <a:t>—</a:t>
            </a:r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dirty="0" err="1">
                <a:solidFill>
                  <a:prstClr val="black"/>
                </a:solidFill>
              </a:rPr>
              <a:t>Тьен</a:t>
            </a:r>
            <a:r>
              <a:rPr lang="ru-RU" sz="2800" dirty="0">
                <a:solidFill>
                  <a:prstClr val="black"/>
                </a:solidFill>
              </a:rPr>
              <a:t>, как? Сдал экзамен?</a:t>
            </a:r>
          </a:p>
          <a:p>
            <a:pPr indent="457200">
              <a:spcBef>
                <a:spcPts val="600"/>
              </a:spcBef>
              <a:defRPr/>
            </a:pPr>
            <a:r>
              <a:rPr lang="ru-RU" sz="2800" baseline="30000" dirty="0">
                <a:solidFill>
                  <a:srgbClr val="009644"/>
                </a:solidFill>
              </a:rPr>
              <a:t>2</a:t>
            </a:r>
            <a:r>
              <a:rPr lang="ru-RU" sz="2800" dirty="0">
                <a:solidFill>
                  <a:srgbClr val="00B050"/>
                </a:solidFill>
              </a:rPr>
              <a:t>—</a:t>
            </a:r>
            <a:r>
              <a:rPr lang="ru-RU" sz="2800" dirty="0">
                <a:solidFill>
                  <a:prstClr val="black"/>
                </a:solidFill>
              </a:rPr>
              <a:t> Сдал на пятёрку.</a:t>
            </a:r>
          </a:p>
          <a:p>
            <a:pPr indent="457200">
              <a:spcBef>
                <a:spcPts val="600"/>
              </a:spcBef>
              <a:defRPr/>
            </a:pPr>
            <a:r>
              <a:rPr lang="ru-RU" sz="2800" baseline="30000" dirty="0">
                <a:solidFill>
                  <a:srgbClr val="FF0000"/>
                </a:solidFill>
              </a:rPr>
              <a:t>1</a:t>
            </a:r>
            <a:r>
              <a:rPr lang="ru-RU" sz="2800" dirty="0">
                <a:solidFill>
                  <a:srgbClr val="FF0000"/>
                </a:solidFill>
              </a:rPr>
              <a:t>—</a:t>
            </a:r>
            <a:r>
              <a:rPr lang="ru-RU" sz="2800" dirty="0">
                <a:solidFill>
                  <a:prstClr val="black"/>
                </a:solidFill>
              </a:rPr>
              <a:t> Молодец! А я получил четвёрку. Поехали в общежитие.</a:t>
            </a:r>
          </a:p>
          <a:p>
            <a:pPr indent="457200">
              <a:spcBef>
                <a:spcPts val="600"/>
              </a:spcBef>
              <a:defRPr/>
            </a:pPr>
            <a:r>
              <a:rPr lang="ru-RU" sz="2800" baseline="30000" dirty="0">
                <a:solidFill>
                  <a:srgbClr val="009644"/>
                </a:solidFill>
              </a:rPr>
              <a:t>2</a:t>
            </a:r>
            <a:r>
              <a:rPr lang="ru-RU" sz="2800" dirty="0">
                <a:solidFill>
                  <a:srgbClr val="00B050"/>
                </a:solidFill>
              </a:rPr>
              <a:t>—</a:t>
            </a:r>
            <a:r>
              <a:rPr lang="ru-RU" sz="2800" dirty="0">
                <a:solidFill>
                  <a:prstClr val="black"/>
                </a:solidFill>
              </a:rPr>
              <a:t> Нет давай подождём Кумара. Вот он уже идёт. Кумар, сдал экзамен?</a:t>
            </a:r>
          </a:p>
          <a:p>
            <a:pPr indent="457200">
              <a:spcBef>
                <a:spcPts val="600"/>
              </a:spcBef>
              <a:defRPr/>
            </a:pPr>
            <a:r>
              <a:rPr lang="ru-RU" sz="2800" baseline="30000" dirty="0">
                <a:solidFill>
                  <a:srgbClr val="7030A0"/>
                </a:solidFill>
              </a:rPr>
              <a:t>3</a:t>
            </a:r>
            <a:r>
              <a:rPr lang="ru-RU" sz="2800" dirty="0">
                <a:solidFill>
                  <a:srgbClr val="7030A0"/>
                </a:solidFill>
              </a:rPr>
              <a:t>—</a:t>
            </a:r>
            <a:r>
              <a:rPr lang="ru-RU" sz="2800" dirty="0">
                <a:solidFill>
                  <a:prstClr val="black"/>
                </a:solidFill>
              </a:rPr>
              <a:t> Сдал. Мне поставили тройку. А у Пань Минь, по-моему, проблемы. Давайте её подождём.</a:t>
            </a:r>
          </a:p>
          <a:p>
            <a:pPr indent="457200">
              <a:spcBef>
                <a:spcPts val="600"/>
              </a:spcBef>
              <a:defRPr/>
            </a:pPr>
            <a:r>
              <a:rPr lang="ru-RU" sz="2800" baseline="30000" dirty="0">
                <a:solidFill>
                  <a:srgbClr val="FF0000"/>
                </a:solidFill>
              </a:rPr>
              <a:t>1</a:t>
            </a:r>
            <a:r>
              <a:rPr lang="ru-RU" sz="2800" dirty="0">
                <a:solidFill>
                  <a:srgbClr val="FF0000"/>
                </a:solidFill>
              </a:rPr>
              <a:t>—</a:t>
            </a:r>
            <a:r>
              <a:rPr lang="ru-RU" sz="2800" dirty="0">
                <a:solidFill>
                  <a:prstClr val="black"/>
                </a:solidFill>
              </a:rPr>
              <a:t> Ну что, Пань Минь?</a:t>
            </a:r>
          </a:p>
          <a:p>
            <a:pPr indent="457200">
              <a:spcBef>
                <a:spcPts val="600"/>
              </a:spcBef>
              <a:defRPr/>
            </a:pPr>
            <a:r>
              <a:rPr lang="ru-RU" sz="2800" baseline="30000" dirty="0">
                <a:solidFill>
                  <a:srgbClr val="00B0F0"/>
                </a:solidFill>
              </a:rPr>
              <a:t>4</a:t>
            </a:r>
            <a:r>
              <a:rPr lang="ru-RU" sz="2800" dirty="0">
                <a:solidFill>
                  <a:srgbClr val="00B0F0"/>
                </a:solidFill>
              </a:rPr>
              <a:t>—</a:t>
            </a:r>
            <a:r>
              <a:rPr lang="ru-RU" sz="2800" dirty="0">
                <a:solidFill>
                  <a:prstClr val="black"/>
                </a:solidFill>
              </a:rPr>
              <a:t> Что? Двойку получила...</a:t>
            </a:r>
          </a:p>
          <a:p>
            <a:pPr indent="457200">
              <a:spcBef>
                <a:spcPts val="600"/>
              </a:spcBef>
              <a:defRPr/>
            </a:pPr>
            <a:r>
              <a:rPr lang="ru-RU" sz="2800" baseline="30000" dirty="0">
                <a:solidFill>
                  <a:srgbClr val="7030A0"/>
                </a:solidFill>
              </a:rPr>
              <a:t>3</a:t>
            </a:r>
            <a:r>
              <a:rPr lang="ru-RU" sz="2800" dirty="0">
                <a:solidFill>
                  <a:srgbClr val="7030A0"/>
                </a:solidFill>
              </a:rPr>
              <a:t>—</a:t>
            </a:r>
            <a:r>
              <a:rPr lang="ru-RU" sz="2800" dirty="0">
                <a:solidFill>
                  <a:prstClr val="black"/>
                </a:solidFill>
              </a:rPr>
              <a:t> Не расстраивайся. Экзамен же можно пересдать.</a:t>
            </a:r>
          </a:p>
          <a:p>
            <a:pPr indent="457200">
              <a:spcBef>
                <a:spcPts val="600"/>
              </a:spcBef>
              <a:defRPr/>
            </a:pPr>
            <a:r>
              <a:rPr lang="ru-RU" sz="2800" baseline="30000" dirty="0">
                <a:solidFill>
                  <a:srgbClr val="00B0F0"/>
                </a:solidFill>
              </a:rPr>
              <a:t>4</a:t>
            </a:r>
            <a:r>
              <a:rPr lang="ru-RU" sz="2800" dirty="0">
                <a:solidFill>
                  <a:srgbClr val="00B0F0"/>
                </a:solidFill>
              </a:rPr>
              <a:t>—</a:t>
            </a:r>
            <a:r>
              <a:rPr lang="ru-RU" sz="2800" dirty="0">
                <a:solidFill>
                  <a:prstClr val="black"/>
                </a:solidFill>
              </a:rPr>
              <a:t> Всё равно обидно.</a:t>
            </a:r>
          </a:p>
        </p:txBody>
      </p:sp>
    </p:spTree>
    <p:extLst>
      <p:ext uri="{BB962C8B-B14F-4D97-AF65-F5344CB8AC3E}">
        <p14:creationId xmlns:p14="http://schemas.microsoft.com/office/powerpoint/2010/main" val="295230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7F9BF89-8F19-4649-BC8F-BA2CCA93F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025" y="727970"/>
            <a:ext cx="8933481" cy="61300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27A263E-A804-406E-BC0F-6CDC007BE1A4}"/>
              </a:ext>
            </a:extLst>
          </p:cNvPr>
          <p:cNvSpPr txBox="1"/>
          <p:nvPr/>
        </p:nvSpPr>
        <p:spPr>
          <a:xfrm>
            <a:off x="19974" y="903891"/>
            <a:ext cx="3389051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1. Сколько студент сдал зачётов?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2. Сколько экзаменов он сдал?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3. На какую оценку он сдал экзамен по философии?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4. На какую оценку он сдал экзамен по русскому языку?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5. На какую оценку студент сдал экзамен по экономике?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6. На какую оценку студент сдал экзамен по основам информатики?</a:t>
            </a:r>
          </a:p>
        </p:txBody>
      </p:sp>
    </p:spTree>
    <p:extLst>
      <p:ext uri="{BB962C8B-B14F-4D97-AF65-F5344CB8AC3E}">
        <p14:creationId xmlns:p14="http://schemas.microsoft.com/office/powerpoint/2010/main" val="339817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DE80A51-DD53-4CE4-8449-9698B19D2178}"/>
              </a:ext>
            </a:extLst>
          </p:cNvPr>
          <p:cNvSpPr txBox="1"/>
          <p:nvPr/>
        </p:nvSpPr>
        <p:spPr>
          <a:xfrm>
            <a:off x="838200" y="3583582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переводить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400" dirty="0">
                <a:solidFill>
                  <a:srgbClr val="002060"/>
                </a:solidFill>
              </a:rPr>
              <a:t> русского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sz="2400" dirty="0">
                <a:solidFill>
                  <a:srgbClr val="002060"/>
                </a:solidFill>
              </a:rPr>
              <a:t> испанский</a:t>
            </a: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="" xmlns:a16="http://schemas.microsoft.com/office/drawing/2014/main" id="{90EBD47E-80E4-4482-893C-75A457CCAA82}"/>
              </a:ext>
            </a:extLst>
          </p:cNvPr>
          <p:cNvGraphicFramePr>
            <a:graphicFrameLocks noGrp="1"/>
          </p:cNvGraphicFramePr>
          <p:nvPr/>
        </p:nvGraphicFramePr>
        <p:xfrm>
          <a:off x="838199" y="1596765"/>
          <a:ext cx="10693893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8810">
                  <a:extLst>
                    <a:ext uri="{9D8B030D-6E8A-4147-A177-3AD203B41FA5}">
                      <a16:colId xmlns="" xmlns:a16="http://schemas.microsoft.com/office/drawing/2014/main" val="3463279315"/>
                    </a:ext>
                  </a:extLst>
                </a:gridCol>
                <a:gridCol w="1727068">
                  <a:extLst>
                    <a:ext uri="{9D8B030D-6E8A-4147-A177-3AD203B41FA5}">
                      <a16:colId xmlns="" xmlns:a16="http://schemas.microsoft.com/office/drawing/2014/main" val="4238936825"/>
                    </a:ext>
                  </a:extLst>
                </a:gridCol>
                <a:gridCol w="1293433">
                  <a:extLst>
                    <a:ext uri="{9D8B030D-6E8A-4147-A177-3AD203B41FA5}">
                      <a16:colId xmlns="" xmlns:a16="http://schemas.microsoft.com/office/drawing/2014/main" val="1316992551"/>
                    </a:ext>
                  </a:extLst>
                </a:gridCol>
                <a:gridCol w="2224637">
                  <a:extLst>
                    <a:ext uri="{9D8B030D-6E8A-4147-A177-3AD203B41FA5}">
                      <a16:colId xmlns="" xmlns:a16="http://schemas.microsoft.com/office/drawing/2014/main" val="2518935731"/>
                    </a:ext>
                  </a:extLst>
                </a:gridCol>
                <a:gridCol w="3859945">
                  <a:extLst>
                    <a:ext uri="{9D8B030D-6E8A-4147-A177-3AD203B41FA5}">
                      <a16:colId xmlns="" xmlns:a16="http://schemas.microsoft.com/office/drawing/2014/main" val="3017703375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ГЛАГОЛЫ</a:t>
                      </a:r>
                    </a:p>
                  </a:txBody>
                  <a:tcPr>
                    <a:lnR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chemeClr val="tx1"/>
                          </a:solidFill>
                        </a:rPr>
                        <a:t>ГЛАГОЛЫ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СУЩЕСТВИТЕЛЬНЫЕ</a:t>
                      </a:r>
                    </a:p>
                  </a:txBody>
                  <a:tcPr>
                    <a:lnL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7343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говорить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читать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писать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понимать</a:t>
                      </a:r>
                    </a:p>
                  </a:txBody>
                  <a:tcPr anchor="ctr"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по-</a:t>
                      </a: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русск</a:t>
                      </a: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</a:t>
                      </a:r>
                    </a:p>
                  </a:txBody>
                  <a:tcPr anchor="ctr">
                    <a:lnR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знать</a:t>
                      </a:r>
                    </a:p>
                    <a:p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изучать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русск</a:t>
                      </a: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ий</a:t>
                      </a:r>
                      <a:r>
                        <a:rPr lang="ru-RU" sz="2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400" b="1" kern="12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язык</a:t>
                      </a:r>
                    </a:p>
                  </a:txBody>
                  <a:tcPr anchor="ctr">
                    <a:lnR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книга </a:t>
                      </a:r>
                      <a:r>
                        <a:rPr lang="ru-RU" sz="2400" b="1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русск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ом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язык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учебник русск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ого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язык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тетрадь 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русск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ому</a:t>
                      </a:r>
                      <a:r>
                        <a:rPr lang="ru-RU" sz="2400" b="0" dirty="0">
                          <a:solidFill>
                            <a:srgbClr val="4C0000"/>
                          </a:solidFill>
                        </a:rPr>
                        <a:t> язык</a:t>
                      </a:r>
                      <a:r>
                        <a:rPr lang="ru-RU" sz="2400" b="1" kern="1200" dirty="0">
                          <a:solidFill>
                            <a:srgbClr val="4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</a:p>
                  </a:txBody>
                  <a:tcPr anchor="ctr">
                    <a:lnL w="5715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65325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95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864887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1.</a:t>
            </a:r>
            <a:endParaRPr lang="ru-RU" sz="2000" dirty="0">
              <a:solidFill>
                <a:prstClr val="black"/>
              </a:solidFill>
              <a:latin typeface="Calibri Light" panose="020F0302020204030204"/>
            </a:endParaRP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</a:t>
            </a:r>
            <a:r>
              <a:rPr lang="ru-RU" sz="2000" dirty="0" err="1">
                <a:solidFill>
                  <a:prstClr val="black"/>
                </a:solidFill>
              </a:rPr>
              <a:t>Зо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Зо</a:t>
            </a:r>
            <a:r>
              <a:rPr lang="ru-RU" sz="2000" dirty="0">
                <a:solidFill>
                  <a:prstClr val="black"/>
                </a:solidFill>
              </a:rPr>
              <a:t>, ты не знаешь, где мой учебник русского языка?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А зачем тебе учебник? Ты и так хорошо говоришь по-русски.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Да? Это ты так думаешь! А Анна Сергеевна не говорит, но я чувствую, что она считает, что я плохо знаю русский язык. Она меня всегда исправляет, когда я читаю и пишу по-русски.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Тогда тебе надо больше читать книг на русском языке. Хочешь, я дам тебе интересную книгу.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Спасибо, конечно. Её я буду читать, когда у меня будет свободное время. А сейчас мне нужно сделать домашнюю работу. А книга не заменит учебник. Где он?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Там же, где и твоя тетрадь по русскому языку. На столе под учебником математики.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И правда! Вот он.</a:t>
            </a:r>
          </a:p>
          <a:p>
            <a:pPr>
              <a:defRPr/>
            </a:pPr>
            <a:r>
              <a:rPr lang="ru-RU" sz="2000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2.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Анна Мария, ты так хорошо понимаешь по-русски. Это, наверное, потому, что ты изучала русский язык до приезда в Москву.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Нет, это потому, что я смотрю передачи по телевизору и слушаю радио.</a:t>
            </a:r>
          </a:p>
          <a:p>
            <a:pPr>
              <a:defRPr/>
            </a:pPr>
            <a:r>
              <a:rPr lang="ru-RU" sz="2000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3.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Кумар, мне нужно перевести эти предложения с английского языка на русский. Ты мне не поможешь?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Могу попробовать, но не уверен, что сделаю перевод без ошибок. У тебя есть англо-русский словарь?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Да. Вот он.</a:t>
            </a:r>
          </a:p>
          <a:p>
            <a:pPr>
              <a:defRPr/>
            </a:pPr>
            <a:r>
              <a:rPr lang="ru-RU" sz="2000" dirty="0">
                <a:solidFill>
                  <a:prstClr val="black"/>
                </a:solidFill>
              </a:rPr>
              <a:t>— Ну давай попробуем.</a:t>
            </a:r>
          </a:p>
        </p:txBody>
      </p:sp>
    </p:spTree>
    <p:extLst>
      <p:ext uri="{BB962C8B-B14F-4D97-AF65-F5344CB8AC3E}">
        <p14:creationId xmlns:p14="http://schemas.microsoft.com/office/powerpoint/2010/main" val="354039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Когда я приехал в Москву, я плохо знал </a:t>
            </a:r>
            <a:r>
              <a:rPr lang="ru-RU" sz="3600" i="1" dirty="0">
                <a:solidFill>
                  <a:srgbClr val="FFEAA9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. </a:t>
            </a:r>
          </a:p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Вскоре после приезда я начал изучать</a:t>
            </a:r>
            <a:r>
              <a:rPr lang="ru-RU" sz="3600" i="1" dirty="0">
                <a:solidFill>
                  <a:srgbClr val="5D2884"/>
                </a:solidFill>
              </a:rPr>
              <a:t> </a:t>
            </a:r>
            <a:r>
              <a:rPr lang="ru-RU" sz="3600" i="1" dirty="0">
                <a:solidFill>
                  <a:srgbClr val="FFF0C5"/>
                </a:solidFill>
              </a:rPr>
              <a:t>русский язык</a:t>
            </a:r>
            <a:r>
              <a:rPr lang="ru-RU" sz="3600" dirty="0">
                <a:solidFill>
                  <a:srgbClr val="FFF0C5"/>
                </a:solidFill>
              </a:rPr>
              <a:t> </a:t>
            </a:r>
            <a:r>
              <a:rPr lang="ru-RU" sz="3600" dirty="0">
                <a:solidFill>
                  <a:prstClr val="black"/>
                </a:solidFill>
              </a:rPr>
              <a:t>на подготовительном факультете. Мы получили учебники </a:t>
            </a:r>
            <a:r>
              <a:rPr lang="ru-RU" sz="3600" i="1" dirty="0">
                <a:solidFill>
                  <a:srgbClr val="FFFCF2"/>
                </a:solidFill>
              </a:rPr>
              <a:t>русского языка</a:t>
            </a:r>
            <a:r>
              <a:rPr lang="ru-RU" sz="3600" i="1" dirty="0">
                <a:solidFill>
                  <a:prstClr val="black"/>
                </a:solidFill>
              </a:rPr>
              <a:t>.</a:t>
            </a:r>
            <a:r>
              <a:rPr lang="ru-RU" sz="3600" dirty="0">
                <a:solidFill>
                  <a:prstClr val="black"/>
                </a:solidFill>
              </a:rPr>
              <a:t> Сначала было очень трудно. Мне пришлось очень много переводить </a:t>
            </a:r>
            <a:r>
              <a:rPr lang="ru-RU" sz="3600" i="1" dirty="0">
                <a:solidFill>
                  <a:srgbClr val="FFFCF2"/>
                </a:solidFill>
              </a:rPr>
              <a:t>с русского языка</a:t>
            </a:r>
            <a:r>
              <a:rPr lang="ru-RU" sz="3600" dirty="0">
                <a:solidFill>
                  <a:prstClr val="black"/>
                </a:solidFill>
              </a:rPr>
              <a:t>. Все новые слова я записывал в тетрадь </a:t>
            </a:r>
            <a:r>
              <a:rPr lang="ru-RU" sz="3600" i="1" dirty="0">
                <a:solidFill>
                  <a:srgbClr val="FFFDF6"/>
                </a:solidFill>
              </a:rPr>
              <a:t>по русскому языку</a:t>
            </a:r>
            <a:r>
              <a:rPr lang="ru-RU" sz="3600" dirty="0">
                <a:solidFill>
                  <a:prstClr val="black"/>
                </a:solidFill>
              </a:rPr>
              <a:t>. Но через месяц я уже смог писать, читать и говорить </a:t>
            </a:r>
            <a:r>
              <a:rPr lang="ru-RU" sz="3600" i="1" dirty="0">
                <a:solidFill>
                  <a:srgbClr val="FFFDF8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Правда, я ещё плохо понимаю </a:t>
            </a:r>
            <a:r>
              <a:rPr lang="ru-RU" sz="3600" i="1" dirty="0">
                <a:solidFill>
                  <a:srgbClr val="FFFFFF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Наш преподаватель сказал нам, что, если мы хотим хорошо знать </a:t>
            </a:r>
            <a:r>
              <a:rPr lang="ru-RU" sz="3600" i="1" dirty="0">
                <a:solidFill>
                  <a:srgbClr val="FFFFFF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, мы должны читать книги </a:t>
            </a:r>
            <a:r>
              <a:rPr lang="ru-RU" sz="3600" i="1" dirty="0">
                <a:solidFill>
                  <a:srgbClr val="FFFFFF"/>
                </a:solidFill>
              </a:rPr>
              <a:t>на русском языке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192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Когда я приехал в Москву, я плохо знал </a:t>
            </a:r>
            <a:r>
              <a:rPr lang="ru-RU" sz="3600" i="1" dirty="0">
                <a:solidFill>
                  <a:srgbClr val="5D2884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. </a:t>
            </a:r>
          </a:p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Вскоре после приезда я начал изучать</a:t>
            </a:r>
            <a:r>
              <a:rPr lang="ru-RU" sz="3600" i="1" dirty="0">
                <a:solidFill>
                  <a:srgbClr val="5D2884"/>
                </a:solidFill>
              </a:rPr>
              <a:t> </a:t>
            </a:r>
            <a:r>
              <a:rPr lang="ru-RU" sz="3600" i="1" dirty="0">
                <a:solidFill>
                  <a:srgbClr val="FFF0C5"/>
                </a:solidFill>
              </a:rPr>
              <a:t>русский язык</a:t>
            </a:r>
            <a:r>
              <a:rPr lang="ru-RU" sz="3600" dirty="0">
                <a:solidFill>
                  <a:srgbClr val="FFF0C5"/>
                </a:solidFill>
              </a:rPr>
              <a:t> </a:t>
            </a:r>
            <a:r>
              <a:rPr lang="ru-RU" sz="3600" dirty="0">
                <a:solidFill>
                  <a:prstClr val="black"/>
                </a:solidFill>
              </a:rPr>
              <a:t>на подготовительном факультете. Мы получили учебники </a:t>
            </a:r>
            <a:r>
              <a:rPr lang="ru-RU" sz="3600" i="1" dirty="0">
                <a:solidFill>
                  <a:srgbClr val="FFF4D3"/>
                </a:solidFill>
              </a:rPr>
              <a:t>по </a:t>
            </a:r>
            <a:r>
              <a:rPr lang="ru-RU" sz="3600" i="1" dirty="0">
                <a:solidFill>
                  <a:srgbClr val="FFFCF2"/>
                </a:solidFill>
              </a:rPr>
              <a:t>русского языка</a:t>
            </a:r>
            <a:r>
              <a:rPr lang="ru-RU" sz="3600" i="1" dirty="0">
                <a:solidFill>
                  <a:prstClr val="black"/>
                </a:solidFill>
              </a:rPr>
              <a:t>.</a:t>
            </a:r>
            <a:r>
              <a:rPr lang="ru-RU" sz="3600" dirty="0">
                <a:solidFill>
                  <a:prstClr val="black"/>
                </a:solidFill>
              </a:rPr>
              <a:t> Сначала было очень трудно. Мне пришлось очень много переводить </a:t>
            </a:r>
            <a:r>
              <a:rPr lang="ru-RU" sz="3600" i="1" dirty="0">
                <a:solidFill>
                  <a:srgbClr val="FFFCF2"/>
                </a:solidFill>
              </a:rPr>
              <a:t>с русского языка</a:t>
            </a:r>
            <a:r>
              <a:rPr lang="ru-RU" sz="3600" dirty="0">
                <a:solidFill>
                  <a:prstClr val="black"/>
                </a:solidFill>
              </a:rPr>
              <a:t>. Все новые слова я записывал в тетрадь </a:t>
            </a:r>
            <a:r>
              <a:rPr lang="ru-RU" sz="3600" i="1" dirty="0">
                <a:solidFill>
                  <a:srgbClr val="FFFDF6"/>
                </a:solidFill>
              </a:rPr>
              <a:t>по русскому языку</a:t>
            </a:r>
            <a:r>
              <a:rPr lang="ru-RU" sz="3600" dirty="0">
                <a:solidFill>
                  <a:prstClr val="black"/>
                </a:solidFill>
              </a:rPr>
              <a:t>. Но через месяц я уже смог писать, читать и говорить </a:t>
            </a:r>
            <a:r>
              <a:rPr lang="ru-RU" sz="3600" i="1" dirty="0">
                <a:solidFill>
                  <a:srgbClr val="FFFDF8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Правда, я ещё плохо понимаю </a:t>
            </a:r>
            <a:r>
              <a:rPr lang="ru-RU" sz="3600" i="1" dirty="0">
                <a:solidFill>
                  <a:srgbClr val="FFFFFF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Наш преподаватель сказал нам, что, если мы хотим хорошо знать </a:t>
            </a:r>
            <a:r>
              <a:rPr lang="ru-RU" sz="3600" i="1" dirty="0">
                <a:solidFill>
                  <a:srgbClr val="FFFFFF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, мы должны читать книги </a:t>
            </a:r>
            <a:r>
              <a:rPr lang="ru-RU" sz="3600" i="1" dirty="0">
                <a:solidFill>
                  <a:srgbClr val="FFFFFF"/>
                </a:solidFill>
              </a:rPr>
              <a:t>на русском языке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511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Когда я приехал в Москву, я плохо знал </a:t>
            </a:r>
            <a:r>
              <a:rPr lang="ru-RU" sz="3600" i="1" dirty="0">
                <a:solidFill>
                  <a:srgbClr val="5D2884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. </a:t>
            </a:r>
          </a:p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Вскоре после приезда я начал изучать</a:t>
            </a:r>
            <a:r>
              <a:rPr lang="ru-RU" sz="3600" i="1" dirty="0">
                <a:solidFill>
                  <a:srgbClr val="5D2884"/>
                </a:solidFill>
              </a:rPr>
              <a:t> русский язык</a:t>
            </a:r>
            <a:r>
              <a:rPr lang="ru-RU" sz="3600" dirty="0">
                <a:solidFill>
                  <a:srgbClr val="5D2884"/>
                </a:solidFill>
              </a:rPr>
              <a:t> </a:t>
            </a:r>
            <a:r>
              <a:rPr lang="ru-RU" sz="3600" dirty="0">
                <a:solidFill>
                  <a:prstClr val="black"/>
                </a:solidFill>
              </a:rPr>
              <a:t>на подготовительном факультете. Мы получили учебники </a:t>
            </a:r>
            <a:r>
              <a:rPr lang="ru-RU" sz="3600" i="1" dirty="0">
                <a:solidFill>
                  <a:srgbClr val="FFF4D3"/>
                </a:solidFill>
              </a:rPr>
              <a:t>по </a:t>
            </a:r>
            <a:r>
              <a:rPr lang="ru-RU" sz="3600" i="1" dirty="0">
                <a:solidFill>
                  <a:srgbClr val="FFFCF2"/>
                </a:solidFill>
              </a:rPr>
              <a:t>русского языка</a:t>
            </a:r>
            <a:r>
              <a:rPr lang="ru-RU" sz="3600" i="1" dirty="0">
                <a:solidFill>
                  <a:prstClr val="black"/>
                </a:solidFill>
              </a:rPr>
              <a:t>.</a:t>
            </a:r>
            <a:r>
              <a:rPr lang="ru-RU" sz="3600" dirty="0">
                <a:solidFill>
                  <a:prstClr val="black"/>
                </a:solidFill>
              </a:rPr>
              <a:t> Сначала было очень трудно. Мне пришлось очень много переводить </a:t>
            </a:r>
            <a:r>
              <a:rPr lang="ru-RU" sz="3600" i="1" dirty="0">
                <a:solidFill>
                  <a:srgbClr val="FFFCF2"/>
                </a:solidFill>
              </a:rPr>
              <a:t>с русского языка</a:t>
            </a:r>
            <a:r>
              <a:rPr lang="ru-RU" sz="3600" dirty="0">
                <a:solidFill>
                  <a:prstClr val="black"/>
                </a:solidFill>
              </a:rPr>
              <a:t>. Все новые слова я записывал в тетрадь </a:t>
            </a:r>
            <a:r>
              <a:rPr lang="ru-RU" sz="3600" i="1" dirty="0">
                <a:solidFill>
                  <a:srgbClr val="FFFDF6"/>
                </a:solidFill>
              </a:rPr>
              <a:t>по русскому языку</a:t>
            </a:r>
            <a:r>
              <a:rPr lang="ru-RU" sz="3600" dirty="0">
                <a:solidFill>
                  <a:prstClr val="black"/>
                </a:solidFill>
              </a:rPr>
              <a:t>. Но через месяц я уже смог писать, читать и говорить </a:t>
            </a:r>
            <a:r>
              <a:rPr lang="ru-RU" sz="3600" i="1" dirty="0">
                <a:solidFill>
                  <a:srgbClr val="FFFDF8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Правда, я ещё плохо понимаю </a:t>
            </a:r>
            <a:r>
              <a:rPr lang="ru-RU" sz="3600" i="1" dirty="0">
                <a:solidFill>
                  <a:srgbClr val="FFFFFF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Наш преподаватель сказал нам, что, если мы хотим хорошо знать </a:t>
            </a:r>
            <a:r>
              <a:rPr lang="ru-RU" sz="3600" i="1" dirty="0">
                <a:solidFill>
                  <a:srgbClr val="FFFFFF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, мы должны читать книги </a:t>
            </a:r>
            <a:r>
              <a:rPr lang="ru-RU" sz="3600" i="1" dirty="0">
                <a:solidFill>
                  <a:srgbClr val="FFFFFF"/>
                </a:solidFill>
              </a:rPr>
              <a:t>на русском языке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988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Когда я приехал в Москву, я плохо знал </a:t>
            </a:r>
            <a:r>
              <a:rPr lang="ru-RU" sz="3600" i="1" dirty="0">
                <a:solidFill>
                  <a:srgbClr val="5D2884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. </a:t>
            </a:r>
          </a:p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Вскоре после приезда я начал изучать</a:t>
            </a:r>
            <a:r>
              <a:rPr lang="ru-RU" sz="3600" i="1" dirty="0">
                <a:solidFill>
                  <a:srgbClr val="5D2884"/>
                </a:solidFill>
              </a:rPr>
              <a:t> русский язык</a:t>
            </a:r>
            <a:r>
              <a:rPr lang="ru-RU" sz="3600" dirty="0">
                <a:solidFill>
                  <a:srgbClr val="5D2884"/>
                </a:solidFill>
              </a:rPr>
              <a:t> </a:t>
            </a:r>
            <a:r>
              <a:rPr lang="ru-RU" sz="3600" dirty="0">
                <a:solidFill>
                  <a:prstClr val="black"/>
                </a:solidFill>
              </a:rPr>
              <a:t>на подготовительном факультете. Мы получили учебники </a:t>
            </a:r>
            <a:r>
              <a:rPr lang="ru-RU" sz="3600" i="1" dirty="0">
                <a:solidFill>
                  <a:srgbClr val="5D2884"/>
                </a:solidFill>
              </a:rPr>
              <a:t>русского языка</a:t>
            </a:r>
            <a:r>
              <a:rPr lang="ru-RU" sz="3600" i="1" dirty="0">
                <a:solidFill>
                  <a:prstClr val="black"/>
                </a:solidFill>
              </a:rPr>
              <a:t>.</a:t>
            </a:r>
            <a:r>
              <a:rPr lang="ru-RU" sz="3600" dirty="0">
                <a:solidFill>
                  <a:prstClr val="black"/>
                </a:solidFill>
              </a:rPr>
              <a:t> Сначала было очень трудно. Мне пришлось очень много переводить </a:t>
            </a:r>
            <a:r>
              <a:rPr lang="ru-RU" sz="3600" i="1" dirty="0">
                <a:solidFill>
                  <a:srgbClr val="FFFCF2"/>
                </a:solidFill>
              </a:rPr>
              <a:t>с русского языка</a:t>
            </a:r>
            <a:r>
              <a:rPr lang="ru-RU" sz="3600" dirty="0">
                <a:solidFill>
                  <a:prstClr val="black"/>
                </a:solidFill>
              </a:rPr>
              <a:t>. Все новые слова я записывал в тетрадь </a:t>
            </a:r>
            <a:r>
              <a:rPr lang="ru-RU" sz="3600" i="1" dirty="0">
                <a:solidFill>
                  <a:srgbClr val="FFFDF6"/>
                </a:solidFill>
              </a:rPr>
              <a:t>по русскому языку</a:t>
            </a:r>
            <a:r>
              <a:rPr lang="ru-RU" sz="3600" dirty="0">
                <a:solidFill>
                  <a:prstClr val="black"/>
                </a:solidFill>
              </a:rPr>
              <a:t>. Но через месяц я уже смог писать, читать и говорить </a:t>
            </a:r>
            <a:r>
              <a:rPr lang="ru-RU" sz="3600" i="1" dirty="0">
                <a:solidFill>
                  <a:srgbClr val="FFFDF8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Правда, я ещё плохо понимаю </a:t>
            </a:r>
            <a:r>
              <a:rPr lang="ru-RU" sz="3600" i="1" dirty="0">
                <a:solidFill>
                  <a:srgbClr val="FFFFFF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Наш преподаватель сказал нам, что, если мы хотим хорошо знать </a:t>
            </a:r>
            <a:r>
              <a:rPr lang="ru-RU" sz="3600" i="1" dirty="0">
                <a:solidFill>
                  <a:srgbClr val="FFFFFF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, мы должны читать книги </a:t>
            </a:r>
            <a:r>
              <a:rPr lang="ru-RU" sz="3600" i="1" dirty="0">
                <a:solidFill>
                  <a:srgbClr val="FFFFFF"/>
                </a:solidFill>
              </a:rPr>
              <a:t>на русском языке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095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Когда я приехал в Москву, я плохо знал </a:t>
            </a:r>
            <a:r>
              <a:rPr lang="ru-RU" sz="3600" i="1" dirty="0">
                <a:solidFill>
                  <a:srgbClr val="5D2884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. </a:t>
            </a:r>
          </a:p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Вскоре после приезда я начал изучать</a:t>
            </a:r>
            <a:r>
              <a:rPr lang="ru-RU" sz="3600" i="1" dirty="0">
                <a:solidFill>
                  <a:srgbClr val="5D2884"/>
                </a:solidFill>
              </a:rPr>
              <a:t> русский язык</a:t>
            </a:r>
            <a:r>
              <a:rPr lang="ru-RU" sz="3600" dirty="0">
                <a:solidFill>
                  <a:srgbClr val="5D2884"/>
                </a:solidFill>
              </a:rPr>
              <a:t> </a:t>
            </a:r>
            <a:r>
              <a:rPr lang="ru-RU" sz="3600" dirty="0">
                <a:solidFill>
                  <a:prstClr val="black"/>
                </a:solidFill>
              </a:rPr>
              <a:t>на подготовительном факультете. Мы получили учебники </a:t>
            </a:r>
            <a:r>
              <a:rPr lang="ru-RU" sz="3600" i="1" dirty="0">
                <a:solidFill>
                  <a:srgbClr val="5D2884"/>
                </a:solidFill>
              </a:rPr>
              <a:t>русского языка</a:t>
            </a:r>
            <a:r>
              <a:rPr lang="ru-RU" sz="3600" i="1" dirty="0">
                <a:solidFill>
                  <a:prstClr val="black"/>
                </a:solidFill>
              </a:rPr>
              <a:t>.</a:t>
            </a:r>
            <a:r>
              <a:rPr lang="ru-RU" sz="3600" dirty="0">
                <a:solidFill>
                  <a:prstClr val="black"/>
                </a:solidFill>
              </a:rPr>
              <a:t> Сначала было очень трудно. Мне пришлось очень много переводить </a:t>
            </a:r>
            <a:r>
              <a:rPr lang="ru-RU" sz="3600" i="1" dirty="0">
                <a:solidFill>
                  <a:srgbClr val="5D2884"/>
                </a:solidFill>
              </a:rPr>
              <a:t>с русского языка</a:t>
            </a:r>
            <a:r>
              <a:rPr lang="ru-RU" sz="3600" dirty="0">
                <a:solidFill>
                  <a:prstClr val="black"/>
                </a:solidFill>
              </a:rPr>
              <a:t>. Все новые слова я записывал в тетрадь </a:t>
            </a:r>
            <a:r>
              <a:rPr lang="ru-RU" sz="3600" i="1" dirty="0">
                <a:solidFill>
                  <a:srgbClr val="FFFDF6"/>
                </a:solidFill>
              </a:rPr>
              <a:t>по русскому языку</a:t>
            </a:r>
            <a:r>
              <a:rPr lang="ru-RU" sz="3600" dirty="0">
                <a:solidFill>
                  <a:prstClr val="black"/>
                </a:solidFill>
              </a:rPr>
              <a:t>. Но через месяц я уже смог писать, читать и говорить </a:t>
            </a:r>
            <a:r>
              <a:rPr lang="ru-RU" sz="3600" i="1" dirty="0">
                <a:solidFill>
                  <a:srgbClr val="FFFDF8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Правда, я ещё плохо понимаю </a:t>
            </a:r>
            <a:r>
              <a:rPr lang="ru-RU" sz="3600" i="1" dirty="0">
                <a:solidFill>
                  <a:srgbClr val="FFFFFF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Наш преподаватель сказал нам, что, если мы хотим хорошо знать </a:t>
            </a:r>
            <a:r>
              <a:rPr lang="ru-RU" sz="3600" i="1" dirty="0">
                <a:solidFill>
                  <a:srgbClr val="FFFFFF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, мы должны читать книги </a:t>
            </a:r>
            <a:r>
              <a:rPr lang="ru-RU" sz="3600" i="1" dirty="0">
                <a:solidFill>
                  <a:srgbClr val="FFFFFF"/>
                </a:solidFill>
              </a:rPr>
              <a:t>на русском языке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243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Когда я приехал в Москву, я плохо знал </a:t>
            </a:r>
            <a:r>
              <a:rPr lang="ru-RU" sz="3600" i="1" dirty="0">
                <a:solidFill>
                  <a:srgbClr val="5D2884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. </a:t>
            </a:r>
          </a:p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Вскоре после приезда я начал изучать</a:t>
            </a:r>
            <a:r>
              <a:rPr lang="ru-RU" sz="3600" i="1" dirty="0">
                <a:solidFill>
                  <a:srgbClr val="5D2884"/>
                </a:solidFill>
              </a:rPr>
              <a:t> русский язык</a:t>
            </a:r>
            <a:r>
              <a:rPr lang="ru-RU" sz="3600" dirty="0">
                <a:solidFill>
                  <a:srgbClr val="5D2884"/>
                </a:solidFill>
              </a:rPr>
              <a:t> </a:t>
            </a:r>
            <a:r>
              <a:rPr lang="ru-RU" sz="3600" dirty="0">
                <a:solidFill>
                  <a:prstClr val="black"/>
                </a:solidFill>
              </a:rPr>
              <a:t>на подготовительном факультете. Мы получили учебники </a:t>
            </a:r>
            <a:r>
              <a:rPr lang="ru-RU" sz="3600" i="1" dirty="0">
                <a:solidFill>
                  <a:srgbClr val="5D2884"/>
                </a:solidFill>
              </a:rPr>
              <a:t>русского языка</a:t>
            </a:r>
            <a:r>
              <a:rPr lang="ru-RU" sz="3600" i="1" dirty="0">
                <a:solidFill>
                  <a:prstClr val="black"/>
                </a:solidFill>
              </a:rPr>
              <a:t>.</a:t>
            </a:r>
            <a:r>
              <a:rPr lang="ru-RU" sz="3600" dirty="0">
                <a:solidFill>
                  <a:prstClr val="black"/>
                </a:solidFill>
              </a:rPr>
              <a:t> Сначала было очень трудно. Мне пришлось очень много переводить </a:t>
            </a:r>
            <a:r>
              <a:rPr lang="ru-RU" sz="3600" i="1" dirty="0">
                <a:solidFill>
                  <a:srgbClr val="5D2884"/>
                </a:solidFill>
              </a:rPr>
              <a:t>с русского языка</a:t>
            </a:r>
            <a:r>
              <a:rPr lang="ru-RU" sz="3600" dirty="0">
                <a:solidFill>
                  <a:prstClr val="black"/>
                </a:solidFill>
              </a:rPr>
              <a:t>. Все новые слова я записывал в тетрадь </a:t>
            </a:r>
            <a:r>
              <a:rPr lang="ru-RU" sz="3600" i="1" dirty="0">
                <a:solidFill>
                  <a:srgbClr val="5D2884"/>
                </a:solidFill>
              </a:rPr>
              <a:t>по русскому языку</a:t>
            </a:r>
            <a:r>
              <a:rPr lang="ru-RU" sz="3600" dirty="0">
                <a:solidFill>
                  <a:prstClr val="black"/>
                </a:solidFill>
              </a:rPr>
              <a:t>. Но через месяц я уже смог писать, читать и говорить </a:t>
            </a:r>
            <a:r>
              <a:rPr lang="ru-RU" sz="3600" i="1" dirty="0">
                <a:solidFill>
                  <a:srgbClr val="FFFDF8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Правда, я ещё плохо понимаю </a:t>
            </a:r>
            <a:r>
              <a:rPr lang="ru-RU" sz="3600" i="1" dirty="0">
                <a:solidFill>
                  <a:srgbClr val="FFFFFF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Наш преподаватель сказал нам, что, если мы хотим хорошо знать </a:t>
            </a:r>
            <a:r>
              <a:rPr lang="ru-RU" sz="3600" i="1" dirty="0">
                <a:solidFill>
                  <a:srgbClr val="FFFFFF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, мы должны читать книги </a:t>
            </a:r>
            <a:r>
              <a:rPr lang="ru-RU" sz="3600" i="1" dirty="0">
                <a:solidFill>
                  <a:srgbClr val="FFFFFF"/>
                </a:solidFill>
              </a:rPr>
              <a:t>на русском языке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476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Когда я приехал в Москву, я плохо знал </a:t>
            </a:r>
            <a:r>
              <a:rPr lang="ru-RU" sz="3600" i="1" dirty="0">
                <a:solidFill>
                  <a:srgbClr val="5D2884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. </a:t>
            </a:r>
          </a:p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Вскоре после приезда я начал изучать</a:t>
            </a:r>
            <a:r>
              <a:rPr lang="ru-RU" sz="3600" i="1" dirty="0">
                <a:solidFill>
                  <a:srgbClr val="5D2884"/>
                </a:solidFill>
              </a:rPr>
              <a:t> русский язык</a:t>
            </a:r>
            <a:r>
              <a:rPr lang="ru-RU" sz="3600" dirty="0">
                <a:solidFill>
                  <a:srgbClr val="5D2884"/>
                </a:solidFill>
              </a:rPr>
              <a:t> </a:t>
            </a:r>
            <a:r>
              <a:rPr lang="ru-RU" sz="3600" dirty="0">
                <a:solidFill>
                  <a:prstClr val="black"/>
                </a:solidFill>
              </a:rPr>
              <a:t>на подготовительном факультете. Мы получили учебники </a:t>
            </a:r>
            <a:r>
              <a:rPr lang="ru-RU" sz="3600" i="1" dirty="0">
                <a:solidFill>
                  <a:srgbClr val="5D2884"/>
                </a:solidFill>
              </a:rPr>
              <a:t>русского языка</a:t>
            </a:r>
            <a:r>
              <a:rPr lang="ru-RU" sz="3600" i="1" dirty="0">
                <a:solidFill>
                  <a:prstClr val="black"/>
                </a:solidFill>
              </a:rPr>
              <a:t>.</a:t>
            </a:r>
            <a:r>
              <a:rPr lang="ru-RU" sz="3600" dirty="0">
                <a:solidFill>
                  <a:prstClr val="black"/>
                </a:solidFill>
              </a:rPr>
              <a:t> Сначала было очень трудно. Мне пришлось очень много переводить </a:t>
            </a:r>
            <a:r>
              <a:rPr lang="ru-RU" sz="3600" i="1" dirty="0">
                <a:solidFill>
                  <a:srgbClr val="5D2884"/>
                </a:solidFill>
              </a:rPr>
              <a:t>с русского языка</a:t>
            </a:r>
            <a:r>
              <a:rPr lang="ru-RU" sz="3600" dirty="0">
                <a:solidFill>
                  <a:prstClr val="black"/>
                </a:solidFill>
              </a:rPr>
              <a:t>. Все новые слова я записывал в тетрадь </a:t>
            </a:r>
            <a:r>
              <a:rPr lang="ru-RU" sz="3600" i="1" dirty="0">
                <a:solidFill>
                  <a:srgbClr val="5D2884"/>
                </a:solidFill>
              </a:rPr>
              <a:t>по русскому языку</a:t>
            </a:r>
            <a:r>
              <a:rPr lang="ru-RU" sz="3600" dirty="0">
                <a:solidFill>
                  <a:prstClr val="black"/>
                </a:solidFill>
              </a:rPr>
              <a:t>. Но через месяц я уже смог писать, читать и говорить </a:t>
            </a:r>
            <a:r>
              <a:rPr lang="ru-RU" sz="3600" i="1" dirty="0">
                <a:solidFill>
                  <a:srgbClr val="5D2884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Правда, я ещё плохо понимаю </a:t>
            </a:r>
            <a:r>
              <a:rPr lang="ru-RU" sz="3600" i="1" dirty="0">
                <a:solidFill>
                  <a:srgbClr val="FFFFFF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Наш преподаватель сказал нам, что, если мы хотим хорошо знать </a:t>
            </a:r>
            <a:r>
              <a:rPr lang="ru-RU" sz="3600" i="1" dirty="0">
                <a:solidFill>
                  <a:srgbClr val="FFFFFF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, мы должны читать книги </a:t>
            </a:r>
            <a:r>
              <a:rPr lang="ru-RU" sz="3600" i="1" dirty="0">
                <a:solidFill>
                  <a:srgbClr val="FFFFFF"/>
                </a:solidFill>
              </a:rPr>
              <a:t>на русском языке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173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Когда я приехал в Москву, я плохо знал </a:t>
            </a:r>
            <a:r>
              <a:rPr lang="ru-RU" sz="3600" i="1" dirty="0">
                <a:solidFill>
                  <a:srgbClr val="5D2884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. </a:t>
            </a:r>
          </a:p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Вскоре после приезда я начал изучать</a:t>
            </a:r>
            <a:r>
              <a:rPr lang="ru-RU" sz="3600" i="1" dirty="0">
                <a:solidFill>
                  <a:srgbClr val="5D2884"/>
                </a:solidFill>
              </a:rPr>
              <a:t> русский язык</a:t>
            </a:r>
            <a:r>
              <a:rPr lang="ru-RU" sz="3600" dirty="0">
                <a:solidFill>
                  <a:srgbClr val="5D2884"/>
                </a:solidFill>
              </a:rPr>
              <a:t> </a:t>
            </a:r>
            <a:r>
              <a:rPr lang="ru-RU" sz="3600" dirty="0">
                <a:solidFill>
                  <a:prstClr val="black"/>
                </a:solidFill>
              </a:rPr>
              <a:t>на подготовительном факультете. Мы получили учебники </a:t>
            </a:r>
            <a:r>
              <a:rPr lang="ru-RU" sz="3600" i="1" dirty="0">
                <a:solidFill>
                  <a:srgbClr val="5D2884"/>
                </a:solidFill>
              </a:rPr>
              <a:t>русского языка</a:t>
            </a:r>
            <a:r>
              <a:rPr lang="ru-RU" sz="3600" i="1" dirty="0">
                <a:solidFill>
                  <a:prstClr val="black"/>
                </a:solidFill>
              </a:rPr>
              <a:t>.</a:t>
            </a:r>
            <a:r>
              <a:rPr lang="ru-RU" sz="3600" dirty="0">
                <a:solidFill>
                  <a:prstClr val="black"/>
                </a:solidFill>
              </a:rPr>
              <a:t> Сначала было очень трудно. Мне пришлось очень много переводить </a:t>
            </a:r>
            <a:r>
              <a:rPr lang="ru-RU" sz="3600" i="1" dirty="0">
                <a:solidFill>
                  <a:srgbClr val="5D2884"/>
                </a:solidFill>
              </a:rPr>
              <a:t>с русского языка</a:t>
            </a:r>
            <a:r>
              <a:rPr lang="ru-RU" sz="3600" dirty="0">
                <a:solidFill>
                  <a:prstClr val="black"/>
                </a:solidFill>
              </a:rPr>
              <a:t>. Все новые слова я записывал в тетрадь </a:t>
            </a:r>
            <a:r>
              <a:rPr lang="ru-RU" sz="3600" i="1" dirty="0">
                <a:solidFill>
                  <a:srgbClr val="5D2884"/>
                </a:solidFill>
              </a:rPr>
              <a:t>по русскому языку</a:t>
            </a:r>
            <a:r>
              <a:rPr lang="ru-RU" sz="3600" dirty="0">
                <a:solidFill>
                  <a:prstClr val="black"/>
                </a:solidFill>
              </a:rPr>
              <a:t>. Но через месяц я уже смог писать, читать и говорить </a:t>
            </a:r>
            <a:r>
              <a:rPr lang="ru-RU" sz="3600" i="1" dirty="0">
                <a:solidFill>
                  <a:srgbClr val="5D2884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Правда, я ещё плохо понимаю </a:t>
            </a:r>
            <a:r>
              <a:rPr lang="ru-RU" sz="3600" i="1" dirty="0">
                <a:solidFill>
                  <a:srgbClr val="5D2884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Наш преподаватель сказал нам, что, если мы хотим хорошо знать </a:t>
            </a:r>
            <a:r>
              <a:rPr lang="ru-RU" sz="3600" i="1" dirty="0">
                <a:solidFill>
                  <a:srgbClr val="FFFFFF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, мы должны читать книги </a:t>
            </a:r>
            <a:r>
              <a:rPr lang="ru-RU" sz="3600" i="1" dirty="0">
                <a:solidFill>
                  <a:srgbClr val="FFFFFF"/>
                </a:solidFill>
              </a:rPr>
              <a:t>на русском языке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390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Когда я приехал в Москву, я плохо знал </a:t>
            </a:r>
            <a:r>
              <a:rPr lang="ru-RU" sz="3600" i="1" dirty="0">
                <a:solidFill>
                  <a:srgbClr val="5D2884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. </a:t>
            </a:r>
          </a:p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Вскоре после приезда я начал изучать</a:t>
            </a:r>
            <a:r>
              <a:rPr lang="ru-RU" sz="3600" i="1" dirty="0">
                <a:solidFill>
                  <a:srgbClr val="5D2884"/>
                </a:solidFill>
              </a:rPr>
              <a:t> русский язык</a:t>
            </a:r>
            <a:r>
              <a:rPr lang="ru-RU" sz="3600" dirty="0">
                <a:solidFill>
                  <a:srgbClr val="5D2884"/>
                </a:solidFill>
              </a:rPr>
              <a:t> </a:t>
            </a:r>
            <a:r>
              <a:rPr lang="ru-RU" sz="3600" dirty="0">
                <a:solidFill>
                  <a:prstClr val="black"/>
                </a:solidFill>
              </a:rPr>
              <a:t>на подготовительном факультете. Мы получили учебники </a:t>
            </a:r>
            <a:r>
              <a:rPr lang="ru-RU" sz="3600" i="1" dirty="0">
                <a:solidFill>
                  <a:srgbClr val="5D2884"/>
                </a:solidFill>
              </a:rPr>
              <a:t>русского языка</a:t>
            </a:r>
            <a:r>
              <a:rPr lang="ru-RU" sz="3600" i="1" dirty="0">
                <a:solidFill>
                  <a:prstClr val="black"/>
                </a:solidFill>
              </a:rPr>
              <a:t>.</a:t>
            </a:r>
            <a:r>
              <a:rPr lang="ru-RU" sz="3600" dirty="0">
                <a:solidFill>
                  <a:prstClr val="black"/>
                </a:solidFill>
              </a:rPr>
              <a:t> Сначала было очень трудно. Мне пришлось очень много переводить </a:t>
            </a:r>
            <a:r>
              <a:rPr lang="ru-RU" sz="3600" i="1" dirty="0">
                <a:solidFill>
                  <a:srgbClr val="5D2884"/>
                </a:solidFill>
              </a:rPr>
              <a:t>с русского языка</a:t>
            </a:r>
            <a:r>
              <a:rPr lang="ru-RU" sz="3600" dirty="0">
                <a:solidFill>
                  <a:prstClr val="black"/>
                </a:solidFill>
              </a:rPr>
              <a:t>. Все новые слова я записывал в тетрадь </a:t>
            </a:r>
            <a:r>
              <a:rPr lang="ru-RU" sz="3600" i="1" dirty="0">
                <a:solidFill>
                  <a:srgbClr val="5D2884"/>
                </a:solidFill>
              </a:rPr>
              <a:t>по русскому языку</a:t>
            </a:r>
            <a:r>
              <a:rPr lang="ru-RU" sz="3600" dirty="0">
                <a:solidFill>
                  <a:prstClr val="black"/>
                </a:solidFill>
              </a:rPr>
              <a:t>. Но через месяц я уже смог писать, читать и говорить </a:t>
            </a:r>
            <a:r>
              <a:rPr lang="ru-RU" sz="3600" i="1" dirty="0">
                <a:solidFill>
                  <a:srgbClr val="5D2884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Правда, я ещё плохо понимаю </a:t>
            </a:r>
            <a:r>
              <a:rPr lang="ru-RU" sz="3600" i="1" dirty="0">
                <a:solidFill>
                  <a:srgbClr val="5D2884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Наш преподаватель сказал нам, что, если мы хотим хорошо знать </a:t>
            </a:r>
            <a:r>
              <a:rPr lang="ru-RU" sz="3600" i="1" dirty="0">
                <a:solidFill>
                  <a:srgbClr val="5D2884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, мы должны читать книги </a:t>
            </a:r>
            <a:r>
              <a:rPr lang="ru-RU" sz="3600" i="1" dirty="0">
                <a:solidFill>
                  <a:srgbClr val="FFFFFF"/>
                </a:solidFill>
              </a:rPr>
              <a:t>на русском языке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00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C97269-52EB-4D17-BC5E-0D547B20EA60}"/>
              </a:ext>
            </a:extLst>
          </p:cNvPr>
          <p:cNvSpPr txBox="1"/>
          <p:nvPr/>
        </p:nvSpPr>
        <p:spPr>
          <a:xfrm>
            <a:off x="195308" y="903891"/>
            <a:ext cx="119966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Когда я приехал в Москву, я плохо знал </a:t>
            </a:r>
            <a:r>
              <a:rPr lang="ru-RU" sz="3600" i="1" dirty="0">
                <a:solidFill>
                  <a:srgbClr val="5D2884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. </a:t>
            </a:r>
          </a:p>
          <a:p>
            <a:pPr>
              <a:defRPr/>
            </a:pPr>
            <a:r>
              <a:rPr lang="ru-RU" sz="3600" dirty="0">
                <a:solidFill>
                  <a:prstClr val="black"/>
                </a:solidFill>
              </a:rPr>
              <a:t>Вскоре после приезда я начал изучать</a:t>
            </a:r>
            <a:r>
              <a:rPr lang="ru-RU" sz="3600" i="1" dirty="0">
                <a:solidFill>
                  <a:srgbClr val="5D2884"/>
                </a:solidFill>
              </a:rPr>
              <a:t> русский язык</a:t>
            </a:r>
            <a:r>
              <a:rPr lang="ru-RU" sz="3600" dirty="0">
                <a:solidFill>
                  <a:prstClr val="black"/>
                </a:solidFill>
              </a:rPr>
              <a:t> на подготовительном факультете. Мы получили учебники </a:t>
            </a:r>
            <a:r>
              <a:rPr lang="ru-RU" sz="3600" i="1" dirty="0">
                <a:solidFill>
                  <a:srgbClr val="5D2884"/>
                </a:solidFill>
              </a:rPr>
              <a:t>русского языка</a:t>
            </a:r>
            <a:r>
              <a:rPr lang="ru-RU" sz="3600" i="1" dirty="0">
                <a:solidFill>
                  <a:prstClr val="black"/>
                </a:solidFill>
              </a:rPr>
              <a:t>.</a:t>
            </a:r>
            <a:r>
              <a:rPr lang="ru-RU" sz="3600" dirty="0">
                <a:solidFill>
                  <a:prstClr val="black"/>
                </a:solidFill>
              </a:rPr>
              <a:t> Сначала было очень трудно. Мне пришлось очень много переводить </a:t>
            </a:r>
            <a:r>
              <a:rPr lang="ru-RU" sz="3600" i="1" dirty="0">
                <a:solidFill>
                  <a:srgbClr val="5D2884"/>
                </a:solidFill>
              </a:rPr>
              <a:t>с русского языка</a:t>
            </a:r>
            <a:r>
              <a:rPr lang="ru-RU" sz="3600" dirty="0">
                <a:solidFill>
                  <a:prstClr val="black"/>
                </a:solidFill>
              </a:rPr>
              <a:t>. Все новые слова я записывал в тетрадь </a:t>
            </a:r>
            <a:r>
              <a:rPr lang="ru-RU" sz="3600" i="1" dirty="0">
                <a:solidFill>
                  <a:srgbClr val="5D2884"/>
                </a:solidFill>
              </a:rPr>
              <a:t>по русскому языку</a:t>
            </a:r>
            <a:r>
              <a:rPr lang="ru-RU" sz="3600" dirty="0">
                <a:solidFill>
                  <a:prstClr val="black"/>
                </a:solidFill>
              </a:rPr>
              <a:t>. Но через месяц я уже смог писать, читать и говорить </a:t>
            </a:r>
            <a:r>
              <a:rPr lang="ru-RU" sz="3600" i="1" dirty="0">
                <a:solidFill>
                  <a:srgbClr val="5D2884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Правда, я ещё плохо понимаю </a:t>
            </a:r>
            <a:r>
              <a:rPr lang="ru-RU" sz="3600" i="1" dirty="0">
                <a:solidFill>
                  <a:srgbClr val="5D2884"/>
                </a:solidFill>
              </a:rPr>
              <a:t>по-русски</a:t>
            </a:r>
            <a:r>
              <a:rPr lang="ru-RU" sz="3600" dirty="0">
                <a:solidFill>
                  <a:prstClr val="black"/>
                </a:solidFill>
              </a:rPr>
              <a:t>. Наш преподаватель сказал нам, что, если мы хотим хорошо знать </a:t>
            </a:r>
            <a:r>
              <a:rPr lang="ru-RU" sz="3600" i="1" dirty="0">
                <a:solidFill>
                  <a:srgbClr val="5D2884"/>
                </a:solidFill>
              </a:rPr>
              <a:t>русский язык</a:t>
            </a:r>
            <a:r>
              <a:rPr lang="ru-RU" sz="3600" dirty="0">
                <a:solidFill>
                  <a:prstClr val="black"/>
                </a:solidFill>
              </a:rPr>
              <a:t>, мы должны читать книги </a:t>
            </a:r>
            <a:r>
              <a:rPr lang="ru-RU" sz="3600" i="1" dirty="0">
                <a:solidFill>
                  <a:srgbClr val="5D2884"/>
                </a:solidFill>
              </a:rPr>
              <a:t>на русском языке</a:t>
            </a:r>
            <a:r>
              <a:rPr lang="ru-RU" sz="36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942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BBAD408-EBE3-4EBE-A449-08344C9C7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41" y="1828800"/>
            <a:ext cx="11537565" cy="314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7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F95F1AC-F7E4-486F-A21C-364DB6885C16}"/>
              </a:ext>
            </a:extLst>
          </p:cNvPr>
          <p:cNvSpPr txBox="1"/>
          <p:nvPr/>
        </p:nvSpPr>
        <p:spPr>
          <a:xfrm>
            <a:off x="248574" y="694067"/>
            <a:ext cx="11416683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</a:t>
            </a:r>
            <a:r>
              <a:rPr lang="ru-RU" sz="2000" dirty="0" err="1">
                <a:solidFill>
                  <a:prstClr val="black"/>
                </a:solidFill>
              </a:rPr>
              <a:t>Зо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Зо</a:t>
            </a:r>
            <a:r>
              <a:rPr lang="ru-RU" sz="2000" dirty="0">
                <a:solidFill>
                  <a:prstClr val="black"/>
                </a:solidFill>
              </a:rPr>
              <a:t>! Кумар! </a:t>
            </a:r>
            <a:r>
              <a:rPr lang="ru-RU" sz="2000" dirty="0" err="1">
                <a:solidFill>
                  <a:prstClr val="black"/>
                </a:solidFill>
              </a:rPr>
              <a:t>Тьен</a:t>
            </a:r>
            <a:r>
              <a:rPr lang="ru-RU" sz="2000" dirty="0">
                <a:solidFill>
                  <a:prstClr val="black"/>
                </a:solidFill>
              </a:rPr>
              <a:t>! Что вы делаете?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</a:t>
            </a:r>
            <a:r>
              <a:rPr lang="ru-RU" sz="2000" dirty="0" err="1">
                <a:solidFill>
                  <a:prstClr val="black"/>
                </a:solidFill>
              </a:rPr>
              <a:t>Зо</a:t>
            </a:r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000" dirty="0" err="1">
                <a:solidFill>
                  <a:prstClr val="black"/>
                </a:solidFill>
              </a:rPr>
              <a:t>Зо</a:t>
            </a:r>
            <a:r>
              <a:rPr lang="ru-RU" sz="2000" dirty="0">
                <a:solidFill>
                  <a:prstClr val="black"/>
                </a:solidFill>
              </a:rPr>
              <a:t> учит Кумара играть на гитаре, а потом мы все вместе будем учить новые русские слова.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Понятно! </a:t>
            </a:r>
            <a:r>
              <a:rPr lang="ru-RU" sz="2000" dirty="0" err="1">
                <a:solidFill>
                  <a:prstClr val="black"/>
                </a:solidFill>
              </a:rPr>
              <a:t>Тьен</a:t>
            </a:r>
            <a:r>
              <a:rPr lang="ru-RU" sz="2000" dirty="0">
                <a:solidFill>
                  <a:prstClr val="black"/>
                </a:solidFill>
              </a:rPr>
              <a:t>, я слышала, что у тебя есть друг и он тоже учится в России. Я хотела спросить,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где он учится?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В Петербургском университете.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Вот это да! А на каком факультете он учится?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На экономическом.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Трудно там учиться?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Конечно, трудно.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А ты не знаешь, какие предметы изучают на экономическом факультете?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Не знаю, но могу узнать, если тебе это интересно. А почему ты спрашиваешь? Хочешь учиться в Петербурге?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Нет, что ты... Просто интересно знать, изучают ли они, например, как мы, историю и философию.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Хорошо! Когда я буду ему звонить, я спрошу его об этом и скажу тебе.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Спасибо.</a:t>
            </a:r>
          </a:p>
          <a:p>
            <a:pPr>
              <a:spcBef>
                <a:spcPts val="600"/>
              </a:spcBef>
              <a:defRPr/>
            </a:pPr>
            <a:r>
              <a:rPr lang="ru-RU" sz="2000" dirty="0">
                <a:solidFill>
                  <a:prstClr val="black"/>
                </a:solidFill>
              </a:rPr>
              <a:t>— Не за что.</a:t>
            </a:r>
          </a:p>
        </p:txBody>
      </p:sp>
    </p:spTree>
    <p:extLst>
      <p:ext uri="{BB962C8B-B14F-4D97-AF65-F5344CB8AC3E}">
        <p14:creationId xmlns:p14="http://schemas.microsoft.com/office/powerpoint/2010/main" val="417981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гада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62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</p:spTree>
    <p:extLst>
      <p:ext uri="{BB962C8B-B14F-4D97-AF65-F5344CB8AC3E}">
        <p14:creationId xmlns:p14="http://schemas.microsoft.com/office/powerpoint/2010/main" val="87919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66566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</p:spTree>
    <p:extLst>
      <p:ext uri="{BB962C8B-B14F-4D97-AF65-F5344CB8AC3E}">
        <p14:creationId xmlns:p14="http://schemas.microsoft.com/office/powerpoint/2010/main" val="234217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изучали</a:t>
            </a:r>
          </a:p>
        </p:txBody>
      </p:sp>
    </p:spTree>
    <p:extLst>
      <p:ext uri="{BB962C8B-B14F-4D97-AF65-F5344CB8AC3E}">
        <p14:creationId xmlns:p14="http://schemas.microsoft.com/office/powerpoint/2010/main" val="124685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11088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</a:t>
            </a:r>
          </a:p>
        </p:txBody>
      </p:sp>
    </p:spTree>
    <p:extLst>
      <p:ext uri="{BB962C8B-B14F-4D97-AF65-F5344CB8AC3E}">
        <p14:creationId xmlns:p14="http://schemas.microsoft.com/office/powerpoint/2010/main" val="354288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40560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учил(-а)/учу</a:t>
            </a:r>
          </a:p>
        </p:txBody>
      </p:sp>
    </p:spTree>
    <p:extLst>
      <p:ext uri="{BB962C8B-B14F-4D97-AF65-F5344CB8AC3E}">
        <p14:creationId xmlns:p14="http://schemas.microsoft.com/office/powerpoint/2010/main" val="166036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учиться; изучать</a:t>
            </a:r>
          </a:p>
        </p:txBody>
      </p:sp>
    </p:spTree>
    <p:extLst>
      <p:ext uri="{BB962C8B-B14F-4D97-AF65-F5344CB8AC3E}">
        <p14:creationId xmlns:p14="http://schemas.microsoft.com/office/powerpoint/2010/main" val="50465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</p:spTree>
    <p:extLst>
      <p:ext uri="{BB962C8B-B14F-4D97-AF65-F5344CB8AC3E}">
        <p14:creationId xmlns:p14="http://schemas.microsoft.com/office/powerpoint/2010/main" val="233307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изучают</a:t>
            </a:r>
          </a:p>
        </p:txBody>
      </p:sp>
    </p:spTree>
    <p:extLst>
      <p:ext uri="{BB962C8B-B14F-4D97-AF65-F5344CB8AC3E}">
        <p14:creationId xmlns:p14="http://schemas.microsoft.com/office/powerpoint/2010/main" val="254145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изучают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3E4D022-C558-4CFB-93FD-C4712EA751AA}"/>
              </a:ext>
            </a:extLst>
          </p:cNvPr>
          <p:cNvSpPr txBox="1"/>
          <p:nvPr/>
        </p:nvSpPr>
        <p:spPr>
          <a:xfrm>
            <a:off x="9494667" y="5616586"/>
            <a:ext cx="142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учит/учила</a:t>
            </a:r>
          </a:p>
        </p:txBody>
      </p:sp>
    </p:spTree>
    <p:extLst>
      <p:ext uri="{BB962C8B-B14F-4D97-AF65-F5344CB8AC3E}">
        <p14:creationId xmlns:p14="http://schemas.microsoft.com/office/powerpoint/2010/main" val="21329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7991382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изучают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516CC8B-F7DE-4B73-AC6F-84EA849FA8E8}"/>
              </a:ext>
            </a:extLst>
          </p:cNvPr>
          <p:cNvSpPr txBox="1"/>
          <p:nvPr/>
        </p:nvSpPr>
        <p:spPr>
          <a:xfrm>
            <a:off x="10150135" y="5961221"/>
            <a:ext cx="134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AD2D2EE7-41A8-4CC4-A5C7-DE2531B12722}"/>
              </a:ext>
            </a:extLst>
          </p:cNvPr>
          <p:cNvSpPr txBox="1"/>
          <p:nvPr/>
        </p:nvSpPr>
        <p:spPr>
          <a:xfrm>
            <a:off x="9494667" y="5616586"/>
            <a:ext cx="142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учит/учила</a:t>
            </a:r>
          </a:p>
        </p:txBody>
      </p:sp>
    </p:spTree>
    <p:extLst>
      <p:ext uri="{BB962C8B-B14F-4D97-AF65-F5344CB8AC3E}">
        <p14:creationId xmlns:p14="http://schemas.microsoft.com/office/powerpoint/2010/main" val="1296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chemeClr val="bg1"/>
            </a:gs>
            <a:gs pos="29000">
              <a:schemeClr val="accent4">
                <a:lumMod val="20000"/>
                <a:lumOff val="80000"/>
              </a:schemeClr>
            </a:gs>
            <a:gs pos="5000">
              <a:srgbClr val="FFE1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DD53DD-B035-48BC-9DAF-DC1DBA50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3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06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87E0864-AD39-4BE9-B2CD-4D61E97DAAE4}"/>
              </a:ext>
            </a:extLst>
          </p:cNvPr>
          <p:cNvSpPr txBox="1"/>
          <p:nvPr/>
        </p:nvSpPr>
        <p:spPr>
          <a:xfrm>
            <a:off x="523783" y="451946"/>
            <a:ext cx="11327907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употребив вместо многоточия слова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3200" b="1" i="1" spc="300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</a:t>
            </a:r>
            <a:r>
              <a:rPr lang="ru-RU" sz="32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нужной форме.</a:t>
            </a:r>
          </a:p>
          <a:p>
            <a:pPr>
              <a:defRPr/>
            </a:pPr>
            <a:endParaRPr lang="ru-RU" sz="1050" b="1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Уже два года он ... в Московском авиационном институте.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Это Татьяна Ивановна. Она будет ... детей французскому языку.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Два года назад этот студент... на подготовительном факультете.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прошлом году на подготовительном факультете мы ... русский язык, математику и физику.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семи лет его стали ... музыке.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Мой друг говорит на трёх иностранных языках, а теперь он ... еще и испанский.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С завтрашнего дня я буду ... сестру рисовать.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Вчера у меня был семинар по истории, поэтому я весь день... даты.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школе я буду... 11 лет, а потом ещё 5 лет я буду... русскую и зарубежную литературу на филологическом факультете МГУ.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На занятиях по русскому языку нас будут... читать, писать и говорить по-русски.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 российских вузах на всех факультетах студенты обязательно ... историю России и философию.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Во время урока Анна Сергеевна ... нас правильно произносить русские слова.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когда-нибудь думал о том, что тебе придётся ... информатику на русском языке? 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ru-RU" sz="2000" dirty="0">
                <a:solidFill>
                  <a:prstClr val="black"/>
                </a:solidFill>
              </a:rPr>
              <a:t>Ты весь вечер... формулы. Тебе пора отдохнуть.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161361-21CA-4164-8365-66934963BC0D}"/>
              </a:ext>
            </a:extLst>
          </p:cNvPr>
          <p:cNvSpPr txBox="1"/>
          <p:nvPr/>
        </p:nvSpPr>
        <p:spPr>
          <a:xfrm>
            <a:off x="7377344" y="123399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C9DD2E-EC6D-415D-AE29-50979B065663}"/>
              </a:ext>
            </a:extLst>
          </p:cNvPr>
          <p:cNvSpPr txBox="1"/>
          <p:nvPr/>
        </p:nvSpPr>
        <p:spPr>
          <a:xfrm>
            <a:off x="7991382" y="160332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0B274E3-6C7E-4D15-8028-C67C2B3A3AC4}"/>
              </a:ext>
            </a:extLst>
          </p:cNvPr>
          <p:cNvSpPr txBox="1"/>
          <p:nvPr/>
        </p:nvSpPr>
        <p:spPr>
          <a:xfrm>
            <a:off x="6141868" y="6365417"/>
            <a:ext cx="1235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учил(-а)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4B51224-53DE-4CC9-BAB5-3FE2794CC539}"/>
              </a:ext>
            </a:extLst>
          </p:cNvPr>
          <p:cNvSpPr txBox="1"/>
          <p:nvPr/>
        </p:nvSpPr>
        <p:spPr>
          <a:xfrm>
            <a:off x="10918793" y="2341992"/>
            <a:ext cx="10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изучали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2BFA4FD-635D-44A4-9005-F096E82C83D5}"/>
              </a:ext>
            </a:extLst>
          </p:cNvPr>
          <p:cNvSpPr txBox="1"/>
          <p:nvPr/>
        </p:nvSpPr>
        <p:spPr>
          <a:xfrm>
            <a:off x="4416270" y="2711324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453BA9-627F-4C75-B830-3723806B1CF8}"/>
              </a:ext>
            </a:extLst>
          </p:cNvPr>
          <p:cNvSpPr txBox="1"/>
          <p:nvPr/>
        </p:nvSpPr>
        <p:spPr>
          <a:xfrm>
            <a:off x="9644108" y="3080656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2B5D9F9-E872-4557-B0E2-6D33875837A5}"/>
              </a:ext>
            </a:extLst>
          </p:cNvPr>
          <p:cNvSpPr txBox="1"/>
          <p:nvPr/>
        </p:nvSpPr>
        <p:spPr>
          <a:xfrm>
            <a:off x="5871099" y="3449988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C7C0C3E-F7DD-45BB-94E3-DA08C450D35B}"/>
              </a:ext>
            </a:extLst>
          </p:cNvPr>
          <p:cNvSpPr txBox="1"/>
          <p:nvPr/>
        </p:nvSpPr>
        <p:spPr>
          <a:xfrm>
            <a:off x="8284346" y="3819320"/>
            <a:ext cx="151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учил(-а)/учу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19A7BE2-00EE-4848-9395-74DB94911B4A}"/>
              </a:ext>
            </a:extLst>
          </p:cNvPr>
          <p:cNvSpPr txBox="1"/>
          <p:nvPr/>
        </p:nvSpPr>
        <p:spPr>
          <a:xfrm>
            <a:off x="4843878" y="4518757"/>
            <a:ext cx="25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учиться; изучать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93D34F8-DB7B-4AE6-ACC8-E75E193C8D2F}"/>
              </a:ext>
            </a:extLst>
          </p:cNvPr>
          <p:cNvSpPr txBox="1"/>
          <p:nvPr/>
        </p:nvSpPr>
        <p:spPr>
          <a:xfrm>
            <a:off x="9546454" y="4877922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CB9F458-051D-4689-B191-62E66CF194EF}"/>
              </a:ext>
            </a:extLst>
          </p:cNvPr>
          <p:cNvSpPr txBox="1"/>
          <p:nvPr/>
        </p:nvSpPr>
        <p:spPr>
          <a:xfrm>
            <a:off x="10808562" y="5062588"/>
            <a:ext cx="1114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изучают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516CC8B-F7DE-4B73-AC6F-84EA849FA8E8}"/>
              </a:ext>
            </a:extLst>
          </p:cNvPr>
          <p:cNvSpPr txBox="1"/>
          <p:nvPr/>
        </p:nvSpPr>
        <p:spPr>
          <a:xfrm>
            <a:off x="10150135" y="5961221"/>
            <a:ext cx="134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изучать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CB6BEC5-9468-4650-97F0-87958BC95AAE}"/>
              </a:ext>
            </a:extLst>
          </p:cNvPr>
          <p:cNvSpPr txBox="1"/>
          <p:nvPr/>
        </p:nvSpPr>
        <p:spPr>
          <a:xfrm>
            <a:off x="8009136" y="1972660"/>
            <a:ext cx="87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учился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39F945B-BF55-4A4D-88D3-8EA6DB203EA9}"/>
              </a:ext>
            </a:extLst>
          </p:cNvPr>
          <p:cNvSpPr txBox="1"/>
          <p:nvPr/>
        </p:nvSpPr>
        <p:spPr>
          <a:xfrm>
            <a:off x="9494667" y="5616586"/>
            <a:ext cx="142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B0F0"/>
                </a:solidFill>
              </a:rPr>
              <a:t>учит/учила</a:t>
            </a:r>
          </a:p>
        </p:txBody>
      </p:sp>
    </p:spTree>
    <p:extLst>
      <p:ext uri="{BB962C8B-B14F-4D97-AF65-F5344CB8AC3E}">
        <p14:creationId xmlns:p14="http://schemas.microsoft.com/office/powerpoint/2010/main" val="224802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…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…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>
              <a:solidFill>
                <a:prstClr val="black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7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8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7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6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</p:txBody>
      </p:sp>
    </p:spTree>
    <p:extLst>
      <p:ext uri="{BB962C8B-B14F-4D97-AF65-F5344CB8AC3E}">
        <p14:creationId xmlns:p14="http://schemas.microsoft.com/office/powerpoint/2010/main" val="66288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учитесь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изучаете</a:t>
            </a:r>
          </a:p>
        </p:txBody>
      </p:sp>
    </p:spTree>
    <p:extLst>
      <p:ext uri="{BB962C8B-B14F-4D97-AF65-F5344CB8AC3E}">
        <p14:creationId xmlns:p14="http://schemas.microsoft.com/office/powerpoint/2010/main" val="217176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учитесь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учатся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изучаете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изучают</a:t>
            </a:r>
          </a:p>
        </p:txBody>
      </p:sp>
    </p:spTree>
    <p:extLst>
      <p:ext uri="{BB962C8B-B14F-4D97-AF65-F5344CB8AC3E}">
        <p14:creationId xmlns:p14="http://schemas.microsoft.com/office/powerpoint/2010/main" val="6780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учитесь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учатся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…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изучаете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изучают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…</a:t>
            </a:r>
          </a:p>
        </p:txBody>
      </p:sp>
    </p:spTree>
    <p:extLst>
      <p:ext uri="{BB962C8B-B14F-4D97-AF65-F5344CB8AC3E}">
        <p14:creationId xmlns:p14="http://schemas.microsoft.com/office/powerpoint/2010/main" val="281981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учитесь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учатся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учился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…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изучаете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изучают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изучал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…</a:t>
            </a:r>
          </a:p>
        </p:txBody>
      </p:sp>
    </p:spTree>
    <p:extLst>
      <p:ext uri="{BB962C8B-B14F-4D97-AF65-F5344CB8AC3E}">
        <p14:creationId xmlns:p14="http://schemas.microsoft.com/office/powerpoint/2010/main" val="266675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…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учитесь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учатся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учился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училась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…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изучаете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изучают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изучал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изучала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…</a:t>
            </a:r>
          </a:p>
        </p:txBody>
      </p:sp>
    </p:spTree>
    <p:extLst>
      <p:ext uri="{BB962C8B-B14F-4D97-AF65-F5344CB8AC3E}">
        <p14:creationId xmlns:p14="http://schemas.microsoft.com/office/powerpoint/2010/main" val="144913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учитесь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учатся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учился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училась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изучаете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изучают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изучал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изучала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изучали</a:t>
            </a:r>
          </a:p>
        </p:txBody>
      </p:sp>
    </p:spTree>
    <p:extLst>
      <p:ext uri="{BB962C8B-B14F-4D97-AF65-F5344CB8AC3E}">
        <p14:creationId xmlns:p14="http://schemas.microsoft.com/office/powerpoint/2010/main" val="339587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учитесь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учатся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учился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училась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изучаете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изучают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изучал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изучала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9644"/>
                </a:solidFill>
              </a:rPr>
              <a:t>Будущее время?</a:t>
            </a:r>
          </a:p>
        </p:txBody>
      </p:sp>
    </p:spTree>
    <p:extLst>
      <p:ext uri="{BB962C8B-B14F-4D97-AF65-F5344CB8AC3E}">
        <p14:creationId xmlns:p14="http://schemas.microsoft.com/office/powerpoint/2010/main" val="252439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учитесь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учатся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учился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училась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изучаете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изучают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изучал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изучала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9644"/>
                </a:solidFill>
              </a:rPr>
              <a:t>я </a:t>
            </a:r>
            <a:r>
              <a:rPr lang="ru-RU" b="1" dirty="0">
                <a:solidFill>
                  <a:srgbClr val="009644"/>
                </a:solidFill>
              </a:rPr>
              <a:t>буду</a:t>
            </a:r>
            <a:r>
              <a:rPr lang="ru-RU" dirty="0">
                <a:solidFill>
                  <a:srgbClr val="009644"/>
                </a:solidFill>
              </a:rPr>
              <a:t> учить / учиться / изучать</a:t>
            </a:r>
          </a:p>
          <a:p>
            <a:pPr>
              <a:defRPr/>
            </a:pPr>
            <a:r>
              <a:rPr lang="ru-RU" dirty="0">
                <a:solidFill>
                  <a:srgbClr val="009644"/>
                </a:solidFill>
              </a:rPr>
              <a:t>ты будешь… он будет… они будут…</a:t>
            </a:r>
          </a:p>
        </p:txBody>
      </p:sp>
    </p:spTree>
    <p:extLst>
      <p:ext uri="{BB962C8B-B14F-4D97-AF65-F5344CB8AC3E}">
        <p14:creationId xmlns:p14="http://schemas.microsoft.com/office/powerpoint/2010/main" val="10548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учитесь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учатся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учился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училась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изучаете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изучают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изучал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изучала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9644"/>
                </a:solidFill>
              </a:rPr>
              <a:t>я </a:t>
            </a:r>
            <a:r>
              <a:rPr lang="ru-RU" b="1" dirty="0">
                <a:solidFill>
                  <a:srgbClr val="009644"/>
                </a:solidFill>
              </a:rPr>
              <a:t>буду</a:t>
            </a:r>
            <a:r>
              <a:rPr lang="ru-RU" dirty="0">
                <a:solidFill>
                  <a:srgbClr val="009644"/>
                </a:solidFill>
              </a:rPr>
              <a:t> учить / учиться / изучать</a:t>
            </a:r>
          </a:p>
          <a:p>
            <a:pPr>
              <a:defRPr/>
            </a:pPr>
            <a:r>
              <a:rPr lang="ru-RU" dirty="0">
                <a:solidFill>
                  <a:srgbClr val="009644"/>
                </a:solidFill>
              </a:rPr>
              <a:t>ты будешь… он будет… они будут…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85BD1DD-F0E1-4653-A8EF-E8C3FB4360CE}"/>
              </a:ext>
            </a:extLst>
          </p:cNvPr>
          <p:cNvSpPr txBox="1"/>
          <p:nvPr/>
        </p:nvSpPr>
        <p:spPr>
          <a:xfrm>
            <a:off x="4195439" y="5530632"/>
            <a:ext cx="6901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F0000"/>
                </a:solidFill>
              </a:rPr>
              <a:t>Пары СВ?</a:t>
            </a:r>
          </a:p>
        </p:txBody>
      </p:sp>
    </p:spTree>
    <p:extLst>
      <p:ext uri="{BB962C8B-B14F-4D97-AF65-F5344CB8AC3E}">
        <p14:creationId xmlns:p14="http://schemas.microsoft.com/office/powerpoint/2010/main" val="35282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учитесь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учатся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учился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училась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изучаете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изучают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изучал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изучала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9644"/>
                </a:solidFill>
              </a:rPr>
              <a:t>я </a:t>
            </a:r>
            <a:r>
              <a:rPr lang="ru-RU" b="1" dirty="0">
                <a:solidFill>
                  <a:srgbClr val="009644"/>
                </a:solidFill>
              </a:rPr>
              <a:t>буду</a:t>
            </a:r>
            <a:r>
              <a:rPr lang="ru-RU" dirty="0">
                <a:solidFill>
                  <a:srgbClr val="009644"/>
                </a:solidFill>
              </a:rPr>
              <a:t> учить / учиться / изучать</a:t>
            </a:r>
          </a:p>
          <a:p>
            <a:pPr>
              <a:defRPr/>
            </a:pPr>
            <a:r>
              <a:rPr lang="ru-RU" dirty="0">
                <a:solidFill>
                  <a:srgbClr val="009644"/>
                </a:solidFill>
              </a:rPr>
              <a:t>ты будешь… он будет… они будут…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85BD1DD-F0E1-4653-A8EF-E8C3FB4360CE}"/>
              </a:ext>
            </a:extLst>
          </p:cNvPr>
          <p:cNvSpPr txBox="1"/>
          <p:nvPr/>
        </p:nvSpPr>
        <p:spPr>
          <a:xfrm>
            <a:off x="4195439" y="5530632"/>
            <a:ext cx="6901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F0000"/>
                </a:solidFill>
              </a:rPr>
              <a:t>выучить / изучить</a:t>
            </a:r>
          </a:p>
          <a:p>
            <a:pPr>
              <a:defRPr/>
            </a:pPr>
            <a:r>
              <a:rPr lang="ru-RU" dirty="0">
                <a:solidFill>
                  <a:srgbClr val="FF0000"/>
                </a:solidFill>
              </a:rPr>
              <a:t>Буд. </a:t>
            </a:r>
            <a:r>
              <a:rPr lang="ru-RU" dirty="0" err="1">
                <a:solidFill>
                  <a:srgbClr val="FF0000"/>
                </a:solidFill>
              </a:rPr>
              <a:t>вр</a:t>
            </a:r>
            <a:r>
              <a:rPr lang="ru-RU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1060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D0DA9D-6AEA-457E-9FEF-4D71F82BE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2792767" cy="570644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учить</a:t>
            </a:r>
          </a:p>
          <a:p>
            <a:pPr marL="0" indent="0">
              <a:buNone/>
            </a:pPr>
            <a:r>
              <a:rPr lang="ru-RU" dirty="0"/>
              <a:t>я учу</a:t>
            </a:r>
          </a:p>
          <a:p>
            <a:pPr marL="0" indent="0">
              <a:buNone/>
            </a:pPr>
            <a:r>
              <a:rPr lang="ru-RU" dirty="0"/>
              <a:t>ты учишь</a:t>
            </a:r>
          </a:p>
          <a:p>
            <a:pPr marL="0" indent="0">
              <a:buNone/>
            </a:pPr>
            <a:r>
              <a:rPr lang="ru-RU" dirty="0"/>
              <a:t>он/она учит</a:t>
            </a:r>
          </a:p>
          <a:p>
            <a:pPr marL="0" indent="0">
              <a:buNone/>
            </a:pPr>
            <a:r>
              <a:rPr lang="ru-RU" dirty="0"/>
              <a:t>мы учим</a:t>
            </a:r>
          </a:p>
          <a:p>
            <a:pPr marL="0" indent="0">
              <a:buNone/>
            </a:pPr>
            <a:r>
              <a:rPr lang="ru-RU" dirty="0"/>
              <a:t>вы учите</a:t>
            </a:r>
          </a:p>
          <a:p>
            <a:pPr marL="0" indent="0">
              <a:buNone/>
            </a:pPr>
            <a:r>
              <a:rPr lang="ru-RU" dirty="0"/>
              <a:t>они учат</a:t>
            </a:r>
          </a:p>
          <a:p>
            <a:pPr marL="0" indent="0">
              <a:buNone/>
            </a:pPr>
            <a:r>
              <a:rPr lang="ru-RU" dirty="0"/>
              <a:t>он вчера учил</a:t>
            </a:r>
          </a:p>
          <a:p>
            <a:pPr marL="0" indent="0">
              <a:buNone/>
            </a:pPr>
            <a:r>
              <a:rPr lang="ru-RU" dirty="0"/>
              <a:t>она вчера учила</a:t>
            </a:r>
          </a:p>
          <a:p>
            <a:pPr marL="0" indent="0">
              <a:buNone/>
            </a:pPr>
            <a:r>
              <a:rPr lang="ru-RU" dirty="0"/>
              <a:t>мы вчера учили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4F4627F-6A74-4247-BCA1-E7491A5B990D}"/>
              </a:ext>
            </a:extLst>
          </p:cNvPr>
          <p:cNvSpPr txBox="1">
            <a:spLocks/>
          </p:cNvSpPr>
          <p:nvPr/>
        </p:nvSpPr>
        <p:spPr>
          <a:xfrm>
            <a:off x="4106662" y="470517"/>
            <a:ext cx="3261804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учиться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учусь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учишься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учится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учимся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учитесь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учатся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учился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училась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учились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1088AD4D-2E07-46A8-95B9-58DA035F6251}"/>
              </a:ext>
            </a:extLst>
          </p:cNvPr>
          <p:cNvSpPr txBox="1">
            <a:spLocks/>
          </p:cNvSpPr>
          <p:nvPr/>
        </p:nvSpPr>
        <p:spPr>
          <a:xfrm>
            <a:off x="7551198" y="470517"/>
            <a:ext cx="3545889" cy="5706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изучать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я изучаю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ты изучаешь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он/она изучает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изучаем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вы изучаете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они изучают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 вчера изучал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она вчера изучала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prstClr val="black"/>
                </a:solidFill>
              </a:rPr>
              <a:t>мы вчера изучали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7EED927-A802-4AED-A5E0-014B880EE63C}"/>
              </a:ext>
            </a:extLst>
          </p:cNvPr>
          <p:cNvSpPr txBox="1"/>
          <p:nvPr/>
        </p:nvSpPr>
        <p:spPr>
          <a:xfrm>
            <a:off x="301841" y="5601810"/>
            <a:ext cx="3710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9644"/>
                </a:solidFill>
              </a:rPr>
              <a:t>я </a:t>
            </a:r>
            <a:r>
              <a:rPr lang="ru-RU" b="1" dirty="0">
                <a:solidFill>
                  <a:srgbClr val="009644"/>
                </a:solidFill>
              </a:rPr>
              <a:t>буду</a:t>
            </a:r>
            <a:r>
              <a:rPr lang="ru-RU" dirty="0">
                <a:solidFill>
                  <a:srgbClr val="009644"/>
                </a:solidFill>
              </a:rPr>
              <a:t> учить / учиться / изучать</a:t>
            </a:r>
          </a:p>
          <a:p>
            <a:pPr>
              <a:defRPr/>
            </a:pPr>
            <a:r>
              <a:rPr lang="ru-RU" dirty="0">
                <a:solidFill>
                  <a:srgbClr val="009644"/>
                </a:solidFill>
              </a:rPr>
              <a:t>ты будешь… он будет… они будут…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85BD1DD-F0E1-4653-A8EF-E8C3FB4360CE}"/>
              </a:ext>
            </a:extLst>
          </p:cNvPr>
          <p:cNvSpPr txBox="1"/>
          <p:nvPr/>
        </p:nvSpPr>
        <p:spPr>
          <a:xfrm>
            <a:off x="4195439" y="5530632"/>
            <a:ext cx="6901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F0000"/>
                </a:solidFill>
              </a:rPr>
              <a:t>выучить / изучить</a:t>
            </a:r>
          </a:p>
          <a:p>
            <a:pPr>
              <a:defRPr/>
            </a:pPr>
            <a:r>
              <a:rPr lang="ru-RU" dirty="0">
                <a:solidFill>
                  <a:srgbClr val="FF0000"/>
                </a:solidFill>
              </a:rPr>
              <a:t>я </a:t>
            </a:r>
            <a:r>
              <a:rPr lang="ru-RU" b="1" dirty="0" err="1">
                <a:solidFill>
                  <a:srgbClr val="FF0000"/>
                </a:solidFill>
              </a:rPr>
              <a:t>вЫучу</a:t>
            </a:r>
            <a:r>
              <a:rPr lang="ru-RU" b="1" dirty="0">
                <a:solidFill>
                  <a:srgbClr val="FF0000"/>
                </a:solidFill>
              </a:rPr>
              <a:t>/изучу</a:t>
            </a:r>
            <a:endParaRPr lang="ru-RU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dirty="0">
                <a:solidFill>
                  <a:srgbClr val="FF0000"/>
                </a:solidFill>
              </a:rPr>
              <a:t>ты </a:t>
            </a:r>
            <a:r>
              <a:rPr lang="ru-RU" dirty="0" err="1">
                <a:solidFill>
                  <a:srgbClr val="FF0000"/>
                </a:solidFill>
              </a:rPr>
              <a:t>вЫучишь</a:t>
            </a:r>
            <a:r>
              <a:rPr lang="ru-RU" dirty="0">
                <a:solidFill>
                  <a:srgbClr val="FF0000"/>
                </a:solidFill>
              </a:rPr>
              <a:t>/ изучишь… он </a:t>
            </a:r>
            <a:r>
              <a:rPr lang="ru-RU" dirty="0" err="1">
                <a:solidFill>
                  <a:srgbClr val="FF0000"/>
                </a:solidFill>
              </a:rPr>
              <a:t>вЫучит</a:t>
            </a:r>
            <a:r>
              <a:rPr lang="ru-RU" dirty="0">
                <a:solidFill>
                  <a:srgbClr val="FF0000"/>
                </a:solidFill>
              </a:rPr>
              <a:t>/изучит… мы </a:t>
            </a:r>
            <a:r>
              <a:rPr lang="ru-RU" dirty="0" err="1">
                <a:solidFill>
                  <a:srgbClr val="FF0000"/>
                </a:solidFill>
              </a:rPr>
              <a:t>вЫучим</a:t>
            </a:r>
            <a:r>
              <a:rPr lang="ru-RU" dirty="0">
                <a:solidFill>
                  <a:srgbClr val="FF0000"/>
                </a:solidFill>
              </a:rPr>
              <a:t> / изучим … вы </a:t>
            </a:r>
            <a:r>
              <a:rPr lang="ru-RU" dirty="0" err="1">
                <a:solidFill>
                  <a:srgbClr val="FF0000"/>
                </a:solidFill>
              </a:rPr>
              <a:t>вЫучите</a:t>
            </a:r>
            <a:r>
              <a:rPr lang="ru-RU" dirty="0">
                <a:solidFill>
                  <a:srgbClr val="FF0000"/>
                </a:solidFill>
              </a:rPr>
              <a:t>/</a:t>
            </a:r>
            <a:r>
              <a:rPr lang="ru-RU" dirty="0" err="1">
                <a:solidFill>
                  <a:srgbClr val="FF0000"/>
                </a:solidFill>
              </a:rPr>
              <a:t>изУчите</a:t>
            </a:r>
            <a:r>
              <a:rPr lang="ru-RU" dirty="0">
                <a:solidFill>
                  <a:srgbClr val="FF0000"/>
                </a:solidFill>
              </a:rPr>
              <a:t>… они </a:t>
            </a:r>
            <a:r>
              <a:rPr lang="ru-RU" dirty="0" err="1">
                <a:solidFill>
                  <a:srgbClr val="FF0000"/>
                </a:solidFill>
              </a:rPr>
              <a:t>вЫучат</a:t>
            </a:r>
            <a:r>
              <a:rPr lang="ru-RU" dirty="0">
                <a:solidFill>
                  <a:srgbClr val="FF0000"/>
                </a:solidFill>
              </a:rPr>
              <a:t>/</a:t>
            </a:r>
            <a:r>
              <a:rPr lang="ru-RU" dirty="0" err="1">
                <a:solidFill>
                  <a:srgbClr val="FF0000"/>
                </a:solidFill>
              </a:rPr>
              <a:t>изУчат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41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2000">
              <a:schemeClr val="accent1">
                <a:lumMod val="45000"/>
                <a:lumOff val="55000"/>
              </a:schemeClr>
            </a:gs>
            <a:gs pos="83000">
              <a:srgbClr val="B4A3E5"/>
            </a:gs>
            <a:gs pos="100000">
              <a:srgbClr val="C4A8B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4E59CE5-37BB-0CED-8015-CE04078C3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159F2CF7-478A-533C-E6FC-861C3EAE556D}"/>
              </a:ext>
            </a:extLst>
          </p:cNvPr>
          <p:cNvSpPr txBox="1">
            <a:spLocks/>
          </p:cNvSpPr>
          <p:nvPr/>
        </p:nvSpPr>
        <p:spPr>
          <a:xfrm>
            <a:off x="260350" y="128588"/>
            <a:ext cx="11726863" cy="740142"/>
          </a:xfrm>
          <a:prstGeom prst="rect">
            <a:avLst/>
          </a:prstGeom>
          <a:solidFill>
            <a:srgbClr val="B4A3E5"/>
          </a:solidFill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Домашнее задание на </a:t>
            </a: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21 февраля 2026 </a:t>
            </a:r>
            <a:r>
              <a:rPr lang="ru-RU" sz="54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г.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4A2BC44-2BFB-0B5D-EF28-2B4957C9F718}"/>
              </a:ext>
            </a:extLst>
          </p:cNvPr>
          <p:cNvSpPr txBox="1"/>
          <p:nvPr/>
        </p:nvSpPr>
        <p:spPr>
          <a:xfrm>
            <a:off x="232567" y="972917"/>
            <a:ext cx="1172686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prstClr val="black"/>
                </a:solidFill>
              </a:rPr>
              <a:t>1. </a:t>
            </a:r>
            <a:r>
              <a:rPr lang="ru-RU" sz="2400" dirty="0" smtClean="0">
                <a:solidFill>
                  <a:prstClr val="black"/>
                </a:solidFill>
              </a:rPr>
              <a:t>Лексико-грамматический </a:t>
            </a:r>
            <a:r>
              <a:rPr lang="ru-RU" sz="2400" dirty="0">
                <a:solidFill>
                  <a:prstClr val="black"/>
                </a:solidFill>
              </a:rPr>
              <a:t>тест по теме. </a:t>
            </a:r>
            <a:r>
              <a:rPr lang="ru-RU" sz="2400" dirty="0" smtClean="0">
                <a:solidFill>
                  <a:prstClr val="black"/>
                </a:solidFill>
              </a:rPr>
              <a:t>«</a:t>
            </a:r>
            <a:r>
              <a:rPr lang="ru-RU" sz="2400" dirty="0">
                <a:solidFill>
                  <a:prstClr val="black"/>
                </a:solidFill>
              </a:rPr>
              <a:t>Образование. Грамматика-1» (</a:t>
            </a:r>
            <a:r>
              <a:rPr lang="en-US" sz="2400" dirty="0">
                <a:solidFill>
                  <a:prstClr val="black"/>
                </a:solidFill>
              </a:rPr>
              <a:t>https://distant.msu.ru/mod/quiz/view.php?id=86901</a:t>
            </a:r>
            <a:r>
              <a:rPr lang="ru-RU" sz="2400" dirty="0">
                <a:solidFill>
                  <a:prstClr val="black"/>
                </a:solidFill>
              </a:rPr>
              <a:t>). </a:t>
            </a: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000" dirty="0" smtClean="0">
                <a:solidFill>
                  <a:prstClr val="black"/>
                </a:solidFill>
              </a:rPr>
              <a:t>Расположен </a:t>
            </a:r>
            <a:r>
              <a:rPr lang="ru-RU" sz="2000" dirty="0">
                <a:solidFill>
                  <a:prstClr val="black"/>
                </a:solidFill>
              </a:rPr>
              <a:t>на сайте МГУ "Университет без границ" на странице для студентов-психологов. Запись по кодовому слову </a:t>
            </a:r>
            <a:r>
              <a:rPr lang="ru-RU" sz="2000" b="1" dirty="0">
                <a:solidFill>
                  <a:srgbClr val="FF0000"/>
                </a:solidFill>
              </a:rPr>
              <a:t>псих22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1C92A38-81B4-F843-CB72-F2E4B6DA9149}"/>
              </a:ext>
            </a:extLst>
          </p:cNvPr>
          <p:cNvSpPr txBox="1"/>
          <p:nvPr/>
        </p:nvSpPr>
        <p:spPr>
          <a:xfrm>
            <a:off x="260349" y="2215877"/>
            <a:ext cx="117268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black"/>
                </a:solidFill>
              </a:rPr>
              <a:t>2. </a:t>
            </a:r>
            <a:r>
              <a:rPr lang="ru-RU" sz="2400" dirty="0">
                <a:solidFill>
                  <a:prstClr val="black"/>
                </a:solidFill>
              </a:rPr>
              <a:t>Составить мини-рассказ с глаголами с корнем –</a:t>
            </a:r>
            <a:r>
              <a:rPr lang="ru-RU" sz="2400" dirty="0" err="1" smtClean="0">
                <a:solidFill>
                  <a:prstClr val="black"/>
                </a:solidFill>
              </a:rPr>
              <a:t>уч</a:t>
            </a:r>
            <a:r>
              <a:rPr lang="ru-RU" sz="2400" dirty="0" smtClean="0">
                <a:solidFill>
                  <a:prstClr val="black"/>
                </a:solidFill>
              </a:rPr>
              <a:t>- </a:t>
            </a:r>
            <a:r>
              <a:rPr lang="ru-RU" sz="2400" dirty="0">
                <a:solidFill>
                  <a:prstClr val="black"/>
                </a:solidFill>
              </a:rPr>
              <a:t>и словосочетанием «русский язык</a:t>
            </a:r>
            <a:r>
              <a:rPr lang="ru-RU" sz="2400" dirty="0" smtClean="0">
                <a:solidFill>
                  <a:prstClr val="black"/>
                </a:solidFill>
              </a:rPr>
              <a:t>». </a:t>
            </a:r>
            <a:r>
              <a:rPr lang="ru-RU" sz="2400" dirty="0" smtClean="0">
                <a:solidFill>
                  <a:prstClr val="black"/>
                </a:solidFill>
              </a:rPr>
              <a:t>Любой</a:t>
            </a:r>
            <a:r>
              <a:rPr lang="ru-RU" sz="2400" dirty="0">
                <a:solidFill>
                  <a:prstClr val="black"/>
                </a:solidFill>
              </a:rPr>
              <a:t>! 5-7 </a:t>
            </a:r>
            <a:r>
              <a:rPr lang="ru-RU" sz="2400" dirty="0" smtClean="0">
                <a:solidFill>
                  <a:prstClr val="black"/>
                </a:solidFill>
              </a:rPr>
              <a:t>предложений. </a:t>
            </a:r>
            <a:r>
              <a:rPr lang="ru-RU" sz="2400" dirty="0" smtClean="0">
                <a:solidFill>
                  <a:prstClr val="black"/>
                </a:solidFill>
              </a:rPr>
              <a:t>Составлять </a:t>
            </a:r>
            <a:r>
              <a:rPr lang="ru-RU" sz="2400" dirty="0">
                <a:solidFill>
                  <a:prstClr val="black"/>
                </a:solidFill>
              </a:rPr>
              <a:t>текст нужно самостоятельно!!! Не используйте ИИ</a:t>
            </a:r>
            <a:r>
              <a:rPr lang="ru-RU" sz="2400" dirty="0" smtClean="0">
                <a:solidFill>
                  <a:prstClr val="black"/>
                </a:solidFill>
              </a:rPr>
              <a:t>!!!.</a:t>
            </a:r>
            <a:endParaRPr lang="en-US" sz="2400" dirty="0">
              <a:solidFill>
                <a:prstClr val="black"/>
              </a:solidFill>
            </a:endParaRPr>
          </a:p>
          <a:p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0350" y="3426858"/>
            <a:ext cx="1079135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3. </a:t>
            </a:r>
            <a:r>
              <a:rPr lang="ru-RU" sz="2400" dirty="0" smtClean="0">
                <a:solidFill>
                  <a:prstClr val="black"/>
                </a:solidFill>
              </a:rPr>
              <a:t>Пройти опрос </a:t>
            </a:r>
            <a:r>
              <a:rPr lang="ru-RU" sz="2400" dirty="0" smtClean="0">
                <a:solidFill>
                  <a:prstClr val="black"/>
                </a:solidFill>
                <a:hlinkClick r:id="rId2"/>
              </a:rPr>
              <a:t>https</a:t>
            </a:r>
            <a:r>
              <a:rPr lang="ru-RU" sz="2400" dirty="0">
                <a:solidFill>
                  <a:prstClr val="black"/>
                </a:solidFill>
                <a:hlinkClick r:id="rId2"/>
              </a:rPr>
              <a:t>://</a:t>
            </a:r>
            <a:r>
              <a:rPr lang="ru-RU" sz="2400" dirty="0" smtClean="0">
                <a:solidFill>
                  <a:prstClr val="black"/>
                </a:solidFill>
                <a:hlinkClick r:id="rId2"/>
              </a:rPr>
              <a:t>onlinetestpad.com/b7mqix2343cvc</a:t>
            </a:r>
            <a:r>
              <a:rPr lang="ru-RU" sz="2400" dirty="0" smtClean="0">
                <a:solidFill>
                  <a:prstClr val="black"/>
                </a:solidFill>
              </a:rPr>
              <a:t>. </a:t>
            </a:r>
            <a:br>
              <a:rPr lang="ru-RU" sz="2400" dirty="0" smtClean="0">
                <a:solidFill>
                  <a:prstClr val="black"/>
                </a:solidFill>
              </a:rPr>
            </a:br>
            <a:r>
              <a:rPr lang="ru-RU" sz="2400" dirty="0" smtClean="0">
                <a:solidFill>
                  <a:prstClr val="black"/>
                </a:solidFill>
              </a:rPr>
              <a:t>Внимание!!! Это не тест, подсматривать ответы не нужно! Отвечайте, как знаете. </a:t>
            </a:r>
            <a:br>
              <a:rPr lang="ru-RU" sz="2400" dirty="0" smtClean="0">
                <a:solidFill>
                  <a:prstClr val="black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Необходима правдивая информация</a:t>
            </a:r>
            <a:r>
              <a:rPr lang="ru-RU" sz="2400" dirty="0" smtClean="0">
                <a:solidFill>
                  <a:prstClr val="black"/>
                </a:solidFill>
              </a:rPr>
              <a:t>. Отвечайте, пожалуйста,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честно</a:t>
            </a:r>
            <a:r>
              <a:rPr lang="ru-RU" sz="2400" dirty="0" smtClean="0">
                <a:solidFill>
                  <a:prstClr val="black"/>
                </a:solidFill>
              </a:rPr>
              <a:t>. </a:t>
            </a:r>
            <a:br>
              <a:rPr lang="ru-RU" sz="2400" dirty="0" smtClean="0">
                <a:solidFill>
                  <a:prstClr val="black"/>
                </a:solidFill>
              </a:rPr>
            </a:br>
            <a:r>
              <a:rPr lang="ru-RU" sz="2400" dirty="0" smtClean="0">
                <a:solidFill>
                  <a:prstClr val="black"/>
                </a:solidFill>
              </a:rPr>
              <a:t>Балл </a:t>
            </a:r>
            <a:r>
              <a:rPr lang="ru-RU" sz="2400" dirty="0">
                <a:solidFill>
                  <a:prstClr val="black"/>
                </a:solidFill>
              </a:rPr>
              <a:t>вы </a:t>
            </a:r>
            <a:r>
              <a:rPr lang="ru-RU" sz="2400" dirty="0" smtClean="0">
                <a:solidFill>
                  <a:prstClr val="black"/>
                </a:solidFill>
              </a:rPr>
              <a:t>получите за честную работу, потом мы обсудим тему.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1C92A38-81B4-F843-CB72-F2E4B6DA9149}"/>
              </a:ext>
            </a:extLst>
          </p:cNvPr>
          <p:cNvSpPr txBox="1"/>
          <p:nvPr/>
        </p:nvSpPr>
        <p:spPr>
          <a:xfrm>
            <a:off x="232566" y="5288340"/>
            <a:ext cx="117268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4. </a:t>
            </a:r>
            <a:r>
              <a:rPr lang="ru-RU" sz="2400" dirty="0" smtClean="0">
                <a:solidFill>
                  <a:prstClr val="black"/>
                </a:solidFill>
              </a:rPr>
              <a:t>Распределить темы доклада по «Праздникам». По два человека. Доклады должны сопровождаться личной информацией. Фотографии не должны быть сгенерированы ИИ, все иллюстрации должны быть объяснены. В каждом докладе должно быть что-то личное. 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26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12141</TotalTime>
  <Words>6732</Words>
  <Application>Microsoft Office PowerPoint</Application>
  <PresentationFormat>Широкоэкранный</PresentationFormat>
  <Paragraphs>1105</Paragraphs>
  <Slides>61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9" baseType="lpstr">
      <vt:lpstr>Arial</vt:lpstr>
      <vt:lpstr>Arial Black</vt:lpstr>
      <vt:lpstr>Book Antiqua</vt:lpstr>
      <vt:lpstr>Calibri</vt:lpstr>
      <vt:lpstr>Calibri Light</vt:lpstr>
      <vt:lpstr>Century Schoolbook</vt:lpstr>
      <vt:lpstr>Times New Roman</vt:lpstr>
      <vt:lpstr>Тема Office</vt:lpstr>
      <vt:lpstr>Группа 103b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ОБРАЗОВАНИЕ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Группа 103b</dc:title>
  <dc:creator>Гусева</dc:creator>
  <cp:lastModifiedBy>Гусева</cp:lastModifiedBy>
  <cp:revision>470</cp:revision>
  <dcterms:created xsi:type="dcterms:W3CDTF">2024-09-01T20:30:35Z</dcterms:created>
  <dcterms:modified xsi:type="dcterms:W3CDTF">2026-02-16T11:24:43Z</dcterms:modified>
</cp:coreProperties>
</file>