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870" r:id="rId2"/>
    <p:sldId id="1282" r:id="rId3"/>
    <p:sldId id="1285" r:id="rId4"/>
    <p:sldId id="1283" r:id="rId5"/>
    <p:sldId id="1143" r:id="rId6"/>
    <p:sldId id="1145" r:id="rId7"/>
    <p:sldId id="1172" r:id="rId8"/>
    <p:sldId id="1206" r:id="rId9"/>
    <p:sldId id="1207" r:id="rId10"/>
    <p:sldId id="1208" r:id="rId11"/>
    <p:sldId id="1273" r:id="rId12"/>
    <p:sldId id="1274" r:id="rId13"/>
    <p:sldId id="1275" r:id="rId14"/>
    <p:sldId id="1276" r:id="rId15"/>
    <p:sldId id="1277" r:id="rId16"/>
    <p:sldId id="1278" r:id="rId17"/>
    <p:sldId id="1279" r:id="rId18"/>
    <p:sldId id="1209" r:id="rId19"/>
    <p:sldId id="1210" r:id="rId20"/>
    <p:sldId id="1211" r:id="rId21"/>
    <p:sldId id="1212" r:id="rId22"/>
    <p:sldId id="1213" r:id="rId23"/>
    <p:sldId id="1214" r:id="rId24"/>
    <p:sldId id="1280" r:id="rId25"/>
    <p:sldId id="1284" r:id="rId26"/>
    <p:sldId id="1215" r:id="rId27"/>
    <p:sldId id="1200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A7C6"/>
    <a:srgbClr val="D6E0F2"/>
    <a:srgbClr val="BFA6C9"/>
    <a:srgbClr val="720433"/>
    <a:srgbClr val="BCA5D1"/>
    <a:srgbClr val="C7D5ED"/>
    <a:srgbClr val="C1A7C2"/>
    <a:srgbClr val="C6D4ED"/>
    <a:srgbClr val="C1A7C4"/>
    <a:srgbClr val="BFA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1" autoAdjust="0"/>
    <p:restoredTop sz="93041" autoAdjust="0"/>
  </p:normalViewPr>
  <p:slideViewPr>
    <p:cSldViewPr snapToGrid="0">
      <p:cViewPr varScale="1">
        <p:scale>
          <a:sx n="66" d="100"/>
          <a:sy n="66" d="100"/>
        </p:scale>
        <p:origin x="245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DE71E-E53C-4659-A1DC-9193DDA155D2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D4F4B-AB4A-4632-8E04-AD323CCF7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1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D4F4B-AB4A-4632-8E04-AD323CCF73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8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cfvejvuswjido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14 февраля 2026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года,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13:15—14:45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345097"/>
              </p:ext>
            </p:extLst>
          </p:nvPr>
        </p:nvGraphicFramePr>
        <p:xfrm>
          <a:off x="154570" y="901361"/>
          <a:ext cx="11751004" cy="6042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700">
                  <a:extLst>
                    <a:ext uri="{9D8B030D-6E8A-4147-A177-3AD203B41FA5}">
                      <a16:colId xmlns="" xmlns:a16="http://schemas.microsoft.com/office/drawing/2014/main" val="3808135318"/>
                    </a:ext>
                  </a:extLst>
                </a:gridCol>
                <a:gridCol w="1362540">
                  <a:extLst>
                    <a:ext uri="{9D8B030D-6E8A-4147-A177-3AD203B41FA5}">
                      <a16:colId xmlns="" xmlns:a16="http://schemas.microsoft.com/office/drawing/2014/main" val="2494670148"/>
                    </a:ext>
                  </a:extLst>
                </a:gridCol>
                <a:gridCol w="156450"/>
                <a:gridCol w="357304">
                  <a:extLst>
                    <a:ext uri="{9D8B030D-6E8A-4147-A177-3AD203B41FA5}">
                      <a16:colId xmlns="" xmlns:a16="http://schemas.microsoft.com/office/drawing/2014/main" val="1591501333"/>
                    </a:ext>
                  </a:extLst>
                </a:gridCol>
                <a:gridCol w="166254">
                  <a:extLst>
                    <a:ext uri="{9D8B030D-6E8A-4147-A177-3AD203B41FA5}">
                      <a16:colId xmlns="" xmlns:a16="http://schemas.microsoft.com/office/drawing/2014/main" val="1140834253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322172163"/>
                    </a:ext>
                  </a:extLst>
                </a:gridCol>
                <a:gridCol w="550132">
                  <a:extLst>
                    <a:ext uri="{9D8B030D-6E8A-4147-A177-3AD203B41FA5}">
                      <a16:colId xmlns="" xmlns:a16="http://schemas.microsoft.com/office/drawing/2014/main" val="17233624"/>
                    </a:ext>
                  </a:extLst>
                </a:gridCol>
                <a:gridCol w="180109">
                  <a:extLst>
                    <a:ext uri="{9D8B030D-6E8A-4147-A177-3AD203B41FA5}">
                      <a16:colId xmlns="" xmlns:a16="http://schemas.microsoft.com/office/drawing/2014/main" val="2699534202"/>
                    </a:ext>
                  </a:extLst>
                </a:gridCol>
                <a:gridCol w="425441">
                  <a:extLst>
                    <a:ext uri="{9D8B030D-6E8A-4147-A177-3AD203B41FA5}">
                      <a16:colId xmlns="" xmlns:a16="http://schemas.microsoft.com/office/drawing/2014/main" val="1087864011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2624633072"/>
                    </a:ext>
                  </a:extLst>
                </a:gridCol>
                <a:gridCol w="157018">
                  <a:extLst>
                    <a:ext uri="{9D8B030D-6E8A-4147-A177-3AD203B41FA5}">
                      <a16:colId xmlns="" xmlns:a16="http://schemas.microsoft.com/office/drawing/2014/main" val="4134670203"/>
                    </a:ext>
                  </a:extLst>
                </a:gridCol>
                <a:gridCol w="877455">
                  <a:extLst>
                    <a:ext uri="{9D8B030D-6E8A-4147-A177-3AD203B41FA5}">
                      <a16:colId xmlns="" xmlns:a16="http://schemas.microsoft.com/office/drawing/2014/main" val="222592599"/>
                    </a:ext>
                  </a:extLst>
                </a:gridCol>
                <a:gridCol w="775854">
                  <a:extLst>
                    <a:ext uri="{9D8B030D-6E8A-4147-A177-3AD203B41FA5}">
                      <a16:colId xmlns="" xmlns:a16="http://schemas.microsoft.com/office/drawing/2014/main" val="4204094954"/>
                    </a:ext>
                  </a:extLst>
                </a:gridCol>
                <a:gridCol w="674255">
                  <a:extLst>
                    <a:ext uri="{9D8B030D-6E8A-4147-A177-3AD203B41FA5}">
                      <a16:colId xmlns="" xmlns:a16="http://schemas.microsoft.com/office/drawing/2014/main" val="708518661"/>
                    </a:ext>
                  </a:extLst>
                </a:gridCol>
                <a:gridCol w="277091">
                  <a:extLst>
                    <a:ext uri="{9D8B030D-6E8A-4147-A177-3AD203B41FA5}">
                      <a16:colId xmlns="" xmlns:a16="http://schemas.microsoft.com/office/drawing/2014/main" val="3782498647"/>
                    </a:ext>
                  </a:extLst>
                </a:gridCol>
                <a:gridCol w="360218">
                  <a:extLst>
                    <a:ext uri="{9D8B030D-6E8A-4147-A177-3AD203B41FA5}">
                      <a16:colId xmlns="" xmlns:a16="http://schemas.microsoft.com/office/drawing/2014/main" val="3512687050"/>
                    </a:ext>
                  </a:extLst>
                </a:gridCol>
                <a:gridCol w="369454">
                  <a:extLst>
                    <a:ext uri="{9D8B030D-6E8A-4147-A177-3AD203B41FA5}">
                      <a16:colId xmlns="" xmlns:a16="http://schemas.microsoft.com/office/drawing/2014/main" val="3714765155"/>
                    </a:ext>
                  </a:extLst>
                </a:gridCol>
                <a:gridCol w="350982">
                  <a:extLst>
                    <a:ext uri="{9D8B030D-6E8A-4147-A177-3AD203B41FA5}">
                      <a16:colId xmlns="" xmlns:a16="http://schemas.microsoft.com/office/drawing/2014/main" val="4164231008"/>
                    </a:ext>
                  </a:extLst>
                </a:gridCol>
                <a:gridCol w="526473">
                  <a:extLst>
                    <a:ext uri="{9D8B030D-6E8A-4147-A177-3AD203B41FA5}">
                      <a16:colId xmlns="" xmlns:a16="http://schemas.microsoft.com/office/drawing/2014/main" val="3620500024"/>
                    </a:ext>
                  </a:extLst>
                </a:gridCol>
                <a:gridCol w="738909">
                  <a:extLst>
                    <a:ext uri="{9D8B030D-6E8A-4147-A177-3AD203B41FA5}">
                      <a16:colId xmlns="" xmlns:a16="http://schemas.microsoft.com/office/drawing/2014/main" val="2560383885"/>
                    </a:ext>
                  </a:extLst>
                </a:gridCol>
                <a:gridCol w="544946">
                  <a:extLst>
                    <a:ext uri="{9D8B030D-6E8A-4147-A177-3AD203B41FA5}">
                      <a16:colId xmlns="" xmlns:a16="http://schemas.microsoft.com/office/drawing/2014/main" val="2943213530"/>
                    </a:ext>
                  </a:extLst>
                </a:gridCol>
                <a:gridCol w="499789"/>
                <a:gridCol w="705943"/>
                <a:gridCol w="1084787"/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00" b="1" i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ПесняСтуд</a:t>
                      </a: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Работа на уроке</a:t>
                      </a: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4CA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9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2823652"/>
                  </a:ext>
                </a:extLst>
              </a:tr>
              <a:tr h="1342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\+++\+</a:t>
                      </a:r>
                      <a:endParaRPr lang="ru-RU"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Фу 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Хань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Цай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2666003"/>
                  </a:ext>
                </a:extLst>
              </a:tr>
              <a:tr h="21216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Цао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ч\-+-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0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kumimoji="0" lang="ru-RU" sz="1400" b="0" i="1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Чжим</a:t>
                      </a:r>
                      <a:r>
                        <a:rPr lang="ru-RU" sz="1400" b="1" u="sng" kern="100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\-+-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 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4676949"/>
                  </a:ext>
                </a:extLst>
              </a:tr>
              <a:tr h="2262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Чэнь 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4089570"/>
                  </a:ext>
                </a:extLst>
              </a:tr>
              <a:tr h="203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Шэнь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+-\\\\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\-+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2242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476783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Из вагантов (Песенка студента)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D72159-A6E1-08B1-B564-8404C584E77C}"/>
              </a:ext>
            </a:extLst>
          </p:cNvPr>
          <p:cNvSpPr txBox="1"/>
          <p:nvPr/>
        </p:nvSpPr>
        <p:spPr>
          <a:xfrm>
            <a:off x="260350" y="980813"/>
            <a:ext cx="1172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Посмотрите в интернете, кто такие ваганты.</a:t>
            </a:r>
          </a:p>
        </p:txBody>
      </p:sp>
    </p:spTree>
    <p:extLst>
      <p:ext uri="{BB962C8B-B14F-4D97-AF65-F5344CB8AC3E}">
        <p14:creationId xmlns:p14="http://schemas.microsoft.com/office/powerpoint/2010/main" val="14395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Из вагантов (Песенка студента)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D72159-A6E1-08B1-B564-8404C584E77C}"/>
              </a:ext>
            </a:extLst>
          </p:cNvPr>
          <p:cNvSpPr txBox="1"/>
          <p:nvPr/>
        </p:nvSpPr>
        <p:spPr>
          <a:xfrm>
            <a:off x="260349" y="980813"/>
            <a:ext cx="117268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Посмотрите в интернете, кто такие ваганты.</a:t>
            </a:r>
          </a:p>
          <a:p>
            <a:pPr marL="514350" indent="-514350"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О чем эта песня? Близко ли вам ее содержание? Испытываете ли вы такие же чувства?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27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Из вагантов (Песенка студента)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0836" y="1739227"/>
            <a:ext cx="31126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Во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французской стороне,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Hа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чужой планете,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Предстоит учиться мне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В университете.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До чего тоскую я,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Hе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сказать словами.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Плачьте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ж,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милые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друзья,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Горькими слезами.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Hа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прощание пожмём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Мы друг другу руки,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И покинет отчий дом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Мученик науки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.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6340" y="1739227"/>
            <a:ext cx="30202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>
                <a:solidFill>
                  <a:srgbClr val="002060"/>
                </a:solidFill>
                <a:latin typeface="Arial" panose="020B0604020202020204" pitchFamily="34" charset="0"/>
              </a:rPr>
              <a:t>Припeв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Вот стою, держу весло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—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Через миг отчалю,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Сердце бедное свело</a:t>
            </a:r>
          </a:p>
          <a:p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</a:rPr>
              <a:t>Скоpбью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 и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печалью.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Тихо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плещется вода,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Голубая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лента,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Вспоминайте иногда</a:t>
            </a:r>
          </a:p>
          <a:p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</a:rPr>
              <a:t>Bашего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студента.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Много зим и много лет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Пpожили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мы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вместе,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Сохpанив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святой обет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Веpности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и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чести.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66631" y="1739227"/>
            <a:ext cx="290028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Hу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так будьте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же, </a:t>
            </a:r>
            <a:r>
              <a:rPr lang="ru-RU" dirty="0" err="1" smtClean="0">
                <a:solidFill>
                  <a:srgbClr val="1A1A1A"/>
                </a:solidFill>
                <a:latin typeface="Arial" panose="020B0604020202020204" pitchFamily="34" charset="0"/>
              </a:rPr>
              <a:t>дpузья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,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Живы и </a:t>
            </a:r>
            <a:r>
              <a:rPr lang="ru-RU" dirty="0" err="1" smtClean="0">
                <a:solidFill>
                  <a:srgbClr val="1A1A1A"/>
                </a:solidFill>
                <a:latin typeface="Arial" panose="020B0604020202020204" pitchFamily="34" charset="0"/>
              </a:rPr>
              <a:t>здоpовы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.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 err="1" smtClean="0">
                <a:solidFill>
                  <a:srgbClr val="1A1A1A"/>
                </a:solidFill>
                <a:latin typeface="Arial" panose="020B0604020202020204" pitchFamily="34" charset="0"/>
              </a:rPr>
              <a:t>Веpю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,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день </a:t>
            </a:r>
            <a:r>
              <a:rPr lang="ru-RU" dirty="0" err="1" smtClean="0">
                <a:solidFill>
                  <a:srgbClr val="1A1A1A"/>
                </a:solidFill>
                <a:latin typeface="Arial" panose="020B0604020202020204" pitchFamily="34" charset="0"/>
              </a:rPr>
              <a:t>пpидет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,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когда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Встpетимся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мы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снова.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Всех вас вместе соберу,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Если на чужбине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Я, случайно, не помру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От своей латыни.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Если не сведут с ума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Римляне и греки,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Сочинившие тома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Для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библиотеки,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62615" y="868730"/>
            <a:ext cx="318654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Если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те профессора,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Что студентов учат,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Горемыку школяра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Насмерть не замучат,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Если насмерть не упьюсь [Ну это вряд ли]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На хмельной пирушке,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Обязательно вернусь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К вам, друзья, подружки!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Вот стою, держу весло,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Через миг отчалю.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Сердце бедное свело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Скорбью и печалью.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Тихо плещется вода,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Голубая лента.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Вспоминайте иногда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Вашего студента.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69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9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000" dirty="0">
                <a:solidFill>
                  <a:prstClr val="black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8072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0FB579B-52FE-116E-90FF-D49F3490F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A95AECF-0C32-45F4-FE8C-8ED3DF360097}"/>
              </a:ext>
            </a:extLst>
          </p:cNvPr>
          <p:cNvSpPr txBox="1"/>
          <p:nvPr/>
        </p:nvSpPr>
        <p:spPr>
          <a:xfrm>
            <a:off x="-1378411" y="-89661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6F0D972-EC29-A08D-0BE5-1021CA2BFD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60" t="2777" r="40152" b="8255"/>
          <a:stretch/>
        </p:blipFill>
        <p:spPr bwMode="auto">
          <a:xfrm rot="5400000">
            <a:off x="4048561" y="-541107"/>
            <a:ext cx="5887393" cy="8910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03803AA-EA89-23EA-4277-803600C3A0F8}"/>
              </a:ext>
            </a:extLst>
          </p:cNvPr>
          <p:cNvSpPr txBox="1"/>
          <p:nvPr/>
        </p:nvSpPr>
        <p:spPr>
          <a:xfrm>
            <a:off x="278780" y="970606"/>
            <a:ext cx="1955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Этапы системы образования в РФ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8FE2754-2563-8794-FE97-64AAA2A7A5BE}"/>
              </a:ext>
            </a:extLst>
          </p:cNvPr>
          <p:cNvSpPr txBox="1"/>
          <p:nvPr/>
        </p:nvSpPr>
        <p:spPr>
          <a:xfrm>
            <a:off x="7344937" y="2984062"/>
            <a:ext cx="1955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/бакалавриат 1—4 курсы + магистратура 1—2 курсы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F5AE5CE-9C4F-C5A3-29A9-5C40D96B64FA}"/>
              </a:ext>
            </a:extLst>
          </p:cNvPr>
          <p:cNvSpPr txBox="1"/>
          <p:nvPr/>
        </p:nvSpPr>
        <p:spPr>
          <a:xfrm>
            <a:off x="5512295" y="3028666"/>
            <a:ext cx="1167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специалитет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4BF5469-3B68-9FD3-8C9B-23A5BD867B6E}"/>
              </a:ext>
            </a:extLst>
          </p:cNvPr>
          <p:cNvSpPr txBox="1"/>
          <p:nvPr/>
        </p:nvSpPr>
        <p:spPr>
          <a:xfrm>
            <a:off x="2919913" y="2507528"/>
            <a:ext cx="249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>
                <a:solidFill>
                  <a:srgbClr val="0070C0"/>
                </a:solidFill>
              </a:rPr>
              <a:t>вуз</a:t>
            </a:r>
            <a:r>
              <a:rPr lang="ru-RU" i="1" dirty="0">
                <a:solidFill>
                  <a:srgbClr val="0070C0"/>
                </a:solidFill>
              </a:rPr>
              <a:t> = </a:t>
            </a:r>
            <a:r>
              <a:rPr lang="ru-RU" b="1" i="1" dirty="0">
                <a:solidFill>
                  <a:srgbClr val="0070C0"/>
                </a:solidFill>
              </a:rPr>
              <a:t>в</a:t>
            </a:r>
            <a:r>
              <a:rPr lang="ru-RU" i="1" dirty="0">
                <a:solidFill>
                  <a:srgbClr val="0070C0"/>
                </a:solidFill>
              </a:rPr>
              <a:t>ысшее </a:t>
            </a:r>
            <a:r>
              <a:rPr lang="ru-RU" b="1" i="1" dirty="0">
                <a:solidFill>
                  <a:srgbClr val="0070C0"/>
                </a:solidFill>
              </a:rPr>
              <a:t>у</a:t>
            </a:r>
            <a:r>
              <a:rPr lang="ru-RU" i="1" dirty="0">
                <a:solidFill>
                  <a:srgbClr val="0070C0"/>
                </a:solidFill>
              </a:rPr>
              <a:t>чебное </a:t>
            </a:r>
            <a:r>
              <a:rPr lang="ru-RU" b="1" i="1" dirty="0">
                <a:solidFill>
                  <a:srgbClr val="0070C0"/>
                </a:solidFill>
              </a:rPr>
              <a:t>з</a:t>
            </a:r>
            <a:r>
              <a:rPr lang="ru-RU" i="1" dirty="0">
                <a:solidFill>
                  <a:srgbClr val="0070C0"/>
                </a:solidFill>
              </a:rPr>
              <a:t>аведение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07A71CA-3A98-01D1-EC76-E034B24C62FF}"/>
              </a:ext>
            </a:extLst>
          </p:cNvPr>
          <p:cNvSpPr txBox="1"/>
          <p:nvPr/>
        </p:nvSpPr>
        <p:spPr>
          <a:xfrm>
            <a:off x="8322652" y="4983636"/>
            <a:ext cx="334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>
                <a:solidFill>
                  <a:srgbClr val="0070C0"/>
                </a:solidFill>
              </a:rPr>
              <a:t>ссуз</a:t>
            </a:r>
            <a:r>
              <a:rPr lang="ru-RU" i="1" dirty="0">
                <a:solidFill>
                  <a:srgbClr val="0070C0"/>
                </a:solidFill>
              </a:rPr>
              <a:t> = </a:t>
            </a:r>
            <a:r>
              <a:rPr lang="ru-RU" b="1" i="1" dirty="0">
                <a:solidFill>
                  <a:srgbClr val="0070C0"/>
                </a:solidFill>
              </a:rPr>
              <a:t>с</a:t>
            </a:r>
            <a:r>
              <a:rPr lang="ru-RU" i="1" dirty="0">
                <a:solidFill>
                  <a:srgbClr val="0070C0"/>
                </a:solidFill>
              </a:rPr>
              <a:t>реднее </a:t>
            </a:r>
            <a:r>
              <a:rPr lang="ru-RU" b="1" i="1" dirty="0">
                <a:solidFill>
                  <a:srgbClr val="0070C0"/>
                </a:solidFill>
              </a:rPr>
              <a:t>с</a:t>
            </a:r>
            <a:r>
              <a:rPr lang="ru-RU" i="1" dirty="0">
                <a:solidFill>
                  <a:srgbClr val="0070C0"/>
                </a:solidFill>
              </a:rPr>
              <a:t>пециальное </a:t>
            </a:r>
            <a:r>
              <a:rPr lang="ru-RU" b="1" i="1" dirty="0">
                <a:solidFill>
                  <a:srgbClr val="0070C0"/>
                </a:solidFill>
              </a:rPr>
              <a:t>у</a:t>
            </a:r>
            <a:r>
              <a:rPr lang="ru-RU" i="1" dirty="0">
                <a:solidFill>
                  <a:srgbClr val="0070C0"/>
                </a:solidFill>
              </a:rPr>
              <a:t>чебное </a:t>
            </a:r>
            <a:r>
              <a:rPr lang="ru-RU" b="1" i="1" dirty="0">
                <a:solidFill>
                  <a:srgbClr val="0070C0"/>
                </a:solidFill>
              </a:rPr>
              <a:t>з</a:t>
            </a:r>
            <a:r>
              <a:rPr lang="ru-RU" i="1" dirty="0">
                <a:solidFill>
                  <a:srgbClr val="0070C0"/>
                </a:solidFill>
              </a:rPr>
              <a:t>аведение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="" xmlns:a16="http://schemas.microsoft.com/office/drawing/2014/main" id="{1A094334-24A6-EFBF-960A-42CCBA16BBC4}"/>
              </a:ext>
            </a:extLst>
          </p:cNvPr>
          <p:cNvCxnSpPr>
            <a:endCxn id="7" idx="3"/>
          </p:cNvCxnSpPr>
          <p:nvPr/>
        </p:nvCxnSpPr>
        <p:spPr>
          <a:xfrm flipH="1" flipV="1">
            <a:off x="5410985" y="2830694"/>
            <a:ext cx="546755" cy="153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="" xmlns:a16="http://schemas.microsoft.com/office/drawing/2014/main" id="{0A79CDC8-ADFC-0019-EFAE-ABA145D9EA42}"/>
              </a:ext>
            </a:extLst>
          </p:cNvPr>
          <p:cNvCxnSpPr/>
          <p:nvPr/>
        </p:nvCxnSpPr>
        <p:spPr>
          <a:xfrm>
            <a:off x="8409617" y="4656841"/>
            <a:ext cx="413872" cy="50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1D36461-CD85-5160-79DD-23F4ACC305D9}"/>
              </a:ext>
            </a:extLst>
          </p:cNvPr>
          <p:cNvSpPr txBox="1"/>
          <p:nvPr/>
        </p:nvSpPr>
        <p:spPr>
          <a:xfrm>
            <a:off x="7973121" y="1354623"/>
            <a:ext cx="297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кандидат (к-л) наук </a:t>
            </a:r>
            <a:r>
              <a:rPr lang="en-US" i="1" dirty="0">
                <a:solidFill>
                  <a:srgbClr val="70AD47">
                    <a:lumMod val="50000"/>
                  </a:srgbClr>
                </a:solidFill>
              </a:rPr>
              <a:t>= </a:t>
            </a:r>
            <a:r>
              <a:rPr lang="en-US" i="1" dirty="0">
                <a:solidFill>
                  <a:srgbClr val="70AD47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PhD</a:t>
            </a:r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 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0723DE98-5E35-0047-9E79-D3610B9650CF}"/>
              </a:ext>
            </a:extLst>
          </p:cNvPr>
          <p:cNvCxnSpPr/>
          <p:nvPr/>
        </p:nvCxnSpPr>
        <p:spPr>
          <a:xfrm flipV="1">
            <a:off x="6921190" y="812494"/>
            <a:ext cx="0" cy="316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23B9CD1-5256-0932-264C-3FABD1BF4EBD}"/>
              </a:ext>
            </a:extLst>
          </p:cNvPr>
          <p:cNvSpPr txBox="1"/>
          <p:nvPr/>
        </p:nvSpPr>
        <p:spPr>
          <a:xfrm>
            <a:off x="6109452" y="491995"/>
            <a:ext cx="1607192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Докторантура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24E1C25-AC48-0DBE-266E-CDB3506150DF}"/>
              </a:ext>
            </a:extLst>
          </p:cNvPr>
          <p:cNvSpPr txBox="1"/>
          <p:nvPr/>
        </p:nvSpPr>
        <p:spPr>
          <a:xfrm>
            <a:off x="7973122" y="452632"/>
            <a:ext cx="2818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доктор (к-л) наук ≠</a:t>
            </a:r>
            <a:r>
              <a:rPr lang="en-US" i="1" dirty="0">
                <a:solidFill>
                  <a:srgbClr val="70AD47">
                    <a:lumMod val="50000"/>
                  </a:srgbClr>
                </a:solidFill>
              </a:rPr>
              <a:t> PhD</a:t>
            </a:r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7D727CD-BCEE-5665-13AD-6873165F8C5B}"/>
              </a:ext>
            </a:extLst>
          </p:cNvPr>
          <p:cNvSpPr txBox="1"/>
          <p:nvPr/>
        </p:nvSpPr>
        <p:spPr>
          <a:xfrm>
            <a:off x="1854925" y="6105484"/>
            <a:ext cx="3186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Начальные классы (начальная школа) 1—4 классы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92D332A-712B-4037-F8D2-B1B211A0A0AC}"/>
              </a:ext>
            </a:extLst>
          </p:cNvPr>
          <p:cNvSpPr txBox="1"/>
          <p:nvPr/>
        </p:nvSpPr>
        <p:spPr>
          <a:xfrm>
            <a:off x="1854925" y="5629967"/>
            <a:ext cx="318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Средние классы = </a:t>
            </a:r>
            <a:r>
              <a:rPr lang="en-US" dirty="0">
                <a:solidFill>
                  <a:prstClr val="black"/>
                </a:solidFill>
              </a:rPr>
              <a:t>5</a:t>
            </a:r>
            <a:r>
              <a:rPr lang="ru-RU" dirty="0">
                <a:solidFill>
                  <a:prstClr val="black"/>
                </a:solidFill>
              </a:rPr>
              <a:t>—</a:t>
            </a:r>
            <a:r>
              <a:rPr lang="en-US" dirty="0">
                <a:solidFill>
                  <a:prstClr val="black"/>
                </a:solidFill>
              </a:rPr>
              <a:t>9</a:t>
            </a:r>
            <a:r>
              <a:rPr lang="ru-RU" dirty="0">
                <a:solidFill>
                  <a:prstClr val="black"/>
                </a:solidFill>
              </a:rPr>
              <a:t> классы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59FF0A2-0EB3-C87F-6249-5D78035A8127}"/>
              </a:ext>
            </a:extLst>
          </p:cNvPr>
          <p:cNvSpPr txBox="1"/>
          <p:nvPr/>
        </p:nvSpPr>
        <p:spPr>
          <a:xfrm>
            <a:off x="10062915" y="5925055"/>
            <a:ext cx="138475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548123"/>
                </a:solidFill>
              </a:rPr>
              <a:t>детский сад</a:t>
            </a:r>
          </a:p>
          <a:p>
            <a:endParaRPr lang="ru-RU" dirty="0">
              <a:solidFill>
                <a:prstClr val="black"/>
              </a:solidFill>
            </a:endParaRPr>
          </a:p>
          <a:p>
            <a:r>
              <a:rPr lang="ru-RU" dirty="0">
                <a:solidFill>
                  <a:srgbClr val="548123"/>
                </a:solidFill>
              </a:rPr>
              <a:t>ясли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2D23E4C0-2CDF-9EC7-C864-1597F8A49F01}"/>
              </a:ext>
            </a:extLst>
          </p:cNvPr>
          <p:cNvCxnSpPr/>
          <p:nvPr/>
        </p:nvCxnSpPr>
        <p:spPr>
          <a:xfrm flipV="1">
            <a:off x="10371908" y="6263399"/>
            <a:ext cx="0" cy="3464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="" xmlns:a16="http://schemas.microsoft.com/office/drawing/2014/main" id="{E43F1CD2-9D85-2540-18B5-D8D09A3ACB13}"/>
              </a:ext>
            </a:extLst>
          </p:cNvPr>
          <p:cNvCxnSpPr>
            <a:cxnSpLocks/>
          </p:cNvCxnSpPr>
          <p:nvPr/>
        </p:nvCxnSpPr>
        <p:spPr>
          <a:xfrm flipH="1">
            <a:off x="9059038" y="6105484"/>
            <a:ext cx="9339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58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14 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D72159-A6E1-08B1-B564-8404C584E77C}"/>
              </a:ext>
            </a:extLst>
          </p:cNvPr>
          <p:cNvSpPr txBox="1"/>
          <p:nvPr/>
        </p:nvSpPr>
        <p:spPr>
          <a:xfrm>
            <a:off x="260349" y="980813"/>
            <a:ext cx="1172686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1.   </a:t>
            </a:r>
            <a:r>
              <a:rPr lang="ru-RU" sz="3600" b="1" dirty="0">
                <a:solidFill>
                  <a:prstClr val="black"/>
                </a:solidFill>
              </a:rPr>
              <a:t>Лексико-грамматический тест</a:t>
            </a:r>
            <a:endParaRPr lang="en-US" sz="3600" b="1" dirty="0">
              <a:solidFill>
                <a:prstClr val="black"/>
              </a:solidFill>
            </a:endParaRPr>
          </a:p>
          <a:p>
            <a:r>
              <a:rPr lang="en-US" sz="3200" dirty="0">
                <a:solidFill>
                  <a:prstClr val="black"/>
                </a:solidFill>
                <a:hlinkClick r:id="rId2"/>
              </a:rPr>
              <a:t>https://onlinetestpad.com/cfvejvuswjido</a:t>
            </a:r>
            <a:r>
              <a:rPr lang="ru-RU" sz="3200" dirty="0" smtClean="0">
                <a:solidFill>
                  <a:prstClr val="black"/>
                </a:solidFill>
              </a:rPr>
              <a:t>. </a:t>
            </a:r>
            <a:r>
              <a:rPr lang="ru-RU" sz="3200" i="1" dirty="0"/>
              <a:t>Фонетика, лексика, грамматика. Праздники. </a:t>
            </a:r>
            <a:r>
              <a:rPr lang="ru-RU" sz="3200" i="1" dirty="0" smtClean="0"/>
              <a:t>Интернет.</a:t>
            </a:r>
            <a:endParaRPr lang="ru-RU" sz="3200" i="1" dirty="0"/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 smtClean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2.   Диалоги (</a:t>
            </a:r>
            <a:r>
              <a:rPr lang="ru-RU" sz="3600" b="1" dirty="0" err="1" smtClean="0">
                <a:solidFill>
                  <a:prstClr val="black"/>
                </a:solidFill>
              </a:rPr>
              <a:t>полилоги</a:t>
            </a:r>
            <a:r>
              <a:rPr lang="ru-RU" sz="3600" b="1" dirty="0" smtClean="0">
                <a:solidFill>
                  <a:prstClr val="black"/>
                </a:solidFill>
              </a:rPr>
              <a:t>)</a:t>
            </a:r>
            <a:endParaRPr lang="en-US" sz="3600" b="1" dirty="0">
              <a:solidFill>
                <a:prstClr val="black"/>
              </a:solidFill>
            </a:endParaRPr>
          </a:p>
          <a:p>
            <a:r>
              <a:rPr lang="ru-RU" sz="3200" dirty="0">
                <a:solidFill>
                  <a:prstClr val="black"/>
                </a:solidFill>
              </a:rPr>
              <a:t>по теме урока </a:t>
            </a:r>
            <a:r>
              <a:rPr lang="ru-RU" sz="3200" dirty="0" smtClean="0">
                <a:solidFill>
                  <a:prstClr val="black"/>
                </a:solidFill>
              </a:rPr>
              <a:t>(как те, что мы читали, но больше). По 2-3 человека.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57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F441C49-BD6C-40B0-8D15-66E7FD7AB8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737" t="4172" r="31029" b="6556"/>
          <a:stretch/>
        </p:blipFill>
        <p:spPr bwMode="auto">
          <a:xfrm rot="5400000">
            <a:off x="3536794" y="-1218764"/>
            <a:ext cx="5452946" cy="10076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7489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F441C49-BD6C-40B0-8D15-66E7FD7AB8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54" t="4172" r="2207" b="6556"/>
          <a:stretch/>
        </p:blipFill>
        <p:spPr bwMode="auto">
          <a:xfrm rot="5400000">
            <a:off x="3871555" y="-2060830"/>
            <a:ext cx="4783426" cy="113815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DA48A46-C392-29FE-6E0E-25D8A82A8C65}"/>
              </a:ext>
            </a:extLst>
          </p:cNvPr>
          <p:cNvSpPr txBox="1"/>
          <p:nvPr/>
        </p:nvSpPr>
        <p:spPr>
          <a:xfrm>
            <a:off x="7941501" y="2254685"/>
            <a:ext cx="367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/</a:t>
            </a:r>
            <a:r>
              <a:rPr lang="ru-RU" dirty="0">
                <a:solidFill>
                  <a:prstClr val="black"/>
                </a:solidFill>
              </a:rPr>
              <a:t>… состоит из двух семестров.</a:t>
            </a:r>
          </a:p>
        </p:txBody>
      </p:sp>
    </p:spTree>
    <p:extLst>
      <p:ext uri="{BB962C8B-B14F-4D97-AF65-F5344CB8AC3E}">
        <p14:creationId xmlns:p14="http://schemas.microsoft.com/office/powerpoint/2010/main" val="321720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" t="8560" r="75912" b="4163"/>
          <a:stretch/>
        </p:blipFill>
        <p:spPr bwMode="auto">
          <a:xfrm rot="5400000">
            <a:off x="3977495" y="-1902810"/>
            <a:ext cx="4571547" cy="11411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514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" t="8560" r="75912" b="4163"/>
          <a:stretch/>
        </p:blipFill>
        <p:spPr bwMode="auto">
          <a:xfrm rot="5400000">
            <a:off x="3977495" y="-1902810"/>
            <a:ext cx="4571547" cy="11411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D95FE8-F3C8-DE44-AB68-96BC72B5F0C1}"/>
              </a:ext>
            </a:extLst>
          </p:cNvPr>
          <p:cNvSpPr txBox="1"/>
          <p:nvPr/>
        </p:nvSpPr>
        <p:spPr>
          <a:xfrm>
            <a:off x="9439386" y="3271837"/>
            <a:ext cx="2214561" cy="646331"/>
          </a:xfrm>
          <a:prstGeom prst="rect">
            <a:avLst/>
          </a:prstGeom>
          <a:solidFill>
            <a:srgbClr val="D1DCF0"/>
          </a:solidFill>
          <a:ln>
            <a:solidFill>
              <a:srgbClr val="5530A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05266C-88FA-85EC-C4A9-1BA3A92E3435}"/>
              </a:ext>
            </a:extLst>
          </p:cNvPr>
          <p:cNvSpPr txBox="1"/>
          <p:nvPr/>
        </p:nvSpPr>
        <p:spPr>
          <a:xfrm>
            <a:off x="4605251" y="2786130"/>
            <a:ext cx="420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девяти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r>
              <a:rPr lang="ru-RU" dirty="0">
                <a:solidFill>
                  <a:srgbClr val="C00000"/>
                </a:solidFill>
              </a:rPr>
              <a:t> до  десяти тридцати</a:t>
            </a:r>
          </a:p>
        </p:txBody>
      </p:sp>
    </p:spTree>
    <p:extLst>
      <p:ext uri="{BB962C8B-B14F-4D97-AF65-F5344CB8AC3E}">
        <p14:creationId xmlns:p14="http://schemas.microsoft.com/office/powerpoint/2010/main" val="34165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" t="8560" r="75912" b="4163"/>
          <a:stretch/>
        </p:blipFill>
        <p:spPr bwMode="auto">
          <a:xfrm rot="5400000">
            <a:off x="3977495" y="-1902810"/>
            <a:ext cx="4571547" cy="11411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D95FE8-F3C8-DE44-AB68-96BC72B5F0C1}"/>
              </a:ext>
            </a:extLst>
          </p:cNvPr>
          <p:cNvSpPr txBox="1"/>
          <p:nvPr/>
        </p:nvSpPr>
        <p:spPr>
          <a:xfrm>
            <a:off x="9439386" y="3271837"/>
            <a:ext cx="2214561" cy="646331"/>
          </a:xfrm>
          <a:prstGeom prst="rect">
            <a:avLst/>
          </a:prstGeom>
          <a:solidFill>
            <a:srgbClr val="D1DCF0"/>
          </a:solidFill>
          <a:ln>
            <a:solidFill>
              <a:srgbClr val="5530A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05266C-88FA-85EC-C4A9-1BA3A92E3435}"/>
              </a:ext>
            </a:extLst>
          </p:cNvPr>
          <p:cNvSpPr txBox="1"/>
          <p:nvPr/>
        </p:nvSpPr>
        <p:spPr>
          <a:xfrm>
            <a:off x="4605251" y="2786130"/>
            <a:ext cx="420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девяти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r>
              <a:rPr lang="ru-RU" dirty="0">
                <a:solidFill>
                  <a:srgbClr val="C00000"/>
                </a:solidFill>
              </a:rPr>
              <a:t> до  десяти тридцати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080386-5D0F-7AB8-83A7-F9D967B5F475}"/>
              </a:ext>
            </a:extLst>
          </p:cNvPr>
          <p:cNvSpPr txBox="1"/>
          <p:nvPr/>
        </p:nvSpPr>
        <p:spPr>
          <a:xfrm>
            <a:off x="9775767" y="2970796"/>
            <a:ext cx="241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десяти сорока пяти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603A451-AB6A-25F8-C900-EF54FD463843}"/>
              </a:ext>
            </a:extLst>
          </p:cNvPr>
          <p:cNvSpPr txBox="1"/>
          <p:nvPr/>
        </p:nvSpPr>
        <p:spPr>
          <a:xfrm>
            <a:off x="-12113" y="2717839"/>
            <a:ext cx="2593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пятнадцати</a:t>
            </a:r>
          </a:p>
        </p:txBody>
      </p:sp>
    </p:spTree>
    <p:extLst>
      <p:ext uri="{BB962C8B-B14F-4D97-AF65-F5344CB8AC3E}">
        <p14:creationId xmlns:p14="http://schemas.microsoft.com/office/powerpoint/2010/main" val="215251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" t="8560" r="75912" b="4163"/>
          <a:stretch/>
        </p:blipFill>
        <p:spPr bwMode="auto">
          <a:xfrm rot="5400000">
            <a:off x="3977495" y="-1902810"/>
            <a:ext cx="4571547" cy="11411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D95FE8-F3C8-DE44-AB68-96BC72B5F0C1}"/>
              </a:ext>
            </a:extLst>
          </p:cNvPr>
          <p:cNvSpPr txBox="1"/>
          <p:nvPr/>
        </p:nvSpPr>
        <p:spPr>
          <a:xfrm>
            <a:off x="9439386" y="3271837"/>
            <a:ext cx="2214561" cy="646331"/>
          </a:xfrm>
          <a:prstGeom prst="rect">
            <a:avLst/>
          </a:prstGeom>
          <a:solidFill>
            <a:srgbClr val="D1DCF0"/>
          </a:solidFill>
          <a:ln>
            <a:solidFill>
              <a:srgbClr val="5530A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05266C-88FA-85EC-C4A9-1BA3A92E3435}"/>
              </a:ext>
            </a:extLst>
          </p:cNvPr>
          <p:cNvSpPr txBox="1"/>
          <p:nvPr/>
        </p:nvSpPr>
        <p:spPr>
          <a:xfrm>
            <a:off x="4605251" y="2786130"/>
            <a:ext cx="420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девяти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r>
              <a:rPr lang="ru-RU" dirty="0">
                <a:solidFill>
                  <a:srgbClr val="C00000"/>
                </a:solidFill>
              </a:rPr>
              <a:t> до  десяти тридцати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080386-5D0F-7AB8-83A7-F9D967B5F475}"/>
              </a:ext>
            </a:extLst>
          </p:cNvPr>
          <p:cNvSpPr txBox="1"/>
          <p:nvPr/>
        </p:nvSpPr>
        <p:spPr>
          <a:xfrm>
            <a:off x="9775767" y="2970796"/>
            <a:ext cx="241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десяти сорока пяти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603A451-AB6A-25F8-C900-EF54FD463843}"/>
              </a:ext>
            </a:extLst>
          </p:cNvPr>
          <p:cNvSpPr txBox="1"/>
          <p:nvPr/>
        </p:nvSpPr>
        <p:spPr>
          <a:xfrm>
            <a:off x="-12113" y="2717839"/>
            <a:ext cx="2593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пятнадцати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FF09CB4-AB5B-2504-EAFC-F4B7226381E2}"/>
              </a:ext>
            </a:extLst>
          </p:cNvPr>
          <p:cNvSpPr txBox="1"/>
          <p:nvPr/>
        </p:nvSpPr>
        <p:spPr>
          <a:xfrm>
            <a:off x="2234210" y="3515829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двести двадцать </a:t>
            </a:r>
            <a:r>
              <a:rPr lang="ru-RU" dirty="0" err="1">
                <a:solidFill>
                  <a:srgbClr val="C00000"/>
                </a:solidFill>
              </a:rPr>
              <a:t>восьмОй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34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" t="8560" r="75912" b="4163"/>
          <a:stretch/>
        </p:blipFill>
        <p:spPr bwMode="auto">
          <a:xfrm rot="5400000">
            <a:off x="3977495" y="-1902810"/>
            <a:ext cx="4571547" cy="11411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D95FE8-F3C8-DE44-AB68-96BC72B5F0C1}"/>
              </a:ext>
            </a:extLst>
          </p:cNvPr>
          <p:cNvSpPr txBox="1"/>
          <p:nvPr/>
        </p:nvSpPr>
        <p:spPr>
          <a:xfrm>
            <a:off x="9439386" y="3271837"/>
            <a:ext cx="2214561" cy="646331"/>
          </a:xfrm>
          <a:prstGeom prst="rect">
            <a:avLst/>
          </a:prstGeom>
          <a:solidFill>
            <a:srgbClr val="D1DCF0"/>
          </a:solidFill>
          <a:ln>
            <a:solidFill>
              <a:srgbClr val="5530A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05266C-88FA-85EC-C4A9-1BA3A92E3435}"/>
              </a:ext>
            </a:extLst>
          </p:cNvPr>
          <p:cNvSpPr txBox="1"/>
          <p:nvPr/>
        </p:nvSpPr>
        <p:spPr>
          <a:xfrm>
            <a:off x="4605251" y="2786130"/>
            <a:ext cx="420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девяти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r>
              <a:rPr lang="ru-RU" dirty="0">
                <a:solidFill>
                  <a:srgbClr val="C00000"/>
                </a:solidFill>
              </a:rPr>
              <a:t> до  десяти тридцати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080386-5D0F-7AB8-83A7-F9D967B5F475}"/>
              </a:ext>
            </a:extLst>
          </p:cNvPr>
          <p:cNvSpPr txBox="1"/>
          <p:nvPr/>
        </p:nvSpPr>
        <p:spPr>
          <a:xfrm>
            <a:off x="9775767" y="2970796"/>
            <a:ext cx="241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десяти сорока пяти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603A451-AB6A-25F8-C900-EF54FD463843}"/>
              </a:ext>
            </a:extLst>
          </p:cNvPr>
          <p:cNvSpPr txBox="1"/>
          <p:nvPr/>
        </p:nvSpPr>
        <p:spPr>
          <a:xfrm>
            <a:off x="-12113" y="2717839"/>
            <a:ext cx="2593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пятнадцати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FF09CB4-AB5B-2504-EAFC-F4B7226381E2}"/>
              </a:ext>
            </a:extLst>
          </p:cNvPr>
          <p:cNvSpPr txBox="1"/>
          <p:nvPr/>
        </p:nvSpPr>
        <p:spPr>
          <a:xfrm>
            <a:off x="2234210" y="3515829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двести двадцать </a:t>
            </a:r>
            <a:r>
              <a:rPr lang="ru-RU" dirty="0" err="1">
                <a:solidFill>
                  <a:srgbClr val="C00000"/>
                </a:solidFill>
              </a:rPr>
              <a:t>восьмОй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2347DE5-3AF6-EEE1-0413-E50E600E221B}"/>
              </a:ext>
            </a:extLst>
          </p:cNvPr>
          <p:cNvSpPr txBox="1"/>
          <p:nvPr/>
        </p:nvSpPr>
        <p:spPr>
          <a:xfrm>
            <a:off x="5394219" y="3588127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пятьсот </a:t>
            </a:r>
            <a:r>
              <a:rPr lang="ru-RU" dirty="0">
                <a:solidFill>
                  <a:srgbClr val="C00000"/>
                </a:solidFill>
              </a:rPr>
              <a:t>второй</a:t>
            </a:r>
          </a:p>
        </p:txBody>
      </p:sp>
    </p:spTree>
    <p:extLst>
      <p:ext uri="{BB962C8B-B14F-4D97-AF65-F5344CB8AC3E}">
        <p14:creationId xmlns:p14="http://schemas.microsoft.com/office/powerpoint/2010/main" val="159921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" t="8560" r="75912" b="4163"/>
          <a:stretch/>
        </p:blipFill>
        <p:spPr bwMode="auto">
          <a:xfrm rot="5400000">
            <a:off x="3977495" y="-1902810"/>
            <a:ext cx="4571547" cy="11411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D95FE8-F3C8-DE44-AB68-96BC72B5F0C1}"/>
              </a:ext>
            </a:extLst>
          </p:cNvPr>
          <p:cNvSpPr txBox="1"/>
          <p:nvPr/>
        </p:nvSpPr>
        <p:spPr>
          <a:xfrm>
            <a:off x="9439386" y="3271837"/>
            <a:ext cx="2214561" cy="646331"/>
          </a:xfrm>
          <a:prstGeom prst="rect">
            <a:avLst/>
          </a:prstGeom>
          <a:solidFill>
            <a:srgbClr val="D1DCF0"/>
          </a:solidFill>
          <a:ln>
            <a:solidFill>
              <a:srgbClr val="5530A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05266C-88FA-85EC-C4A9-1BA3A92E3435}"/>
              </a:ext>
            </a:extLst>
          </p:cNvPr>
          <p:cNvSpPr txBox="1"/>
          <p:nvPr/>
        </p:nvSpPr>
        <p:spPr>
          <a:xfrm>
            <a:off x="4605251" y="2786130"/>
            <a:ext cx="420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девяти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r>
              <a:rPr lang="ru-RU" dirty="0">
                <a:solidFill>
                  <a:srgbClr val="C00000"/>
                </a:solidFill>
              </a:rPr>
              <a:t> до  десяти тридцати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080386-5D0F-7AB8-83A7-F9D967B5F475}"/>
              </a:ext>
            </a:extLst>
          </p:cNvPr>
          <p:cNvSpPr txBox="1"/>
          <p:nvPr/>
        </p:nvSpPr>
        <p:spPr>
          <a:xfrm>
            <a:off x="9775767" y="2970796"/>
            <a:ext cx="241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десяти сорока пяти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603A451-AB6A-25F8-C900-EF54FD463843}"/>
              </a:ext>
            </a:extLst>
          </p:cNvPr>
          <p:cNvSpPr txBox="1"/>
          <p:nvPr/>
        </p:nvSpPr>
        <p:spPr>
          <a:xfrm>
            <a:off x="-12113" y="2717839"/>
            <a:ext cx="2593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пятнадцати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FF09CB4-AB5B-2504-EAFC-F4B7226381E2}"/>
              </a:ext>
            </a:extLst>
          </p:cNvPr>
          <p:cNvSpPr txBox="1"/>
          <p:nvPr/>
        </p:nvSpPr>
        <p:spPr>
          <a:xfrm>
            <a:off x="2234210" y="3515829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двести двадцать </a:t>
            </a:r>
            <a:r>
              <a:rPr lang="ru-RU" dirty="0" err="1">
                <a:solidFill>
                  <a:srgbClr val="C00000"/>
                </a:solidFill>
              </a:rPr>
              <a:t>восьмОй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2D2940F-1D78-F92B-4A59-ED6B4F17EB4B}"/>
              </a:ext>
            </a:extLst>
          </p:cNvPr>
          <p:cNvSpPr txBox="1"/>
          <p:nvPr/>
        </p:nvSpPr>
        <p:spPr>
          <a:xfrm>
            <a:off x="2607569" y="4082036"/>
            <a:ext cx="324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тридцати / четырнадцати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2347DE5-3AF6-EEE1-0413-E50E600E221B}"/>
              </a:ext>
            </a:extLst>
          </p:cNvPr>
          <p:cNvSpPr txBox="1"/>
          <p:nvPr/>
        </p:nvSpPr>
        <p:spPr>
          <a:xfrm>
            <a:off x="5394219" y="3588127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пятьсот </a:t>
            </a:r>
            <a:r>
              <a:rPr lang="ru-RU" dirty="0">
                <a:solidFill>
                  <a:srgbClr val="C00000"/>
                </a:solidFill>
              </a:rPr>
              <a:t>второй</a:t>
            </a:r>
          </a:p>
        </p:txBody>
      </p:sp>
    </p:spTree>
    <p:extLst>
      <p:ext uri="{BB962C8B-B14F-4D97-AF65-F5344CB8AC3E}">
        <p14:creationId xmlns:p14="http://schemas.microsoft.com/office/powerpoint/2010/main" val="147781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" t="8560" r="75912" b="4163"/>
          <a:stretch/>
        </p:blipFill>
        <p:spPr bwMode="auto">
          <a:xfrm rot="5400000">
            <a:off x="3977495" y="-1902810"/>
            <a:ext cx="4571547" cy="11411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D95FE8-F3C8-DE44-AB68-96BC72B5F0C1}"/>
              </a:ext>
            </a:extLst>
          </p:cNvPr>
          <p:cNvSpPr txBox="1"/>
          <p:nvPr/>
        </p:nvSpPr>
        <p:spPr>
          <a:xfrm>
            <a:off x="9439386" y="3271837"/>
            <a:ext cx="2214561" cy="646331"/>
          </a:xfrm>
          <a:prstGeom prst="rect">
            <a:avLst/>
          </a:prstGeom>
          <a:solidFill>
            <a:srgbClr val="D1DCF0"/>
          </a:solidFill>
          <a:ln>
            <a:solidFill>
              <a:srgbClr val="5530A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05266C-88FA-85EC-C4A9-1BA3A92E3435}"/>
              </a:ext>
            </a:extLst>
          </p:cNvPr>
          <p:cNvSpPr txBox="1"/>
          <p:nvPr/>
        </p:nvSpPr>
        <p:spPr>
          <a:xfrm>
            <a:off x="4605251" y="2786130"/>
            <a:ext cx="420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девяти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r>
              <a:rPr lang="ru-RU" dirty="0">
                <a:solidFill>
                  <a:srgbClr val="C00000"/>
                </a:solidFill>
              </a:rPr>
              <a:t> до  десяти тридцати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080386-5D0F-7AB8-83A7-F9D967B5F475}"/>
              </a:ext>
            </a:extLst>
          </p:cNvPr>
          <p:cNvSpPr txBox="1"/>
          <p:nvPr/>
        </p:nvSpPr>
        <p:spPr>
          <a:xfrm>
            <a:off x="9775767" y="2970796"/>
            <a:ext cx="241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десяти сорока пяти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603A451-AB6A-25F8-C900-EF54FD463843}"/>
              </a:ext>
            </a:extLst>
          </p:cNvPr>
          <p:cNvSpPr txBox="1"/>
          <p:nvPr/>
        </p:nvSpPr>
        <p:spPr>
          <a:xfrm>
            <a:off x="-12113" y="2717839"/>
            <a:ext cx="2593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пятнадцати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FF09CB4-AB5B-2504-EAFC-F4B7226381E2}"/>
              </a:ext>
            </a:extLst>
          </p:cNvPr>
          <p:cNvSpPr txBox="1"/>
          <p:nvPr/>
        </p:nvSpPr>
        <p:spPr>
          <a:xfrm>
            <a:off x="2234210" y="3515829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двести двадцать </a:t>
            </a:r>
            <a:r>
              <a:rPr lang="ru-RU" dirty="0" err="1">
                <a:solidFill>
                  <a:srgbClr val="C00000"/>
                </a:solidFill>
              </a:rPr>
              <a:t>восьмОй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2D2940F-1D78-F92B-4A59-ED6B4F17EB4B}"/>
              </a:ext>
            </a:extLst>
          </p:cNvPr>
          <p:cNvSpPr txBox="1"/>
          <p:nvPr/>
        </p:nvSpPr>
        <p:spPr>
          <a:xfrm>
            <a:off x="2607569" y="4082036"/>
            <a:ext cx="324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тридцати / четырнадцати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2347DE5-3AF6-EEE1-0413-E50E600E221B}"/>
              </a:ext>
            </a:extLst>
          </p:cNvPr>
          <p:cNvSpPr txBox="1"/>
          <p:nvPr/>
        </p:nvSpPr>
        <p:spPr>
          <a:xfrm>
            <a:off x="5394219" y="3588127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пятьсот </a:t>
            </a:r>
            <a:r>
              <a:rPr lang="ru-RU" dirty="0">
                <a:solidFill>
                  <a:srgbClr val="C00000"/>
                </a:solidFill>
              </a:rPr>
              <a:t>второй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13E8190-EE54-D1E8-33DC-AB8459204713}"/>
              </a:ext>
            </a:extLst>
          </p:cNvPr>
          <p:cNvSpPr txBox="1"/>
          <p:nvPr/>
        </p:nvSpPr>
        <p:spPr>
          <a:xfrm>
            <a:off x="7962135" y="4365488"/>
            <a:ext cx="324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четырнадцати пятнадцати / пятнадцати сорока </a:t>
            </a:r>
            <a:r>
              <a:rPr lang="ru-RU" dirty="0" err="1">
                <a:solidFill>
                  <a:srgbClr val="C00000"/>
                </a:solidFill>
              </a:rPr>
              <a:t>пятИ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75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" t="8560" r="75912" b="4163"/>
          <a:stretch/>
        </p:blipFill>
        <p:spPr bwMode="auto">
          <a:xfrm rot="5400000">
            <a:off x="3977495" y="-1902810"/>
            <a:ext cx="4571547" cy="11411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D95FE8-F3C8-DE44-AB68-96BC72B5F0C1}"/>
              </a:ext>
            </a:extLst>
          </p:cNvPr>
          <p:cNvSpPr txBox="1"/>
          <p:nvPr/>
        </p:nvSpPr>
        <p:spPr>
          <a:xfrm>
            <a:off x="9439386" y="3271837"/>
            <a:ext cx="2214561" cy="646331"/>
          </a:xfrm>
          <a:prstGeom prst="rect">
            <a:avLst/>
          </a:prstGeom>
          <a:solidFill>
            <a:srgbClr val="D1DCF0"/>
          </a:solidFill>
          <a:ln>
            <a:solidFill>
              <a:srgbClr val="5530A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i="1" dirty="0">
                <a:solidFill>
                  <a:srgbClr val="002060"/>
                </a:solidFill>
              </a:rPr>
              <a:t> КОГО/ЧЕГО (</a:t>
            </a:r>
            <a:r>
              <a:rPr lang="ru-RU" i="1" dirty="0" err="1">
                <a:solidFill>
                  <a:srgbClr val="002060"/>
                </a:solidFill>
              </a:rPr>
              <a:t>Р.п</a:t>
            </a:r>
            <a:r>
              <a:rPr lang="ru-RU" i="1" dirty="0">
                <a:solidFill>
                  <a:srgbClr val="002060"/>
                </a:solidFill>
              </a:rPr>
              <a:t>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05266C-88FA-85EC-C4A9-1BA3A92E3435}"/>
              </a:ext>
            </a:extLst>
          </p:cNvPr>
          <p:cNvSpPr txBox="1"/>
          <p:nvPr/>
        </p:nvSpPr>
        <p:spPr>
          <a:xfrm>
            <a:off x="4605251" y="2786130"/>
            <a:ext cx="420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девяти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r>
              <a:rPr lang="ru-RU" dirty="0">
                <a:solidFill>
                  <a:srgbClr val="C00000"/>
                </a:solidFill>
              </a:rPr>
              <a:t> до  десяти тридцати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080386-5D0F-7AB8-83A7-F9D967B5F475}"/>
              </a:ext>
            </a:extLst>
          </p:cNvPr>
          <p:cNvSpPr txBox="1"/>
          <p:nvPr/>
        </p:nvSpPr>
        <p:spPr>
          <a:xfrm>
            <a:off x="9775767" y="2970796"/>
            <a:ext cx="241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 десяти сорока пяти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603A451-AB6A-25F8-C900-EF54FD463843}"/>
              </a:ext>
            </a:extLst>
          </p:cNvPr>
          <p:cNvSpPr txBox="1"/>
          <p:nvPr/>
        </p:nvSpPr>
        <p:spPr>
          <a:xfrm>
            <a:off x="-12113" y="2717839"/>
            <a:ext cx="2593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пятнадцати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FF09CB4-AB5B-2504-EAFC-F4B7226381E2}"/>
              </a:ext>
            </a:extLst>
          </p:cNvPr>
          <p:cNvSpPr txBox="1"/>
          <p:nvPr/>
        </p:nvSpPr>
        <p:spPr>
          <a:xfrm>
            <a:off x="2234210" y="3515829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двести двадцать </a:t>
            </a:r>
            <a:r>
              <a:rPr lang="ru-RU" dirty="0" err="1">
                <a:solidFill>
                  <a:srgbClr val="C00000"/>
                </a:solidFill>
              </a:rPr>
              <a:t>восьмОй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2D2940F-1D78-F92B-4A59-ED6B4F17EB4B}"/>
              </a:ext>
            </a:extLst>
          </p:cNvPr>
          <p:cNvSpPr txBox="1"/>
          <p:nvPr/>
        </p:nvSpPr>
        <p:spPr>
          <a:xfrm>
            <a:off x="2607569" y="4082036"/>
            <a:ext cx="324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двенадцати тридцати / четырнадцати ноль </a:t>
            </a:r>
            <a:r>
              <a:rPr lang="ru-RU" dirty="0" err="1">
                <a:solidFill>
                  <a:srgbClr val="C00000"/>
                </a:solidFill>
              </a:rPr>
              <a:t>ноль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2347DE5-3AF6-EEE1-0413-E50E600E221B}"/>
              </a:ext>
            </a:extLst>
          </p:cNvPr>
          <p:cNvSpPr txBox="1"/>
          <p:nvPr/>
        </p:nvSpPr>
        <p:spPr>
          <a:xfrm>
            <a:off x="5394219" y="3588127"/>
            <a:ext cx="2966930" cy="37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C00000"/>
                </a:solidFill>
              </a:rPr>
              <a:t>пятсот</a:t>
            </a:r>
            <a:r>
              <a:rPr lang="ru-RU" dirty="0">
                <a:solidFill>
                  <a:srgbClr val="C00000"/>
                </a:solidFill>
              </a:rPr>
              <a:t> второй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13E8190-EE54-D1E8-33DC-AB8459204713}"/>
              </a:ext>
            </a:extLst>
          </p:cNvPr>
          <p:cNvSpPr txBox="1"/>
          <p:nvPr/>
        </p:nvSpPr>
        <p:spPr>
          <a:xfrm>
            <a:off x="7962135" y="4365488"/>
            <a:ext cx="324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четырнадцати пятнадцати / пятнадцати сорока </a:t>
            </a:r>
            <a:r>
              <a:rPr lang="ru-RU" dirty="0" err="1">
                <a:solidFill>
                  <a:srgbClr val="C00000"/>
                </a:solidFill>
              </a:rPr>
              <a:t>пятИ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5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13" t="8560" r="54678" b="4163"/>
          <a:stretch/>
        </p:blipFill>
        <p:spPr bwMode="auto">
          <a:xfrm rot="5400000">
            <a:off x="4166839" y="-1841567"/>
            <a:ext cx="3858320" cy="11444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879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6548DF9-B6FF-F93C-5104-48BD694B4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6F8383E-31E5-2D7B-46B2-F79242A9E84B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11EDD08-D5BB-396C-1AF4-0D5562E967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13" t="8560" r="54678" b="4163"/>
          <a:stretch/>
        </p:blipFill>
        <p:spPr bwMode="auto">
          <a:xfrm rot="5400000">
            <a:off x="4166839" y="-1841567"/>
            <a:ext cx="3858320" cy="11444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1D6CA9-2923-FFBE-ECFE-096C4E7DC4BB}"/>
              </a:ext>
            </a:extLst>
          </p:cNvPr>
          <p:cNvSpPr txBox="1"/>
          <p:nvPr/>
        </p:nvSpPr>
        <p:spPr>
          <a:xfrm>
            <a:off x="1777546" y="970606"/>
            <a:ext cx="8058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среду у Тьена и Кумара </a:t>
            </a:r>
            <a:r>
              <a:rPr lang="ru-RU" i="1" u="sng" dirty="0">
                <a:solidFill>
                  <a:prstClr val="black"/>
                </a:solidFill>
              </a:rPr>
              <a:t>на первой паре</a:t>
            </a:r>
            <a:r>
              <a:rPr lang="ru-RU" dirty="0">
                <a:solidFill>
                  <a:prstClr val="black"/>
                </a:solidFill>
              </a:rPr>
              <a:t>, с девяти ноль-ноль до десяти тридцати, лекция по высшей математике в триста девятнадцатой аудитории. Читает лекцию преподаватель Прохорова. </a:t>
            </a:r>
          </a:p>
        </p:txBody>
      </p:sp>
    </p:spTree>
    <p:extLst>
      <p:ext uri="{BB962C8B-B14F-4D97-AF65-F5344CB8AC3E}">
        <p14:creationId xmlns:p14="http://schemas.microsoft.com/office/powerpoint/2010/main" val="56606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73531D0-0A85-76DC-7B8F-9F47541F6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6038FBA-1A51-AB2E-B088-0F12AA0AC447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FD19DE4-3FCD-89B5-83D0-6FF23C7937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13" t="8560" r="54678" b="4163"/>
          <a:stretch/>
        </p:blipFill>
        <p:spPr bwMode="auto">
          <a:xfrm rot="5400000">
            <a:off x="4166839" y="-1841567"/>
            <a:ext cx="3858320" cy="11444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2198242-5429-E80C-EB84-CFC1590101BC}"/>
              </a:ext>
            </a:extLst>
          </p:cNvPr>
          <p:cNvSpPr txBox="1"/>
          <p:nvPr/>
        </p:nvSpPr>
        <p:spPr>
          <a:xfrm>
            <a:off x="1777546" y="970606"/>
            <a:ext cx="8058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среду у Тьена и Кумара </a:t>
            </a:r>
            <a:r>
              <a:rPr lang="ru-RU" i="1" u="sng" dirty="0">
                <a:solidFill>
                  <a:prstClr val="black"/>
                </a:solidFill>
              </a:rPr>
              <a:t>на первой паре</a:t>
            </a:r>
            <a:r>
              <a:rPr lang="ru-RU" dirty="0">
                <a:solidFill>
                  <a:prstClr val="black"/>
                </a:solidFill>
              </a:rPr>
              <a:t>, с девяти ноль-ноль до десяти тридцати, лекция по высшей математике в триста девятнадцатой аудитории. Читает лекцию преподаватель Прохорова.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2D20E29-CCEA-C275-EB0E-200A07B42B4C}"/>
              </a:ext>
            </a:extLst>
          </p:cNvPr>
          <p:cNvSpPr txBox="1"/>
          <p:nvPr/>
        </p:nvSpPr>
        <p:spPr>
          <a:xfrm>
            <a:off x="1777545" y="5648113"/>
            <a:ext cx="8362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среду у Тьена и Кумара </a:t>
            </a:r>
            <a:r>
              <a:rPr lang="ru-RU" i="1" u="sng" dirty="0">
                <a:solidFill>
                  <a:prstClr val="black"/>
                </a:solidFill>
              </a:rPr>
              <a:t>на </a:t>
            </a:r>
            <a:r>
              <a:rPr lang="ru-RU" i="1" u="sng" dirty="0">
                <a:solidFill>
                  <a:srgbClr val="FF0000"/>
                </a:solidFill>
              </a:rPr>
              <a:t>второй</a:t>
            </a:r>
            <a:r>
              <a:rPr lang="ru-RU" i="1" u="sng" dirty="0">
                <a:solidFill>
                  <a:prstClr val="black"/>
                </a:solidFill>
              </a:rPr>
              <a:t> паре</a:t>
            </a:r>
            <a:r>
              <a:rPr lang="ru-RU" dirty="0">
                <a:solidFill>
                  <a:prstClr val="black"/>
                </a:solidFill>
              </a:rPr>
              <a:t>, с </a:t>
            </a:r>
            <a:r>
              <a:rPr lang="ru-RU" dirty="0">
                <a:solidFill>
                  <a:srgbClr val="FF0000"/>
                </a:solidFill>
              </a:rPr>
              <a:t>ДЕСЯТИ СОРОКА ПЯТИ </a:t>
            </a:r>
            <a:r>
              <a:rPr lang="ru-RU" dirty="0">
                <a:solidFill>
                  <a:prstClr val="black"/>
                </a:solidFill>
              </a:rPr>
              <a:t>до</a:t>
            </a:r>
            <a:r>
              <a:rPr lang="ru-RU" dirty="0">
                <a:solidFill>
                  <a:srgbClr val="FF0000"/>
                </a:solidFill>
              </a:rPr>
              <a:t> ДВЕНАДЦАТИ ПЯТНАДЦАТИ, семинар</a:t>
            </a:r>
            <a:r>
              <a:rPr lang="ru-RU" dirty="0">
                <a:solidFill>
                  <a:prstClr val="black"/>
                </a:solidFill>
              </a:rPr>
              <a:t> по </a:t>
            </a:r>
            <a:r>
              <a:rPr lang="ru-RU" dirty="0">
                <a:solidFill>
                  <a:srgbClr val="FF0000"/>
                </a:solidFill>
              </a:rPr>
              <a:t>истории России </a:t>
            </a:r>
            <a:r>
              <a:rPr lang="ru-RU" dirty="0">
                <a:solidFill>
                  <a:prstClr val="black"/>
                </a:solidFill>
              </a:rPr>
              <a:t>в </a:t>
            </a:r>
            <a:r>
              <a:rPr lang="ru-RU" dirty="0">
                <a:solidFill>
                  <a:srgbClr val="FF0000"/>
                </a:solidFill>
              </a:rPr>
              <a:t>триста двадцать пят</a:t>
            </a: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ой</a:t>
            </a:r>
            <a:r>
              <a:rPr lang="ru-RU" dirty="0">
                <a:solidFill>
                  <a:prstClr val="black"/>
                </a:solidFill>
              </a:rPr>
              <a:t> аудитории. </a:t>
            </a:r>
            <a:r>
              <a:rPr lang="ru-RU" dirty="0">
                <a:solidFill>
                  <a:srgbClr val="FF0000"/>
                </a:solidFill>
              </a:rPr>
              <a:t>Ведёт семинар </a:t>
            </a:r>
            <a:r>
              <a:rPr lang="ru-RU" dirty="0">
                <a:solidFill>
                  <a:prstClr val="black"/>
                </a:solidFill>
              </a:rPr>
              <a:t>преподаватель </a:t>
            </a:r>
            <a:r>
              <a:rPr lang="ru-RU" dirty="0">
                <a:solidFill>
                  <a:srgbClr val="FF0000"/>
                </a:solidFill>
              </a:rPr>
              <a:t>Семёнов</a:t>
            </a:r>
            <a:r>
              <a:rPr lang="ru-RU" dirty="0"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2375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19A83E-F1AB-488C-9017-B10F4FBCCC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08" t="8560" r="9172" b="4163"/>
          <a:stretch/>
        </p:blipFill>
        <p:spPr bwMode="auto">
          <a:xfrm rot="5400000">
            <a:off x="2332191" y="-1361584"/>
            <a:ext cx="4549701" cy="92140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0B5E547-F752-479F-B552-18D3CA8FF8A4}"/>
              </a:ext>
            </a:extLst>
          </p:cNvPr>
          <p:cNvSpPr txBox="1"/>
          <p:nvPr/>
        </p:nvSpPr>
        <p:spPr>
          <a:xfrm>
            <a:off x="9277165" y="1397675"/>
            <a:ext cx="28330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err="1">
                <a:solidFill>
                  <a:prstClr val="black"/>
                </a:solidFill>
              </a:rPr>
              <a:t>Зачётно</a:t>
            </a:r>
            <a:r>
              <a:rPr lang="ru-RU" b="1" dirty="0">
                <a:solidFill>
                  <a:prstClr val="black"/>
                </a:solidFill>
              </a:rPr>
              <a:t>-экзаменационная сессия</a:t>
            </a:r>
            <a:r>
              <a:rPr lang="ru-RU" dirty="0">
                <a:solidFill>
                  <a:prstClr val="black"/>
                </a:solidFill>
              </a:rPr>
              <a:t> — это время, когда студенты сдают экзамены и зачёты.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Зачётно-экзаменационная сессия начинается с 25 декабря / мая.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35DB8A8-9203-4F85-838C-AA23FBB678D2}"/>
              </a:ext>
            </a:extLst>
          </p:cNvPr>
          <p:cNvSpPr txBox="1"/>
          <p:nvPr/>
        </p:nvSpPr>
        <p:spPr>
          <a:xfrm>
            <a:off x="1784195" y="5707220"/>
            <a:ext cx="10058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prstClr val="black"/>
                </a:solidFill>
              </a:rPr>
              <a:t>Зачёт</a:t>
            </a:r>
            <a:r>
              <a:rPr lang="ru-RU" dirty="0">
                <a:solidFill>
                  <a:prstClr val="black"/>
                </a:solidFill>
              </a:rPr>
              <a:t> — это экзамен без оценки. Если зачет сдан, то в ведомость ставится «зачёт». Если зачёт не сдан, то в ведомость ставится «незачёт». Если студент не сдал зачёт или экзамен, то у него имеется задолженность. Он должен снова сдавать этот зачёт или экзамен.</a:t>
            </a:r>
          </a:p>
        </p:txBody>
      </p:sp>
    </p:spTree>
    <p:extLst>
      <p:ext uri="{BB962C8B-B14F-4D97-AF65-F5344CB8AC3E}">
        <p14:creationId xmlns:p14="http://schemas.microsoft.com/office/powerpoint/2010/main" val="241230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9BB59F1-F76B-4BC6-8215-6F526289D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642"/>
          <a:stretch/>
        </p:blipFill>
        <p:spPr>
          <a:xfrm>
            <a:off x="619866" y="1360449"/>
            <a:ext cx="10952267" cy="53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4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9BB59F1-F76B-4BC6-8215-6F526289D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819" r="24117" b="54471"/>
          <a:stretch/>
        </p:blipFill>
        <p:spPr>
          <a:xfrm>
            <a:off x="2341000" y="970605"/>
            <a:ext cx="8578524" cy="18171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A2C6138-EAB6-4B94-9A12-E653313C45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08" t="8560" r="9172" b="4163"/>
          <a:stretch/>
        </p:blipFill>
        <p:spPr bwMode="auto">
          <a:xfrm rot="5400000">
            <a:off x="1611402" y="1176401"/>
            <a:ext cx="3630753" cy="6853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DA78FC0-888E-4FA5-8907-E9B3B2372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33" t="814" r="11685" b="75375"/>
          <a:stretch/>
        </p:blipFill>
        <p:spPr>
          <a:xfrm>
            <a:off x="5094615" y="3595456"/>
            <a:ext cx="7019325" cy="3317851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95CDD6A0-B219-932C-8E22-FF46BA5C0817}"/>
              </a:ext>
            </a:extLst>
          </p:cNvPr>
          <p:cNvCxnSpPr/>
          <p:nvPr/>
        </p:nvCxnSpPr>
        <p:spPr>
          <a:xfrm>
            <a:off x="5216769" y="855785"/>
            <a:ext cx="0" cy="492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9DBB6DA4-18CD-A6E1-520B-93A9B5FC98F2}"/>
              </a:ext>
            </a:extLst>
          </p:cNvPr>
          <p:cNvCxnSpPr/>
          <p:nvPr/>
        </p:nvCxnSpPr>
        <p:spPr>
          <a:xfrm>
            <a:off x="3176968" y="1538133"/>
            <a:ext cx="0" cy="3802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48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9BB59F1-F76B-4BC6-8215-6F526289D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819" r="24117" b="54471"/>
          <a:stretch/>
        </p:blipFill>
        <p:spPr>
          <a:xfrm>
            <a:off x="2341000" y="970605"/>
            <a:ext cx="8578524" cy="18171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A2C6138-EAB6-4B94-9A12-E653313C45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08" t="8560" r="9172" b="4163"/>
          <a:stretch/>
        </p:blipFill>
        <p:spPr bwMode="auto">
          <a:xfrm rot="5400000">
            <a:off x="1611402" y="1176401"/>
            <a:ext cx="3630753" cy="6853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DA78FC0-888E-4FA5-8907-E9B3B2372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33" t="814" r="11685" b="75375"/>
          <a:stretch/>
        </p:blipFill>
        <p:spPr>
          <a:xfrm>
            <a:off x="5094615" y="3595456"/>
            <a:ext cx="7019325" cy="3317851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95CDD6A0-B219-932C-8E22-FF46BA5C0817}"/>
              </a:ext>
            </a:extLst>
          </p:cNvPr>
          <p:cNvCxnSpPr/>
          <p:nvPr/>
        </p:nvCxnSpPr>
        <p:spPr>
          <a:xfrm>
            <a:off x="5216769" y="855785"/>
            <a:ext cx="0" cy="492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B3D5A80-58D1-B6C2-0388-C73CA732D60D}"/>
              </a:ext>
            </a:extLst>
          </p:cNvPr>
          <p:cNvSpPr/>
          <p:nvPr/>
        </p:nvSpPr>
        <p:spPr>
          <a:xfrm>
            <a:off x="5287108" y="1207477"/>
            <a:ext cx="2532184" cy="937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50B8825-9750-1C7D-823D-4495C262E5BB}"/>
              </a:ext>
            </a:extLst>
          </p:cNvPr>
          <p:cNvSpPr/>
          <p:nvPr/>
        </p:nvSpPr>
        <p:spPr>
          <a:xfrm>
            <a:off x="3176968" y="1825149"/>
            <a:ext cx="4915571" cy="931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9DBB6DA4-18CD-A6E1-520B-93A9B5FC98F2}"/>
              </a:ext>
            </a:extLst>
          </p:cNvPr>
          <p:cNvCxnSpPr/>
          <p:nvPr/>
        </p:nvCxnSpPr>
        <p:spPr>
          <a:xfrm>
            <a:off x="3176968" y="1538133"/>
            <a:ext cx="0" cy="3802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99F6779-209E-AEFC-74B1-5DB420235E81}"/>
              </a:ext>
            </a:extLst>
          </p:cNvPr>
          <p:cNvSpPr/>
          <p:nvPr/>
        </p:nvSpPr>
        <p:spPr>
          <a:xfrm>
            <a:off x="2778369" y="1825149"/>
            <a:ext cx="293077" cy="93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C8D230A-A6D5-E055-EEB3-05432A200A36}"/>
              </a:ext>
            </a:extLst>
          </p:cNvPr>
          <p:cNvSpPr/>
          <p:nvPr/>
        </p:nvSpPr>
        <p:spPr>
          <a:xfrm>
            <a:off x="179044" y="640544"/>
            <a:ext cx="770525" cy="862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7A380A73-3069-7F82-CE79-3EB5481C8136}"/>
              </a:ext>
            </a:extLst>
          </p:cNvPr>
          <p:cNvSpPr/>
          <p:nvPr/>
        </p:nvSpPr>
        <p:spPr>
          <a:xfrm>
            <a:off x="1152274" y="659746"/>
            <a:ext cx="293077" cy="93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0BA2A98-4228-0570-4027-D2503B034BCD}"/>
              </a:ext>
            </a:extLst>
          </p:cNvPr>
          <p:cNvSpPr/>
          <p:nvPr/>
        </p:nvSpPr>
        <p:spPr>
          <a:xfrm>
            <a:off x="2684570" y="1250629"/>
            <a:ext cx="2532198" cy="93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1A9331E-E35F-7A10-7504-922D88F0DADB}"/>
              </a:ext>
            </a:extLst>
          </p:cNvPr>
          <p:cNvSpPr txBox="1"/>
          <p:nvPr/>
        </p:nvSpPr>
        <p:spPr>
          <a:xfrm>
            <a:off x="179044" y="1207477"/>
            <a:ext cx="209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Вопрос: </a:t>
            </a:r>
            <a:r>
              <a:rPr lang="ru-RU" b="1" dirty="0">
                <a:solidFill>
                  <a:srgbClr val="FFC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2CFD7AF-898B-6E07-AF15-14FD7580E31E}"/>
              </a:ext>
            </a:extLst>
          </p:cNvPr>
          <p:cNvSpPr txBox="1"/>
          <p:nvPr/>
        </p:nvSpPr>
        <p:spPr>
          <a:xfrm>
            <a:off x="195987" y="1672748"/>
            <a:ext cx="209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Ответ: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b="1" dirty="0">
                <a:solidFill>
                  <a:srgbClr val="FFC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0790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9BB59F1-F76B-4BC6-8215-6F526289D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819" r="24117" b="54471"/>
          <a:stretch/>
        </p:blipFill>
        <p:spPr>
          <a:xfrm>
            <a:off x="2341000" y="970605"/>
            <a:ext cx="8578524" cy="18171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A2C6138-EAB6-4B94-9A12-E653313C45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08" t="8560" r="9172" b="4163"/>
          <a:stretch/>
        </p:blipFill>
        <p:spPr bwMode="auto">
          <a:xfrm rot="5400000">
            <a:off x="1611402" y="1176401"/>
            <a:ext cx="3630753" cy="6853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DA78FC0-888E-4FA5-8907-E9B3B2372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33" t="814" r="11685" b="75375"/>
          <a:stretch/>
        </p:blipFill>
        <p:spPr>
          <a:xfrm>
            <a:off x="5094615" y="3595456"/>
            <a:ext cx="7019325" cy="3317851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95CDD6A0-B219-932C-8E22-FF46BA5C0817}"/>
              </a:ext>
            </a:extLst>
          </p:cNvPr>
          <p:cNvCxnSpPr/>
          <p:nvPr/>
        </p:nvCxnSpPr>
        <p:spPr>
          <a:xfrm>
            <a:off x="5216769" y="855785"/>
            <a:ext cx="0" cy="492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B3D5A80-58D1-B6C2-0388-C73CA732D60D}"/>
              </a:ext>
            </a:extLst>
          </p:cNvPr>
          <p:cNvSpPr/>
          <p:nvPr/>
        </p:nvSpPr>
        <p:spPr>
          <a:xfrm>
            <a:off x="5287108" y="1207477"/>
            <a:ext cx="2532184" cy="937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50B8825-9750-1C7D-823D-4495C262E5BB}"/>
              </a:ext>
            </a:extLst>
          </p:cNvPr>
          <p:cNvSpPr/>
          <p:nvPr/>
        </p:nvSpPr>
        <p:spPr>
          <a:xfrm>
            <a:off x="3176968" y="1825149"/>
            <a:ext cx="4915571" cy="931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9DBB6DA4-18CD-A6E1-520B-93A9B5FC98F2}"/>
              </a:ext>
            </a:extLst>
          </p:cNvPr>
          <p:cNvCxnSpPr/>
          <p:nvPr/>
        </p:nvCxnSpPr>
        <p:spPr>
          <a:xfrm>
            <a:off x="3176968" y="1538133"/>
            <a:ext cx="0" cy="3802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99F6779-209E-AEFC-74B1-5DB420235E81}"/>
              </a:ext>
            </a:extLst>
          </p:cNvPr>
          <p:cNvSpPr/>
          <p:nvPr/>
        </p:nvSpPr>
        <p:spPr>
          <a:xfrm>
            <a:off x="2778369" y="1825149"/>
            <a:ext cx="293077" cy="93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6319BAB9-FE3F-70D4-1A6B-1055C6577393}"/>
              </a:ext>
            </a:extLst>
          </p:cNvPr>
          <p:cNvCxnSpPr/>
          <p:nvPr/>
        </p:nvCxnSpPr>
        <p:spPr>
          <a:xfrm flipV="1">
            <a:off x="1272476" y="1825148"/>
            <a:ext cx="1400371" cy="4411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C8D230A-A6D5-E055-EEB3-05432A200A36}"/>
              </a:ext>
            </a:extLst>
          </p:cNvPr>
          <p:cNvSpPr/>
          <p:nvPr/>
        </p:nvSpPr>
        <p:spPr>
          <a:xfrm>
            <a:off x="179044" y="640544"/>
            <a:ext cx="770525" cy="862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7A380A73-3069-7F82-CE79-3EB5481C8136}"/>
              </a:ext>
            </a:extLst>
          </p:cNvPr>
          <p:cNvSpPr/>
          <p:nvPr/>
        </p:nvSpPr>
        <p:spPr>
          <a:xfrm>
            <a:off x="1152274" y="659746"/>
            <a:ext cx="293077" cy="93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0BA2A98-4228-0570-4027-D2503B034BCD}"/>
              </a:ext>
            </a:extLst>
          </p:cNvPr>
          <p:cNvSpPr/>
          <p:nvPr/>
        </p:nvSpPr>
        <p:spPr>
          <a:xfrm>
            <a:off x="2684570" y="1250629"/>
            <a:ext cx="2532198" cy="93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1A9331E-E35F-7A10-7504-922D88F0DADB}"/>
              </a:ext>
            </a:extLst>
          </p:cNvPr>
          <p:cNvSpPr txBox="1"/>
          <p:nvPr/>
        </p:nvSpPr>
        <p:spPr>
          <a:xfrm>
            <a:off x="179044" y="1207477"/>
            <a:ext cx="209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Вопрос: </a:t>
            </a:r>
            <a:r>
              <a:rPr lang="ru-RU" b="1" dirty="0">
                <a:solidFill>
                  <a:srgbClr val="FFC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2CFD7AF-898B-6E07-AF15-14FD7580E31E}"/>
              </a:ext>
            </a:extLst>
          </p:cNvPr>
          <p:cNvSpPr txBox="1"/>
          <p:nvPr/>
        </p:nvSpPr>
        <p:spPr>
          <a:xfrm>
            <a:off x="195987" y="1672748"/>
            <a:ext cx="209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Ответ: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b="1" dirty="0">
                <a:solidFill>
                  <a:srgbClr val="FFC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1060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3A00674-83DA-402D-9234-09FC46ADD1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72" t="7419" r="27399" b="10044"/>
          <a:stretch/>
        </p:blipFill>
        <p:spPr bwMode="auto">
          <a:xfrm rot="5400000">
            <a:off x="3821374" y="-2102344"/>
            <a:ext cx="4549251" cy="11386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809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E2B94A5-18C2-8E4E-3051-FC776B8D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6B5CD1C-6E42-F7C3-3444-F56EB974F5F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16 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B1082DC-AFC7-A1B1-6E02-0B9B357CF597}"/>
              </a:ext>
            </a:extLst>
          </p:cNvPr>
          <p:cNvSpPr txBox="1"/>
          <p:nvPr/>
        </p:nvSpPr>
        <p:spPr>
          <a:xfrm>
            <a:off x="1144133" y="2221785"/>
            <a:ext cx="108430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Составить </a:t>
            </a:r>
            <a:r>
              <a:rPr lang="ru-RU" sz="3600" b="1" dirty="0">
                <a:solidFill>
                  <a:prstClr val="black"/>
                </a:solidFill>
              </a:rPr>
              <a:t>диалоги </a:t>
            </a:r>
            <a:r>
              <a:rPr lang="ru-RU" sz="3600" dirty="0">
                <a:solidFill>
                  <a:prstClr val="black"/>
                </a:solidFill>
              </a:rPr>
              <a:t>студентов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>
                <a:solidFill>
                  <a:prstClr val="black"/>
                </a:solidFill>
              </a:rPr>
              <a:t>о расписании и сдаче/несдаче зачётов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>
                <a:solidFill>
                  <a:prstClr val="black"/>
                </a:solidFill>
              </a:rPr>
              <a:t>(как те, которые читали </a:t>
            </a:r>
            <a:r>
              <a:rPr lang="ru-RU" sz="3600" dirty="0" smtClean="0">
                <a:solidFill>
                  <a:prstClr val="black"/>
                </a:solidFill>
              </a:rPr>
              <a:t>на этом и прошлом </a:t>
            </a:r>
            <a:r>
              <a:rPr lang="ru-RU" sz="3600" dirty="0">
                <a:solidFill>
                  <a:prstClr val="black"/>
                </a:solidFill>
              </a:rPr>
              <a:t>занятии, но больше)</a:t>
            </a:r>
            <a:r>
              <a:rPr lang="ru-RU" sz="3200" dirty="0">
                <a:solidFill>
                  <a:prstClr val="black"/>
                </a:solidFill>
              </a:rPr>
              <a:t>. </a:t>
            </a:r>
            <a:r>
              <a:rPr lang="ru-RU" sz="3200" dirty="0" smtClean="0">
                <a:solidFill>
                  <a:prstClr val="black"/>
                </a:solidFill>
              </a:rPr>
              <a:t>Добавить в диалоги к этому занятию информацию, полученную на сегодняшнем занятии.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7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11924</TotalTime>
  <Words>847</Words>
  <Application>Microsoft Office PowerPoint</Application>
  <PresentationFormat>Широкоэкранный</PresentationFormat>
  <Paragraphs>330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Book Antiqua</vt:lpstr>
      <vt:lpstr>Calibri</vt:lpstr>
      <vt:lpstr>Calibri Light</vt:lpstr>
      <vt:lpstr>Times New Roman</vt:lpstr>
      <vt:lpstr>Тема Office</vt:lpstr>
      <vt:lpstr>Группа 103b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103b</dc:title>
  <dc:creator>Гусева</dc:creator>
  <cp:lastModifiedBy>Гусева</cp:lastModifiedBy>
  <cp:revision>450</cp:revision>
  <dcterms:created xsi:type="dcterms:W3CDTF">2024-09-01T20:30:35Z</dcterms:created>
  <dcterms:modified xsi:type="dcterms:W3CDTF">2026-02-15T14:28:10Z</dcterms:modified>
</cp:coreProperties>
</file>