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870" r:id="rId2"/>
    <p:sldId id="1074" r:id="rId3"/>
    <p:sldId id="1170" r:id="rId4"/>
    <p:sldId id="1171" r:id="rId5"/>
    <p:sldId id="1143" r:id="rId6"/>
    <p:sldId id="1075" r:id="rId7"/>
    <p:sldId id="1076" r:id="rId8"/>
    <p:sldId id="1077" r:id="rId9"/>
    <p:sldId id="1078" r:id="rId10"/>
    <p:sldId id="1079" r:id="rId11"/>
    <p:sldId id="1080" r:id="rId12"/>
    <p:sldId id="1081" r:id="rId13"/>
    <p:sldId id="1082" r:id="rId14"/>
    <p:sldId id="1083" r:id="rId15"/>
    <p:sldId id="1084" r:id="rId16"/>
    <p:sldId id="1085" r:id="rId17"/>
    <p:sldId id="1086" r:id="rId18"/>
    <p:sldId id="1087" r:id="rId19"/>
    <p:sldId id="1088" r:id="rId20"/>
    <p:sldId id="1089" r:id="rId21"/>
    <p:sldId id="1090" r:id="rId22"/>
    <p:sldId id="1091" r:id="rId23"/>
    <p:sldId id="1092" r:id="rId24"/>
    <p:sldId id="1093" r:id="rId25"/>
    <p:sldId id="1094" r:id="rId26"/>
    <p:sldId id="1095" r:id="rId27"/>
    <p:sldId id="1096" r:id="rId28"/>
    <p:sldId id="1097" r:id="rId29"/>
    <p:sldId id="1098" r:id="rId30"/>
    <p:sldId id="1099" r:id="rId31"/>
    <p:sldId id="1100" r:id="rId32"/>
    <p:sldId id="1101" r:id="rId33"/>
    <p:sldId id="1102" r:id="rId34"/>
    <p:sldId id="1103" r:id="rId35"/>
    <p:sldId id="1104" r:id="rId36"/>
    <p:sldId id="1105" r:id="rId37"/>
    <p:sldId id="1106" r:id="rId38"/>
    <p:sldId id="1107" r:id="rId39"/>
    <p:sldId id="1108" r:id="rId40"/>
    <p:sldId id="1109" r:id="rId41"/>
    <p:sldId id="1110" r:id="rId42"/>
    <p:sldId id="1111" r:id="rId43"/>
    <p:sldId id="1112" r:id="rId44"/>
    <p:sldId id="1113" r:id="rId45"/>
    <p:sldId id="1114" r:id="rId46"/>
    <p:sldId id="1115" r:id="rId47"/>
    <p:sldId id="1116" r:id="rId48"/>
    <p:sldId id="1117" r:id="rId49"/>
    <p:sldId id="1118" r:id="rId50"/>
    <p:sldId id="1119" r:id="rId51"/>
    <p:sldId id="1120" r:id="rId52"/>
    <p:sldId id="1121" r:id="rId53"/>
    <p:sldId id="1122" r:id="rId54"/>
    <p:sldId id="1123" r:id="rId55"/>
    <p:sldId id="1124" r:id="rId56"/>
    <p:sldId id="1125" r:id="rId57"/>
    <p:sldId id="1126" r:id="rId58"/>
    <p:sldId id="1127" r:id="rId59"/>
    <p:sldId id="1128" r:id="rId60"/>
    <p:sldId id="1129" r:id="rId61"/>
    <p:sldId id="1130" r:id="rId62"/>
    <p:sldId id="1131" r:id="rId63"/>
    <p:sldId id="1132" r:id="rId64"/>
    <p:sldId id="1133" r:id="rId65"/>
    <p:sldId id="1134" r:id="rId66"/>
    <p:sldId id="1135" r:id="rId67"/>
    <p:sldId id="1136" r:id="rId68"/>
    <p:sldId id="1137" r:id="rId69"/>
    <p:sldId id="1138" r:id="rId70"/>
    <p:sldId id="1139" r:id="rId71"/>
    <p:sldId id="1140" r:id="rId72"/>
    <p:sldId id="1141" r:id="rId73"/>
    <p:sldId id="1144" r:id="rId74"/>
    <p:sldId id="1145" r:id="rId75"/>
    <p:sldId id="1147" r:id="rId76"/>
    <p:sldId id="1174" r:id="rId77"/>
    <p:sldId id="1146" r:id="rId78"/>
    <p:sldId id="1175" r:id="rId79"/>
    <p:sldId id="1176" r:id="rId80"/>
    <p:sldId id="1177" r:id="rId81"/>
    <p:sldId id="1178" r:id="rId82"/>
    <p:sldId id="1179" r:id="rId83"/>
    <p:sldId id="1180" r:id="rId84"/>
    <p:sldId id="1181" r:id="rId85"/>
    <p:sldId id="1182" r:id="rId86"/>
    <p:sldId id="1172" r:id="rId8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A7C6"/>
    <a:srgbClr val="D6E0F2"/>
    <a:srgbClr val="BFA6C9"/>
    <a:srgbClr val="720433"/>
    <a:srgbClr val="BCA5D1"/>
    <a:srgbClr val="C7D5ED"/>
    <a:srgbClr val="C1A7C2"/>
    <a:srgbClr val="C6D4ED"/>
    <a:srgbClr val="C1A7C4"/>
    <a:srgbClr val="BFA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31" autoAdjust="0"/>
    <p:restoredTop sz="93041" autoAdjust="0"/>
  </p:normalViewPr>
  <p:slideViewPr>
    <p:cSldViewPr snapToGrid="0">
      <p:cViewPr varScale="1">
        <p:scale>
          <a:sx n="56" d="100"/>
          <a:sy n="56" d="100"/>
        </p:scale>
        <p:origin x="470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DE71E-E53C-4659-A1DC-9193DDA155D2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D4F4B-AB4A-4632-8E04-AD323CCF7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1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D4F4B-AB4A-4632-8E04-AD323CCF733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587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cfvejvuswjido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</a:t>
            </a:r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3b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07CA5AC-2D16-4176-184B-3F995C5B7213}"/>
              </a:ext>
            </a:extLst>
          </p:cNvPr>
          <p:cNvSpPr txBox="1"/>
          <p:nvPr/>
        </p:nvSpPr>
        <p:spPr>
          <a:xfrm>
            <a:off x="5512905" y="113652"/>
            <a:ext cx="6533868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9 февраля 2026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года, 13: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—16:15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0E8F4823-0239-6F97-E32D-BB972B2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232223"/>
              </p:ext>
            </p:extLst>
          </p:nvPr>
        </p:nvGraphicFramePr>
        <p:xfrm>
          <a:off x="154570" y="901361"/>
          <a:ext cx="11751004" cy="6042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700">
                  <a:extLst>
                    <a:ext uri="{9D8B030D-6E8A-4147-A177-3AD203B41FA5}">
                      <a16:colId xmlns:a16="http://schemas.microsoft.com/office/drawing/2014/main" xmlns="" val="3808135318"/>
                    </a:ext>
                  </a:extLst>
                </a:gridCol>
                <a:gridCol w="1362540">
                  <a:extLst>
                    <a:ext uri="{9D8B030D-6E8A-4147-A177-3AD203B41FA5}">
                      <a16:colId xmlns:a16="http://schemas.microsoft.com/office/drawing/2014/main" xmlns="" val="2494670148"/>
                    </a:ext>
                  </a:extLst>
                </a:gridCol>
                <a:gridCol w="156450"/>
                <a:gridCol w="357304">
                  <a:extLst>
                    <a:ext uri="{9D8B030D-6E8A-4147-A177-3AD203B41FA5}">
                      <a16:colId xmlns:a16="http://schemas.microsoft.com/office/drawing/2014/main" xmlns="" val="1591501333"/>
                    </a:ext>
                  </a:extLst>
                </a:gridCol>
                <a:gridCol w="166254">
                  <a:extLst>
                    <a:ext uri="{9D8B030D-6E8A-4147-A177-3AD203B41FA5}">
                      <a16:colId xmlns:a16="http://schemas.microsoft.com/office/drawing/2014/main" xmlns="" val="1140834253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322172163"/>
                    </a:ext>
                  </a:extLst>
                </a:gridCol>
                <a:gridCol w="351550">
                  <a:extLst>
                    <a:ext uri="{9D8B030D-6E8A-4147-A177-3AD203B41FA5}">
                      <a16:colId xmlns:a16="http://schemas.microsoft.com/office/drawing/2014/main" xmlns="" val="17233624"/>
                    </a:ext>
                  </a:extLst>
                </a:gridCol>
                <a:gridCol w="295564">
                  <a:extLst>
                    <a:ext uri="{9D8B030D-6E8A-4147-A177-3AD203B41FA5}">
                      <a16:colId xmlns:a16="http://schemas.microsoft.com/office/drawing/2014/main" xmlns="" val="2699534202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087864011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2624633072"/>
                    </a:ext>
                  </a:extLst>
                </a:gridCol>
                <a:gridCol w="509136">
                  <a:extLst>
                    <a:ext uri="{9D8B030D-6E8A-4147-A177-3AD203B41FA5}">
                      <a16:colId xmlns:a16="http://schemas.microsoft.com/office/drawing/2014/main" xmlns="" val="4134670203"/>
                    </a:ext>
                  </a:extLst>
                </a:gridCol>
                <a:gridCol w="877455">
                  <a:extLst>
                    <a:ext uri="{9D8B030D-6E8A-4147-A177-3AD203B41FA5}">
                      <a16:colId xmlns:a16="http://schemas.microsoft.com/office/drawing/2014/main" xmlns="" val="222592599"/>
                    </a:ext>
                  </a:extLst>
                </a:gridCol>
                <a:gridCol w="775854">
                  <a:extLst>
                    <a:ext uri="{9D8B030D-6E8A-4147-A177-3AD203B41FA5}">
                      <a16:colId xmlns:a16="http://schemas.microsoft.com/office/drawing/2014/main" xmlns="" val="4204094954"/>
                    </a:ext>
                  </a:extLst>
                </a:gridCol>
                <a:gridCol w="674255">
                  <a:extLst>
                    <a:ext uri="{9D8B030D-6E8A-4147-A177-3AD203B41FA5}">
                      <a16:colId xmlns:a16="http://schemas.microsoft.com/office/drawing/2014/main" xmlns="" val="708518661"/>
                    </a:ext>
                  </a:extLst>
                </a:gridCol>
                <a:gridCol w="277091">
                  <a:extLst>
                    <a:ext uri="{9D8B030D-6E8A-4147-A177-3AD203B41FA5}">
                      <a16:colId xmlns:a16="http://schemas.microsoft.com/office/drawing/2014/main" xmlns="" val="3782498647"/>
                    </a:ext>
                  </a:extLst>
                </a:gridCol>
                <a:gridCol w="360218">
                  <a:extLst>
                    <a:ext uri="{9D8B030D-6E8A-4147-A177-3AD203B41FA5}">
                      <a16:colId xmlns:a16="http://schemas.microsoft.com/office/drawing/2014/main" xmlns="" val="3512687050"/>
                    </a:ext>
                  </a:extLst>
                </a:gridCol>
                <a:gridCol w="369454">
                  <a:extLst>
                    <a:ext uri="{9D8B030D-6E8A-4147-A177-3AD203B41FA5}">
                      <a16:colId xmlns:a16="http://schemas.microsoft.com/office/drawing/2014/main" xmlns="" val="3714765155"/>
                    </a:ext>
                  </a:extLst>
                </a:gridCol>
                <a:gridCol w="350982">
                  <a:extLst>
                    <a:ext uri="{9D8B030D-6E8A-4147-A177-3AD203B41FA5}">
                      <a16:colId xmlns:a16="http://schemas.microsoft.com/office/drawing/2014/main" xmlns="" val="4164231008"/>
                    </a:ext>
                  </a:extLst>
                </a:gridCol>
                <a:gridCol w="526473">
                  <a:extLst>
                    <a:ext uri="{9D8B030D-6E8A-4147-A177-3AD203B41FA5}">
                      <a16:colId xmlns:a16="http://schemas.microsoft.com/office/drawing/2014/main" xmlns="" val="3620500024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xmlns="" val="2560383885"/>
                    </a:ext>
                  </a:extLst>
                </a:gridCol>
                <a:gridCol w="544946">
                  <a:extLst>
                    <a:ext uri="{9D8B030D-6E8A-4147-A177-3AD203B41FA5}">
                      <a16:colId xmlns:a16="http://schemas.microsoft.com/office/drawing/2014/main" xmlns="" val="2943213530"/>
                    </a:ext>
                  </a:extLst>
                </a:gridCol>
                <a:gridCol w="499789"/>
                <a:gridCol w="705943"/>
                <a:gridCol w="1084787"/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sz="105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4CA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sz="105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9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823652"/>
                  </a:ext>
                </a:extLst>
              </a:tr>
              <a:tr h="1342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Фу Цзе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Фу Цзявэнь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kern="120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Хань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Яньчао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Хэ Пин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Цай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Цзяжуй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2666003"/>
                  </a:ext>
                </a:extLst>
              </a:tr>
              <a:tr h="21216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Цао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Цэ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Дунцин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0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i="0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kumimoji="0" lang="ru-RU" sz="1400" b="0" i="1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Кэхуа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Сымин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Хуэй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Чжим</a:t>
                      </a:r>
                      <a:r>
                        <a:rPr lang="ru-RU" sz="1400" b="1" u="sng" kern="100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Чжао Вэйи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kern="120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Чжао Цяньцянь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Чжу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Вэйли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 Ясинь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4676949"/>
                  </a:ext>
                </a:extLst>
              </a:tr>
              <a:tr h="2262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Чэнь Тяньлу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4089570"/>
                  </a:ext>
                </a:extLst>
              </a:tr>
              <a:tr h="203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Чэнь Шо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60476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Шэнь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Уцзюнь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654520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Ванлай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91658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Цзюньдун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2242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Чжэньюй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4767838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kern="12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200" b="1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14592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9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Праздники</a:t>
            </a:r>
            <a:endParaRPr lang="ru-RU" sz="9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000" dirty="0">
                <a:solidFill>
                  <a:prstClr val="black"/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07393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5B64BC5-DC88-4934-B5B5-905F3FD4BA88}"/>
              </a:ext>
            </a:extLst>
          </p:cNvPr>
          <p:cNvSpPr txBox="1"/>
          <p:nvPr/>
        </p:nvSpPr>
        <p:spPr>
          <a:xfrm>
            <a:off x="-1372944" y="0"/>
            <a:ext cx="8058116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Праздники</a:t>
            </a:r>
            <a:endParaRPr lang="ru-RU" sz="6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000" dirty="0">
                <a:solidFill>
                  <a:prstClr val="black"/>
                </a:solidFill>
              </a:rPr>
              <a:t>  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51429" y="3193143"/>
            <a:ext cx="99422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Какие типы праздников вы знаете?</a:t>
            </a:r>
          </a:p>
          <a:p>
            <a:r>
              <a:rPr lang="ru-RU" sz="4000" dirty="0" smtClean="0"/>
              <a:t>Какие праздники самые главные в Китае?</a:t>
            </a:r>
          </a:p>
          <a:p>
            <a:r>
              <a:rPr lang="ru-RU" sz="4000" dirty="0" smtClean="0"/>
              <a:t>Какие праздники России вы знаете?</a:t>
            </a:r>
          </a:p>
          <a:p>
            <a:r>
              <a:rPr lang="ru-RU" sz="4000" dirty="0" smtClean="0"/>
              <a:t>Какой ваш самый любимый праздник?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88126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5B64BC5-DC88-4934-B5B5-905F3FD4BA88}"/>
              </a:ext>
            </a:extLst>
          </p:cNvPr>
          <p:cNvSpPr txBox="1"/>
          <p:nvPr/>
        </p:nvSpPr>
        <p:spPr>
          <a:xfrm>
            <a:off x="-1372944" y="0"/>
            <a:ext cx="8058116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Праздники</a:t>
            </a:r>
            <a:endParaRPr lang="ru-RU" sz="6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000" dirty="0">
                <a:solidFill>
                  <a:prstClr val="black"/>
                </a:solidFill>
              </a:rPr>
              <a:t>  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51429" y="3193143"/>
            <a:ext cx="99422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Какие типы праздников вы знаете?</a:t>
            </a:r>
          </a:p>
          <a:p>
            <a:r>
              <a:rPr lang="ru-RU" sz="4000" dirty="0" smtClean="0"/>
              <a:t>Какие праздники самые главные в Китае?</a:t>
            </a:r>
          </a:p>
          <a:p>
            <a:r>
              <a:rPr lang="ru-RU" sz="4000" dirty="0" smtClean="0"/>
              <a:t>Какие праздники России вы знаете?</a:t>
            </a:r>
          </a:p>
          <a:p>
            <a:r>
              <a:rPr lang="ru-RU" sz="4000" dirty="0" smtClean="0"/>
              <a:t>Какой ваш самый любимый праздник?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6422572" y="109245"/>
            <a:ext cx="384557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международные,</a:t>
            </a:r>
          </a:p>
          <a:p>
            <a:r>
              <a:rPr lang="ru-RU" sz="2800" i="1" dirty="0" smtClean="0"/>
              <a:t>государственные, </a:t>
            </a:r>
          </a:p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национальные</a:t>
            </a:r>
            <a:r>
              <a:rPr lang="ru-RU" sz="2800" i="1" dirty="0" smtClean="0"/>
              <a:t>, </a:t>
            </a:r>
          </a:p>
          <a:p>
            <a:r>
              <a:rPr lang="ru-RU" sz="2800" i="1" dirty="0" smtClean="0"/>
              <a:t>народные,</a:t>
            </a:r>
          </a:p>
          <a:p>
            <a:r>
              <a:rPr lang="ru-RU" sz="2800" i="1" dirty="0" smtClean="0"/>
              <a:t>религиозные,</a:t>
            </a:r>
          </a:p>
          <a:p>
            <a:r>
              <a:rPr lang="ru-RU" sz="2800" i="1" dirty="0" smtClean="0"/>
              <a:t>профессиональные,</a:t>
            </a:r>
          </a:p>
          <a:p>
            <a:r>
              <a:rPr lang="ru-RU" sz="2800" i="1" dirty="0" smtClean="0"/>
              <a:t>личные</a:t>
            </a:r>
            <a:endParaRPr lang="ru-RU" sz="28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8069943" y="5747688"/>
            <a:ext cx="191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— 13:42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181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9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000" dirty="0">
                <a:solidFill>
                  <a:prstClr val="black"/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8072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40524"/>
            <a:ext cx="12191999" cy="56755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u="sng" dirty="0"/>
              <a:t>Виды занятий</a:t>
            </a:r>
            <a:r>
              <a:rPr lang="ru-RU" dirty="0"/>
              <a:t> (</a:t>
            </a:r>
            <a:r>
              <a:rPr lang="ru-RU" u="sng" dirty="0"/>
              <a:t>организационные формы обучения</a:t>
            </a:r>
            <a:r>
              <a:rPr lang="ru-RU" dirty="0"/>
              <a:t>):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1. </a:t>
            </a:r>
            <a:r>
              <a:rPr lang="ru-RU" b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лекцию. Лекция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лекции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/ </a:t>
            </a:r>
            <a:r>
              <a:rPr lang="ru-RU" b="1" i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лектор</a:t>
            </a:r>
            <a:r>
              <a:rPr lang="ru-RU" dirty="0"/>
              <a:t> </a:t>
            </a:r>
            <a:r>
              <a:rPr lang="ru-RU" b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читает</a:t>
            </a:r>
            <a:r>
              <a:rPr lang="ru-RU" dirty="0"/>
              <a:t> лекцию, отвечает на вопросы,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/ </a:t>
            </a:r>
            <a:r>
              <a:rPr lang="ru-RU" i="1" dirty="0"/>
              <a:t>слушатели</a:t>
            </a:r>
            <a:r>
              <a:rPr lang="ru-RU" dirty="0"/>
              <a:t> </a:t>
            </a:r>
            <a:r>
              <a:rPr lang="ru-RU" b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слушают</a:t>
            </a:r>
            <a:r>
              <a:rPr lang="ru-RU" dirty="0"/>
              <a:t> лекцию, записывают, задают вопросы.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2.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семинар. Семинар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физике.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</a:t>
            </a:r>
            <a:r>
              <a:rPr lang="ru-RU" dirty="0"/>
              <a:t> семинаре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ведёт</a:t>
            </a:r>
            <a:r>
              <a:rPr lang="ru-RU" dirty="0"/>
              <a:t> семинар, задаёт вопросы,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/ </a:t>
            </a:r>
            <a:r>
              <a:rPr lang="ru-RU" i="1" dirty="0"/>
              <a:t>учащиеся</a:t>
            </a:r>
            <a:r>
              <a:rPr lang="ru-RU" dirty="0"/>
              <a:t> отвечают на вопросы преподавателя,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делают</a:t>
            </a:r>
            <a:r>
              <a:rPr lang="ru-RU" dirty="0"/>
              <a:t> доклады.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3.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Практическое занятие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 русскому языку.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ведёт</a:t>
            </a:r>
            <a:r>
              <a:rPr lang="ru-RU" dirty="0"/>
              <a:t> занятие, объясняет правила, даёт задания, задаёт вопросы студентам, отвечает на вопросы студентов, исправляет ошибки студентов,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слушают</a:t>
            </a:r>
            <a:r>
              <a:rPr lang="ru-RU" dirty="0"/>
              <a:t> преподавателя, задают вопросы, отвечают на вопросы,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выполняют</a:t>
            </a:r>
            <a:r>
              <a:rPr lang="ru-RU" dirty="0"/>
              <a:t> задания.</a:t>
            </a:r>
          </a:p>
        </p:txBody>
      </p:sp>
    </p:spTree>
    <p:extLst>
      <p:ext uri="{BB962C8B-B14F-4D97-AF65-F5344CB8AC3E}">
        <p14:creationId xmlns:p14="http://schemas.microsoft.com/office/powerpoint/2010/main" val="280072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876690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/>
              <a:t>Дополнительные виды занятий</a:t>
            </a:r>
            <a:r>
              <a:rPr lang="ru-RU" dirty="0"/>
              <a:t>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1.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спецкурс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спецкурсе 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ведёт </a:t>
            </a:r>
            <a:r>
              <a:rPr lang="ru-RU" dirty="0"/>
              <a:t>спецкурс, отвечает на вопросы.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/ </a:t>
            </a:r>
            <a:r>
              <a:rPr lang="ru-RU" i="1" dirty="0"/>
              <a:t>слушатели</a:t>
            </a:r>
            <a:r>
              <a:rPr lang="ru-RU" dirty="0"/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слушают</a:t>
            </a:r>
            <a:r>
              <a:rPr lang="ru-RU" dirty="0"/>
              <a:t> спецкурс, записывают, задают вопросы.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2. </a:t>
            </a:r>
            <a:r>
              <a:rPr lang="ru-RU" b="1" dirty="0">
                <a:solidFill>
                  <a:srgbClr val="0266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Спецсеминар</a:t>
            </a:r>
            <a:r>
              <a:rPr lang="ru-RU" dirty="0"/>
              <a:t>. </a:t>
            </a:r>
            <a:r>
              <a:rPr lang="ru-RU" sz="2000" dirty="0"/>
              <a:t>Используется реже, часто заменяется словом «</a:t>
            </a:r>
            <a:r>
              <a:rPr lang="ru-RU" sz="2000" i="1" dirty="0"/>
              <a:t>спецкурс</a:t>
            </a:r>
            <a:r>
              <a:rPr lang="ru-RU" sz="2000" dirty="0"/>
              <a:t>», если является второй частью (практической) спецкурса.</a:t>
            </a:r>
            <a:r>
              <a:rPr lang="ru-RU" dirty="0"/>
              <a:t>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спецсеминар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физике.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спецсеминаре</a:t>
            </a:r>
          </a:p>
          <a:p>
            <a:pPr marL="0" indent="0">
              <a:buNone/>
            </a:pPr>
            <a:r>
              <a:rPr lang="ru-RU" i="1" dirty="0"/>
              <a:t>преподаватель</a:t>
            </a:r>
            <a:r>
              <a:rPr lang="ru-RU" dirty="0"/>
              <a:t> </a:t>
            </a:r>
            <a:r>
              <a:rPr lang="ru-RU" b="1" dirty="0">
                <a:solidFill>
                  <a:srgbClr val="0266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ведёт</a:t>
            </a:r>
            <a:r>
              <a:rPr lang="ru-RU" dirty="0"/>
              <a:t> спецсеминар, задаёт вопросы.</a:t>
            </a:r>
            <a:br>
              <a:rPr lang="ru-RU" dirty="0"/>
            </a:br>
            <a:r>
              <a:rPr lang="ru-RU" i="1" dirty="0"/>
              <a:t>студенты</a:t>
            </a:r>
            <a:r>
              <a:rPr lang="ru-RU" dirty="0"/>
              <a:t> / </a:t>
            </a:r>
            <a:r>
              <a:rPr lang="ru-RU" i="1" dirty="0"/>
              <a:t>учащиеся</a:t>
            </a:r>
            <a:r>
              <a:rPr lang="ru-RU" dirty="0"/>
              <a:t> отвечают на вопросы преподавателя, делают доклады, выполняют практические задания, </a:t>
            </a:r>
            <a:r>
              <a:rPr lang="ru-RU" b="1" dirty="0">
                <a:solidFill>
                  <a:srgbClr val="0266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проводят</a:t>
            </a:r>
            <a:r>
              <a:rPr lang="ru-RU" dirty="0"/>
              <a:t> эксперименты.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Существуют и другие виды занятий (лабораторная работа, консультация, деловая игра, практика и многие другие). </a:t>
            </a:r>
          </a:p>
        </p:txBody>
      </p:sp>
    </p:spTree>
    <p:extLst>
      <p:ext uri="{BB962C8B-B14F-4D97-AF65-F5344CB8AC3E}">
        <p14:creationId xmlns:p14="http://schemas.microsoft.com/office/powerpoint/2010/main" val="78596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u="sng" dirty="0"/>
              <a:t>Контроль знаний. Итоговый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b="1" dirty="0">
                <a:solidFill>
                  <a:srgbClr val="9802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Экзамен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экзамен. Сдавать/сдать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истории.</a:t>
            </a:r>
          </a:p>
          <a:p>
            <a:pPr marL="0" indent="0">
              <a:buNone/>
            </a:pPr>
            <a:r>
              <a:rPr lang="ru-RU" dirty="0"/>
              <a:t>Классический вариант: студент выбирает билет (карточки с билетами перевёрнуты чистой стороной вверх), идёт готовиться к ответу. Затем со своими записями идёт к преподавателю (преподавателям, комиссии) отвечать. Преподаватель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принимает</a:t>
            </a:r>
            <a:r>
              <a:rPr lang="ru-RU" dirty="0"/>
              <a:t> экзамен.</a:t>
            </a:r>
            <a:br>
              <a:rPr lang="ru-RU" dirty="0"/>
            </a:br>
            <a:r>
              <a:rPr lang="ru-RU" dirty="0"/>
              <a:t>За экзамен можно получить оценку по общей системе баллов (в России как правило, до 5 баллов — по пятибалльной системе). Оценка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истории. Оценка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r>
              <a:rPr lang="ru-RU" dirty="0"/>
              <a:t> экзамен по истории.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 русскому языку.</a:t>
            </a:r>
          </a:p>
          <a:p>
            <a:pPr marL="0" indent="0">
              <a:buNone/>
            </a:pPr>
            <a:r>
              <a:rPr lang="ru-RU" dirty="0"/>
              <a:t>Проходит так же, как и экзамен.</a:t>
            </a:r>
            <a:br>
              <a:rPr lang="ru-RU" dirty="0"/>
            </a:br>
            <a:r>
              <a:rPr lang="ru-RU" dirty="0"/>
              <a:t>Зачёт оценивается по двухбалльной системе — сдал/не сдал (зачёт/незачёт).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3.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Дифференцированный зачёт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зачёт. Зачёт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физике.</a:t>
            </a:r>
          </a:p>
          <a:p>
            <a:pPr marL="0" indent="0">
              <a:buNone/>
            </a:pPr>
            <a:r>
              <a:rPr lang="ru-RU" dirty="0"/>
              <a:t>Отличие от обычного зачёта в том, что выставляется балл, как на экзамене.</a:t>
            </a:r>
            <a:br>
              <a:rPr lang="ru-RU" dirty="0"/>
            </a:br>
            <a:r>
              <a:rPr lang="ru-RU" dirty="0"/>
              <a:t>Отличие от экзамена — в меньшей значимости оценки.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659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/>
              <a:t>Контроль знаний. Промежуточный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Контрольная работа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контрольную работу. Писать/написать контрольную (работу)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пятёрку.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</a:t>
            </a:r>
            <a:r>
              <a:rPr lang="ru-RU" dirty="0"/>
              <a:t>. Идти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(тест)/тестирование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 русскому языку, пройти тестирование, (сдать тест), (написать тест), </a:t>
            </a:r>
            <a:r>
              <a:rPr lang="ru-RU" i="1" dirty="0"/>
              <a:t>у нас сегодня был тест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</a:t>
            </a:r>
            <a:r>
              <a:rPr lang="ru-RU" dirty="0"/>
              <a:t>. Автомат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физике.</a:t>
            </a:r>
          </a:p>
          <a:p>
            <a:pPr marL="0" indent="0">
              <a:buNone/>
            </a:pPr>
            <a:r>
              <a:rPr lang="ru-RU" dirty="0"/>
              <a:t>Студенческий жаргон. Означает получение оценки не в результате сдачи экзамена или зачёта, а по результатам предварительной работы.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861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69" y="903891"/>
            <a:ext cx="11645462" cy="59373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Студенты ходят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разным предметам. </a:t>
            </a:r>
          </a:p>
          <a:p>
            <a:pPr marL="0" indent="0">
              <a:buNone/>
            </a:pPr>
            <a:r>
              <a:rPr lang="ru-RU" dirty="0"/>
              <a:t>Существует расписание занятий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каждый день недели. </a:t>
            </a:r>
          </a:p>
          <a:p>
            <a:pPr marL="0" indent="0">
              <a:buNone/>
            </a:pPr>
            <a:r>
              <a:rPr lang="ru-RU" dirty="0"/>
              <a:t>Занятия проходят в аудиториях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расписанию. В вузе два академических часа объединены в одно занятие и называются «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».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По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расписанию у нас русский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на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второй паре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во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вторник</a:t>
            </a:r>
            <a:r>
              <a:rPr lang="ru-RU" i="1" dirty="0">
                <a:latin typeface="Cambria" panose="02040503050406030204" pitchFamily="18" charset="0"/>
              </a:rPr>
              <a:t>.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В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среду первой пары нет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лекциях преподаватель весь урок сам рассказывает/</a:t>
            </a:r>
            <a:r>
              <a:rPr lang="ru-RU" b="1" dirty="0">
                <a:solidFill>
                  <a:srgbClr val="002060"/>
                </a:solidFill>
              </a:rPr>
              <a:t>даёт</a:t>
            </a:r>
            <a:r>
              <a:rPr lang="ru-RU" dirty="0"/>
              <a:t>/</a:t>
            </a:r>
            <a:r>
              <a:rPr lang="ru-RU" b="1" dirty="0">
                <a:solidFill>
                  <a:srgbClr val="002060"/>
                </a:solidFill>
              </a:rPr>
              <a:t>объясняет</a:t>
            </a:r>
            <a:r>
              <a:rPr lang="ru-RU" dirty="0"/>
              <a:t> материал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предмету, а студенты слушают, записывают и потом задают вопросы. </a:t>
            </a:r>
          </a:p>
          <a:p>
            <a:pPr marL="0" indent="0">
              <a:buNone/>
            </a:pPr>
            <a:r>
              <a:rPr lang="ru-RU" sz="29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практическом занятии преподаватель объясняет новую тему, спрашивает студентов, студенты отвечают на вопросы преподавателя, пишут промежуточные контрольные работы и тесты, сдают заданное на дом.</a:t>
            </a:r>
          </a:p>
          <a:p>
            <a:pPr marL="0" indent="0">
              <a:buNone/>
            </a:pPr>
            <a:r>
              <a:rPr lang="ru-RU" dirty="0"/>
              <a:t>В конце занятия преподаватель даёт/задаёт студентам (домашнее) задание.</a:t>
            </a:r>
            <a:br>
              <a:rPr lang="ru-RU" dirty="0"/>
            </a:b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На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дом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по</a:t>
            </a:r>
            <a:r>
              <a:rPr lang="ru-RU" i="1" dirty="0">
                <a:latin typeface="Cambria" panose="02040503050406030204" pitchFamily="18" charset="0"/>
              </a:rPr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математике (задали/задано) две задачи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dirty="0"/>
              <a:t>Дома студенты готовятся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/>
              <a:t> занятиям, выполняя/делая домашнее задание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предмету, и получают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r>
              <a:rPr lang="ru-RU" dirty="0"/>
              <a:t> домашнее задание оценку.</a:t>
            </a:r>
            <a:br>
              <a:rPr lang="ru-RU" dirty="0"/>
            </a:br>
            <a:r>
              <a:rPr lang="ru-RU" i="1" dirty="0"/>
              <a:t>Сделать/выполнить  упражнение, выучить новые слова, подготовить доклад/презентацию,  написать сочинение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предмету/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теме (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теме урока,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пройденному материалу)/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i="1" dirty="0"/>
              <a:t> тему (название работы). </a:t>
            </a:r>
          </a:p>
        </p:txBody>
      </p:sp>
    </p:spTree>
    <p:extLst>
      <p:ext uri="{BB962C8B-B14F-4D97-AF65-F5344CB8AC3E}">
        <p14:creationId xmlns:p14="http://schemas.microsoft.com/office/powerpoint/2010/main" val="60420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… лекцию …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…?</a:t>
            </a:r>
          </a:p>
          <a:p>
            <a:pPr marL="0" indent="0">
              <a:buNone/>
            </a:pPr>
            <a:r>
              <a:rPr lang="ru-RU" dirty="0"/>
              <a:t>— …,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…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…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… зачёте лабораторных не будет, да и зачёта не будет: все получат …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013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 … 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 … ?</a:t>
            </a:r>
          </a:p>
          <a:p>
            <a:pPr marL="0" indent="0">
              <a:buNone/>
            </a:pPr>
            <a:r>
              <a:rPr lang="ru-RU" dirty="0"/>
              <a:t>—  … 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 … 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77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 … ?</a:t>
            </a:r>
          </a:p>
          <a:p>
            <a:pPr marL="0" indent="0">
              <a:buNone/>
            </a:pPr>
            <a:r>
              <a:rPr lang="ru-RU" dirty="0"/>
              <a:t>—  … 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 … 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485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 … 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 … 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752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 … 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293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 … 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69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… 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090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 … 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853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лабораторных не будет, да и зачёта не будет: все получат  … 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159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 1.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Привет, Женя! Ты куда?</a:t>
            </a:r>
          </a:p>
          <a:p>
            <a:pPr marL="0" indent="0">
              <a:buNone/>
            </a:pPr>
            <a:r>
              <a:rPr lang="ru-RU" dirty="0"/>
              <a:t>— Иду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лекцию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истории искусств.</a:t>
            </a:r>
          </a:p>
          <a:p>
            <a:pPr marL="0" indent="0">
              <a:buNone/>
            </a:pPr>
            <a:r>
              <a:rPr lang="ru-RU" dirty="0"/>
              <a:t>— Ого! Это у вас обязательный курс или 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Спецкурс</a:t>
            </a:r>
            <a:r>
              <a:rPr lang="ru-RU" dirty="0"/>
              <a:t>, я же не историк. А ты куда?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семинар по физике. У нас сегодня лабораторная работа.</a:t>
            </a:r>
          </a:p>
          <a:p>
            <a:pPr marL="0" indent="0">
              <a:buNone/>
            </a:pPr>
            <a:r>
              <a:rPr lang="ru-RU" dirty="0"/>
              <a:t>—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будете лабораторные работы выполнять?</a:t>
            </a:r>
          </a:p>
          <a:p>
            <a:pPr marL="0" indent="0">
              <a:buNone/>
            </a:pPr>
            <a:r>
              <a:rPr lang="ru-RU" dirty="0"/>
              <a:t>— Нет,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этому курсу у нас не экзамен, а зачёт.</a:t>
            </a:r>
          </a:p>
          <a:p>
            <a:pPr marL="0" indent="0">
              <a:buNone/>
            </a:pPr>
            <a:r>
              <a:rPr lang="ru-RU" dirty="0"/>
              <a:t>— А, понятно.</a:t>
            </a:r>
          </a:p>
          <a:p>
            <a:pPr marL="0" indent="0">
              <a:buNone/>
            </a:pPr>
            <a:r>
              <a:rPr lang="ru-RU" dirty="0"/>
              <a:t>— Только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лабораторных не будет, да и зачёта не будет: все получат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</a:t>
            </a:r>
            <a:r>
              <a:rPr lang="ru-RU" dirty="0"/>
              <a:t> по результатам работы в семестре.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81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1413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…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… этой теме?</a:t>
            </a:r>
          </a:p>
          <a:p>
            <a:pPr marL="0" indent="0">
              <a:buNone/>
            </a:pPr>
            <a:r>
              <a:rPr lang="ru-RU" dirty="0"/>
              <a:t>— …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… глаголам задали три упражнения: 1, 4 и 5 … странице 18.</a:t>
            </a:r>
          </a:p>
          <a:p>
            <a:pPr marL="0" indent="0">
              <a:buNone/>
            </a:pPr>
            <a:r>
              <a:rPr lang="ru-RU" dirty="0"/>
              <a:t>— … следующее занятие? А что, уже известно задание и  …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…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… теме «Глаголы движения» у нас будет сочинение, поэтому мы должны подготовиться …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…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645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3445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 …  этой теме?</a:t>
            </a:r>
          </a:p>
          <a:p>
            <a:pPr marL="0" indent="0">
              <a:buNone/>
            </a:pPr>
            <a:r>
              <a:rPr lang="ru-RU" dirty="0"/>
              <a:t>—  … 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 …  глаголам задали три упражнения: 1, 4 и 5  … 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538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3285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 … 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 …  глаголам задали три упражнения: 1, 4 и 5  … 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258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734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 …  глаголам задали три упражнения: 1, 4 и 5  … 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807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1413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 … 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855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1413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 … 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11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3445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 … 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…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71413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 … 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24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8766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 … 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55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8766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теме «Глаголы движения» у нас будет сочинение, поэтому мы должны подготовиться  … 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82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9381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теме «Глаголы движения» у нас будет сочинение, поэтому мы должны подготовиться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/>
              <a:t>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 … 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051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9381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2.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Алло, Алекс? Ты не скажешь, что сегодня было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русском языке?</a:t>
            </a:r>
          </a:p>
          <a:p>
            <a:pPr marL="0" indent="0">
              <a:buNone/>
            </a:pPr>
            <a:r>
              <a:rPr lang="ru-RU" dirty="0"/>
              <a:t>— Сегодня был очень сложный урок. Мы начали изучать глаголы движения.</a:t>
            </a:r>
          </a:p>
          <a:p>
            <a:pPr marL="0" indent="0">
              <a:buNone/>
            </a:pPr>
            <a:r>
              <a:rPr lang="ru-RU" dirty="0"/>
              <a:t>— Ого! Я знаю, что русские глаголы движения — это очень трудно. А что задали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этой теме?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dirty="0" err="1"/>
              <a:t>сле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dirty="0" err="1"/>
              <a:t>дующее</a:t>
            </a:r>
            <a:r>
              <a:rPr lang="ru-RU" dirty="0"/>
              <a:t> занятие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глаголам задали три упражнения: 1, 4 и 5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странице 18.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следующее занятие? А что, уже известно задание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урок через неделю?</a:t>
            </a:r>
          </a:p>
          <a:p>
            <a:pPr marL="0" indent="0">
              <a:buNone/>
            </a:pPr>
            <a:r>
              <a:rPr lang="ru-RU" dirty="0"/>
              <a:t>— Да, через неделю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занятии мы будем рассказывать, куда мы ходили в выходные.</a:t>
            </a:r>
          </a:p>
          <a:p>
            <a:pPr marL="0" indent="0">
              <a:buNone/>
            </a:pPr>
            <a:r>
              <a:rPr lang="ru-RU" dirty="0"/>
              <a:t>— Просто рассказывать?</a:t>
            </a:r>
          </a:p>
          <a:p>
            <a:pPr marL="0" indent="0">
              <a:buNone/>
            </a:pPr>
            <a:r>
              <a:rPr lang="ru-RU" dirty="0"/>
              <a:t>— Да, но Ольга Ивановна предупредила, что потом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теме «Глаголы движения» у нас будет сочинение, поэтому мы должны подготовиться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/>
              <a:t> уроку очень тщательно.</a:t>
            </a:r>
          </a:p>
          <a:p>
            <a:pPr marL="0" indent="0">
              <a:buNone/>
            </a:pPr>
            <a:r>
              <a:rPr lang="ru-RU" dirty="0"/>
              <a:t>— Понятно. Спасибо. Пойду готовиться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dirty="0"/>
              <a:t> занятию.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96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…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… сайте ничего нет.</a:t>
            </a:r>
          </a:p>
          <a:p>
            <a:pPr marL="0" indent="0">
              <a:buNone/>
            </a:pPr>
            <a:r>
              <a:rPr lang="ru-RU" dirty="0"/>
              <a:t>— … сайте, говорят, какой-то сбой. Вывесили … стенде  …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… понедельник.</a:t>
            </a:r>
          </a:p>
          <a:p>
            <a:pPr marL="0" indent="0">
              <a:buNone/>
            </a:pPr>
            <a:r>
              <a:rPr lang="ru-RU" dirty="0"/>
              <a:t>— … понедельник у нас шесть ….</a:t>
            </a:r>
          </a:p>
          <a:p>
            <a:pPr marL="0" indent="0">
              <a:buNone/>
            </a:pPr>
            <a:r>
              <a:rPr lang="ru-RU" dirty="0"/>
              <a:t>— Ничего себе! И первая … есть?</a:t>
            </a:r>
          </a:p>
          <a:p>
            <a:pPr marL="0" indent="0">
              <a:buNone/>
            </a:pPr>
            <a:r>
              <a:rPr lang="ru-RU" dirty="0"/>
              <a:t>— Да, … первой … шестую. … первой и второй парах вводные лекции …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… первой паре лекция, а не семинар. А какие …? … каким предметам?</a:t>
            </a:r>
          </a:p>
          <a:p>
            <a:pPr marL="0" indent="0">
              <a:buNone/>
            </a:pPr>
            <a:r>
              <a:rPr lang="ru-RU" dirty="0"/>
              <a:t>— … логике и …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57751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…  сайте ничего нет.</a:t>
            </a:r>
          </a:p>
          <a:p>
            <a:pPr marL="0" indent="0">
              <a:buNone/>
            </a:pPr>
            <a:r>
              <a:rPr lang="ru-RU" dirty="0"/>
              <a:t>—  …  сайте, говорят, какой-то сбой. Вывесили  …  стенде  … 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9391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 …  сайте, говорят, какой-то сбой. Вывесили  …  стенде  … 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420240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 …  стенде  … 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58719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 … 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74240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 … 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128024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 … 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27708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 … 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100237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 … 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54585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… 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25851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 … 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46732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28741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… 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31356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 … 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 … 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03910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A2AB6B2-1E7C-9564-2F18-4CDC6A23D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D34FDB-4A36-2FCE-B8A6-34002BD2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C8C48E-0F10-A4E7-FFDF-99E85DAD9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2670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…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65316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038490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 … 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75095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семинары</a:t>
            </a:r>
            <a:r>
              <a:rPr lang="ru-RU" dirty="0"/>
              <a:t>? … 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64046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семинары</a:t>
            </a:r>
            <a:r>
              <a:rPr lang="ru-RU" dirty="0"/>
              <a:t>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каким предметам?</a:t>
            </a:r>
          </a:p>
          <a:p>
            <a:pPr marL="0" indent="0">
              <a:buNone/>
            </a:pPr>
            <a:r>
              <a:rPr lang="ru-RU" dirty="0"/>
              <a:t>—  … 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388425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семинары</a:t>
            </a:r>
            <a:r>
              <a:rPr lang="ru-RU" dirty="0"/>
              <a:t>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каким предметам?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 и  … 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16636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3.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Народ! Кто-нибудь уже знает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следующий семестр?</a:t>
            </a:r>
          </a:p>
          <a:p>
            <a:pPr marL="0" indent="0">
              <a:buNone/>
            </a:pPr>
            <a:r>
              <a:rPr lang="ru-RU" dirty="0"/>
              <a:t>— Да, я знаю.</a:t>
            </a:r>
          </a:p>
          <a:p>
            <a:pPr marL="0" indent="0">
              <a:buNone/>
            </a:pPr>
            <a:r>
              <a:rPr lang="ru-RU" dirty="0"/>
              <a:t>— А где оно?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 ничего нет.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сайте, говорят, какой-то сбой. Вывесили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стенде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первом этаже в бумажном виде.</a:t>
            </a:r>
          </a:p>
          <a:p>
            <a:pPr marL="0" indent="0">
              <a:buNone/>
            </a:pPr>
            <a:r>
              <a:rPr lang="ru-RU" dirty="0"/>
              <a:t>— И что там? Скажи хотя бы расписание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понедельник.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понедельник у нас шесть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Ничего себе! И первая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</a:t>
            </a:r>
            <a:r>
              <a:rPr lang="ru-RU" dirty="0"/>
              <a:t> есть?</a:t>
            </a:r>
          </a:p>
          <a:p>
            <a:pPr marL="0" indent="0">
              <a:buNone/>
            </a:pPr>
            <a:r>
              <a:rPr lang="ru-RU" dirty="0"/>
              <a:t>— Да,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/>
              <a:t> первой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шестую.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и второй парах вводные лекции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специальности. Потом два семинара и иностранные языки. </a:t>
            </a:r>
          </a:p>
          <a:p>
            <a:pPr marL="0" indent="0">
              <a:buNone/>
            </a:pPr>
            <a:r>
              <a:rPr lang="ru-RU" dirty="0"/>
              <a:t>— Хорошо хоть,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первой паре лекция, а не семинар. А какие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семинары</a:t>
            </a:r>
            <a:r>
              <a:rPr lang="ru-RU" dirty="0"/>
              <a:t>?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каким предметам?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 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теории учений.</a:t>
            </a:r>
          </a:p>
          <a:p>
            <a:pPr marL="0" indent="0">
              <a:buNone/>
            </a:pPr>
            <a:r>
              <a:rPr lang="ru-RU" dirty="0"/>
              <a:t>— Мрак! Ужасное начало недели!</a:t>
            </a:r>
          </a:p>
        </p:txBody>
      </p:sp>
    </p:spTree>
    <p:extLst>
      <p:ext uri="{BB962C8B-B14F-4D97-AF65-F5344CB8AC3E}">
        <p14:creationId xmlns:p14="http://schemas.microsoft.com/office/powerpoint/2010/main" val="218075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70" y="701335"/>
            <a:ext cx="12017829" cy="63685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Студенты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учатся</a:t>
            </a:r>
            <a:r>
              <a:rPr lang="ru-RU" dirty="0"/>
              <a:t> в </a:t>
            </a:r>
            <a:r>
              <a:rPr lang="ru-RU" b="1" dirty="0"/>
              <a:t>вузе</a:t>
            </a:r>
            <a:r>
              <a:rPr lang="ru-RU" dirty="0"/>
              <a:t>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Я учусь в университете, я хожу в университет четыре раза в неделю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dirty="0"/>
              <a:t>Раньше в России </a:t>
            </a:r>
            <a:r>
              <a:rPr lang="ru-RU" dirty="0" smtClean="0"/>
              <a:t>все студенты </a:t>
            </a:r>
            <a:r>
              <a:rPr lang="ru-RU" dirty="0"/>
              <a:t>учились пять лет и получали диплом специалиста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какой-то специальности.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Диплом специалиста по теоретической и прикладной лингвистике</a:t>
            </a:r>
            <a:r>
              <a:rPr lang="ru-RU" dirty="0"/>
              <a:t>. </a:t>
            </a:r>
            <a:r>
              <a:rPr lang="ru-RU" dirty="0" smtClean="0"/>
              <a:t>После перехода на Болонскую систему в </a:t>
            </a:r>
            <a:r>
              <a:rPr lang="ru-RU" dirty="0"/>
              <a:t>вузах России образование </a:t>
            </a:r>
            <a:r>
              <a:rPr lang="ru-RU" dirty="0" smtClean="0"/>
              <a:t>по большинству направлений стало делиться </a:t>
            </a:r>
            <a:r>
              <a:rPr lang="ru-RU" dirty="0"/>
              <a:t>на два этапа: бакалавриат и магистратура. Студенты называются, соответственно, бакалавр и магистрант.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Диплом бакалавра / магистра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Название вуза пишется с заглавной буквы</a:t>
            </a:r>
            <a:r>
              <a:rPr lang="ru-RU" i="1" dirty="0"/>
              <a:t>: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Московский государственный университет имени М. В. Ломоносова</a:t>
            </a:r>
            <a:r>
              <a:rPr lang="ru-RU" i="1" dirty="0"/>
              <a:t>. </a:t>
            </a:r>
            <a:r>
              <a:rPr lang="ru-RU" dirty="0"/>
              <a:t>Обычно у каждого названия есть сокращение (аббревиатура):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МГУ им. М. В. Ломоносова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Вуз (университет, академия, институт) состоит из </a:t>
            </a:r>
            <a:r>
              <a:rPr lang="ru-RU" b="1" dirty="0"/>
              <a:t>факультетов</a:t>
            </a:r>
            <a:r>
              <a:rPr lang="ru-RU" dirty="0"/>
              <a:t>. Название факультета пишется с маленькой буквы: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филологический факультет Московского государственного университета имени М. В. Ломоносова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На каждом факультете есть </a:t>
            </a:r>
            <a:r>
              <a:rPr lang="ru-RU" b="1" dirty="0"/>
              <a:t>отделения</a:t>
            </a:r>
            <a:r>
              <a:rPr lang="ru-RU" dirty="0"/>
              <a:t>: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вечернее отделение русского языка филологического факультета Московского государственного университета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имени</a:t>
            </a:r>
            <a:b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М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. В. Ломоносова</a:t>
            </a:r>
            <a:r>
              <a:rPr lang="ru-RU" dirty="0"/>
              <a:t>. Название отделения, как правило, соответствует названию той специальности, которую получают студенты.</a:t>
            </a:r>
          </a:p>
          <a:p>
            <a:pPr marL="0" indent="0">
              <a:buNone/>
            </a:pPr>
            <a:r>
              <a:rPr lang="ru-RU" dirty="0"/>
              <a:t>На отделениях ведут занятия преподаватели разных </a:t>
            </a:r>
            <a:r>
              <a:rPr lang="ru-RU" b="1" dirty="0"/>
              <a:t>кафедр</a:t>
            </a:r>
            <a:r>
              <a:rPr lang="ru-RU" dirty="0"/>
              <a:t>: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кафедра теории литературы филологического факультета Московского государственного университета имени М. В. Ломоносова</a:t>
            </a:r>
            <a:r>
              <a:rPr lang="ru-RU" dirty="0"/>
              <a:t>. Для написания дипломной работы студента </a:t>
            </a:r>
            <a:r>
              <a:rPr lang="ru-RU" b="1" dirty="0">
                <a:solidFill>
                  <a:srgbClr val="002060"/>
                </a:solidFill>
              </a:rPr>
              <a:t>прикрепляют</a:t>
            </a:r>
            <a:r>
              <a:rPr lang="ru-RU" dirty="0"/>
              <a:t> к той кафедре, на которой работает его научный руководитель.</a:t>
            </a:r>
          </a:p>
        </p:txBody>
      </p:sp>
    </p:spTree>
    <p:extLst>
      <p:ext uri="{BB962C8B-B14F-4D97-AF65-F5344CB8AC3E}">
        <p14:creationId xmlns:p14="http://schemas.microsoft.com/office/powerpoint/2010/main" val="281236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763480"/>
            <a:ext cx="11876690" cy="595263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3000" dirty="0">
                <a:solidFill>
                  <a:srgbClr val="C00000"/>
                </a:solidFill>
              </a:rPr>
              <a:t>учить — учиться — научить — научиться — изучать — выучить — 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 где, сколько, на кого, как… СВ (?) </a:t>
            </a:r>
            <a:r>
              <a:rPr lang="ru-RU" sz="2400" b="1" dirty="0" err="1">
                <a:solidFill>
                  <a:srgbClr val="002060"/>
                </a:solidFill>
              </a:rPr>
              <a:t>отучи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проучи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заучи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 (разг.)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Студенты должны хорошо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учиться</a:t>
            </a:r>
            <a:r>
              <a:rPr lang="ru-RU" sz="2400" i="1" dirty="0"/>
              <a:t>,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чтобы хорошо сдать экзамен или зачёт</a:t>
            </a:r>
            <a:r>
              <a:rPr lang="ru-RU" sz="2400" i="1" dirty="0"/>
              <a:t>. </a:t>
            </a:r>
            <a:endParaRPr lang="ru-RU" sz="2400" dirty="0">
              <a:solidFill>
                <a:srgbClr val="00206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изуча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/ СВ </a:t>
            </a:r>
            <a:r>
              <a:rPr lang="ru-RU" sz="2400" b="1" dirty="0" err="1">
                <a:solidFill>
                  <a:srgbClr val="002060"/>
                </a:solidFill>
              </a:rPr>
              <a:t>изучи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что = как науку (разобраться в теме, узнать много нового…)</a:t>
            </a:r>
            <a:r>
              <a:rPr lang="en-US" sz="2400" dirty="0">
                <a:solidFill>
                  <a:srgbClr val="002060"/>
                </a:solidFill>
              </a:rPr>
              <a:t> =</a:t>
            </a:r>
            <a:r>
              <a:rPr lang="ru-RU" sz="2400" dirty="0">
                <a:solidFill>
                  <a:srgbClr val="002060"/>
                </a:solidFill>
              </a:rPr>
              <a:t> ПОНЯТЬ; 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/ СВ </a:t>
            </a:r>
            <a:r>
              <a:rPr lang="ru-RU" sz="2400" b="1" dirty="0" err="1">
                <a:solidFill>
                  <a:srgbClr val="002060"/>
                </a:solidFill>
              </a:rPr>
              <a:t>вы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учить</a:t>
            </a:r>
            <a:r>
              <a:rPr lang="ru-RU" sz="2400" dirty="0">
                <a:solidFill>
                  <a:srgbClr val="002060"/>
                </a:solidFill>
              </a:rPr>
              <a:t> что = наизусть (слова, стихотворение, тексты, формулы…) = ЗАПОМНИТЬ.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В этом вузе студенты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изучают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психологию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На занятиях по иностранному языку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учат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новые слова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Хороший студент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что-то почти каждый день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Чтобы хорошо подготовиться к экзаменам, нужно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много</a:t>
            </a:r>
            <a:r>
              <a:rPr lang="ru-RU" sz="2400" i="1" dirty="0"/>
              <a:t>.</a:t>
            </a:r>
            <a:br>
              <a:rPr lang="ru-RU" sz="2400" i="1" dirty="0"/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К экзамену нужно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выучить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много материала/текстов/слов</a:t>
            </a:r>
            <a:r>
              <a:rPr lang="ru-RU" sz="2400" i="1" dirty="0"/>
              <a:t>…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/ СВ </a:t>
            </a:r>
            <a:r>
              <a:rPr lang="ru-RU" sz="2400" b="1" dirty="0" err="1">
                <a:solidFill>
                  <a:srgbClr val="002060"/>
                </a:solidFill>
              </a:rPr>
              <a:t>научи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</a:t>
            </a:r>
            <a:r>
              <a:rPr lang="ru-RU" sz="2400" dirty="0">
                <a:solidFill>
                  <a:srgbClr val="002060"/>
                </a:solidFill>
              </a:rPr>
              <a:t> кого чему/что делать = быть преподавателем, учителем для другого, показывать другому, как что-то делать — о деятельности по отношению к учащемуся;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НСВ </a:t>
            </a:r>
            <a:r>
              <a:rPr lang="ru-RU" sz="2400" b="1" dirty="0" err="1">
                <a:solidFill>
                  <a:srgbClr val="002060"/>
                </a:solidFill>
              </a:rPr>
              <a:t>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 / СВ </a:t>
            </a:r>
            <a:r>
              <a:rPr lang="ru-RU" sz="2400" b="1" dirty="0" err="1">
                <a:solidFill>
                  <a:srgbClr val="002060"/>
                </a:solidFill>
              </a:rPr>
              <a:t>научи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2400" b="1" dirty="0" err="1">
                <a:solidFill>
                  <a:srgbClr val="002060"/>
                </a:solidFill>
              </a:rPr>
              <a:t>ться</a:t>
            </a:r>
            <a:r>
              <a:rPr lang="ru-RU" sz="2400" dirty="0">
                <a:solidFill>
                  <a:srgbClr val="002060"/>
                </a:solidFill>
              </a:rPr>
              <a:t> чему/что делать = получить навык, умение — о получении новых умений.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Для сдачи практических работ нужно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научиться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делать что-то (например, правильно смешивать разные химические составляющие).</a:t>
            </a:r>
            <a:b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Задача преподавателей —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студентов учиться, проводить опыты и проч.</a:t>
            </a:r>
            <a:b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Студент должен сам хотеть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научиться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чему-то, чтобы добиться успеха.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Обидно</a:t>
            </a:r>
            <a:r>
              <a:rPr lang="ru-RU" sz="2400" i="1" dirty="0"/>
              <a:t> </a:t>
            </a:r>
            <a:r>
              <a:rPr lang="ru-RU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проучиться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несколько лет в вузе и не стать хорошим специалистом из-за лени.</a:t>
            </a:r>
          </a:p>
        </p:txBody>
      </p:sp>
    </p:spTree>
    <p:extLst>
      <p:ext uri="{BB962C8B-B14F-4D97-AF65-F5344CB8AC3E}">
        <p14:creationId xmlns:p14="http://schemas.microsoft.com/office/powerpoint/2010/main" val="146983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45462" cy="56755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800" dirty="0"/>
              <a:t> экзамену или зачёту тоже нужно подготовиться. </a:t>
            </a:r>
            <a:r>
              <a:rPr lang="ru-RU" sz="2800" i="1" dirty="0"/>
              <a:t>Готовиться </a:t>
            </a:r>
            <a:r>
              <a:rPr lang="ru-RU" sz="28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800" i="1" dirty="0"/>
              <a:t> экзамену </a:t>
            </a:r>
            <a:r>
              <a:rPr lang="ru-RU" sz="28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sz="2800" i="1" dirty="0"/>
              <a:t> истории</a:t>
            </a:r>
            <a:r>
              <a:rPr lang="ru-RU" sz="2800" dirty="0"/>
              <a:t>.</a:t>
            </a:r>
          </a:p>
          <a:p>
            <a:pPr marL="0" indent="0">
              <a:buNone/>
            </a:pPr>
            <a:r>
              <a:rPr lang="ru-RU" dirty="0"/>
              <a:t>Экзамен проходит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аудитории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определённое время.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Экзамен по истории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состоит</a:t>
            </a:r>
            <a:r>
              <a:rPr lang="ru-RU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ся</a:t>
            </a:r>
            <a:r>
              <a:rPr lang="ru-RU" i="1" dirty="0"/>
              <a:t>/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будет</a:t>
            </a:r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будет проходить/(пройдёт)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четверг</a:t>
            </a:r>
            <a:r>
              <a:rPr lang="ru-RU" i="1" dirty="0"/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15:00 </a:t>
            </a:r>
            <a:r>
              <a:rPr lang="ru-RU" i="1" dirty="0"/>
              <a:t>(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ru-RU" i="1" dirty="0">
                <a:solidFill>
                  <a:schemeClr val="bg1">
                    <a:lumMod val="50000"/>
                  </a:schemeClr>
                </a:solidFill>
              </a:rPr>
              <a:t>п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’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итна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цът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’|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но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л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’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но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i="1" dirty="0" err="1">
                <a:solidFill>
                  <a:schemeClr val="bg1">
                    <a:lumMod val="50000"/>
                  </a:schemeClr>
                </a:solidFill>
              </a:rPr>
              <a:t>л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’]</a:t>
            </a:r>
            <a:r>
              <a:rPr lang="ru-RU" i="1" dirty="0"/>
              <a:t>)/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три часа (дня)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/>
              <a:t>Оценки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r>
              <a:rPr lang="ru-RU" dirty="0"/>
              <a:t> экзамен и отметки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dirty="0"/>
              <a:t> зачёте проставляются преподавателем 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зачётной книжке </a:t>
            </a:r>
            <a:r>
              <a:rPr lang="ru-RU" dirty="0"/>
              <a:t>и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ведомости</a:t>
            </a:r>
            <a:r>
              <a:rPr lang="ru-RU" dirty="0"/>
              <a:t>. Зачётные книжки студенты получают на руки только на время сессии.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Студенческий билет </a:t>
            </a:r>
            <a:r>
              <a:rPr lang="ru-RU" dirty="0"/>
              <a:t>— это другой документ, его студент носит с собой всё время обучения в вузе, это документ (как пропуск с фотографией и данными о вузе и времени обучения), который даёт право входить в здание вуза, получать скидки и проч.</a:t>
            </a:r>
          </a:p>
          <a:p>
            <a:pPr marL="0" indent="0">
              <a:buNone/>
            </a:pPr>
            <a:r>
              <a:rPr lang="ru-RU" dirty="0"/>
              <a:t>Если студент не сдал/провалил экзамен или зачёт, то есть набрал меньше проходного балла, ему нужно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пересдать</a:t>
            </a:r>
            <a:r>
              <a:rPr lang="ru-RU" dirty="0"/>
              <a:t> экзамен или зачёт. Студент приходит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пересдачу</a:t>
            </a:r>
            <a:r>
              <a:rPr lang="ru-RU" dirty="0"/>
              <a:t> в определённое время.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Я провалил экзамен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геометрии, потому что не сдал тест. Я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набрал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только десять баллов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пятидесяти, необходимых для зачёта. Мне нужно пересдать геометрию. Пересдача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назначена</a:t>
            </a:r>
            <a:r>
              <a:rPr lang="ru-RU" i="1" dirty="0"/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следующую среду. Я иду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i="1" dirty="0"/>
              <a:t>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пересдачу</a:t>
            </a:r>
            <a:r>
              <a:rPr lang="ru-RU" i="1" dirty="0"/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следующую среду.</a:t>
            </a:r>
          </a:p>
        </p:txBody>
      </p:sp>
    </p:spTree>
    <p:extLst>
      <p:ext uri="{BB962C8B-B14F-4D97-AF65-F5344CB8AC3E}">
        <p14:creationId xmlns:p14="http://schemas.microsoft.com/office/powerpoint/2010/main" val="367918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45462" cy="567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Учебный год в вузе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состои</a:t>
            </a:r>
            <a:r>
              <a:rPr lang="ru-RU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i="1" dirty="0"/>
              <a:t>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ru-RU" i="1" dirty="0"/>
              <a:t> </a:t>
            </a:r>
            <a:r>
              <a:rPr lang="ru-RU" dirty="0"/>
              <a:t>двух семестров: первый семестр начинается 1 сентября и заканчивается после 20 декабря, второй семестр начинается 6 февраля и заканчивается после 20 мая. Иногда первый семестр называют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осенним</a:t>
            </a:r>
            <a:r>
              <a:rPr lang="ru-RU" dirty="0"/>
              <a:t>, а второй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весенним</a:t>
            </a:r>
            <a:r>
              <a:rPr lang="ru-RU" dirty="0"/>
              <a:t>. После учебного периода, когда проходят занятия, начинается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сессия</a:t>
            </a:r>
            <a:r>
              <a:rPr lang="ru-RU" dirty="0"/>
              <a:t>. Сначала идёт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зачётная сессия</a:t>
            </a:r>
            <a:r>
              <a:rPr lang="ru-RU" dirty="0"/>
              <a:t>, во время которой студенты сдают зачёты. Потом проходит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экзаменационная сессия</a:t>
            </a:r>
            <a:r>
              <a:rPr lang="ru-RU" dirty="0"/>
              <a:t>, во время которой студенты сдают экзамены. Те, кто имеет долги (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хвосты</a:t>
            </a:r>
            <a:r>
              <a:rPr lang="ru-RU" dirty="0"/>
              <a:t>)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каким-то предметам (несданные экзамены и зачёты), могут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пересдать</a:t>
            </a:r>
            <a:r>
              <a:rPr lang="ru-RU" dirty="0"/>
              <a:t> экзамен или зачёт, но, как правило, только до конца экзаменационной сессии. Зимняя экзаменационная сессия заканчивается к 25 января, а летняя к 25 июня. После этого у студентов начинаются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каникулы</a:t>
            </a:r>
            <a:r>
              <a:rPr lang="ru-RU" dirty="0"/>
              <a:t>. Студенты, имеющие хвосты, могут быть </a:t>
            </a: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отчислены</a:t>
            </a:r>
            <a:r>
              <a:rPr lang="ru-RU" dirty="0"/>
              <a:t> из вуза.</a:t>
            </a:r>
          </a:p>
        </p:txBody>
      </p:sp>
    </p:spTree>
    <p:extLst>
      <p:ext uri="{BB962C8B-B14F-4D97-AF65-F5344CB8AC3E}">
        <p14:creationId xmlns:p14="http://schemas.microsoft.com/office/powerpoint/2010/main" val="95486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…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…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… следующем семестре. Не думал, что … ней будет экзамен.</a:t>
            </a:r>
          </a:p>
          <a:p>
            <a:pPr marL="0" indent="0">
              <a:buNone/>
            </a:pPr>
            <a:r>
              <a:rPr lang="ru-RU" dirty="0"/>
              <a:t>— … первом семестре не экзамен, а … . Но всё равно сложно.</a:t>
            </a:r>
          </a:p>
          <a:p>
            <a:pPr marL="0" indent="0">
              <a:buNone/>
            </a:pPr>
            <a:r>
              <a:rPr lang="ru-RU" dirty="0"/>
              <a:t>— Я … логику в школе, потому что я …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…?</a:t>
            </a:r>
          </a:p>
          <a:p>
            <a:pPr marL="0" indent="0">
              <a:buNone/>
            </a:pPr>
            <a:r>
              <a:rPr lang="ru-RU" dirty="0"/>
              <a:t>— Да, очень много. … зачёте у нас был тест, а … экзамене нужно будет отвечать … билетам. Всего 25 билетов …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…?</a:t>
            </a:r>
          </a:p>
          <a:p>
            <a:pPr marL="0" indent="0">
              <a:buNone/>
            </a:pPr>
            <a:r>
              <a:rPr lang="ru-RU" dirty="0"/>
              <a:t>— Я … только 5 билетов. Так что …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424688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53170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 … 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 …  следующем семестре. Не думал, что  …  ней будет экзамен.</a:t>
            </a:r>
          </a:p>
          <a:p>
            <a:pPr marL="0" indent="0">
              <a:buNone/>
            </a:pPr>
            <a:r>
              <a:rPr lang="ru-RU" dirty="0"/>
              <a:t>—  … 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408194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673490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 …  следующем семестре. Не думал, что  …  ней будет экзамен.</a:t>
            </a:r>
          </a:p>
          <a:p>
            <a:pPr marL="0" indent="0">
              <a:buNone/>
            </a:pPr>
            <a:r>
              <a:rPr lang="ru-RU" dirty="0"/>
              <a:t>—  … 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01850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 …  ней будет экзамен.</a:t>
            </a:r>
          </a:p>
          <a:p>
            <a:pPr marL="0" indent="0">
              <a:buNone/>
            </a:pPr>
            <a:r>
              <a:rPr lang="ru-RU" dirty="0"/>
              <a:t>—  … 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72178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 … 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59403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 … 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26231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 … 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51769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 … 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12674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 … 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322412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… 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70185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 … 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46733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 … 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85530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 … 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235952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 … 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95750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Я  …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53112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выучил </a:t>
            </a:r>
            <a:r>
              <a:rPr lang="ru-RU" dirty="0"/>
              <a:t>только 5 билетов. Так что  … 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390157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25A0B5-615E-4406-8ACA-E243FF773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1040524"/>
            <a:ext cx="11445766" cy="56755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4. Прочитайте диалоги, дополнив их:</a:t>
            </a:r>
          </a:p>
          <a:p>
            <a:pPr marL="0" indent="0">
              <a:buNone/>
            </a:pPr>
            <a:r>
              <a:rPr lang="ru-RU" dirty="0"/>
              <a:t>— Ты идёшь сегодня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концерт?</a:t>
            </a:r>
          </a:p>
          <a:p>
            <a:pPr marL="0" indent="0">
              <a:buNone/>
            </a:pPr>
            <a:r>
              <a:rPr lang="ru-RU" dirty="0"/>
              <a:t>— Нет, не могу, у меня завтра экзамен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логике.</a:t>
            </a:r>
          </a:p>
          <a:p>
            <a:pPr marL="0" indent="0">
              <a:buNone/>
            </a:pPr>
            <a:r>
              <a:rPr lang="ru-RU" dirty="0"/>
              <a:t>— Бедняга. У нас логика начнётся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следующем семестре. Не думал,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ней будет экзамен.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первом семестре не экзамен,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зачёт</a:t>
            </a:r>
            <a:r>
              <a:rPr lang="ru-RU" dirty="0"/>
              <a:t> . Но всё равно сложно.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изучал</a:t>
            </a:r>
            <a:r>
              <a:rPr lang="ru-RU" dirty="0"/>
              <a:t> логику в школе, потому что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</a:t>
            </a:r>
            <a:r>
              <a:rPr lang="ru-RU" dirty="0"/>
              <a:t> в гуманитарном колледже.</a:t>
            </a:r>
          </a:p>
          <a:p>
            <a:pPr marL="0" indent="0">
              <a:buNone/>
            </a:pPr>
            <a:r>
              <a:rPr lang="ru-RU" dirty="0"/>
              <a:t>— Тогда тебе будет легче, но всё равно, думаю, в вузе уровень выше.</a:t>
            </a:r>
          </a:p>
          <a:p>
            <a:pPr marL="0" indent="0">
              <a:buNone/>
            </a:pPr>
            <a:r>
              <a:rPr lang="ru-RU" dirty="0"/>
              <a:t>— И что, нужно много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Да, очень много.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зачёте у нас был тест, 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экзамене нужно будет отвечать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билетам. Всего 25 билетов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2 вопроса в каждом.</a:t>
            </a:r>
          </a:p>
          <a:p>
            <a:pPr marL="0" indent="0">
              <a:buNone/>
            </a:pPr>
            <a:r>
              <a:rPr lang="ru-RU" dirty="0"/>
              <a:t>— И сколько тебе осталось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выучить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Я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выучил </a:t>
            </a:r>
            <a:r>
              <a:rPr lang="ru-RU" dirty="0"/>
              <a:t>только 5 билетов. Так что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 концерт я не иду.</a:t>
            </a:r>
          </a:p>
        </p:txBody>
      </p:sp>
    </p:spTree>
    <p:extLst>
      <p:ext uri="{BB962C8B-B14F-4D97-AF65-F5344CB8AC3E}">
        <p14:creationId xmlns:p14="http://schemas.microsoft.com/office/powerpoint/2010/main" val="141468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21AA6A-BCCB-4987-841F-EA7B926E4380}"/>
              </a:ext>
            </a:extLst>
          </p:cNvPr>
          <p:cNvSpPr txBox="1"/>
          <p:nvPr/>
        </p:nvSpPr>
        <p:spPr>
          <a:xfrm>
            <a:off x="-1378411" y="-89661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763FAFB-96E5-4DF8-B40A-21B06E8176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60" t="2777" r="40152" b="8255"/>
          <a:stretch/>
        </p:blipFill>
        <p:spPr bwMode="auto">
          <a:xfrm rot="5400000">
            <a:off x="4048561" y="-541107"/>
            <a:ext cx="5887393" cy="89108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4EE30B6-E244-44CA-8291-F986337C946A}"/>
              </a:ext>
            </a:extLst>
          </p:cNvPr>
          <p:cNvSpPr txBox="1"/>
          <p:nvPr/>
        </p:nvSpPr>
        <p:spPr>
          <a:xfrm>
            <a:off x="278780" y="970606"/>
            <a:ext cx="1955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Этапы системы образования в РФ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7E8055F-3862-4EFF-B06D-4A6CDBA11681}"/>
              </a:ext>
            </a:extLst>
          </p:cNvPr>
          <p:cNvSpPr txBox="1"/>
          <p:nvPr/>
        </p:nvSpPr>
        <p:spPr>
          <a:xfrm>
            <a:off x="7344937" y="2984062"/>
            <a:ext cx="1955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/бакалавриат 1—4 курсы + магистратура 1—2 курсы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B6C4329-E33D-41CD-94B1-51E2247E22B8}"/>
              </a:ext>
            </a:extLst>
          </p:cNvPr>
          <p:cNvSpPr txBox="1"/>
          <p:nvPr/>
        </p:nvSpPr>
        <p:spPr>
          <a:xfrm>
            <a:off x="5512295" y="3028666"/>
            <a:ext cx="1167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специалитет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7125FDF-AC03-774E-24F4-A389A31B1543}"/>
              </a:ext>
            </a:extLst>
          </p:cNvPr>
          <p:cNvSpPr txBox="1"/>
          <p:nvPr/>
        </p:nvSpPr>
        <p:spPr>
          <a:xfrm>
            <a:off x="2919913" y="2507528"/>
            <a:ext cx="249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>
                <a:solidFill>
                  <a:srgbClr val="0070C0"/>
                </a:solidFill>
              </a:rPr>
              <a:t>вуз</a:t>
            </a:r>
            <a:r>
              <a:rPr lang="ru-RU" i="1" dirty="0">
                <a:solidFill>
                  <a:srgbClr val="0070C0"/>
                </a:solidFill>
              </a:rPr>
              <a:t> = </a:t>
            </a:r>
            <a:r>
              <a:rPr lang="ru-RU" b="1" i="1" dirty="0">
                <a:solidFill>
                  <a:srgbClr val="0070C0"/>
                </a:solidFill>
              </a:rPr>
              <a:t>в</a:t>
            </a:r>
            <a:r>
              <a:rPr lang="ru-RU" i="1" dirty="0">
                <a:solidFill>
                  <a:srgbClr val="0070C0"/>
                </a:solidFill>
              </a:rPr>
              <a:t>ысшее </a:t>
            </a:r>
            <a:r>
              <a:rPr lang="ru-RU" b="1" i="1" dirty="0">
                <a:solidFill>
                  <a:srgbClr val="0070C0"/>
                </a:solidFill>
              </a:rPr>
              <a:t>у</a:t>
            </a:r>
            <a:r>
              <a:rPr lang="ru-RU" i="1" dirty="0">
                <a:solidFill>
                  <a:srgbClr val="0070C0"/>
                </a:solidFill>
              </a:rPr>
              <a:t>чебное </a:t>
            </a:r>
            <a:r>
              <a:rPr lang="ru-RU" b="1" i="1" dirty="0">
                <a:solidFill>
                  <a:srgbClr val="0070C0"/>
                </a:solidFill>
              </a:rPr>
              <a:t>з</a:t>
            </a:r>
            <a:r>
              <a:rPr lang="ru-RU" i="1" dirty="0">
                <a:solidFill>
                  <a:srgbClr val="0070C0"/>
                </a:solidFill>
              </a:rPr>
              <a:t>аведение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84BD6EC-69A1-C4F8-28E3-37F9E86F78B3}"/>
              </a:ext>
            </a:extLst>
          </p:cNvPr>
          <p:cNvSpPr txBox="1"/>
          <p:nvPr/>
        </p:nvSpPr>
        <p:spPr>
          <a:xfrm>
            <a:off x="8322652" y="4983636"/>
            <a:ext cx="334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>
                <a:solidFill>
                  <a:srgbClr val="0070C0"/>
                </a:solidFill>
              </a:rPr>
              <a:t>ссуз</a:t>
            </a:r>
            <a:r>
              <a:rPr lang="ru-RU" i="1" dirty="0">
                <a:solidFill>
                  <a:srgbClr val="0070C0"/>
                </a:solidFill>
              </a:rPr>
              <a:t> = </a:t>
            </a:r>
            <a:r>
              <a:rPr lang="ru-RU" b="1" i="1" dirty="0">
                <a:solidFill>
                  <a:srgbClr val="0070C0"/>
                </a:solidFill>
              </a:rPr>
              <a:t>с</a:t>
            </a:r>
            <a:r>
              <a:rPr lang="ru-RU" i="1" dirty="0">
                <a:solidFill>
                  <a:srgbClr val="0070C0"/>
                </a:solidFill>
              </a:rPr>
              <a:t>реднее </a:t>
            </a:r>
            <a:r>
              <a:rPr lang="ru-RU" b="1" i="1" dirty="0">
                <a:solidFill>
                  <a:srgbClr val="0070C0"/>
                </a:solidFill>
              </a:rPr>
              <a:t>с</a:t>
            </a:r>
            <a:r>
              <a:rPr lang="ru-RU" i="1" dirty="0">
                <a:solidFill>
                  <a:srgbClr val="0070C0"/>
                </a:solidFill>
              </a:rPr>
              <a:t>пециальное </a:t>
            </a:r>
            <a:r>
              <a:rPr lang="ru-RU" b="1" i="1" dirty="0">
                <a:solidFill>
                  <a:srgbClr val="0070C0"/>
                </a:solidFill>
              </a:rPr>
              <a:t>у</a:t>
            </a:r>
            <a:r>
              <a:rPr lang="ru-RU" i="1" dirty="0">
                <a:solidFill>
                  <a:srgbClr val="0070C0"/>
                </a:solidFill>
              </a:rPr>
              <a:t>чебное </a:t>
            </a:r>
            <a:r>
              <a:rPr lang="ru-RU" b="1" i="1" dirty="0">
                <a:solidFill>
                  <a:srgbClr val="0070C0"/>
                </a:solidFill>
              </a:rPr>
              <a:t>з</a:t>
            </a:r>
            <a:r>
              <a:rPr lang="ru-RU" i="1" dirty="0">
                <a:solidFill>
                  <a:srgbClr val="0070C0"/>
                </a:solidFill>
              </a:rPr>
              <a:t>аведение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xmlns="" id="{0BC51380-B008-79EF-6A26-28052BD24563}"/>
              </a:ext>
            </a:extLst>
          </p:cNvPr>
          <p:cNvCxnSpPr>
            <a:endCxn id="7" idx="3"/>
          </p:cNvCxnSpPr>
          <p:nvPr/>
        </p:nvCxnSpPr>
        <p:spPr>
          <a:xfrm flipH="1" flipV="1">
            <a:off x="5410985" y="2830694"/>
            <a:ext cx="546755" cy="153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xmlns="" id="{3FE701CE-CACD-E992-B6D5-136BA4825785}"/>
              </a:ext>
            </a:extLst>
          </p:cNvPr>
          <p:cNvCxnSpPr/>
          <p:nvPr/>
        </p:nvCxnSpPr>
        <p:spPr>
          <a:xfrm>
            <a:off x="8409617" y="4656841"/>
            <a:ext cx="413872" cy="50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A5A589D-8530-37D6-9BF4-941F3737DBED}"/>
              </a:ext>
            </a:extLst>
          </p:cNvPr>
          <p:cNvSpPr txBox="1"/>
          <p:nvPr/>
        </p:nvSpPr>
        <p:spPr>
          <a:xfrm>
            <a:off x="7973121" y="1354623"/>
            <a:ext cx="297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AD47">
                    <a:lumMod val="50000"/>
                  </a:srgbClr>
                </a:solidFill>
              </a:rPr>
              <a:t>кандидат (к-л) наук </a:t>
            </a:r>
            <a:r>
              <a:rPr lang="en-US" i="1" dirty="0">
                <a:solidFill>
                  <a:srgbClr val="70AD47">
                    <a:lumMod val="50000"/>
                  </a:srgbClr>
                </a:solidFill>
              </a:rPr>
              <a:t>= </a:t>
            </a:r>
            <a:r>
              <a:rPr lang="en-US" i="1" dirty="0">
                <a:solidFill>
                  <a:srgbClr val="70AD47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PhD</a:t>
            </a:r>
            <a:r>
              <a:rPr lang="ru-RU" i="1" dirty="0">
                <a:solidFill>
                  <a:srgbClr val="70AD47">
                    <a:lumMod val="50000"/>
                  </a:srgbClr>
                </a:solidFill>
              </a:rPr>
              <a:t> 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107BBBC0-2914-3094-A7C6-8AD4EA8618B5}"/>
              </a:ext>
            </a:extLst>
          </p:cNvPr>
          <p:cNvCxnSpPr/>
          <p:nvPr/>
        </p:nvCxnSpPr>
        <p:spPr>
          <a:xfrm flipV="1">
            <a:off x="6921190" y="812494"/>
            <a:ext cx="0" cy="316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479A13D-C1AC-D5A5-75D3-095F3BD83730}"/>
              </a:ext>
            </a:extLst>
          </p:cNvPr>
          <p:cNvSpPr txBox="1"/>
          <p:nvPr/>
        </p:nvSpPr>
        <p:spPr>
          <a:xfrm>
            <a:off x="6109452" y="491995"/>
            <a:ext cx="1607192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Докторантура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D691DED-5418-C4A7-7277-D594E858D87E}"/>
              </a:ext>
            </a:extLst>
          </p:cNvPr>
          <p:cNvSpPr txBox="1"/>
          <p:nvPr/>
        </p:nvSpPr>
        <p:spPr>
          <a:xfrm>
            <a:off x="7973122" y="452632"/>
            <a:ext cx="2818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AD47">
                    <a:lumMod val="50000"/>
                  </a:srgbClr>
                </a:solidFill>
              </a:rPr>
              <a:t>доктор (к-л) наук ≠</a:t>
            </a:r>
            <a:r>
              <a:rPr lang="en-US" i="1" dirty="0">
                <a:solidFill>
                  <a:srgbClr val="70AD47">
                    <a:lumMod val="50000"/>
                  </a:srgbClr>
                </a:solidFill>
              </a:rPr>
              <a:t> PhD</a:t>
            </a:r>
            <a:r>
              <a:rPr lang="ru-RU" i="1" dirty="0">
                <a:solidFill>
                  <a:srgbClr val="70AD47">
                    <a:lumMod val="50000"/>
                  </a:srgbClr>
                </a:solidFill>
              </a:rPr>
              <a:t>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9CB7CF7-EB12-5E8E-61E4-62A58A1D279B}"/>
              </a:ext>
            </a:extLst>
          </p:cNvPr>
          <p:cNvSpPr txBox="1"/>
          <p:nvPr/>
        </p:nvSpPr>
        <p:spPr>
          <a:xfrm>
            <a:off x="1854925" y="6105484"/>
            <a:ext cx="3186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Начальные классы (начальная школа) 1—4 классы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78099C-4267-9D24-A1F0-3F944AA0B014}"/>
              </a:ext>
            </a:extLst>
          </p:cNvPr>
          <p:cNvSpPr txBox="1"/>
          <p:nvPr/>
        </p:nvSpPr>
        <p:spPr>
          <a:xfrm>
            <a:off x="1854925" y="5629967"/>
            <a:ext cx="318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Средние классы = </a:t>
            </a:r>
            <a:r>
              <a:rPr lang="en-US" dirty="0">
                <a:solidFill>
                  <a:prstClr val="black"/>
                </a:solidFill>
              </a:rPr>
              <a:t>5</a:t>
            </a:r>
            <a:r>
              <a:rPr lang="ru-RU" dirty="0">
                <a:solidFill>
                  <a:prstClr val="black"/>
                </a:solidFill>
              </a:rPr>
              <a:t>—</a:t>
            </a:r>
            <a:r>
              <a:rPr lang="en-US" dirty="0">
                <a:solidFill>
                  <a:prstClr val="black"/>
                </a:solidFill>
              </a:rPr>
              <a:t>9</a:t>
            </a:r>
            <a:r>
              <a:rPr lang="ru-RU" dirty="0">
                <a:solidFill>
                  <a:prstClr val="black"/>
                </a:solidFill>
              </a:rPr>
              <a:t> классы</a:t>
            </a:r>
          </a:p>
        </p:txBody>
      </p:sp>
    </p:spTree>
    <p:extLst>
      <p:ext uri="{BB962C8B-B14F-4D97-AF65-F5344CB8AC3E}">
        <p14:creationId xmlns:p14="http://schemas.microsoft.com/office/powerpoint/2010/main" val="16770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0FB579B-52FE-116E-90FF-D49F3490F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A95AECF-0C32-45F4-FE8C-8ED3DF360097}"/>
              </a:ext>
            </a:extLst>
          </p:cNvPr>
          <p:cNvSpPr txBox="1"/>
          <p:nvPr/>
        </p:nvSpPr>
        <p:spPr>
          <a:xfrm>
            <a:off x="-1378411" y="-89661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6F0D972-EC29-A08D-0BE5-1021CA2BFD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60" t="2777" r="40152" b="8255"/>
          <a:stretch/>
        </p:blipFill>
        <p:spPr bwMode="auto">
          <a:xfrm rot="5400000">
            <a:off x="4048561" y="-541107"/>
            <a:ext cx="5887393" cy="89108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03803AA-EA89-23EA-4277-803600C3A0F8}"/>
              </a:ext>
            </a:extLst>
          </p:cNvPr>
          <p:cNvSpPr txBox="1"/>
          <p:nvPr/>
        </p:nvSpPr>
        <p:spPr>
          <a:xfrm>
            <a:off x="278780" y="970606"/>
            <a:ext cx="1955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Этапы системы образования в РФ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8FE2754-2563-8794-FE97-64AAA2A7A5BE}"/>
              </a:ext>
            </a:extLst>
          </p:cNvPr>
          <p:cNvSpPr txBox="1"/>
          <p:nvPr/>
        </p:nvSpPr>
        <p:spPr>
          <a:xfrm>
            <a:off x="7344937" y="2984062"/>
            <a:ext cx="1955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/бакалавриат 1—4 курсы + магистратура 1—2 курсы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F5AE5CE-9C4F-C5A3-29A9-5C40D96B64FA}"/>
              </a:ext>
            </a:extLst>
          </p:cNvPr>
          <p:cNvSpPr txBox="1"/>
          <p:nvPr/>
        </p:nvSpPr>
        <p:spPr>
          <a:xfrm>
            <a:off x="5512295" y="3028666"/>
            <a:ext cx="1167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специалитет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4BF5469-3B68-9FD3-8C9B-23A5BD867B6E}"/>
              </a:ext>
            </a:extLst>
          </p:cNvPr>
          <p:cNvSpPr txBox="1"/>
          <p:nvPr/>
        </p:nvSpPr>
        <p:spPr>
          <a:xfrm>
            <a:off x="2919913" y="2507528"/>
            <a:ext cx="249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>
                <a:solidFill>
                  <a:srgbClr val="0070C0"/>
                </a:solidFill>
              </a:rPr>
              <a:t>вуз</a:t>
            </a:r>
            <a:r>
              <a:rPr lang="ru-RU" i="1" dirty="0">
                <a:solidFill>
                  <a:srgbClr val="0070C0"/>
                </a:solidFill>
              </a:rPr>
              <a:t> = </a:t>
            </a:r>
            <a:r>
              <a:rPr lang="ru-RU" b="1" i="1" dirty="0">
                <a:solidFill>
                  <a:srgbClr val="0070C0"/>
                </a:solidFill>
              </a:rPr>
              <a:t>в</a:t>
            </a:r>
            <a:r>
              <a:rPr lang="ru-RU" i="1" dirty="0">
                <a:solidFill>
                  <a:srgbClr val="0070C0"/>
                </a:solidFill>
              </a:rPr>
              <a:t>ысшее </a:t>
            </a:r>
            <a:r>
              <a:rPr lang="ru-RU" b="1" i="1" dirty="0">
                <a:solidFill>
                  <a:srgbClr val="0070C0"/>
                </a:solidFill>
              </a:rPr>
              <a:t>у</a:t>
            </a:r>
            <a:r>
              <a:rPr lang="ru-RU" i="1" dirty="0">
                <a:solidFill>
                  <a:srgbClr val="0070C0"/>
                </a:solidFill>
              </a:rPr>
              <a:t>чебное </a:t>
            </a:r>
            <a:r>
              <a:rPr lang="ru-RU" b="1" i="1" dirty="0">
                <a:solidFill>
                  <a:srgbClr val="0070C0"/>
                </a:solidFill>
              </a:rPr>
              <a:t>з</a:t>
            </a:r>
            <a:r>
              <a:rPr lang="ru-RU" i="1" dirty="0">
                <a:solidFill>
                  <a:srgbClr val="0070C0"/>
                </a:solidFill>
              </a:rPr>
              <a:t>аведение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07A71CA-3A98-01D1-EC76-E034B24C62FF}"/>
              </a:ext>
            </a:extLst>
          </p:cNvPr>
          <p:cNvSpPr txBox="1"/>
          <p:nvPr/>
        </p:nvSpPr>
        <p:spPr>
          <a:xfrm>
            <a:off x="8322652" y="4983636"/>
            <a:ext cx="334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>
                <a:solidFill>
                  <a:srgbClr val="0070C0"/>
                </a:solidFill>
              </a:rPr>
              <a:t>ссуз</a:t>
            </a:r>
            <a:r>
              <a:rPr lang="ru-RU" i="1" dirty="0">
                <a:solidFill>
                  <a:srgbClr val="0070C0"/>
                </a:solidFill>
              </a:rPr>
              <a:t> = </a:t>
            </a:r>
            <a:r>
              <a:rPr lang="ru-RU" b="1" i="1" dirty="0">
                <a:solidFill>
                  <a:srgbClr val="0070C0"/>
                </a:solidFill>
              </a:rPr>
              <a:t>с</a:t>
            </a:r>
            <a:r>
              <a:rPr lang="ru-RU" i="1" dirty="0">
                <a:solidFill>
                  <a:srgbClr val="0070C0"/>
                </a:solidFill>
              </a:rPr>
              <a:t>реднее </a:t>
            </a:r>
            <a:r>
              <a:rPr lang="ru-RU" b="1" i="1" dirty="0">
                <a:solidFill>
                  <a:srgbClr val="0070C0"/>
                </a:solidFill>
              </a:rPr>
              <a:t>с</a:t>
            </a:r>
            <a:r>
              <a:rPr lang="ru-RU" i="1" dirty="0">
                <a:solidFill>
                  <a:srgbClr val="0070C0"/>
                </a:solidFill>
              </a:rPr>
              <a:t>пециальное </a:t>
            </a:r>
            <a:r>
              <a:rPr lang="ru-RU" b="1" i="1" dirty="0">
                <a:solidFill>
                  <a:srgbClr val="0070C0"/>
                </a:solidFill>
              </a:rPr>
              <a:t>у</a:t>
            </a:r>
            <a:r>
              <a:rPr lang="ru-RU" i="1" dirty="0">
                <a:solidFill>
                  <a:srgbClr val="0070C0"/>
                </a:solidFill>
              </a:rPr>
              <a:t>чебное </a:t>
            </a:r>
            <a:r>
              <a:rPr lang="ru-RU" b="1" i="1" dirty="0">
                <a:solidFill>
                  <a:srgbClr val="0070C0"/>
                </a:solidFill>
              </a:rPr>
              <a:t>з</a:t>
            </a:r>
            <a:r>
              <a:rPr lang="ru-RU" i="1" dirty="0">
                <a:solidFill>
                  <a:srgbClr val="0070C0"/>
                </a:solidFill>
              </a:rPr>
              <a:t>аведение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xmlns="" id="{1A094334-24A6-EFBF-960A-42CCBA16BBC4}"/>
              </a:ext>
            </a:extLst>
          </p:cNvPr>
          <p:cNvCxnSpPr>
            <a:endCxn id="7" idx="3"/>
          </p:cNvCxnSpPr>
          <p:nvPr/>
        </p:nvCxnSpPr>
        <p:spPr>
          <a:xfrm flipH="1" flipV="1">
            <a:off x="5410985" y="2830694"/>
            <a:ext cx="546755" cy="153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xmlns="" id="{0A79CDC8-ADFC-0019-EFAE-ABA145D9EA42}"/>
              </a:ext>
            </a:extLst>
          </p:cNvPr>
          <p:cNvCxnSpPr/>
          <p:nvPr/>
        </p:nvCxnSpPr>
        <p:spPr>
          <a:xfrm>
            <a:off x="8409617" y="4656841"/>
            <a:ext cx="413872" cy="50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1D36461-CD85-5160-79DD-23F4ACC305D9}"/>
              </a:ext>
            </a:extLst>
          </p:cNvPr>
          <p:cNvSpPr txBox="1"/>
          <p:nvPr/>
        </p:nvSpPr>
        <p:spPr>
          <a:xfrm>
            <a:off x="7973121" y="1354623"/>
            <a:ext cx="297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AD47">
                    <a:lumMod val="50000"/>
                  </a:srgbClr>
                </a:solidFill>
              </a:rPr>
              <a:t>кандидат (к-л) наук </a:t>
            </a:r>
            <a:r>
              <a:rPr lang="en-US" i="1" dirty="0">
                <a:solidFill>
                  <a:srgbClr val="70AD47">
                    <a:lumMod val="50000"/>
                  </a:srgbClr>
                </a:solidFill>
              </a:rPr>
              <a:t>= </a:t>
            </a:r>
            <a:r>
              <a:rPr lang="en-US" i="1" dirty="0">
                <a:solidFill>
                  <a:srgbClr val="70AD47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PhD</a:t>
            </a:r>
            <a:r>
              <a:rPr lang="ru-RU" i="1" dirty="0">
                <a:solidFill>
                  <a:srgbClr val="70AD47">
                    <a:lumMod val="50000"/>
                  </a:srgbClr>
                </a:solidFill>
              </a:rPr>
              <a:t> 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0723DE98-5E35-0047-9E79-D3610B9650CF}"/>
              </a:ext>
            </a:extLst>
          </p:cNvPr>
          <p:cNvCxnSpPr/>
          <p:nvPr/>
        </p:nvCxnSpPr>
        <p:spPr>
          <a:xfrm flipV="1">
            <a:off x="6921190" y="812494"/>
            <a:ext cx="0" cy="316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23B9CD1-5256-0932-264C-3FABD1BF4EBD}"/>
              </a:ext>
            </a:extLst>
          </p:cNvPr>
          <p:cNvSpPr txBox="1"/>
          <p:nvPr/>
        </p:nvSpPr>
        <p:spPr>
          <a:xfrm>
            <a:off x="6109452" y="491995"/>
            <a:ext cx="1607192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Докторантура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24E1C25-AC48-0DBE-266E-CDB3506150DF}"/>
              </a:ext>
            </a:extLst>
          </p:cNvPr>
          <p:cNvSpPr txBox="1"/>
          <p:nvPr/>
        </p:nvSpPr>
        <p:spPr>
          <a:xfrm>
            <a:off x="7973122" y="452632"/>
            <a:ext cx="2818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70AD47">
                    <a:lumMod val="50000"/>
                  </a:srgbClr>
                </a:solidFill>
              </a:rPr>
              <a:t>доктор (к-л) наук ≠</a:t>
            </a:r>
            <a:r>
              <a:rPr lang="en-US" i="1" dirty="0">
                <a:solidFill>
                  <a:srgbClr val="70AD47">
                    <a:lumMod val="50000"/>
                  </a:srgbClr>
                </a:solidFill>
              </a:rPr>
              <a:t> PhD</a:t>
            </a:r>
            <a:r>
              <a:rPr lang="ru-RU" i="1" dirty="0">
                <a:solidFill>
                  <a:srgbClr val="70AD47">
                    <a:lumMod val="50000"/>
                  </a:srgbClr>
                </a:solidFill>
              </a:rPr>
              <a:t>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7D727CD-BCEE-5665-13AD-6873165F8C5B}"/>
              </a:ext>
            </a:extLst>
          </p:cNvPr>
          <p:cNvSpPr txBox="1"/>
          <p:nvPr/>
        </p:nvSpPr>
        <p:spPr>
          <a:xfrm>
            <a:off x="1854925" y="6105484"/>
            <a:ext cx="3186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Начальные классы (начальная школа) 1—4 классы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92D332A-712B-4037-F8D2-B1B211A0A0AC}"/>
              </a:ext>
            </a:extLst>
          </p:cNvPr>
          <p:cNvSpPr txBox="1"/>
          <p:nvPr/>
        </p:nvSpPr>
        <p:spPr>
          <a:xfrm>
            <a:off x="1854925" y="5629967"/>
            <a:ext cx="318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Средние классы = </a:t>
            </a:r>
            <a:r>
              <a:rPr lang="en-US" dirty="0">
                <a:solidFill>
                  <a:prstClr val="black"/>
                </a:solidFill>
              </a:rPr>
              <a:t>5</a:t>
            </a:r>
            <a:r>
              <a:rPr lang="ru-RU" dirty="0">
                <a:solidFill>
                  <a:prstClr val="black"/>
                </a:solidFill>
              </a:rPr>
              <a:t>—</a:t>
            </a:r>
            <a:r>
              <a:rPr lang="en-US" dirty="0">
                <a:solidFill>
                  <a:prstClr val="black"/>
                </a:solidFill>
              </a:rPr>
              <a:t>9</a:t>
            </a:r>
            <a:r>
              <a:rPr lang="ru-RU" dirty="0">
                <a:solidFill>
                  <a:prstClr val="black"/>
                </a:solidFill>
              </a:rPr>
              <a:t> классы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59FF0A2-0EB3-C87F-6249-5D78035A8127}"/>
              </a:ext>
            </a:extLst>
          </p:cNvPr>
          <p:cNvSpPr txBox="1"/>
          <p:nvPr/>
        </p:nvSpPr>
        <p:spPr>
          <a:xfrm>
            <a:off x="10062915" y="5925055"/>
            <a:ext cx="138475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548123"/>
                </a:solidFill>
              </a:rPr>
              <a:t>детский сад</a:t>
            </a:r>
          </a:p>
          <a:p>
            <a:endParaRPr lang="ru-RU" dirty="0">
              <a:solidFill>
                <a:prstClr val="black"/>
              </a:solidFill>
            </a:endParaRPr>
          </a:p>
          <a:p>
            <a:r>
              <a:rPr lang="ru-RU" dirty="0">
                <a:solidFill>
                  <a:srgbClr val="548123"/>
                </a:solidFill>
              </a:rPr>
              <a:t>ясли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2D23E4C0-2CDF-9EC7-C864-1597F8A49F01}"/>
              </a:ext>
            </a:extLst>
          </p:cNvPr>
          <p:cNvCxnSpPr/>
          <p:nvPr/>
        </p:nvCxnSpPr>
        <p:spPr>
          <a:xfrm flipV="1">
            <a:off x="10371908" y="6263399"/>
            <a:ext cx="0" cy="3464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xmlns="" id="{E43F1CD2-9D85-2540-18B5-D8D09A3ACB13}"/>
              </a:ext>
            </a:extLst>
          </p:cNvPr>
          <p:cNvCxnSpPr>
            <a:cxnSpLocks/>
          </p:cNvCxnSpPr>
          <p:nvPr/>
        </p:nvCxnSpPr>
        <p:spPr>
          <a:xfrm flipH="1">
            <a:off x="9059038" y="6105484"/>
            <a:ext cx="9339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58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3128" y="970606"/>
            <a:ext cx="1185949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5. Прочитайте диалоги. Обратите внимание на то, какое образование имеют эти люди.</a:t>
            </a:r>
          </a:p>
          <a:p>
            <a:endParaRPr lang="ru-RU" sz="2400" b="1" i="1" dirty="0" smtClean="0"/>
          </a:p>
          <a:p>
            <a:r>
              <a:rPr lang="ru-RU" sz="2400" b="1" i="1" dirty="0" smtClean="0"/>
              <a:t>5.1.</a:t>
            </a:r>
            <a:endParaRPr lang="ru-RU" sz="2400" dirty="0" smtClean="0"/>
          </a:p>
          <a:p>
            <a:pPr>
              <a:spcBef>
                <a:spcPts val="600"/>
              </a:spcBef>
            </a:pPr>
            <a:r>
              <a:rPr lang="ru-RU" sz="2400" dirty="0" smtClean="0"/>
              <a:t>— Здравствуй</a:t>
            </a:r>
            <a:r>
              <a:rPr lang="ru-RU" sz="2400" dirty="0"/>
              <a:t>, Лена! Куда это ты так спешишь? В школу, наверное, опаздываешь?</a:t>
            </a:r>
          </a:p>
          <a:p>
            <a:pPr>
              <a:spcBef>
                <a:spcPts val="600"/>
              </a:spcBef>
            </a:pPr>
            <a:r>
              <a:rPr lang="ru-RU" sz="2400" dirty="0" smtClean="0"/>
              <a:t>— Да </a:t>
            </a:r>
            <a:r>
              <a:rPr lang="ru-RU" sz="2400" dirty="0"/>
              <a:t>что вы, Ольга Дмитриевна! Я окончила 9 классов в прошлом году.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— </a:t>
            </a:r>
            <a:r>
              <a:rPr lang="ru-RU" sz="2400" dirty="0" smtClean="0"/>
              <a:t>Надо </a:t>
            </a:r>
            <a:r>
              <a:rPr lang="ru-RU" sz="2400" dirty="0"/>
              <a:t>же, а я и не знала. Значит, основное общее образование ты уже имеешь. Поздравляю! Ты учишься или работаешь?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— </a:t>
            </a:r>
            <a:r>
              <a:rPr lang="ru-RU" sz="2400" dirty="0" smtClean="0"/>
              <a:t>Учусь</a:t>
            </a:r>
            <a:r>
              <a:rPr lang="ru-RU" sz="2400" dirty="0"/>
              <a:t>, Ольга Дмитриевна! Я поступила в медицинское училище. Когда окончу училище, буду работать медсестрой в больнице.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— </a:t>
            </a:r>
            <a:r>
              <a:rPr lang="ru-RU" sz="2400" dirty="0" smtClean="0"/>
              <a:t>Значит</a:t>
            </a:r>
            <a:r>
              <a:rPr lang="ru-RU" sz="2400" dirty="0"/>
              <a:t>, ты решила получить среднее специальное образование. Ну что же, </a:t>
            </a:r>
            <a:r>
              <a:rPr lang="ru-RU" sz="2400" dirty="0" smtClean="0"/>
              <a:t>молодец! </a:t>
            </a:r>
            <a:r>
              <a:rPr lang="ru-RU" sz="2400" dirty="0"/>
              <a:t>Для начала неплохо</a:t>
            </a:r>
            <a:r>
              <a:rPr lang="ru-RU" sz="2400" dirty="0" smtClean="0"/>
              <a:t>.</a:t>
            </a:r>
          </a:p>
          <a:p>
            <a:pPr>
              <a:spcBef>
                <a:spcPts val="600"/>
              </a:spcBef>
            </a:pPr>
            <a:endParaRPr lang="ru-RU" sz="2400" dirty="0"/>
          </a:p>
          <a:p>
            <a:pPr marL="914400" lvl="1" indent="-457200">
              <a:spcBef>
                <a:spcPts val="600"/>
              </a:spcBef>
              <a:buAutoNum type="arabicPeriod"/>
            </a:pPr>
            <a:r>
              <a:rPr lang="ru-RU" sz="2400" b="1" i="1" dirty="0" smtClean="0">
                <a:solidFill>
                  <a:srgbClr val="002060"/>
                </a:solidFill>
              </a:rPr>
              <a:t>Лена уже получила обязательное среднее образование?</a:t>
            </a:r>
          </a:p>
          <a:p>
            <a:pPr marL="914400" lvl="1" indent="-457200">
              <a:spcBef>
                <a:spcPts val="600"/>
              </a:spcBef>
              <a:buAutoNum type="arabicPeriod"/>
            </a:pPr>
            <a:r>
              <a:rPr lang="ru-RU" sz="2400" b="1" i="1" dirty="0" smtClean="0">
                <a:solidFill>
                  <a:srgbClr val="002060"/>
                </a:solidFill>
              </a:rPr>
              <a:t>Где сейчас учится Лена?</a:t>
            </a:r>
          </a:p>
        </p:txBody>
      </p:sp>
    </p:spTree>
    <p:extLst>
      <p:ext uri="{BB962C8B-B14F-4D97-AF65-F5344CB8AC3E}">
        <p14:creationId xmlns:p14="http://schemas.microsoft.com/office/powerpoint/2010/main" val="418527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3128" y="970606"/>
            <a:ext cx="11859490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5. Прочитайте диалоги. Обратите внимание на то, какое образование имеют эти люди.</a:t>
            </a:r>
          </a:p>
          <a:p>
            <a:endParaRPr lang="ru-RU" sz="2400" b="1" i="1" dirty="0" smtClean="0"/>
          </a:p>
          <a:p>
            <a:r>
              <a:rPr lang="ru-RU" sz="2400" b="1" i="1" dirty="0" smtClean="0"/>
              <a:t>5.2.</a:t>
            </a:r>
            <a:endParaRPr lang="ru-RU" sz="2400" dirty="0" smtClean="0"/>
          </a:p>
          <a:p>
            <a:r>
              <a:rPr lang="ru-RU" sz="2800" dirty="0" smtClean="0"/>
              <a:t>— Пётр </a:t>
            </a:r>
            <a:r>
              <a:rPr lang="ru-RU" sz="2800" dirty="0"/>
              <a:t>Николаевич, какое у вас образование?</a:t>
            </a:r>
          </a:p>
          <a:p>
            <a:r>
              <a:rPr lang="ru-RU" sz="2800" dirty="0"/>
              <a:t>— </a:t>
            </a:r>
            <a:r>
              <a:rPr lang="ru-RU" sz="2800" dirty="0" smtClean="0"/>
              <a:t>Среднее </a:t>
            </a:r>
            <a:r>
              <a:rPr lang="ru-RU" sz="2800" dirty="0"/>
              <a:t>специальное. Я окончил автомеханический техникум.</a:t>
            </a:r>
          </a:p>
          <a:p>
            <a:r>
              <a:rPr lang="ru-RU" sz="2800" dirty="0"/>
              <a:t>— </a:t>
            </a:r>
            <a:r>
              <a:rPr lang="ru-RU" sz="2800" dirty="0" smtClean="0"/>
              <a:t>Давно</a:t>
            </a:r>
            <a:r>
              <a:rPr lang="ru-RU" sz="2800" dirty="0"/>
              <a:t>?</a:t>
            </a:r>
          </a:p>
          <a:p>
            <a:r>
              <a:rPr lang="ru-RU" sz="2800" dirty="0"/>
              <a:t>— </a:t>
            </a:r>
            <a:r>
              <a:rPr lang="ru-RU" sz="2800" dirty="0" smtClean="0"/>
              <a:t>Да </a:t>
            </a:r>
            <a:r>
              <a:rPr lang="ru-RU" sz="2800" dirty="0"/>
              <a:t>уж лет 20 назад.</a:t>
            </a:r>
          </a:p>
          <a:p>
            <a:r>
              <a:rPr lang="ru-RU" sz="2800" dirty="0"/>
              <a:t>— </a:t>
            </a:r>
            <a:r>
              <a:rPr lang="ru-RU" sz="2800" dirty="0" smtClean="0"/>
              <a:t>Надо </a:t>
            </a:r>
            <a:r>
              <a:rPr lang="ru-RU" sz="2800" dirty="0"/>
              <a:t>же, а я был уверен, что у вас высшее образование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pPr>
              <a:spcBef>
                <a:spcPts val="600"/>
              </a:spcBef>
            </a:pPr>
            <a:endParaRPr lang="ru-RU" sz="2400" dirty="0"/>
          </a:p>
          <a:p>
            <a:pPr marL="914400" lvl="1" indent="-457200">
              <a:spcBef>
                <a:spcPts val="600"/>
              </a:spcBef>
              <a:buAutoNum type="arabicPeriod"/>
            </a:pPr>
            <a:r>
              <a:rPr lang="ru-RU" sz="2400" b="1" i="1" dirty="0" smtClean="0">
                <a:solidFill>
                  <a:srgbClr val="002060"/>
                </a:solidFill>
              </a:rPr>
              <a:t>Пётр Николаевич учился в вузе?</a:t>
            </a:r>
            <a:endParaRPr lang="ru-RU" sz="2400" b="1" i="1" dirty="0">
              <a:solidFill>
                <a:srgbClr val="002060"/>
              </a:solidFill>
            </a:endParaRPr>
          </a:p>
          <a:p>
            <a:pPr marL="914400" lvl="1" indent="-457200">
              <a:spcBef>
                <a:spcPts val="600"/>
              </a:spcBef>
              <a:buAutoNum type="arabicPeriod"/>
            </a:pPr>
            <a:r>
              <a:rPr lang="ru-RU" sz="2400" b="1" i="1" dirty="0" smtClean="0">
                <a:solidFill>
                  <a:srgbClr val="002060"/>
                </a:solidFill>
              </a:rPr>
              <a:t>Как вы думаете, почему собеседник был уверен, что у Петра Николаевича высшее образование?</a:t>
            </a:r>
            <a:endParaRPr lang="ru-RU" sz="2400" b="1" i="1" dirty="0">
              <a:solidFill>
                <a:srgbClr val="002060"/>
              </a:solidFill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3160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0217" y="899172"/>
            <a:ext cx="11462327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5. Прочитайте диалоги. Обратите внимание на то, какое образование имеют эти люди.</a:t>
            </a:r>
          </a:p>
          <a:p>
            <a:endParaRPr lang="ru-RU" sz="2400" b="1" i="1" dirty="0"/>
          </a:p>
          <a:p>
            <a:pPr>
              <a:spcBef>
                <a:spcPts val="600"/>
              </a:spcBef>
            </a:pPr>
            <a:r>
              <a:rPr lang="ru-RU" sz="2400" b="1" i="1" dirty="0" smtClean="0"/>
              <a:t>5.3.</a:t>
            </a:r>
            <a:endParaRPr lang="ru-RU" sz="2400" dirty="0"/>
          </a:p>
          <a:p>
            <a:pPr>
              <a:spcBef>
                <a:spcPts val="600"/>
              </a:spcBef>
            </a:pPr>
            <a:r>
              <a:rPr lang="ru-RU" sz="2400" dirty="0" smtClean="0"/>
              <a:t>— </a:t>
            </a:r>
            <a:r>
              <a:rPr lang="ru-RU" sz="2400" dirty="0" err="1" smtClean="0"/>
              <a:t>Кумар</a:t>
            </a:r>
            <a:r>
              <a:rPr lang="ru-RU" sz="2400" dirty="0" smtClean="0"/>
              <a:t>! Куда это ты собираешься?</a:t>
            </a:r>
          </a:p>
          <a:p>
            <a:pPr>
              <a:spcBef>
                <a:spcPts val="600"/>
              </a:spcBef>
            </a:pPr>
            <a:r>
              <a:rPr lang="ru-RU" sz="2400" dirty="0" smtClean="0"/>
              <a:t>— Я еду в общежитие МГУ. Мы сегодня </a:t>
            </a:r>
            <a:r>
              <a:rPr lang="ru-RU" sz="2400" dirty="0"/>
              <a:t>провожаем студентов, которые окончили университет.</a:t>
            </a:r>
          </a:p>
          <a:p>
            <a:pPr>
              <a:spcBef>
                <a:spcPts val="600"/>
              </a:spcBef>
            </a:pPr>
            <a:r>
              <a:rPr lang="ru-RU" sz="2400" dirty="0" smtClean="0"/>
              <a:t>— Счастливые</a:t>
            </a:r>
            <a:r>
              <a:rPr lang="ru-RU" sz="2400" dirty="0"/>
              <a:t>! А нам ещё учиться и учиться.</a:t>
            </a:r>
          </a:p>
          <a:p>
            <a:pPr>
              <a:spcBef>
                <a:spcPts val="600"/>
              </a:spcBef>
            </a:pPr>
            <a:r>
              <a:rPr lang="ru-RU" sz="2400" dirty="0" smtClean="0"/>
              <a:t>— Ничего</a:t>
            </a:r>
            <a:r>
              <a:rPr lang="ru-RU" sz="2400" dirty="0"/>
              <a:t>! Через несколько лет и мы окончим институт, и у нас тоже будет высшее образование</a:t>
            </a:r>
            <a:r>
              <a:rPr lang="ru-RU" sz="2400" dirty="0" smtClean="0"/>
              <a:t>.</a:t>
            </a:r>
          </a:p>
          <a:p>
            <a:pPr>
              <a:spcBef>
                <a:spcPts val="600"/>
              </a:spcBef>
            </a:pPr>
            <a:endParaRPr lang="ru-RU" sz="2400" dirty="0"/>
          </a:p>
          <a:p>
            <a:pPr>
              <a:spcBef>
                <a:spcPts val="600"/>
              </a:spcBef>
            </a:pPr>
            <a:endParaRPr lang="ru-RU" sz="2400" dirty="0"/>
          </a:p>
          <a:p>
            <a:pPr marL="914400" lvl="1" indent="-457200">
              <a:spcBef>
                <a:spcPts val="600"/>
              </a:spcBef>
              <a:buFontTx/>
              <a:buAutoNum type="arabicPeriod"/>
            </a:pPr>
            <a:r>
              <a:rPr lang="ru-RU" sz="2400" b="1" i="1" dirty="0">
                <a:solidFill>
                  <a:srgbClr val="002060"/>
                </a:solidFill>
              </a:rPr>
              <a:t>Как вы думаете, на каком курсе учится </a:t>
            </a:r>
            <a:r>
              <a:rPr lang="ru-RU" sz="2400" b="1" i="1" dirty="0" err="1">
                <a:solidFill>
                  <a:srgbClr val="002060"/>
                </a:solidFill>
              </a:rPr>
              <a:t>Кумар</a:t>
            </a:r>
            <a:r>
              <a:rPr lang="ru-RU" sz="2400" b="1" i="1" dirty="0">
                <a:solidFill>
                  <a:srgbClr val="002060"/>
                </a:solidFill>
              </a:rPr>
              <a:t>?</a:t>
            </a:r>
          </a:p>
          <a:p>
            <a:pPr marL="914400" lvl="1" indent="-457200">
              <a:spcBef>
                <a:spcPts val="600"/>
              </a:spcBef>
              <a:buAutoNum type="arabicPeriod"/>
            </a:pPr>
            <a:r>
              <a:rPr lang="ru-RU" sz="2400" b="1" i="1" dirty="0" err="1" smtClean="0">
                <a:solidFill>
                  <a:srgbClr val="002060"/>
                </a:solidFill>
              </a:rPr>
              <a:t>Кумар</a:t>
            </a:r>
            <a:r>
              <a:rPr lang="ru-RU" sz="2400" b="1" i="1" dirty="0" smtClean="0">
                <a:solidFill>
                  <a:srgbClr val="002060"/>
                </a:solidFill>
              </a:rPr>
              <a:t> и его собеседник учатся вместе или на разных курсах?</a:t>
            </a:r>
            <a:endParaRPr lang="ru-RU" sz="2400" b="1" i="1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7167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21AA6A-BCCB-4987-841F-EA7B926E4380}"/>
              </a:ext>
            </a:extLst>
          </p:cNvPr>
          <p:cNvSpPr txBox="1"/>
          <p:nvPr/>
        </p:nvSpPr>
        <p:spPr>
          <a:xfrm>
            <a:off x="137556" y="-82002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2435" y="1609894"/>
            <a:ext cx="11462327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6. </a:t>
            </a:r>
            <a:r>
              <a:rPr lang="ru-RU" b="1" i="1" dirty="0"/>
              <a:t>Прочитайте </a:t>
            </a:r>
            <a:r>
              <a:rPr lang="ru-RU" b="1" i="1" dirty="0" smtClean="0"/>
              <a:t>текст, дополните необходимыми по смыслу</a:t>
            </a:r>
            <a:br>
              <a:rPr lang="ru-RU" b="1" i="1" dirty="0" smtClean="0"/>
            </a:br>
            <a:r>
              <a:rPr lang="ru-RU" b="1" i="1" dirty="0" smtClean="0"/>
              <a:t>словами и словосочетаниями из схемы.</a:t>
            </a:r>
            <a:endParaRPr lang="ru-RU" b="1" i="1" dirty="0"/>
          </a:p>
          <a:p>
            <a:endParaRPr lang="ru-RU" dirty="0"/>
          </a:p>
          <a:p>
            <a:r>
              <a:rPr lang="ru-RU" sz="2400" dirty="0" smtClean="0">
                <a:solidFill>
                  <a:srgbClr val="002060"/>
                </a:solidFill>
              </a:rPr>
              <a:t>      Основное </a:t>
            </a:r>
            <a:r>
              <a:rPr lang="ru-RU" sz="2400" dirty="0">
                <a:solidFill>
                  <a:srgbClr val="002060"/>
                </a:solidFill>
              </a:rPr>
              <a:t>общее образование </a:t>
            </a:r>
            <a:r>
              <a:rPr lang="ru-RU" sz="2400" dirty="0"/>
              <a:t>граждане России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получают </a:t>
            </a:r>
            <a:r>
              <a:rPr lang="ru-RU" sz="2400" b="1" dirty="0"/>
              <a:t>в школах</a:t>
            </a:r>
            <a:r>
              <a:rPr lang="ru-RU" sz="2400" dirty="0"/>
              <a:t>. Они учатся там </a:t>
            </a:r>
            <a:r>
              <a:rPr lang="ru-RU" sz="2400" b="1" dirty="0">
                <a:solidFill>
                  <a:srgbClr val="7030A0"/>
                </a:solidFill>
              </a:rPr>
              <a:t>девять лет </a:t>
            </a:r>
            <a:r>
              <a:rPr lang="ru-RU" sz="2400" dirty="0" smtClean="0"/>
              <a:t>— </a:t>
            </a:r>
            <a:r>
              <a:rPr lang="ru-RU" sz="2400" b="1" dirty="0" smtClean="0">
                <a:solidFill>
                  <a:srgbClr val="7030A0"/>
                </a:solidFill>
              </a:rPr>
              <a:t>с </a:t>
            </a:r>
            <a:r>
              <a:rPr lang="ru-RU" sz="2400" b="1" dirty="0">
                <a:solidFill>
                  <a:srgbClr val="7030A0"/>
                </a:solidFill>
              </a:rPr>
              <a:t>первого по девятый </a:t>
            </a:r>
            <a:r>
              <a:rPr lang="ru-RU" sz="2400" b="1" dirty="0" smtClean="0">
                <a:solidFill>
                  <a:srgbClr val="7030A0"/>
                </a:solidFill>
              </a:rPr>
              <a:t>класс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      Затем </a:t>
            </a:r>
            <a:r>
              <a:rPr lang="ru-RU" sz="2400" dirty="0"/>
              <a:t>они могут получить либо среднее общее образование, либо среднее специальное образование. </a:t>
            </a:r>
            <a:r>
              <a:rPr lang="ru-RU" sz="2400" dirty="0">
                <a:solidFill>
                  <a:srgbClr val="002060"/>
                </a:solidFill>
              </a:rPr>
              <a:t>Среднее общее образование </a:t>
            </a:r>
            <a:r>
              <a:rPr lang="ru-RU" sz="2400" dirty="0"/>
              <a:t>они получают </a:t>
            </a:r>
            <a:r>
              <a:rPr lang="ru-RU" sz="2400" dirty="0" smtClean="0"/>
              <a:t>... . </a:t>
            </a:r>
            <a:r>
              <a:rPr lang="ru-RU" sz="2400" dirty="0"/>
              <a:t>Они учатся там </a:t>
            </a:r>
            <a:r>
              <a:rPr lang="ru-RU" sz="2400" dirty="0" smtClean="0"/>
              <a:t>... . </a:t>
            </a:r>
            <a:r>
              <a:rPr lang="ru-RU" sz="2400" dirty="0">
                <a:solidFill>
                  <a:srgbClr val="002060"/>
                </a:solidFill>
              </a:rPr>
              <a:t>Среднее специальное образование </a:t>
            </a:r>
            <a:r>
              <a:rPr lang="ru-RU" sz="2400" dirty="0"/>
              <a:t>они получают </a:t>
            </a:r>
            <a:r>
              <a:rPr lang="ru-RU" sz="2400" dirty="0" smtClean="0"/>
              <a:t>... . </a:t>
            </a:r>
            <a:r>
              <a:rPr lang="ru-RU" sz="2400" dirty="0"/>
              <a:t>Они учатся там </a:t>
            </a:r>
            <a:r>
              <a:rPr lang="ru-RU" sz="2400" dirty="0" smtClean="0"/>
              <a:t>... . </a:t>
            </a:r>
            <a:br>
              <a:rPr lang="ru-RU" sz="2400" dirty="0" smtClean="0"/>
            </a:br>
            <a:r>
              <a:rPr lang="ru-RU" sz="2400" dirty="0" smtClean="0"/>
              <a:t>      После </a:t>
            </a:r>
            <a:r>
              <a:rPr lang="ru-RU" sz="2400" dirty="0"/>
              <a:t>получения среднего общего образования или среднего специального образования граждане России могут получить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</a:t>
            </a:r>
            <a:r>
              <a:rPr lang="ru-RU" sz="2400" dirty="0"/>
              <a:t>.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 </a:t>
            </a:r>
            <a:r>
              <a:rPr lang="ru-RU" sz="2400" dirty="0"/>
              <a:t>они </a:t>
            </a:r>
            <a:r>
              <a:rPr lang="ru-RU" sz="2400" dirty="0" smtClean="0"/>
              <a:t>получают ... </a:t>
            </a:r>
            <a:r>
              <a:rPr lang="ru-RU" sz="2400" dirty="0"/>
              <a:t>. Они учатся там </a:t>
            </a:r>
            <a:r>
              <a:rPr lang="ru-RU" sz="2400" dirty="0" smtClean="0"/>
              <a:t>... .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После </a:t>
            </a:r>
            <a:r>
              <a:rPr lang="ru-RU" sz="2400" dirty="0"/>
              <a:t>окончания высшего учебного заведения те, кто хочет заниматься научной деятельностью, могут поступить в </a:t>
            </a:r>
            <a:r>
              <a:rPr lang="ru-RU" sz="2400" dirty="0">
                <a:solidFill>
                  <a:srgbClr val="002060"/>
                </a:solidFill>
              </a:rPr>
              <a:t>аспирантуру</a:t>
            </a:r>
            <a:r>
              <a:rPr lang="ru-RU" sz="2400" dirty="0"/>
              <a:t> при институте или университете. Там они </a:t>
            </a:r>
            <a:r>
              <a:rPr lang="ru-RU" sz="2400" dirty="0" smtClean="0"/>
              <a:t>учатся… 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059" y="0"/>
            <a:ext cx="5155942" cy="29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7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21AA6A-BCCB-4987-841F-EA7B926E4380}"/>
              </a:ext>
            </a:extLst>
          </p:cNvPr>
          <p:cNvSpPr txBox="1"/>
          <p:nvPr/>
        </p:nvSpPr>
        <p:spPr>
          <a:xfrm>
            <a:off x="137556" y="-82002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2435" y="1609894"/>
            <a:ext cx="11462327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6. </a:t>
            </a:r>
            <a:r>
              <a:rPr lang="ru-RU" b="1" i="1" dirty="0"/>
              <a:t>Прочитайте </a:t>
            </a:r>
            <a:r>
              <a:rPr lang="ru-RU" b="1" i="1" dirty="0" smtClean="0"/>
              <a:t>текст, дополните необходимыми по смыслу</a:t>
            </a:r>
            <a:br>
              <a:rPr lang="ru-RU" b="1" i="1" dirty="0" smtClean="0"/>
            </a:br>
            <a:r>
              <a:rPr lang="ru-RU" b="1" i="1" dirty="0" smtClean="0"/>
              <a:t>словами и словосочетаниями из схемы.</a:t>
            </a:r>
            <a:endParaRPr lang="ru-RU" b="1" i="1" dirty="0"/>
          </a:p>
          <a:p>
            <a:endParaRPr lang="ru-RU" dirty="0"/>
          </a:p>
          <a:p>
            <a:r>
              <a:rPr lang="ru-RU" sz="2400" dirty="0" smtClean="0">
                <a:solidFill>
                  <a:srgbClr val="002060"/>
                </a:solidFill>
              </a:rPr>
              <a:t>      Основное </a:t>
            </a:r>
            <a:r>
              <a:rPr lang="ru-RU" sz="2400" dirty="0">
                <a:solidFill>
                  <a:srgbClr val="002060"/>
                </a:solidFill>
              </a:rPr>
              <a:t>общее образование </a:t>
            </a:r>
            <a:r>
              <a:rPr lang="ru-RU" sz="2400" dirty="0"/>
              <a:t>граждане России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получают </a:t>
            </a:r>
            <a:r>
              <a:rPr lang="ru-RU" sz="2400" b="1" dirty="0"/>
              <a:t>в школах</a:t>
            </a:r>
            <a:r>
              <a:rPr lang="ru-RU" sz="2400" dirty="0"/>
              <a:t>. Они учатся там </a:t>
            </a:r>
            <a:r>
              <a:rPr lang="ru-RU" sz="2400" b="1" dirty="0">
                <a:solidFill>
                  <a:srgbClr val="7030A0"/>
                </a:solidFill>
              </a:rPr>
              <a:t>девять лет </a:t>
            </a:r>
            <a:r>
              <a:rPr lang="ru-RU" sz="2400" dirty="0" smtClean="0"/>
              <a:t>— </a:t>
            </a:r>
            <a:r>
              <a:rPr lang="ru-RU" sz="2400" b="1" dirty="0" smtClean="0">
                <a:solidFill>
                  <a:srgbClr val="7030A0"/>
                </a:solidFill>
              </a:rPr>
              <a:t>с </a:t>
            </a:r>
            <a:r>
              <a:rPr lang="ru-RU" sz="2400" b="1" dirty="0">
                <a:solidFill>
                  <a:srgbClr val="7030A0"/>
                </a:solidFill>
              </a:rPr>
              <a:t>первого по девятый </a:t>
            </a:r>
            <a:r>
              <a:rPr lang="ru-RU" sz="2400" b="1" dirty="0" smtClean="0">
                <a:solidFill>
                  <a:srgbClr val="7030A0"/>
                </a:solidFill>
              </a:rPr>
              <a:t>класс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      Затем </a:t>
            </a:r>
            <a:r>
              <a:rPr lang="ru-RU" sz="2400" dirty="0"/>
              <a:t>они могут получить либо среднее общее образование, либо среднее специальное образование. </a:t>
            </a:r>
            <a:r>
              <a:rPr lang="ru-RU" sz="2400" dirty="0">
                <a:solidFill>
                  <a:srgbClr val="002060"/>
                </a:solidFill>
              </a:rPr>
              <a:t>Среднее общее образование </a:t>
            </a:r>
            <a:r>
              <a:rPr lang="ru-RU" sz="2400" dirty="0"/>
              <a:t>они получают </a:t>
            </a:r>
            <a:r>
              <a:rPr lang="ru-RU" sz="2400" b="1" dirty="0"/>
              <a:t>в школах</a:t>
            </a:r>
            <a:r>
              <a:rPr lang="ru-RU" sz="2400" dirty="0" smtClean="0"/>
              <a:t>. </a:t>
            </a:r>
            <a:r>
              <a:rPr lang="ru-RU" sz="2400" dirty="0"/>
              <a:t>Они учатся там </a:t>
            </a:r>
            <a:r>
              <a:rPr lang="ru-RU" sz="2400" dirty="0" smtClean="0"/>
              <a:t>... . </a:t>
            </a:r>
            <a:r>
              <a:rPr lang="ru-RU" sz="2400" dirty="0">
                <a:solidFill>
                  <a:srgbClr val="002060"/>
                </a:solidFill>
              </a:rPr>
              <a:t>Среднее специальное образование </a:t>
            </a:r>
            <a:r>
              <a:rPr lang="ru-RU" sz="2400" dirty="0"/>
              <a:t>они получают </a:t>
            </a:r>
            <a:r>
              <a:rPr lang="ru-RU" sz="2400" dirty="0" smtClean="0"/>
              <a:t>... . </a:t>
            </a:r>
            <a:r>
              <a:rPr lang="ru-RU" sz="2400" dirty="0"/>
              <a:t>Они учатся там </a:t>
            </a:r>
            <a:r>
              <a:rPr lang="ru-RU" sz="2400" dirty="0" smtClean="0"/>
              <a:t>... . </a:t>
            </a:r>
            <a:br>
              <a:rPr lang="ru-RU" sz="2400" dirty="0" smtClean="0"/>
            </a:br>
            <a:r>
              <a:rPr lang="ru-RU" sz="2400" dirty="0" smtClean="0"/>
              <a:t>      После </a:t>
            </a:r>
            <a:r>
              <a:rPr lang="ru-RU" sz="2400" dirty="0"/>
              <a:t>получения среднего общего образования или среднего специального образования граждане России могут получить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</a:t>
            </a:r>
            <a:r>
              <a:rPr lang="ru-RU" sz="2400" dirty="0"/>
              <a:t>.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 </a:t>
            </a:r>
            <a:r>
              <a:rPr lang="ru-RU" sz="2400" dirty="0"/>
              <a:t>они </a:t>
            </a:r>
            <a:r>
              <a:rPr lang="ru-RU" sz="2400" dirty="0" smtClean="0"/>
              <a:t>получают ... </a:t>
            </a:r>
            <a:r>
              <a:rPr lang="ru-RU" sz="2400" dirty="0"/>
              <a:t>. Они учатся там </a:t>
            </a:r>
            <a:r>
              <a:rPr lang="ru-RU" sz="2400" dirty="0" smtClean="0"/>
              <a:t>... .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После </a:t>
            </a:r>
            <a:r>
              <a:rPr lang="ru-RU" sz="2400" dirty="0"/>
              <a:t>окончания высшего учебного заведения те, кто хочет заниматься научной деятельностью, могут поступить в </a:t>
            </a:r>
            <a:r>
              <a:rPr lang="ru-RU" sz="2400" dirty="0">
                <a:solidFill>
                  <a:srgbClr val="002060"/>
                </a:solidFill>
              </a:rPr>
              <a:t>аспирантуру</a:t>
            </a:r>
            <a:r>
              <a:rPr lang="ru-RU" sz="2400" dirty="0"/>
              <a:t> при институте или университете. Там они </a:t>
            </a:r>
            <a:r>
              <a:rPr lang="ru-RU" sz="2400" dirty="0" smtClean="0"/>
              <a:t>учатся… 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059" y="0"/>
            <a:ext cx="5155942" cy="29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3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21AA6A-BCCB-4987-841F-EA7B926E4380}"/>
              </a:ext>
            </a:extLst>
          </p:cNvPr>
          <p:cNvSpPr txBox="1"/>
          <p:nvPr/>
        </p:nvSpPr>
        <p:spPr>
          <a:xfrm>
            <a:off x="137556" y="-82002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2435" y="1609894"/>
            <a:ext cx="1146232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6. </a:t>
            </a:r>
            <a:r>
              <a:rPr lang="ru-RU" b="1" i="1" dirty="0"/>
              <a:t>Прочитайте </a:t>
            </a:r>
            <a:r>
              <a:rPr lang="ru-RU" b="1" i="1" dirty="0" smtClean="0"/>
              <a:t>текст, дополните необходимыми по смыслу</a:t>
            </a:r>
            <a:br>
              <a:rPr lang="ru-RU" b="1" i="1" dirty="0" smtClean="0"/>
            </a:br>
            <a:r>
              <a:rPr lang="ru-RU" b="1" i="1" dirty="0" smtClean="0"/>
              <a:t>словами и словосочетаниями из схемы.</a:t>
            </a:r>
            <a:endParaRPr lang="ru-RU" b="1" i="1" dirty="0"/>
          </a:p>
          <a:p>
            <a:endParaRPr lang="ru-RU" dirty="0"/>
          </a:p>
          <a:p>
            <a:r>
              <a:rPr lang="ru-RU" sz="2400" dirty="0" smtClean="0">
                <a:solidFill>
                  <a:srgbClr val="002060"/>
                </a:solidFill>
              </a:rPr>
              <a:t>      Основное </a:t>
            </a:r>
            <a:r>
              <a:rPr lang="ru-RU" sz="2400" dirty="0">
                <a:solidFill>
                  <a:srgbClr val="002060"/>
                </a:solidFill>
              </a:rPr>
              <a:t>общее образование </a:t>
            </a:r>
            <a:r>
              <a:rPr lang="ru-RU" sz="2400" dirty="0"/>
              <a:t>граждане России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получают </a:t>
            </a:r>
            <a:r>
              <a:rPr lang="ru-RU" sz="2400" b="1" dirty="0"/>
              <a:t>в школах</a:t>
            </a:r>
            <a:r>
              <a:rPr lang="ru-RU" sz="2400" dirty="0"/>
              <a:t>. Они учатся там </a:t>
            </a:r>
            <a:r>
              <a:rPr lang="ru-RU" sz="2400" b="1" dirty="0">
                <a:solidFill>
                  <a:srgbClr val="7030A0"/>
                </a:solidFill>
              </a:rPr>
              <a:t>девять лет </a:t>
            </a:r>
            <a:r>
              <a:rPr lang="ru-RU" sz="2400" dirty="0" smtClean="0"/>
              <a:t>— </a:t>
            </a:r>
            <a:r>
              <a:rPr lang="ru-RU" sz="2400" b="1" dirty="0" smtClean="0">
                <a:solidFill>
                  <a:srgbClr val="7030A0"/>
                </a:solidFill>
              </a:rPr>
              <a:t>с </a:t>
            </a:r>
            <a:r>
              <a:rPr lang="ru-RU" sz="2400" b="1" dirty="0">
                <a:solidFill>
                  <a:srgbClr val="7030A0"/>
                </a:solidFill>
              </a:rPr>
              <a:t>первого по девятый </a:t>
            </a:r>
            <a:r>
              <a:rPr lang="ru-RU" sz="2400" b="1" dirty="0" smtClean="0">
                <a:solidFill>
                  <a:srgbClr val="7030A0"/>
                </a:solidFill>
              </a:rPr>
              <a:t>класс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      Затем </a:t>
            </a:r>
            <a:r>
              <a:rPr lang="ru-RU" sz="2400" dirty="0"/>
              <a:t>они могут получить либо среднее общее образование, либо среднее специальное образование. </a:t>
            </a:r>
            <a:r>
              <a:rPr lang="ru-RU" sz="2400" dirty="0">
                <a:solidFill>
                  <a:srgbClr val="002060"/>
                </a:solidFill>
              </a:rPr>
              <a:t>Среднее общее образование </a:t>
            </a:r>
            <a:r>
              <a:rPr lang="ru-RU" sz="2400" dirty="0"/>
              <a:t>они получают </a:t>
            </a:r>
            <a:r>
              <a:rPr lang="ru-RU" sz="2400" b="1" dirty="0"/>
              <a:t>в школах</a:t>
            </a:r>
            <a:r>
              <a:rPr lang="ru-RU" sz="2400" dirty="0" smtClean="0"/>
              <a:t>. </a:t>
            </a:r>
            <a:r>
              <a:rPr lang="ru-RU" sz="2400" dirty="0"/>
              <a:t>Они учатся там </a:t>
            </a:r>
            <a:r>
              <a:rPr lang="ru-RU" sz="2400" b="1" dirty="0" smtClean="0">
                <a:solidFill>
                  <a:srgbClr val="7030A0"/>
                </a:solidFill>
              </a:rPr>
              <a:t>два года </a:t>
            </a:r>
            <a:r>
              <a:rPr lang="ru-RU" sz="2400" dirty="0"/>
              <a:t>— </a:t>
            </a:r>
            <a:r>
              <a:rPr lang="ru-RU" sz="2400" b="1" dirty="0">
                <a:solidFill>
                  <a:srgbClr val="7030A0"/>
                </a:solidFill>
              </a:rPr>
              <a:t>с </a:t>
            </a:r>
            <a:r>
              <a:rPr lang="ru-RU" sz="2400" b="1" dirty="0" smtClean="0">
                <a:solidFill>
                  <a:srgbClr val="7030A0"/>
                </a:solidFill>
              </a:rPr>
              <a:t>десятого </a:t>
            </a:r>
            <a:r>
              <a:rPr lang="ru-RU" sz="2400" b="1" dirty="0">
                <a:solidFill>
                  <a:srgbClr val="7030A0"/>
                </a:solidFill>
              </a:rPr>
              <a:t>по </a:t>
            </a:r>
            <a:r>
              <a:rPr lang="ru-RU" sz="2400" b="1" dirty="0" smtClean="0">
                <a:solidFill>
                  <a:srgbClr val="7030A0"/>
                </a:solidFill>
              </a:rPr>
              <a:t>одиннадцатый </a:t>
            </a:r>
            <a:r>
              <a:rPr lang="ru-RU" sz="2400" b="1" dirty="0">
                <a:solidFill>
                  <a:srgbClr val="7030A0"/>
                </a:solidFill>
              </a:rPr>
              <a:t>класс</a:t>
            </a:r>
            <a:r>
              <a:rPr lang="ru-RU" sz="2400" dirty="0" smtClean="0"/>
              <a:t>. </a:t>
            </a:r>
            <a:r>
              <a:rPr lang="ru-RU" sz="2400" dirty="0">
                <a:solidFill>
                  <a:srgbClr val="002060"/>
                </a:solidFill>
              </a:rPr>
              <a:t>Среднее специальное образование </a:t>
            </a:r>
            <a:r>
              <a:rPr lang="ru-RU" sz="2400" dirty="0"/>
              <a:t>они получают </a:t>
            </a:r>
            <a:r>
              <a:rPr lang="ru-RU" sz="2400" dirty="0" smtClean="0"/>
              <a:t>... . </a:t>
            </a:r>
            <a:r>
              <a:rPr lang="ru-RU" sz="2400" dirty="0"/>
              <a:t>Они учатся там </a:t>
            </a:r>
            <a:r>
              <a:rPr lang="ru-RU" sz="2400" dirty="0" smtClean="0"/>
              <a:t>... . </a:t>
            </a:r>
            <a:br>
              <a:rPr lang="ru-RU" sz="2400" dirty="0" smtClean="0"/>
            </a:br>
            <a:r>
              <a:rPr lang="ru-RU" sz="2400" dirty="0" smtClean="0"/>
              <a:t>      После </a:t>
            </a:r>
            <a:r>
              <a:rPr lang="ru-RU" sz="2400" dirty="0"/>
              <a:t>получения среднего общего образования или среднего специального образования граждане России могут получить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</a:t>
            </a:r>
            <a:r>
              <a:rPr lang="ru-RU" sz="2400" dirty="0"/>
              <a:t>.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 </a:t>
            </a:r>
            <a:r>
              <a:rPr lang="ru-RU" sz="2400" dirty="0"/>
              <a:t>они </a:t>
            </a:r>
            <a:r>
              <a:rPr lang="ru-RU" sz="2400" dirty="0" smtClean="0"/>
              <a:t>получают ... </a:t>
            </a:r>
            <a:r>
              <a:rPr lang="ru-RU" sz="2400" dirty="0"/>
              <a:t>. Они учатся там </a:t>
            </a:r>
            <a:r>
              <a:rPr lang="ru-RU" sz="2400" dirty="0" smtClean="0"/>
              <a:t>... .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После </a:t>
            </a:r>
            <a:r>
              <a:rPr lang="ru-RU" sz="2400" dirty="0"/>
              <a:t>окончания высшего учебного заведения те, кто хочет заниматься научной деятельностью, могут поступить в </a:t>
            </a:r>
            <a:r>
              <a:rPr lang="ru-RU" sz="2400" dirty="0">
                <a:solidFill>
                  <a:srgbClr val="002060"/>
                </a:solidFill>
              </a:rPr>
              <a:t>аспирантуру</a:t>
            </a:r>
            <a:r>
              <a:rPr lang="ru-RU" sz="2400" dirty="0"/>
              <a:t> при институте или университете. Там они </a:t>
            </a:r>
            <a:r>
              <a:rPr lang="ru-RU" sz="2400" dirty="0" smtClean="0"/>
              <a:t>учатся… 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059" y="0"/>
            <a:ext cx="5155942" cy="29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21AA6A-BCCB-4987-841F-EA7B926E4380}"/>
              </a:ext>
            </a:extLst>
          </p:cNvPr>
          <p:cNvSpPr txBox="1"/>
          <p:nvPr/>
        </p:nvSpPr>
        <p:spPr>
          <a:xfrm>
            <a:off x="137556" y="-82002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2435" y="1609894"/>
            <a:ext cx="1146232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6. </a:t>
            </a:r>
            <a:r>
              <a:rPr lang="ru-RU" b="1" i="1" dirty="0"/>
              <a:t>Прочитайте </a:t>
            </a:r>
            <a:r>
              <a:rPr lang="ru-RU" b="1" i="1" dirty="0" smtClean="0"/>
              <a:t>текст, дополните необходимыми по смыслу</a:t>
            </a:r>
            <a:br>
              <a:rPr lang="ru-RU" b="1" i="1" dirty="0" smtClean="0"/>
            </a:br>
            <a:r>
              <a:rPr lang="ru-RU" b="1" i="1" dirty="0" smtClean="0"/>
              <a:t>словами и словосочетаниями из схемы.</a:t>
            </a:r>
            <a:endParaRPr lang="ru-RU" b="1" i="1" dirty="0"/>
          </a:p>
          <a:p>
            <a:endParaRPr lang="ru-RU" dirty="0"/>
          </a:p>
          <a:p>
            <a:r>
              <a:rPr lang="ru-RU" sz="2400" dirty="0" smtClean="0">
                <a:solidFill>
                  <a:srgbClr val="002060"/>
                </a:solidFill>
              </a:rPr>
              <a:t>      Основное </a:t>
            </a:r>
            <a:r>
              <a:rPr lang="ru-RU" sz="2400" dirty="0">
                <a:solidFill>
                  <a:srgbClr val="002060"/>
                </a:solidFill>
              </a:rPr>
              <a:t>общее образование </a:t>
            </a:r>
            <a:r>
              <a:rPr lang="ru-RU" sz="2400" dirty="0"/>
              <a:t>граждане России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получают </a:t>
            </a:r>
            <a:r>
              <a:rPr lang="ru-RU" sz="2400" b="1" dirty="0"/>
              <a:t>в школах</a:t>
            </a:r>
            <a:r>
              <a:rPr lang="ru-RU" sz="2400" dirty="0"/>
              <a:t>. Они учатся там </a:t>
            </a:r>
            <a:r>
              <a:rPr lang="ru-RU" sz="2400" b="1" dirty="0">
                <a:solidFill>
                  <a:srgbClr val="7030A0"/>
                </a:solidFill>
              </a:rPr>
              <a:t>девять лет </a:t>
            </a:r>
            <a:r>
              <a:rPr lang="ru-RU" sz="2400" dirty="0" smtClean="0"/>
              <a:t>— </a:t>
            </a:r>
            <a:r>
              <a:rPr lang="ru-RU" sz="2400" b="1" dirty="0" smtClean="0">
                <a:solidFill>
                  <a:srgbClr val="7030A0"/>
                </a:solidFill>
              </a:rPr>
              <a:t>с </a:t>
            </a:r>
            <a:r>
              <a:rPr lang="ru-RU" sz="2400" b="1" dirty="0">
                <a:solidFill>
                  <a:srgbClr val="7030A0"/>
                </a:solidFill>
              </a:rPr>
              <a:t>первого по девятый </a:t>
            </a:r>
            <a:r>
              <a:rPr lang="ru-RU" sz="2400" b="1" dirty="0" smtClean="0">
                <a:solidFill>
                  <a:srgbClr val="7030A0"/>
                </a:solidFill>
              </a:rPr>
              <a:t>класс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      Затем </a:t>
            </a:r>
            <a:r>
              <a:rPr lang="ru-RU" sz="2400" dirty="0"/>
              <a:t>они могут получить либо среднее общее образование, либо среднее специальное образование. </a:t>
            </a:r>
            <a:r>
              <a:rPr lang="ru-RU" sz="2400" dirty="0">
                <a:solidFill>
                  <a:srgbClr val="002060"/>
                </a:solidFill>
              </a:rPr>
              <a:t>Среднее общее образование </a:t>
            </a:r>
            <a:r>
              <a:rPr lang="ru-RU" sz="2400" dirty="0"/>
              <a:t>они получают </a:t>
            </a:r>
            <a:r>
              <a:rPr lang="ru-RU" sz="2400" b="1" dirty="0"/>
              <a:t>в школах</a:t>
            </a:r>
            <a:r>
              <a:rPr lang="ru-RU" sz="2400" dirty="0" smtClean="0"/>
              <a:t>. </a:t>
            </a:r>
            <a:r>
              <a:rPr lang="ru-RU" sz="2400" dirty="0"/>
              <a:t>Они учатся там </a:t>
            </a:r>
            <a:r>
              <a:rPr lang="ru-RU" sz="2400" b="1" dirty="0" smtClean="0">
                <a:solidFill>
                  <a:srgbClr val="7030A0"/>
                </a:solidFill>
              </a:rPr>
              <a:t>два года </a:t>
            </a:r>
            <a:r>
              <a:rPr lang="ru-RU" sz="2400" dirty="0"/>
              <a:t>— </a:t>
            </a:r>
            <a:r>
              <a:rPr lang="ru-RU" sz="2400" b="1" dirty="0">
                <a:solidFill>
                  <a:srgbClr val="7030A0"/>
                </a:solidFill>
              </a:rPr>
              <a:t>с </a:t>
            </a:r>
            <a:r>
              <a:rPr lang="ru-RU" sz="2400" b="1" dirty="0" smtClean="0">
                <a:solidFill>
                  <a:srgbClr val="7030A0"/>
                </a:solidFill>
              </a:rPr>
              <a:t>десятого </a:t>
            </a:r>
            <a:r>
              <a:rPr lang="ru-RU" sz="2400" b="1" dirty="0">
                <a:solidFill>
                  <a:srgbClr val="7030A0"/>
                </a:solidFill>
              </a:rPr>
              <a:t>по </a:t>
            </a:r>
            <a:r>
              <a:rPr lang="ru-RU" sz="2400" b="1" dirty="0" smtClean="0">
                <a:solidFill>
                  <a:srgbClr val="7030A0"/>
                </a:solidFill>
              </a:rPr>
              <a:t>одиннадцатый </a:t>
            </a:r>
            <a:r>
              <a:rPr lang="ru-RU" sz="2400" b="1" dirty="0">
                <a:solidFill>
                  <a:srgbClr val="7030A0"/>
                </a:solidFill>
              </a:rPr>
              <a:t>класс</a:t>
            </a:r>
            <a:r>
              <a:rPr lang="ru-RU" sz="2400" dirty="0" smtClean="0"/>
              <a:t>. </a:t>
            </a:r>
            <a:r>
              <a:rPr lang="ru-RU" sz="2400" dirty="0">
                <a:solidFill>
                  <a:srgbClr val="002060"/>
                </a:solidFill>
              </a:rPr>
              <a:t>Среднее специальное образование </a:t>
            </a:r>
            <a:r>
              <a:rPr lang="ru-RU" sz="2400" dirty="0"/>
              <a:t>они получают </a:t>
            </a:r>
            <a:r>
              <a:rPr lang="ru-RU" sz="2400" b="1" dirty="0" smtClean="0"/>
              <a:t>в техникумах</a:t>
            </a:r>
            <a:r>
              <a:rPr lang="ru-RU" sz="2400" dirty="0" smtClean="0"/>
              <a:t>, </a:t>
            </a:r>
            <a:r>
              <a:rPr lang="ru-RU" sz="2400" b="1" dirty="0" smtClean="0"/>
              <a:t>училищах</a:t>
            </a:r>
            <a:r>
              <a:rPr lang="ru-RU" sz="2400" dirty="0" smtClean="0"/>
              <a:t> и </a:t>
            </a:r>
            <a:r>
              <a:rPr lang="ru-RU" sz="2400" b="1" dirty="0" smtClean="0"/>
              <a:t>колледжах</a:t>
            </a:r>
            <a:r>
              <a:rPr lang="ru-RU" sz="2400" dirty="0" smtClean="0"/>
              <a:t>. </a:t>
            </a:r>
            <a:r>
              <a:rPr lang="ru-RU" sz="2400" dirty="0"/>
              <a:t>Они учатся там </a:t>
            </a:r>
            <a:r>
              <a:rPr lang="ru-RU" sz="2400" dirty="0" smtClean="0"/>
              <a:t>... . </a:t>
            </a:r>
            <a:br>
              <a:rPr lang="ru-RU" sz="2400" dirty="0" smtClean="0"/>
            </a:br>
            <a:r>
              <a:rPr lang="ru-RU" sz="2400" dirty="0" smtClean="0"/>
              <a:t>      После </a:t>
            </a:r>
            <a:r>
              <a:rPr lang="ru-RU" sz="2400" dirty="0"/>
              <a:t>получения среднего общего образования или среднего специального образования граждане России могут получить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</a:t>
            </a:r>
            <a:r>
              <a:rPr lang="ru-RU" sz="2400" dirty="0"/>
              <a:t>.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 </a:t>
            </a:r>
            <a:r>
              <a:rPr lang="ru-RU" sz="2400" dirty="0"/>
              <a:t>они </a:t>
            </a:r>
            <a:r>
              <a:rPr lang="ru-RU" sz="2400" dirty="0" smtClean="0"/>
              <a:t>получают ... </a:t>
            </a:r>
            <a:r>
              <a:rPr lang="ru-RU" sz="2400" dirty="0"/>
              <a:t>. Они учатся там </a:t>
            </a:r>
            <a:r>
              <a:rPr lang="ru-RU" sz="2400" dirty="0" smtClean="0"/>
              <a:t>... .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После </a:t>
            </a:r>
            <a:r>
              <a:rPr lang="ru-RU" sz="2400" dirty="0"/>
              <a:t>окончания высшего учебного заведения те, кто хочет заниматься научной деятельностью, могут поступить в </a:t>
            </a:r>
            <a:r>
              <a:rPr lang="ru-RU" sz="2400" dirty="0">
                <a:solidFill>
                  <a:srgbClr val="002060"/>
                </a:solidFill>
              </a:rPr>
              <a:t>аспирантуру</a:t>
            </a:r>
            <a:r>
              <a:rPr lang="ru-RU" sz="2400" dirty="0"/>
              <a:t> при институте или университете. Там они </a:t>
            </a:r>
            <a:r>
              <a:rPr lang="ru-RU" sz="2400" dirty="0" smtClean="0"/>
              <a:t>учатся… 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059" y="0"/>
            <a:ext cx="5155942" cy="29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2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21AA6A-BCCB-4987-841F-EA7B926E4380}"/>
              </a:ext>
            </a:extLst>
          </p:cNvPr>
          <p:cNvSpPr txBox="1"/>
          <p:nvPr/>
        </p:nvSpPr>
        <p:spPr>
          <a:xfrm>
            <a:off x="137556" y="-82002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7556" y="1015663"/>
            <a:ext cx="1146232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6. </a:t>
            </a:r>
            <a:r>
              <a:rPr lang="ru-RU" b="1" i="1" dirty="0"/>
              <a:t>Прочитайте </a:t>
            </a:r>
            <a:r>
              <a:rPr lang="ru-RU" b="1" i="1" dirty="0" smtClean="0"/>
              <a:t>текст, дополните необходимыми по смыслу</a:t>
            </a:r>
            <a:br>
              <a:rPr lang="ru-RU" b="1" i="1" dirty="0" smtClean="0"/>
            </a:br>
            <a:r>
              <a:rPr lang="ru-RU" b="1" i="1" dirty="0" smtClean="0"/>
              <a:t>словами и словосочетаниями из схемы.</a:t>
            </a:r>
            <a:endParaRPr lang="ru-RU" b="1" i="1" dirty="0"/>
          </a:p>
          <a:p>
            <a:r>
              <a:rPr lang="ru-RU" sz="2000" dirty="0" smtClean="0">
                <a:solidFill>
                  <a:srgbClr val="002060"/>
                </a:solidFill>
              </a:rPr>
              <a:t>      Основное </a:t>
            </a:r>
            <a:r>
              <a:rPr lang="ru-RU" sz="2000" dirty="0">
                <a:solidFill>
                  <a:srgbClr val="002060"/>
                </a:solidFill>
              </a:rPr>
              <a:t>общее образование </a:t>
            </a:r>
            <a:r>
              <a:rPr lang="ru-RU" sz="2000" dirty="0"/>
              <a:t>граждане России </a:t>
            </a:r>
            <a:r>
              <a:rPr lang="ru-RU" sz="2000" dirty="0" smtClean="0"/>
              <a:t>получают </a:t>
            </a:r>
            <a:br>
              <a:rPr lang="ru-RU" sz="2000" dirty="0" smtClean="0"/>
            </a:br>
            <a:r>
              <a:rPr lang="ru-RU" sz="2000" b="1" dirty="0" smtClean="0"/>
              <a:t>в </a:t>
            </a:r>
            <a:r>
              <a:rPr lang="ru-RU" sz="2000" b="1" dirty="0"/>
              <a:t>школах</a:t>
            </a:r>
            <a:r>
              <a:rPr lang="ru-RU" sz="2000" dirty="0"/>
              <a:t>. Они учатся там </a:t>
            </a:r>
            <a:r>
              <a:rPr lang="ru-RU" sz="2000" b="1" dirty="0">
                <a:solidFill>
                  <a:srgbClr val="7030A0"/>
                </a:solidFill>
              </a:rPr>
              <a:t>девять лет </a:t>
            </a:r>
            <a:r>
              <a:rPr lang="ru-RU" sz="2000" dirty="0" smtClean="0"/>
              <a:t>— </a:t>
            </a:r>
            <a:r>
              <a:rPr lang="ru-RU" sz="2000" b="1" dirty="0" smtClean="0">
                <a:solidFill>
                  <a:srgbClr val="7030A0"/>
                </a:solidFill>
              </a:rPr>
              <a:t>с </a:t>
            </a:r>
            <a:r>
              <a:rPr lang="ru-RU" sz="2000" b="1" dirty="0">
                <a:solidFill>
                  <a:srgbClr val="7030A0"/>
                </a:solidFill>
              </a:rPr>
              <a:t>первого по </a:t>
            </a:r>
            <a:r>
              <a:rPr lang="ru-RU" sz="2000" b="1" dirty="0" smtClean="0">
                <a:solidFill>
                  <a:srgbClr val="7030A0"/>
                </a:solidFill>
              </a:rPr>
              <a:t>девятый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класс</a:t>
            </a:r>
            <a:r>
              <a:rPr lang="ru-RU" sz="2000" dirty="0" smtClean="0"/>
              <a:t>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</a:t>
            </a:r>
            <a:r>
              <a:rPr lang="ru-RU" sz="2000" dirty="0" smtClean="0"/>
              <a:t>Затем </a:t>
            </a:r>
            <a:r>
              <a:rPr lang="ru-RU" sz="2000" dirty="0"/>
              <a:t>они могут получить либо среднее общее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образование</a:t>
            </a:r>
            <a:r>
              <a:rPr lang="ru-RU" sz="2000" dirty="0"/>
              <a:t>, либо среднее специальное образование. </a:t>
            </a:r>
            <a:r>
              <a:rPr lang="ru-RU" sz="2000" dirty="0">
                <a:solidFill>
                  <a:srgbClr val="002060"/>
                </a:solidFill>
              </a:rPr>
              <a:t>Среднее общее образование </a:t>
            </a:r>
            <a:r>
              <a:rPr lang="ru-RU" sz="2000" dirty="0"/>
              <a:t>они получают </a:t>
            </a:r>
            <a:r>
              <a:rPr lang="ru-RU" sz="2000" b="1" dirty="0"/>
              <a:t>в школах</a:t>
            </a:r>
            <a:r>
              <a:rPr lang="ru-RU" sz="2000" dirty="0" smtClean="0"/>
              <a:t>. </a:t>
            </a:r>
            <a:r>
              <a:rPr lang="ru-RU" sz="2000" dirty="0"/>
              <a:t>Они учатся там </a:t>
            </a:r>
            <a:r>
              <a:rPr lang="ru-RU" sz="2000" b="1" dirty="0" smtClean="0">
                <a:solidFill>
                  <a:srgbClr val="7030A0"/>
                </a:solidFill>
              </a:rPr>
              <a:t>два года </a:t>
            </a:r>
            <a:r>
              <a:rPr lang="ru-RU" sz="2000" dirty="0"/>
              <a:t>— </a:t>
            </a:r>
            <a:r>
              <a:rPr lang="ru-RU" sz="2000" b="1" dirty="0">
                <a:solidFill>
                  <a:srgbClr val="7030A0"/>
                </a:solidFill>
              </a:rPr>
              <a:t>с </a:t>
            </a:r>
            <a:r>
              <a:rPr lang="ru-RU" sz="2000" b="1" dirty="0" smtClean="0">
                <a:solidFill>
                  <a:srgbClr val="7030A0"/>
                </a:solidFill>
              </a:rPr>
              <a:t>десятого </a:t>
            </a:r>
            <a:r>
              <a:rPr lang="ru-RU" sz="2000" b="1" dirty="0">
                <a:solidFill>
                  <a:srgbClr val="7030A0"/>
                </a:solidFill>
              </a:rPr>
              <a:t>по </a:t>
            </a:r>
            <a:r>
              <a:rPr lang="ru-RU" sz="2000" b="1" dirty="0" smtClean="0">
                <a:solidFill>
                  <a:srgbClr val="7030A0"/>
                </a:solidFill>
              </a:rPr>
              <a:t>одиннадцатый </a:t>
            </a:r>
            <a:r>
              <a:rPr lang="ru-RU" sz="2000" b="1" dirty="0">
                <a:solidFill>
                  <a:srgbClr val="7030A0"/>
                </a:solidFill>
              </a:rPr>
              <a:t>класс</a:t>
            </a:r>
            <a:r>
              <a:rPr lang="ru-RU" sz="2000" dirty="0" smtClean="0"/>
              <a:t>. </a:t>
            </a:r>
            <a:r>
              <a:rPr lang="ru-RU" sz="2400" dirty="0">
                <a:solidFill>
                  <a:srgbClr val="002060"/>
                </a:solidFill>
              </a:rPr>
              <a:t>Среднее специальное образование </a:t>
            </a:r>
            <a:r>
              <a:rPr lang="ru-RU" sz="2400" dirty="0"/>
              <a:t>они получают </a:t>
            </a:r>
            <a:r>
              <a:rPr lang="ru-RU" sz="2400" b="1" dirty="0" smtClean="0"/>
              <a:t>в техникумах</a:t>
            </a:r>
            <a:r>
              <a:rPr lang="ru-RU" sz="2400" dirty="0" smtClean="0"/>
              <a:t>, </a:t>
            </a:r>
            <a:r>
              <a:rPr lang="ru-RU" sz="2400" b="1" dirty="0" smtClean="0"/>
              <a:t>училищах</a:t>
            </a:r>
            <a:r>
              <a:rPr lang="ru-RU" sz="2400" dirty="0" smtClean="0"/>
              <a:t> и </a:t>
            </a:r>
            <a:r>
              <a:rPr lang="ru-RU" sz="2400" b="1" dirty="0" smtClean="0"/>
              <a:t>колледжах</a:t>
            </a:r>
            <a:r>
              <a:rPr lang="ru-RU" sz="2400" dirty="0" smtClean="0"/>
              <a:t>. </a:t>
            </a:r>
            <a:r>
              <a:rPr lang="ru-RU" sz="2400" dirty="0"/>
              <a:t>Они учатся </a:t>
            </a:r>
            <a:r>
              <a:rPr lang="ru-RU" sz="2400" dirty="0" smtClean="0"/>
              <a:t>там </a:t>
            </a:r>
            <a:r>
              <a:rPr lang="ru-RU" sz="2400" b="1" dirty="0" smtClean="0">
                <a:solidFill>
                  <a:srgbClr val="7030A0"/>
                </a:solidFill>
              </a:rPr>
              <a:t>три года </a:t>
            </a:r>
            <a:r>
              <a:rPr lang="ru-RU" sz="2400" dirty="0"/>
              <a:t>— </a:t>
            </a:r>
            <a:r>
              <a:rPr lang="ru-RU" sz="2400" b="1" dirty="0">
                <a:solidFill>
                  <a:srgbClr val="7030A0"/>
                </a:solidFill>
              </a:rPr>
              <a:t>с </a:t>
            </a:r>
            <a:r>
              <a:rPr lang="ru-RU" sz="2400" b="1" dirty="0" smtClean="0">
                <a:solidFill>
                  <a:srgbClr val="7030A0"/>
                </a:solidFill>
              </a:rPr>
              <a:t>первого </a:t>
            </a:r>
            <a:r>
              <a:rPr lang="ru-RU" sz="2400" b="1" dirty="0">
                <a:solidFill>
                  <a:srgbClr val="7030A0"/>
                </a:solidFill>
              </a:rPr>
              <a:t>по </a:t>
            </a:r>
            <a:r>
              <a:rPr lang="ru-RU" sz="2400" b="1" dirty="0" smtClean="0">
                <a:solidFill>
                  <a:srgbClr val="7030A0"/>
                </a:solidFill>
              </a:rPr>
              <a:t>третий курс</a:t>
            </a:r>
            <a:r>
              <a:rPr lang="ru-RU" sz="2400" dirty="0"/>
              <a:t>. 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      После </a:t>
            </a:r>
            <a:r>
              <a:rPr lang="ru-RU" sz="2400" dirty="0"/>
              <a:t>получения среднего общего образования или среднего специального образования граждане России могут получить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</a:t>
            </a:r>
            <a:r>
              <a:rPr lang="ru-RU" sz="2400" dirty="0"/>
              <a:t>.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 </a:t>
            </a:r>
            <a:r>
              <a:rPr lang="ru-RU" sz="2400" dirty="0"/>
              <a:t>они </a:t>
            </a:r>
            <a:r>
              <a:rPr lang="ru-RU" sz="2400" dirty="0" smtClean="0"/>
              <a:t>получают ... </a:t>
            </a:r>
            <a:r>
              <a:rPr lang="ru-RU" sz="2400" dirty="0"/>
              <a:t>. Они учатся там </a:t>
            </a:r>
            <a:r>
              <a:rPr lang="ru-RU" sz="2400" dirty="0" smtClean="0"/>
              <a:t>... .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После </a:t>
            </a:r>
            <a:r>
              <a:rPr lang="ru-RU" sz="2400" dirty="0"/>
              <a:t>окончания высшего учебного заведения те, кто хочет заниматься научной деятельностью, могут поступить в </a:t>
            </a:r>
            <a:r>
              <a:rPr lang="ru-RU" sz="2400" dirty="0">
                <a:solidFill>
                  <a:srgbClr val="002060"/>
                </a:solidFill>
              </a:rPr>
              <a:t>аспирантуру</a:t>
            </a:r>
            <a:r>
              <a:rPr lang="ru-RU" sz="2400" dirty="0"/>
              <a:t> при институте или университете. Там они </a:t>
            </a:r>
            <a:r>
              <a:rPr lang="ru-RU" sz="2400" dirty="0" smtClean="0"/>
              <a:t>учатся… 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059" y="0"/>
            <a:ext cx="5155942" cy="29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4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21AA6A-BCCB-4987-841F-EA7B926E4380}"/>
              </a:ext>
            </a:extLst>
          </p:cNvPr>
          <p:cNvSpPr txBox="1"/>
          <p:nvPr/>
        </p:nvSpPr>
        <p:spPr>
          <a:xfrm>
            <a:off x="137556" y="-82002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7556" y="1015663"/>
            <a:ext cx="1146232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6. </a:t>
            </a:r>
            <a:r>
              <a:rPr lang="ru-RU" b="1" i="1" dirty="0"/>
              <a:t>Прочитайте </a:t>
            </a:r>
            <a:r>
              <a:rPr lang="ru-RU" b="1" i="1" dirty="0" smtClean="0"/>
              <a:t>текст, дополните необходимыми по смыслу</a:t>
            </a:r>
            <a:br>
              <a:rPr lang="ru-RU" b="1" i="1" dirty="0" smtClean="0"/>
            </a:br>
            <a:r>
              <a:rPr lang="ru-RU" b="1" i="1" dirty="0" smtClean="0"/>
              <a:t>словами и словосочетаниями из схемы.</a:t>
            </a:r>
            <a:endParaRPr lang="ru-RU" b="1" i="1" dirty="0"/>
          </a:p>
          <a:p>
            <a:r>
              <a:rPr lang="ru-RU" sz="2000" dirty="0" smtClean="0">
                <a:solidFill>
                  <a:srgbClr val="002060"/>
                </a:solidFill>
              </a:rPr>
              <a:t>      Основное </a:t>
            </a:r>
            <a:r>
              <a:rPr lang="ru-RU" sz="2000" dirty="0">
                <a:solidFill>
                  <a:srgbClr val="002060"/>
                </a:solidFill>
              </a:rPr>
              <a:t>общее образование </a:t>
            </a:r>
            <a:r>
              <a:rPr lang="ru-RU" sz="2000" dirty="0"/>
              <a:t>граждане России </a:t>
            </a:r>
            <a:r>
              <a:rPr lang="ru-RU" sz="2000" dirty="0" smtClean="0"/>
              <a:t>получают </a:t>
            </a:r>
            <a:br>
              <a:rPr lang="ru-RU" sz="2000" dirty="0" smtClean="0"/>
            </a:br>
            <a:r>
              <a:rPr lang="ru-RU" sz="2000" b="1" dirty="0" smtClean="0"/>
              <a:t>в </a:t>
            </a:r>
            <a:r>
              <a:rPr lang="ru-RU" sz="2000" b="1" dirty="0"/>
              <a:t>школах</a:t>
            </a:r>
            <a:r>
              <a:rPr lang="ru-RU" sz="2000" dirty="0"/>
              <a:t>. Они учатся там </a:t>
            </a:r>
            <a:r>
              <a:rPr lang="ru-RU" sz="2000" b="1" dirty="0">
                <a:solidFill>
                  <a:srgbClr val="7030A0"/>
                </a:solidFill>
              </a:rPr>
              <a:t>девять лет </a:t>
            </a:r>
            <a:r>
              <a:rPr lang="ru-RU" sz="2000" dirty="0" smtClean="0"/>
              <a:t>— </a:t>
            </a:r>
            <a:r>
              <a:rPr lang="ru-RU" sz="2000" b="1" dirty="0" smtClean="0">
                <a:solidFill>
                  <a:srgbClr val="7030A0"/>
                </a:solidFill>
              </a:rPr>
              <a:t>с </a:t>
            </a:r>
            <a:r>
              <a:rPr lang="ru-RU" sz="2000" b="1" dirty="0">
                <a:solidFill>
                  <a:srgbClr val="7030A0"/>
                </a:solidFill>
              </a:rPr>
              <a:t>первого по </a:t>
            </a:r>
            <a:r>
              <a:rPr lang="ru-RU" sz="2000" b="1" dirty="0" smtClean="0">
                <a:solidFill>
                  <a:srgbClr val="7030A0"/>
                </a:solidFill>
              </a:rPr>
              <a:t>девятый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класс</a:t>
            </a:r>
            <a:r>
              <a:rPr lang="ru-RU" sz="2000" dirty="0" smtClean="0"/>
              <a:t>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</a:t>
            </a:r>
            <a:r>
              <a:rPr lang="ru-RU" sz="2000" dirty="0" smtClean="0"/>
              <a:t>Затем </a:t>
            </a:r>
            <a:r>
              <a:rPr lang="ru-RU" sz="2000" dirty="0"/>
              <a:t>они могут получить либо среднее общее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образование</a:t>
            </a:r>
            <a:r>
              <a:rPr lang="ru-RU" sz="2000" dirty="0"/>
              <a:t>, либо среднее специальное образование. </a:t>
            </a:r>
            <a:r>
              <a:rPr lang="ru-RU" sz="2000" dirty="0">
                <a:solidFill>
                  <a:srgbClr val="002060"/>
                </a:solidFill>
              </a:rPr>
              <a:t>Среднее общее образование </a:t>
            </a:r>
            <a:r>
              <a:rPr lang="ru-RU" sz="2000" dirty="0"/>
              <a:t>они получают </a:t>
            </a:r>
            <a:r>
              <a:rPr lang="ru-RU" sz="2000" b="1" dirty="0"/>
              <a:t>в школах</a:t>
            </a:r>
            <a:r>
              <a:rPr lang="ru-RU" sz="2000" dirty="0" smtClean="0"/>
              <a:t>. </a:t>
            </a:r>
            <a:r>
              <a:rPr lang="ru-RU" sz="2000" dirty="0"/>
              <a:t>Они учатся там </a:t>
            </a:r>
            <a:r>
              <a:rPr lang="ru-RU" sz="2000" b="1" dirty="0" smtClean="0">
                <a:solidFill>
                  <a:srgbClr val="7030A0"/>
                </a:solidFill>
              </a:rPr>
              <a:t>два года </a:t>
            </a:r>
            <a:r>
              <a:rPr lang="ru-RU" sz="2000" dirty="0"/>
              <a:t>— </a:t>
            </a:r>
            <a:r>
              <a:rPr lang="ru-RU" sz="2000" b="1" dirty="0">
                <a:solidFill>
                  <a:srgbClr val="7030A0"/>
                </a:solidFill>
              </a:rPr>
              <a:t>с </a:t>
            </a:r>
            <a:r>
              <a:rPr lang="ru-RU" sz="2000" b="1" dirty="0" smtClean="0">
                <a:solidFill>
                  <a:srgbClr val="7030A0"/>
                </a:solidFill>
              </a:rPr>
              <a:t>десятого </a:t>
            </a:r>
            <a:r>
              <a:rPr lang="ru-RU" sz="2000" b="1" dirty="0">
                <a:solidFill>
                  <a:srgbClr val="7030A0"/>
                </a:solidFill>
              </a:rPr>
              <a:t>по </a:t>
            </a:r>
            <a:r>
              <a:rPr lang="ru-RU" sz="2000" b="1" dirty="0" smtClean="0">
                <a:solidFill>
                  <a:srgbClr val="7030A0"/>
                </a:solidFill>
              </a:rPr>
              <a:t>одиннадцатый </a:t>
            </a:r>
            <a:r>
              <a:rPr lang="ru-RU" sz="2000" b="1" dirty="0">
                <a:solidFill>
                  <a:srgbClr val="7030A0"/>
                </a:solidFill>
              </a:rPr>
              <a:t>класс</a:t>
            </a:r>
            <a:r>
              <a:rPr lang="ru-RU" sz="2000" dirty="0" smtClean="0"/>
              <a:t>. </a:t>
            </a:r>
            <a:r>
              <a:rPr lang="ru-RU" sz="2400" dirty="0">
                <a:solidFill>
                  <a:srgbClr val="002060"/>
                </a:solidFill>
              </a:rPr>
              <a:t>Среднее специальное образование </a:t>
            </a:r>
            <a:r>
              <a:rPr lang="ru-RU" sz="2400" dirty="0"/>
              <a:t>они получают </a:t>
            </a:r>
            <a:r>
              <a:rPr lang="ru-RU" sz="2400" b="1" dirty="0" smtClean="0"/>
              <a:t>в техникумах</a:t>
            </a:r>
            <a:r>
              <a:rPr lang="ru-RU" sz="2400" dirty="0" smtClean="0"/>
              <a:t>, </a:t>
            </a:r>
            <a:r>
              <a:rPr lang="ru-RU" sz="2400" b="1" dirty="0" smtClean="0"/>
              <a:t>училищах</a:t>
            </a:r>
            <a:r>
              <a:rPr lang="ru-RU" sz="2400" dirty="0" smtClean="0"/>
              <a:t> и </a:t>
            </a:r>
            <a:r>
              <a:rPr lang="ru-RU" sz="2400" b="1" dirty="0" smtClean="0"/>
              <a:t>колледжах</a:t>
            </a:r>
            <a:r>
              <a:rPr lang="ru-RU" sz="2400" dirty="0" smtClean="0"/>
              <a:t>. </a:t>
            </a:r>
            <a:r>
              <a:rPr lang="ru-RU" sz="2400" dirty="0"/>
              <a:t>Они учатся </a:t>
            </a:r>
            <a:r>
              <a:rPr lang="ru-RU" sz="2400" dirty="0" smtClean="0"/>
              <a:t>там </a:t>
            </a:r>
            <a:r>
              <a:rPr lang="ru-RU" sz="2400" b="1" dirty="0" smtClean="0">
                <a:solidFill>
                  <a:srgbClr val="7030A0"/>
                </a:solidFill>
              </a:rPr>
              <a:t>три года </a:t>
            </a:r>
            <a:r>
              <a:rPr lang="ru-RU" sz="2400" dirty="0"/>
              <a:t>— </a:t>
            </a:r>
            <a:r>
              <a:rPr lang="ru-RU" sz="2400" b="1" dirty="0">
                <a:solidFill>
                  <a:srgbClr val="7030A0"/>
                </a:solidFill>
              </a:rPr>
              <a:t>с </a:t>
            </a:r>
            <a:r>
              <a:rPr lang="ru-RU" sz="2400" b="1" dirty="0" smtClean="0">
                <a:solidFill>
                  <a:srgbClr val="7030A0"/>
                </a:solidFill>
              </a:rPr>
              <a:t>первого </a:t>
            </a:r>
            <a:r>
              <a:rPr lang="ru-RU" sz="2400" b="1" dirty="0">
                <a:solidFill>
                  <a:srgbClr val="7030A0"/>
                </a:solidFill>
              </a:rPr>
              <a:t>по </a:t>
            </a:r>
            <a:r>
              <a:rPr lang="ru-RU" sz="2400" b="1" dirty="0" smtClean="0">
                <a:solidFill>
                  <a:srgbClr val="7030A0"/>
                </a:solidFill>
              </a:rPr>
              <a:t>третий курс</a:t>
            </a:r>
            <a:r>
              <a:rPr lang="ru-RU" sz="2400" dirty="0"/>
              <a:t>. 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      После </a:t>
            </a:r>
            <a:r>
              <a:rPr lang="ru-RU" sz="2400" dirty="0"/>
              <a:t>получения среднего общего образования или среднего специального образования граждане России могут получить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</a:t>
            </a:r>
            <a:r>
              <a:rPr lang="ru-RU" sz="2400" dirty="0"/>
              <a:t>.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 </a:t>
            </a:r>
            <a:r>
              <a:rPr lang="ru-RU" sz="2400" dirty="0"/>
              <a:t>они </a:t>
            </a:r>
            <a:r>
              <a:rPr lang="ru-RU" sz="2400" dirty="0" smtClean="0"/>
              <a:t>получают </a:t>
            </a:r>
            <a:r>
              <a:rPr lang="ru-RU" sz="2400" b="1" dirty="0" smtClean="0"/>
              <a:t>в университетах </a:t>
            </a:r>
            <a:r>
              <a:rPr lang="ru-RU" sz="2400" dirty="0" smtClean="0"/>
              <a:t>и </a:t>
            </a:r>
            <a:r>
              <a:rPr lang="ru-RU" sz="2400" b="1" dirty="0" smtClean="0"/>
              <a:t>институтах</a:t>
            </a:r>
            <a:r>
              <a:rPr lang="ru-RU" sz="2400" dirty="0" smtClean="0"/>
              <a:t> (</a:t>
            </a:r>
            <a:r>
              <a:rPr lang="ru-RU" sz="2400" b="1" dirty="0" smtClean="0"/>
              <a:t>в вузах</a:t>
            </a:r>
            <a:r>
              <a:rPr lang="ru-RU" sz="2400" dirty="0" smtClean="0"/>
              <a:t>). </a:t>
            </a:r>
            <a:r>
              <a:rPr lang="ru-RU" sz="2400" dirty="0"/>
              <a:t>Они учатся там </a:t>
            </a:r>
            <a:r>
              <a:rPr lang="ru-RU" sz="2400" dirty="0" smtClean="0"/>
              <a:t>... .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После </a:t>
            </a:r>
            <a:r>
              <a:rPr lang="ru-RU" sz="2400" dirty="0"/>
              <a:t>окончания высшего учебного заведения те, кто хочет заниматься научной деятельностью, могут поступить в </a:t>
            </a:r>
            <a:r>
              <a:rPr lang="ru-RU" sz="2400" dirty="0">
                <a:solidFill>
                  <a:srgbClr val="002060"/>
                </a:solidFill>
              </a:rPr>
              <a:t>аспирантуру</a:t>
            </a:r>
            <a:r>
              <a:rPr lang="ru-RU" sz="2400" dirty="0"/>
              <a:t> при институте или университете. Там они </a:t>
            </a:r>
            <a:r>
              <a:rPr lang="ru-RU" sz="2400" dirty="0" smtClean="0"/>
              <a:t>учатся… 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059" y="0"/>
            <a:ext cx="5155942" cy="29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2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21AA6A-BCCB-4987-841F-EA7B926E4380}"/>
              </a:ext>
            </a:extLst>
          </p:cNvPr>
          <p:cNvSpPr txBox="1"/>
          <p:nvPr/>
        </p:nvSpPr>
        <p:spPr>
          <a:xfrm>
            <a:off x="137556" y="-82002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7556" y="1015663"/>
            <a:ext cx="1146232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6. </a:t>
            </a:r>
            <a:r>
              <a:rPr lang="ru-RU" b="1" i="1" dirty="0"/>
              <a:t>Прочитайте </a:t>
            </a:r>
            <a:r>
              <a:rPr lang="ru-RU" b="1" i="1" dirty="0" smtClean="0"/>
              <a:t>текст, дополните необходимыми по смыслу</a:t>
            </a:r>
            <a:br>
              <a:rPr lang="ru-RU" b="1" i="1" dirty="0" smtClean="0"/>
            </a:br>
            <a:r>
              <a:rPr lang="ru-RU" b="1" i="1" dirty="0" smtClean="0"/>
              <a:t>словами и словосочетаниями из схемы.</a:t>
            </a:r>
            <a:endParaRPr lang="ru-RU" b="1" i="1" dirty="0"/>
          </a:p>
          <a:p>
            <a:r>
              <a:rPr lang="ru-RU" sz="2000" dirty="0" smtClean="0">
                <a:solidFill>
                  <a:srgbClr val="002060"/>
                </a:solidFill>
              </a:rPr>
              <a:t>      Основное </a:t>
            </a:r>
            <a:r>
              <a:rPr lang="ru-RU" sz="2000" dirty="0">
                <a:solidFill>
                  <a:srgbClr val="002060"/>
                </a:solidFill>
              </a:rPr>
              <a:t>общее образование </a:t>
            </a:r>
            <a:r>
              <a:rPr lang="ru-RU" sz="2000" dirty="0"/>
              <a:t>граждане России </a:t>
            </a:r>
            <a:r>
              <a:rPr lang="ru-RU" sz="2000" dirty="0" smtClean="0"/>
              <a:t>получают </a:t>
            </a:r>
            <a:br>
              <a:rPr lang="ru-RU" sz="2000" dirty="0" smtClean="0"/>
            </a:br>
            <a:r>
              <a:rPr lang="ru-RU" sz="2000" b="1" dirty="0" smtClean="0"/>
              <a:t>в </a:t>
            </a:r>
            <a:r>
              <a:rPr lang="ru-RU" sz="2000" b="1" dirty="0"/>
              <a:t>школах</a:t>
            </a:r>
            <a:r>
              <a:rPr lang="ru-RU" sz="2000" dirty="0"/>
              <a:t>. Они учатся там </a:t>
            </a:r>
            <a:r>
              <a:rPr lang="ru-RU" sz="2000" b="1" dirty="0">
                <a:solidFill>
                  <a:srgbClr val="7030A0"/>
                </a:solidFill>
              </a:rPr>
              <a:t>девять лет </a:t>
            </a:r>
            <a:r>
              <a:rPr lang="ru-RU" sz="2000" dirty="0" smtClean="0"/>
              <a:t>— </a:t>
            </a:r>
            <a:r>
              <a:rPr lang="ru-RU" sz="2000" b="1" dirty="0" smtClean="0">
                <a:solidFill>
                  <a:srgbClr val="7030A0"/>
                </a:solidFill>
              </a:rPr>
              <a:t>с </a:t>
            </a:r>
            <a:r>
              <a:rPr lang="ru-RU" sz="2000" b="1" dirty="0">
                <a:solidFill>
                  <a:srgbClr val="7030A0"/>
                </a:solidFill>
              </a:rPr>
              <a:t>первого по </a:t>
            </a:r>
            <a:r>
              <a:rPr lang="ru-RU" sz="2000" b="1" dirty="0" smtClean="0">
                <a:solidFill>
                  <a:srgbClr val="7030A0"/>
                </a:solidFill>
              </a:rPr>
              <a:t>девятый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класс</a:t>
            </a:r>
            <a:r>
              <a:rPr lang="ru-RU" sz="2000" dirty="0" smtClean="0"/>
              <a:t>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</a:t>
            </a:r>
            <a:r>
              <a:rPr lang="ru-RU" sz="2000" dirty="0" smtClean="0"/>
              <a:t>Затем </a:t>
            </a:r>
            <a:r>
              <a:rPr lang="ru-RU" sz="2000" dirty="0"/>
              <a:t>они могут получить либо среднее общее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образование</a:t>
            </a:r>
            <a:r>
              <a:rPr lang="ru-RU" sz="2000" dirty="0"/>
              <a:t>, либо среднее специальное образование. </a:t>
            </a:r>
            <a:r>
              <a:rPr lang="ru-RU" sz="2000" dirty="0">
                <a:solidFill>
                  <a:srgbClr val="002060"/>
                </a:solidFill>
              </a:rPr>
              <a:t>Среднее общее образование </a:t>
            </a:r>
            <a:r>
              <a:rPr lang="ru-RU" sz="2000" dirty="0"/>
              <a:t>они получают </a:t>
            </a:r>
            <a:r>
              <a:rPr lang="ru-RU" sz="2000" b="1" dirty="0"/>
              <a:t>в школах</a:t>
            </a:r>
            <a:r>
              <a:rPr lang="ru-RU" sz="2000" dirty="0" smtClean="0"/>
              <a:t>. </a:t>
            </a:r>
            <a:r>
              <a:rPr lang="ru-RU" sz="2000" dirty="0"/>
              <a:t>Они учатся там </a:t>
            </a:r>
            <a:r>
              <a:rPr lang="ru-RU" sz="2000" b="1" dirty="0" smtClean="0">
                <a:solidFill>
                  <a:srgbClr val="7030A0"/>
                </a:solidFill>
              </a:rPr>
              <a:t>два года </a:t>
            </a:r>
            <a:r>
              <a:rPr lang="ru-RU" sz="2000" dirty="0"/>
              <a:t>— </a:t>
            </a:r>
            <a:r>
              <a:rPr lang="ru-RU" sz="2000" b="1" dirty="0">
                <a:solidFill>
                  <a:srgbClr val="7030A0"/>
                </a:solidFill>
              </a:rPr>
              <a:t>с </a:t>
            </a:r>
            <a:r>
              <a:rPr lang="ru-RU" sz="2000" b="1" dirty="0" smtClean="0">
                <a:solidFill>
                  <a:srgbClr val="7030A0"/>
                </a:solidFill>
              </a:rPr>
              <a:t>десятого </a:t>
            </a:r>
            <a:r>
              <a:rPr lang="ru-RU" sz="2000" b="1" dirty="0">
                <a:solidFill>
                  <a:srgbClr val="7030A0"/>
                </a:solidFill>
              </a:rPr>
              <a:t>по </a:t>
            </a:r>
            <a:r>
              <a:rPr lang="ru-RU" sz="2000" b="1" dirty="0" smtClean="0">
                <a:solidFill>
                  <a:srgbClr val="7030A0"/>
                </a:solidFill>
              </a:rPr>
              <a:t>одиннадцатый </a:t>
            </a:r>
            <a:r>
              <a:rPr lang="ru-RU" sz="2000" b="1" dirty="0">
                <a:solidFill>
                  <a:srgbClr val="7030A0"/>
                </a:solidFill>
              </a:rPr>
              <a:t>класс</a:t>
            </a:r>
            <a:r>
              <a:rPr lang="ru-RU" sz="2000" dirty="0" smtClean="0"/>
              <a:t>. </a:t>
            </a:r>
            <a:r>
              <a:rPr lang="ru-RU" sz="2400" dirty="0">
                <a:solidFill>
                  <a:srgbClr val="002060"/>
                </a:solidFill>
              </a:rPr>
              <a:t>Среднее специальное образование </a:t>
            </a:r>
            <a:r>
              <a:rPr lang="ru-RU" sz="2400" dirty="0"/>
              <a:t>они получают </a:t>
            </a:r>
            <a:r>
              <a:rPr lang="ru-RU" sz="2400" b="1" dirty="0" smtClean="0"/>
              <a:t>в техникумах</a:t>
            </a:r>
            <a:r>
              <a:rPr lang="ru-RU" sz="2400" dirty="0" smtClean="0"/>
              <a:t>, </a:t>
            </a:r>
            <a:r>
              <a:rPr lang="ru-RU" sz="2400" b="1" dirty="0" smtClean="0"/>
              <a:t>училищах</a:t>
            </a:r>
            <a:r>
              <a:rPr lang="ru-RU" sz="2400" dirty="0" smtClean="0"/>
              <a:t> и </a:t>
            </a:r>
            <a:r>
              <a:rPr lang="ru-RU" sz="2400" b="1" dirty="0" smtClean="0"/>
              <a:t>колледжах</a:t>
            </a:r>
            <a:r>
              <a:rPr lang="ru-RU" sz="2400" dirty="0" smtClean="0"/>
              <a:t>. </a:t>
            </a:r>
            <a:r>
              <a:rPr lang="ru-RU" sz="2400" dirty="0"/>
              <a:t>Они учатся </a:t>
            </a:r>
            <a:r>
              <a:rPr lang="ru-RU" sz="2400" dirty="0" smtClean="0"/>
              <a:t>там </a:t>
            </a:r>
            <a:r>
              <a:rPr lang="ru-RU" sz="2400" b="1" dirty="0" smtClean="0">
                <a:solidFill>
                  <a:srgbClr val="7030A0"/>
                </a:solidFill>
              </a:rPr>
              <a:t>три года </a:t>
            </a:r>
            <a:r>
              <a:rPr lang="ru-RU" sz="2400" dirty="0"/>
              <a:t>— </a:t>
            </a:r>
            <a:r>
              <a:rPr lang="ru-RU" sz="2400" b="1" dirty="0">
                <a:solidFill>
                  <a:srgbClr val="7030A0"/>
                </a:solidFill>
              </a:rPr>
              <a:t>с </a:t>
            </a:r>
            <a:r>
              <a:rPr lang="ru-RU" sz="2400" b="1" dirty="0" smtClean="0">
                <a:solidFill>
                  <a:srgbClr val="7030A0"/>
                </a:solidFill>
              </a:rPr>
              <a:t>первого </a:t>
            </a:r>
            <a:r>
              <a:rPr lang="ru-RU" sz="2400" b="1" dirty="0">
                <a:solidFill>
                  <a:srgbClr val="7030A0"/>
                </a:solidFill>
              </a:rPr>
              <a:t>по </a:t>
            </a:r>
            <a:r>
              <a:rPr lang="ru-RU" sz="2400" b="1" dirty="0" smtClean="0">
                <a:solidFill>
                  <a:srgbClr val="7030A0"/>
                </a:solidFill>
              </a:rPr>
              <a:t>третий курс</a:t>
            </a:r>
            <a:r>
              <a:rPr lang="ru-RU" sz="2400" dirty="0"/>
              <a:t>. 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      После </a:t>
            </a:r>
            <a:r>
              <a:rPr lang="ru-RU" sz="2400" dirty="0"/>
              <a:t>получения среднего общего образования или среднего специального образования граждане России могут получить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</a:t>
            </a:r>
            <a:r>
              <a:rPr lang="ru-RU" sz="2400" dirty="0"/>
              <a:t>.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 </a:t>
            </a:r>
            <a:r>
              <a:rPr lang="ru-RU" sz="2400" dirty="0"/>
              <a:t>они </a:t>
            </a:r>
            <a:r>
              <a:rPr lang="ru-RU" sz="2400" dirty="0" smtClean="0"/>
              <a:t>получают </a:t>
            </a:r>
            <a:r>
              <a:rPr lang="ru-RU" sz="2400" b="1" dirty="0" smtClean="0"/>
              <a:t>в университетах </a:t>
            </a:r>
            <a:r>
              <a:rPr lang="ru-RU" sz="2400" dirty="0" smtClean="0"/>
              <a:t>и </a:t>
            </a:r>
            <a:r>
              <a:rPr lang="ru-RU" sz="2400" b="1" dirty="0" smtClean="0"/>
              <a:t>институтах</a:t>
            </a:r>
            <a:r>
              <a:rPr lang="ru-RU" sz="2400" dirty="0" smtClean="0"/>
              <a:t> (</a:t>
            </a:r>
            <a:r>
              <a:rPr lang="ru-RU" sz="2400" b="1" dirty="0" smtClean="0"/>
              <a:t>в вузах</a:t>
            </a:r>
            <a:r>
              <a:rPr lang="ru-RU" sz="2400" dirty="0" smtClean="0"/>
              <a:t>). </a:t>
            </a:r>
            <a:r>
              <a:rPr lang="ru-RU" sz="2400" dirty="0"/>
              <a:t>Они учатся там </a:t>
            </a:r>
            <a:r>
              <a:rPr lang="ru-RU" sz="2400" b="1" dirty="0" smtClean="0">
                <a:solidFill>
                  <a:srgbClr val="7030A0"/>
                </a:solidFill>
              </a:rPr>
              <a:t>пять лет/четыре года/шесть лет </a:t>
            </a:r>
            <a:r>
              <a:rPr lang="ru-RU" sz="2400" dirty="0"/>
              <a:t>— </a:t>
            </a:r>
            <a:r>
              <a:rPr lang="ru-RU" sz="2400" b="1" dirty="0">
                <a:solidFill>
                  <a:srgbClr val="7030A0"/>
                </a:solidFill>
              </a:rPr>
              <a:t>с первого по </a:t>
            </a:r>
            <a:r>
              <a:rPr lang="ru-RU" sz="2400" b="1" dirty="0" smtClean="0">
                <a:solidFill>
                  <a:srgbClr val="7030A0"/>
                </a:solidFill>
              </a:rPr>
              <a:t>пятый/четвёртый/… </a:t>
            </a:r>
            <a:r>
              <a:rPr lang="ru-RU" sz="2400" b="1" dirty="0">
                <a:solidFill>
                  <a:srgbClr val="7030A0"/>
                </a:solidFill>
              </a:rPr>
              <a:t>курс</a:t>
            </a:r>
            <a:r>
              <a:rPr lang="ru-RU" sz="2400" dirty="0"/>
              <a:t>.</a:t>
            </a:r>
            <a:r>
              <a:rPr lang="ru-RU" sz="2400" dirty="0" smtClean="0"/>
              <a:t>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После </a:t>
            </a:r>
            <a:r>
              <a:rPr lang="ru-RU" sz="2400" dirty="0"/>
              <a:t>окончания высшего учебного заведения те, кто хочет заниматься научной деятельностью, могут поступить в </a:t>
            </a:r>
            <a:r>
              <a:rPr lang="ru-RU" sz="2400" dirty="0">
                <a:solidFill>
                  <a:srgbClr val="002060"/>
                </a:solidFill>
              </a:rPr>
              <a:t>аспирантуру</a:t>
            </a:r>
            <a:r>
              <a:rPr lang="ru-RU" sz="2400" dirty="0"/>
              <a:t> при институте или университете. Там они </a:t>
            </a:r>
            <a:r>
              <a:rPr lang="ru-RU" sz="2400" dirty="0" smtClean="0"/>
              <a:t>учатся… 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059" y="0"/>
            <a:ext cx="5155942" cy="29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52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21AA6A-BCCB-4987-841F-EA7B926E4380}"/>
              </a:ext>
            </a:extLst>
          </p:cNvPr>
          <p:cNvSpPr txBox="1"/>
          <p:nvPr/>
        </p:nvSpPr>
        <p:spPr>
          <a:xfrm>
            <a:off x="137556" y="-82002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7556" y="1015663"/>
            <a:ext cx="1146232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6. </a:t>
            </a:r>
            <a:r>
              <a:rPr lang="ru-RU" b="1" i="1" dirty="0"/>
              <a:t>Прочитайте </a:t>
            </a:r>
            <a:r>
              <a:rPr lang="ru-RU" b="1" i="1" dirty="0" smtClean="0"/>
              <a:t>текст, дополните необходимыми по смыслу</a:t>
            </a:r>
            <a:br>
              <a:rPr lang="ru-RU" b="1" i="1" dirty="0" smtClean="0"/>
            </a:br>
            <a:r>
              <a:rPr lang="ru-RU" b="1" i="1" dirty="0" smtClean="0"/>
              <a:t>словами и словосочетаниями из схемы.</a:t>
            </a:r>
            <a:endParaRPr lang="ru-RU" b="1" i="1" dirty="0"/>
          </a:p>
          <a:p>
            <a:r>
              <a:rPr lang="ru-RU" sz="2000" dirty="0" smtClean="0">
                <a:solidFill>
                  <a:srgbClr val="002060"/>
                </a:solidFill>
              </a:rPr>
              <a:t>      Основное </a:t>
            </a:r>
            <a:r>
              <a:rPr lang="ru-RU" sz="2000" dirty="0">
                <a:solidFill>
                  <a:srgbClr val="002060"/>
                </a:solidFill>
              </a:rPr>
              <a:t>общее образование </a:t>
            </a:r>
            <a:r>
              <a:rPr lang="ru-RU" sz="2000" dirty="0"/>
              <a:t>граждане России </a:t>
            </a:r>
            <a:r>
              <a:rPr lang="ru-RU" sz="2000" dirty="0" smtClean="0"/>
              <a:t>получают </a:t>
            </a:r>
            <a:br>
              <a:rPr lang="ru-RU" sz="2000" dirty="0" smtClean="0"/>
            </a:br>
            <a:r>
              <a:rPr lang="ru-RU" sz="2000" b="1" dirty="0" smtClean="0"/>
              <a:t>в </a:t>
            </a:r>
            <a:r>
              <a:rPr lang="ru-RU" sz="2000" b="1" dirty="0"/>
              <a:t>школах</a:t>
            </a:r>
            <a:r>
              <a:rPr lang="ru-RU" sz="2000" dirty="0"/>
              <a:t>. Они учатся там </a:t>
            </a:r>
            <a:r>
              <a:rPr lang="ru-RU" sz="2000" b="1" dirty="0">
                <a:solidFill>
                  <a:srgbClr val="7030A0"/>
                </a:solidFill>
              </a:rPr>
              <a:t>девять лет </a:t>
            </a:r>
            <a:r>
              <a:rPr lang="ru-RU" sz="2000" dirty="0" smtClean="0"/>
              <a:t>— </a:t>
            </a:r>
            <a:r>
              <a:rPr lang="ru-RU" sz="2000" b="1" dirty="0" smtClean="0">
                <a:solidFill>
                  <a:srgbClr val="7030A0"/>
                </a:solidFill>
              </a:rPr>
              <a:t>с </a:t>
            </a:r>
            <a:r>
              <a:rPr lang="ru-RU" sz="2000" b="1" dirty="0">
                <a:solidFill>
                  <a:srgbClr val="7030A0"/>
                </a:solidFill>
              </a:rPr>
              <a:t>первого по </a:t>
            </a:r>
            <a:r>
              <a:rPr lang="ru-RU" sz="2000" b="1" dirty="0" smtClean="0">
                <a:solidFill>
                  <a:srgbClr val="7030A0"/>
                </a:solidFill>
              </a:rPr>
              <a:t>девятый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класс</a:t>
            </a:r>
            <a:r>
              <a:rPr lang="ru-RU" sz="2000" dirty="0" smtClean="0"/>
              <a:t>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</a:t>
            </a:r>
            <a:r>
              <a:rPr lang="ru-RU" sz="2000" dirty="0" smtClean="0"/>
              <a:t>Затем </a:t>
            </a:r>
            <a:r>
              <a:rPr lang="ru-RU" sz="2000" dirty="0"/>
              <a:t>они могут получить либо среднее общее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образование</a:t>
            </a:r>
            <a:r>
              <a:rPr lang="ru-RU" sz="2000" dirty="0"/>
              <a:t>, либо среднее специальное образование. </a:t>
            </a:r>
            <a:r>
              <a:rPr lang="ru-RU" sz="2000" dirty="0">
                <a:solidFill>
                  <a:srgbClr val="002060"/>
                </a:solidFill>
              </a:rPr>
              <a:t>Среднее общее образование </a:t>
            </a:r>
            <a:r>
              <a:rPr lang="ru-RU" sz="2000" dirty="0"/>
              <a:t>они получают </a:t>
            </a:r>
            <a:r>
              <a:rPr lang="ru-RU" sz="2000" b="1" dirty="0"/>
              <a:t>в школах</a:t>
            </a:r>
            <a:r>
              <a:rPr lang="ru-RU" sz="2000" dirty="0" smtClean="0"/>
              <a:t>. </a:t>
            </a:r>
            <a:r>
              <a:rPr lang="ru-RU" sz="2000" dirty="0"/>
              <a:t>Они учатся там </a:t>
            </a:r>
            <a:r>
              <a:rPr lang="ru-RU" sz="2000" b="1" dirty="0" smtClean="0">
                <a:solidFill>
                  <a:srgbClr val="7030A0"/>
                </a:solidFill>
              </a:rPr>
              <a:t>два года </a:t>
            </a:r>
            <a:r>
              <a:rPr lang="ru-RU" sz="2000" dirty="0"/>
              <a:t>— </a:t>
            </a:r>
            <a:r>
              <a:rPr lang="ru-RU" sz="2000" b="1" dirty="0">
                <a:solidFill>
                  <a:srgbClr val="7030A0"/>
                </a:solidFill>
              </a:rPr>
              <a:t>с </a:t>
            </a:r>
            <a:r>
              <a:rPr lang="ru-RU" sz="2000" b="1" dirty="0" smtClean="0">
                <a:solidFill>
                  <a:srgbClr val="7030A0"/>
                </a:solidFill>
              </a:rPr>
              <a:t>десятого </a:t>
            </a:r>
            <a:r>
              <a:rPr lang="ru-RU" sz="2000" b="1" dirty="0">
                <a:solidFill>
                  <a:srgbClr val="7030A0"/>
                </a:solidFill>
              </a:rPr>
              <a:t>по </a:t>
            </a:r>
            <a:r>
              <a:rPr lang="ru-RU" sz="2000" b="1" dirty="0" smtClean="0">
                <a:solidFill>
                  <a:srgbClr val="7030A0"/>
                </a:solidFill>
              </a:rPr>
              <a:t>одиннадцатый </a:t>
            </a:r>
            <a:r>
              <a:rPr lang="ru-RU" sz="2000" b="1" dirty="0">
                <a:solidFill>
                  <a:srgbClr val="7030A0"/>
                </a:solidFill>
              </a:rPr>
              <a:t>класс</a:t>
            </a:r>
            <a:r>
              <a:rPr lang="ru-RU" sz="2000" dirty="0" smtClean="0"/>
              <a:t>. </a:t>
            </a:r>
            <a:r>
              <a:rPr lang="ru-RU" sz="2400" dirty="0">
                <a:solidFill>
                  <a:srgbClr val="002060"/>
                </a:solidFill>
              </a:rPr>
              <a:t>Среднее специальное образование </a:t>
            </a:r>
            <a:r>
              <a:rPr lang="ru-RU" sz="2400" dirty="0"/>
              <a:t>они получают </a:t>
            </a:r>
            <a:r>
              <a:rPr lang="ru-RU" sz="2400" b="1" dirty="0" smtClean="0"/>
              <a:t>в техникумах</a:t>
            </a:r>
            <a:r>
              <a:rPr lang="ru-RU" sz="2400" dirty="0" smtClean="0"/>
              <a:t>, </a:t>
            </a:r>
            <a:r>
              <a:rPr lang="ru-RU" sz="2400" b="1" dirty="0" smtClean="0"/>
              <a:t>училищах</a:t>
            </a:r>
            <a:r>
              <a:rPr lang="ru-RU" sz="2400" dirty="0" smtClean="0"/>
              <a:t> и </a:t>
            </a:r>
            <a:r>
              <a:rPr lang="ru-RU" sz="2400" b="1" dirty="0" smtClean="0"/>
              <a:t>колледжах</a:t>
            </a:r>
            <a:r>
              <a:rPr lang="ru-RU" sz="2400" dirty="0" smtClean="0"/>
              <a:t>. </a:t>
            </a:r>
            <a:r>
              <a:rPr lang="ru-RU" sz="2400" dirty="0"/>
              <a:t>Они учатся </a:t>
            </a:r>
            <a:r>
              <a:rPr lang="ru-RU" sz="2400" dirty="0" smtClean="0"/>
              <a:t>там </a:t>
            </a:r>
            <a:r>
              <a:rPr lang="ru-RU" sz="2400" b="1" dirty="0" smtClean="0">
                <a:solidFill>
                  <a:srgbClr val="7030A0"/>
                </a:solidFill>
              </a:rPr>
              <a:t>три года </a:t>
            </a:r>
            <a:r>
              <a:rPr lang="ru-RU" sz="2400" dirty="0"/>
              <a:t>— </a:t>
            </a:r>
            <a:r>
              <a:rPr lang="ru-RU" sz="2400" b="1" dirty="0">
                <a:solidFill>
                  <a:srgbClr val="7030A0"/>
                </a:solidFill>
              </a:rPr>
              <a:t>с </a:t>
            </a:r>
            <a:r>
              <a:rPr lang="ru-RU" sz="2400" b="1" dirty="0" smtClean="0">
                <a:solidFill>
                  <a:srgbClr val="7030A0"/>
                </a:solidFill>
              </a:rPr>
              <a:t>первого </a:t>
            </a:r>
            <a:r>
              <a:rPr lang="ru-RU" sz="2400" b="1" dirty="0">
                <a:solidFill>
                  <a:srgbClr val="7030A0"/>
                </a:solidFill>
              </a:rPr>
              <a:t>по </a:t>
            </a:r>
            <a:r>
              <a:rPr lang="ru-RU" sz="2400" b="1" dirty="0" smtClean="0">
                <a:solidFill>
                  <a:srgbClr val="7030A0"/>
                </a:solidFill>
              </a:rPr>
              <a:t>третий курс</a:t>
            </a:r>
            <a:r>
              <a:rPr lang="ru-RU" sz="2400" dirty="0"/>
              <a:t>. 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      После </a:t>
            </a:r>
            <a:r>
              <a:rPr lang="ru-RU" sz="2400" dirty="0"/>
              <a:t>получения среднего общего образования или среднего специального образования граждане России могут получить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</a:t>
            </a:r>
            <a:r>
              <a:rPr lang="ru-RU" sz="2400" dirty="0"/>
              <a:t>. </a:t>
            </a:r>
            <a:r>
              <a:rPr lang="ru-RU" sz="2400" dirty="0">
                <a:solidFill>
                  <a:srgbClr val="002060"/>
                </a:solidFill>
              </a:rPr>
              <a:t>Высшее образование </a:t>
            </a:r>
            <a:r>
              <a:rPr lang="ru-RU" sz="2400" dirty="0"/>
              <a:t>они </a:t>
            </a:r>
            <a:r>
              <a:rPr lang="ru-RU" sz="2400" dirty="0" smtClean="0"/>
              <a:t>получают </a:t>
            </a:r>
            <a:r>
              <a:rPr lang="ru-RU" sz="2400" b="1" dirty="0" smtClean="0"/>
              <a:t>в университетах </a:t>
            </a:r>
            <a:r>
              <a:rPr lang="ru-RU" sz="2400" dirty="0" smtClean="0"/>
              <a:t>и </a:t>
            </a:r>
            <a:r>
              <a:rPr lang="ru-RU" sz="2400" b="1" dirty="0" smtClean="0"/>
              <a:t>институтах</a:t>
            </a:r>
            <a:r>
              <a:rPr lang="ru-RU" sz="2400" dirty="0" smtClean="0"/>
              <a:t> (</a:t>
            </a:r>
            <a:r>
              <a:rPr lang="ru-RU" sz="2400" b="1" dirty="0" smtClean="0"/>
              <a:t>в вузах</a:t>
            </a:r>
            <a:r>
              <a:rPr lang="ru-RU" sz="2400" dirty="0" smtClean="0"/>
              <a:t>). </a:t>
            </a:r>
            <a:r>
              <a:rPr lang="ru-RU" sz="2400" dirty="0"/>
              <a:t>Они учатся там </a:t>
            </a:r>
            <a:r>
              <a:rPr lang="ru-RU" sz="2400" b="1" dirty="0" smtClean="0">
                <a:solidFill>
                  <a:srgbClr val="7030A0"/>
                </a:solidFill>
              </a:rPr>
              <a:t>пять лет/четыре года/шесть лет </a:t>
            </a:r>
            <a:r>
              <a:rPr lang="ru-RU" sz="2400" dirty="0"/>
              <a:t>— </a:t>
            </a:r>
            <a:r>
              <a:rPr lang="ru-RU" sz="2400" b="1" dirty="0">
                <a:solidFill>
                  <a:srgbClr val="7030A0"/>
                </a:solidFill>
              </a:rPr>
              <a:t>с первого по </a:t>
            </a:r>
            <a:r>
              <a:rPr lang="ru-RU" sz="2400" b="1" dirty="0" smtClean="0">
                <a:solidFill>
                  <a:srgbClr val="7030A0"/>
                </a:solidFill>
              </a:rPr>
              <a:t>пятый/четвёртый/… </a:t>
            </a:r>
            <a:r>
              <a:rPr lang="ru-RU" sz="2400" b="1" dirty="0">
                <a:solidFill>
                  <a:srgbClr val="7030A0"/>
                </a:solidFill>
              </a:rPr>
              <a:t>курс</a:t>
            </a:r>
            <a:r>
              <a:rPr lang="ru-RU" sz="2400" dirty="0"/>
              <a:t>.</a:t>
            </a:r>
            <a:r>
              <a:rPr lang="ru-RU" sz="2400" dirty="0" smtClean="0"/>
              <a:t>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После </a:t>
            </a:r>
            <a:r>
              <a:rPr lang="ru-RU" sz="2400" dirty="0"/>
              <a:t>окончания высшего учебного заведения те, кто хочет заниматься научной деятельностью, могут поступить в </a:t>
            </a:r>
            <a:r>
              <a:rPr lang="ru-RU" sz="2400" dirty="0">
                <a:solidFill>
                  <a:srgbClr val="002060"/>
                </a:solidFill>
              </a:rPr>
              <a:t>аспирантуру</a:t>
            </a:r>
            <a:r>
              <a:rPr lang="ru-RU" sz="2400" dirty="0"/>
              <a:t> при институте или университете. Там они </a:t>
            </a:r>
            <a:r>
              <a:rPr lang="ru-RU" sz="2400" dirty="0" smtClean="0"/>
              <a:t>учатся </a:t>
            </a:r>
            <a:r>
              <a:rPr lang="ru-RU" sz="2400" b="1" dirty="0">
                <a:solidFill>
                  <a:srgbClr val="7030A0"/>
                </a:solidFill>
              </a:rPr>
              <a:t>три </a:t>
            </a:r>
            <a:r>
              <a:rPr lang="ru-RU" sz="2400" b="1" dirty="0" smtClean="0">
                <a:solidFill>
                  <a:srgbClr val="7030A0"/>
                </a:solidFill>
              </a:rPr>
              <a:t>года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059" y="0"/>
            <a:ext cx="5155942" cy="29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33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14 февраля 2026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3D72159-A6E1-08B1-B564-8404C584E77C}"/>
              </a:ext>
            </a:extLst>
          </p:cNvPr>
          <p:cNvSpPr txBox="1"/>
          <p:nvPr/>
        </p:nvSpPr>
        <p:spPr>
          <a:xfrm>
            <a:off x="260349" y="980813"/>
            <a:ext cx="1172686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1.   </a:t>
            </a:r>
            <a:r>
              <a:rPr lang="ru-RU" sz="3600" b="1" dirty="0">
                <a:solidFill>
                  <a:prstClr val="black"/>
                </a:solidFill>
              </a:rPr>
              <a:t>Лексико-грамматический тест</a:t>
            </a:r>
            <a:endParaRPr lang="en-US" sz="3600" b="1" dirty="0">
              <a:solidFill>
                <a:prstClr val="black"/>
              </a:solidFill>
            </a:endParaRPr>
          </a:p>
          <a:p>
            <a:r>
              <a:rPr lang="en-US" sz="3200" dirty="0">
                <a:solidFill>
                  <a:prstClr val="black"/>
                </a:solidFill>
                <a:hlinkClick r:id="rId2"/>
              </a:rPr>
              <a:t>https://onlinetestpad.com/cfvejvuswjido</a:t>
            </a:r>
            <a:r>
              <a:rPr lang="ru-RU" sz="3200" dirty="0" smtClean="0">
                <a:solidFill>
                  <a:prstClr val="black"/>
                </a:solidFill>
              </a:rPr>
              <a:t>. </a:t>
            </a:r>
            <a:r>
              <a:rPr lang="ru-RU" sz="3200" i="1" dirty="0"/>
              <a:t>Фонетика, лексика, грамматика. Праздники. </a:t>
            </a:r>
            <a:r>
              <a:rPr lang="ru-RU" sz="3200" i="1" dirty="0" smtClean="0"/>
              <a:t>Интернет.</a:t>
            </a:r>
            <a:endParaRPr lang="ru-RU" sz="3200" i="1" dirty="0"/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 smtClean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2.   Диалоги (</a:t>
            </a:r>
            <a:r>
              <a:rPr lang="ru-RU" sz="3600" b="1" dirty="0" err="1" smtClean="0">
                <a:solidFill>
                  <a:prstClr val="black"/>
                </a:solidFill>
              </a:rPr>
              <a:t>полилоги</a:t>
            </a:r>
            <a:r>
              <a:rPr lang="ru-RU" sz="3600" b="1" dirty="0" smtClean="0">
                <a:solidFill>
                  <a:prstClr val="black"/>
                </a:solidFill>
              </a:rPr>
              <a:t>)</a:t>
            </a:r>
            <a:endParaRPr lang="en-US" sz="3600" b="1" dirty="0">
              <a:solidFill>
                <a:prstClr val="black"/>
              </a:solidFill>
            </a:endParaRPr>
          </a:p>
          <a:p>
            <a:r>
              <a:rPr lang="ru-RU" sz="3200" dirty="0">
                <a:solidFill>
                  <a:prstClr val="black"/>
                </a:solidFill>
              </a:rPr>
              <a:t>по теме урока </a:t>
            </a:r>
            <a:r>
              <a:rPr lang="ru-RU" sz="3200" dirty="0" smtClean="0">
                <a:solidFill>
                  <a:prstClr val="black"/>
                </a:solidFill>
              </a:rPr>
              <a:t>(как те, что мы читали, но больше). По 2-3 человека.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57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11808</TotalTime>
  <Words>10033</Words>
  <Application>Microsoft Office PowerPoint</Application>
  <PresentationFormat>Широкоэкранный</PresentationFormat>
  <Paragraphs>962</Paragraphs>
  <Slides>86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86</vt:i4>
      </vt:variant>
    </vt:vector>
  </HeadingPairs>
  <TitlesOfParts>
    <vt:vector size="94" baseType="lpstr">
      <vt:lpstr>Arial</vt:lpstr>
      <vt:lpstr>Arial Black</vt:lpstr>
      <vt:lpstr>Book Antiqua</vt:lpstr>
      <vt:lpstr>Calibri</vt:lpstr>
      <vt:lpstr>Calibri Light</vt:lpstr>
      <vt:lpstr>Cambria</vt:lpstr>
      <vt:lpstr>Times New Roman</vt:lpstr>
      <vt:lpstr>Тема Office</vt:lpstr>
      <vt:lpstr>Группа 103b 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Группа 103b</dc:title>
  <dc:creator>Гусева</dc:creator>
  <cp:lastModifiedBy>Гусева</cp:lastModifiedBy>
  <cp:revision>436</cp:revision>
  <dcterms:created xsi:type="dcterms:W3CDTF">2024-09-01T20:30:35Z</dcterms:created>
  <dcterms:modified xsi:type="dcterms:W3CDTF">2026-02-14T09:53:30Z</dcterms:modified>
</cp:coreProperties>
</file>