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"/>
  </p:notesMasterIdLst>
  <p:sldIdLst>
    <p:sldId id="1943" r:id="rId3"/>
    <p:sldId id="1953" r:id="rId4"/>
    <p:sldId id="348" r:id="rId5"/>
    <p:sldId id="1949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A7C2"/>
    <a:srgbClr val="E1D9D1"/>
    <a:srgbClr val="B9A5D8"/>
    <a:srgbClr val="D1DCF0"/>
    <a:srgbClr val="749BFC"/>
    <a:srgbClr val="C3A8BE"/>
    <a:srgbClr val="D5E7BB"/>
    <a:srgbClr val="C4A8BB"/>
    <a:srgbClr val="C2A7C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64" autoAdjust="0"/>
    <p:restoredTop sz="94660"/>
  </p:normalViewPr>
  <p:slideViewPr>
    <p:cSldViewPr snapToGrid="0">
      <p:cViewPr varScale="1">
        <p:scale>
          <a:sx n="66" d="100"/>
          <a:sy n="66" d="100"/>
        </p:scale>
        <p:origin x="134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2C52D-4576-40AC-9004-E2C2AF5BC46C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C6BD4-FB98-447E-83C4-2614FE6C7B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1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C6BD4-FB98-447E-83C4-2614FE6C7B5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7353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B6C0BC-0A4D-46CE-DB99-A3C067978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ACEEF2C-2BA4-DD4A-BF7F-0313D16FD4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6489968-64EB-8129-A57D-041D7B45D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5870182-68AE-E79C-E096-598905ED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1788A09-F51D-E371-EE27-41ED9407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2774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271165-2759-72C9-3BC5-1E1109374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6828096-6608-555D-F1BA-FC28627DE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493218A-CCE5-C6AD-11A2-B93070DDF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3D6CB6A-C907-A3B6-4E27-93E925A8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E744FE0-F483-7BFF-A80B-1E09DF1D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5429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A9F1F2-CBA8-BEDA-F088-2159D82B8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D52104D-99B7-F702-2674-A0C47E36B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7B75275-9A9F-B417-A046-6B5BF4501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6F9828C-A10D-A047-C2DC-3C2B4D27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3CA0E68-04E7-BBC9-2319-C5DAE239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8858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CEBC0A-434D-EC88-B4F0-0AE6C158F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74744FF-EB4D-198A-8CAB-5B290F10D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4325164-1619-7C19-52A9-AD133C9A0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3754EE9-91C7-F591-598B-F91A64FA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4553DB2-2C2B-4055-D59A-B6FB4E698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3F91D29-65ED-647A-7D3E-8DD8D7224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0242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5AAA0D-25C5-7E08-AC30-8B67A6F07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E5E14EA-56C7-D6E5-A237-6FA54BC01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3D49BF6-E5A6-90CE-1AA4-F42D60EE5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D7512DCC-2D46-B73D-F785-649C25F48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80FC493-25F3-2F73-68C3-E032ADF157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0FA1FD50-63EB-1FED-2FCA-B1335442F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657B752-CFCB-479E-33AE-81CEE3D64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8502D43-B97E-AFD0-479C-45626D31D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698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9F5D8D-9F7A-A2E1-0F1D-9E3E67DB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12CFB0F-58B8-1D67-C14A-F8B26F90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423B9D4A-142F-1A20-A154-EFCCB4E5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3C0A483-9CFA-600F-0326-7B83C089D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3439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14149D6-5241-F0BF-5AB1-D912C1427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981B10B2-C933-D141-8853-512D3DA3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37CF3AD-E422-5296-20F2-8F905FE6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3995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9684ED-A6C3-8A4F-0C2D-8A3EE8858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73D9283-AEA1-096A-3EBA-F8D4AC2AC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83F1DA8-AE7A-34AD-B55A-7ADEAA533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C97A91D-3945-8E62-8C8B-419B97288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18FF6A8-B037-3CA5-9B35-7B784C87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1DE5A2B-D8E7-32CA-19F7-581793979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8832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B8AE7C-78B7-A487-0232-95EB3A61A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C3AD5E7-0DFA-9698-EA8A-7A65BC783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625A380-ADC4-1FFF-EE4F-B3CA7D7E1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7076238-60BC-F22B-F449-910E33AFE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BD8E7D8-CADB-ED20-C798-A100C8F6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2CDD331-0FD1-6496-FF41-882D57240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2279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A69E0B-5EC8-E64E-9BDA-BDAC7CC4E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BEF2D13-5FED-41EE-5969-6F18AC2BB0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D15CE8E-8C52-EB41-9032-B63605CE7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5E0F2DB-5AF4-8E35-AC50-C511B6CB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C95F63D-757A-5E98-6B25-BBF8D370E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4733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1DACD64C-E110-F45F-5ADD-0D61772630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9F17967-FAA3-275F-F6B2-9BFFD5AE0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E8ADF1F-3FD7-B81D-C2C6-6614F334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D361-A627-4E15-881D-2FFC8BC38F30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ED3E379-A520-0AFB-66C2-50459A28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AC29FA9-346B-3868-1068-C08390F5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314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58DDB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D1FCFC6-BCBE-D179-98A3-1B6BD597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08B44D6-6220-0D28-0314-938C83720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8652E6A-CC40-361D-3E85-DFC012331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2D361-A627-4E15-881D-2FFC8BC38F30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1E838C9-B186-36C9-E68A-4C5189882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675FA44-51B6-567A-2EEF-690622F8A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C8232-40EF-4328-86E4-A5D237598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991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Магистранты-психологи 24 г/п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07CA5AC-2D16-4176-184B-3F995C5B7213}"/>
              </a:ext>
            </a:extLst>
          </p:cNvPr>
          <p:cNvSpPr txBox="1"/>
          <p:nvPr/>
        </p:nvSpPr>
        <p:spPr>
          <a:xfrm>
            <a:off x="0" y="874782"/>
            <a:ext cx="12192000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29 октября 2025 года, 17:00—20:00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9308EB89-BDFF-D1AD-896B-47355613C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063500"/>
              </p:ext>
            </p:extLst>
          </p:nvPr>
        </p:nvGraphicFramePr>
        <p:xfrm>
          <a:off x="0" y="1612485"/>
          <a:ext cx="12135439" cy="5267343"/>
        </p:xfrm>
        <a:graphic>
          <a:graphicData uri="http://schemas.openxmlformats.org/drawingml/2006/table">
            <a:tbl>
              <a:tblPr firstRow="1" firstCol="1" bandRow="1"/>
              <a:tblGrid>
                <a:gridCol w="637137">
                  <a:extLst>
                    <a:ext uri="{9D8B030D-6E8A-4147-A177-3AD203B41FA5}">
                      <a16:colId xmlns:a16="http://schemas.microsoft.com/office/drawing/2014/main" xmlns="" val="1258911635"/>
                    </a:ext>
                  </a:extLst>
                </a:gridCol>
                <a:gridCol w="1752543">
                  <a:extLst>
                    <a:ext uri="{9D8B030D-6E8A-4147-A177-3AD203B41FA5}">
                      <a16:colId xmlns:a16="http://schemas.microsoft.com/office/drawing/2014/main" xmlns="" val="269898606"/>
                    </a:ext>
                  </a:extLst>
                </a:gridCol>
                <a:gridCol w="274413">
                  <a:extLst>
                    <a:ext uri="{9D8B030D-6E8A-4147-A177-3AD203B41FA5}">
                      <a16:colId xmlns:a16="http://schemas.microsoft.com/office/drawing/2014/main" xmlns="" val="1118649554"/>
                    </a:ext>
                  </a:extLst>
                </a:gridCol>
                <a:gridCol w="400186">
                  <a:extLst>
                    <a:ext uri="{9D8B030D-6E8A-4147-A177-3AD203B41FA5}">
                      <a16:colId xmlns:a16="http://schemas.microsoft.com/office/drawing/2014/main" xmlns="" val="3119683142"/>
                    </a:ext>
                  </a:extLst>
                </a:gridCol>
                <a:gridCol w="400343">
                  <a:extLst>
                    <a:ext uri="{9D8B030D-6E8A-4147-A177-3AD203B41FA5}">
                      <a16:colId xmlns:a16="http://schemas.microsoft.com/office/drawing/2014/main" xmlns="" val="3890629694"/>
                    </a:ext>
                  </a:extLst>
                </a:gridCol>
                <a:gridCol w="507319">
                  <a:extLst>
                    <a:ext uri="{9D8B030D-6E8A-4147-A177-3AD203B41FA5}">
                      <a16:colId xmlns:a16="http://schemas.microsoft.com/office/drawing/2014/main" xmlns="" val="1320802280"/>
                    </a:ext>
                  </a:extLst>
                </a:gridCol>
                <a:gridCol w="825694">
                  <a:extLst>
                    <a:ext uri="{9D8B030D-6E8A-4147-A177-3AD203B41FA5}">
                      <a16:colId xmlns:a16="http://schemas.microsoft.com/office/drawing/2014/main" xmlns="" val="3686163218"/>
                    </a:ext>
                  </a:extLst>
                </a:gridCol>
                <a:gridCol w="444234">
                  <a:extLst>
                    <a:ext uri="{9D8B030D-6E8A-4147-A177-3AD203B41FA5}">
                      <a16:colId xmlns:a16="http://schemas.microsoft.com/office/drawing/2014/main" xmlns="" val="3169916578"/>
                    </a:ext>
                  </a:extLst>
                </a:gridCol>
                <a:gridCol w="458782">
                  <a:extLst>
                    <a:ext uri="{9D8B030D-6E8A-4147-A177-3AD203B41FA5}">
                      <a16:colId xmlns:a16="http://schemas.microsoft.com/office/drawing/2014/main" xmlns="" val="3616568672"/>
                    </a:ext>
                  </a:extLst>
                </a:gridCol>
                <a:gridCol w="374808">
                  <a:extLst>
                    <a:ext uri="{9D8B030D-6E8A-4147-A177-3AD203B41FA5}">
                      <a16:colId xmlns:a16="http://schemas.microsoft.com/office/drawing/2014/main" xmlns="" val="3278153680"/>
                    </a:ext>
                  </a:extLst>
                </a:gridCol>
                <a:gridCol w="730694">
                  <a:extLst>
                    <a:ext uri="{9D8B030D-6E8A-4147-A177-3AD203B41FA5}">
                      <a16:colId xmlns:a16="http://schemas.microsoft.com/office/drawing/2014/main" xmlns="" val="1528326670"/>
                    </a:ext>
                  </a:extLst>
                </a:gridCol>
                <a:gridCol w="558429">
                  <a:extLst>
                    <a:ext uri="{9D8B030D-6E8A-4147-A177-3AD203B41FA5}">
                      <a16:colId xmlns:a16="http://schemas.microsoft.com/office/drawing/2014/main" xmlns="" val="2095629664"/>
                    </a:ext>
                  </a:extLst>
                </a:gridCol>
                <a:gridCol w="4770857">
                  <a:extLst>
                    <a:ext uri="{9D8B030D-6E8A-4147-A177-3AD203B41FA5}">
                      <a16:colId xmlns:a16="http://schemas.microsoft.com/office/drawing/2014/main" xmlns="" val="2783294771"/>
                    </a:ext>
                  </a:extLst>
                </a:gridCol>
              </a:tblGrid>
              <a:tr h="97443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НР на-правление</a:t>
                      </a: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Фильмы «Предложение» и «Навсегда»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кошка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4074699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Ван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Цзэцзинь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Взаимосвязь между "буддийским" отношением и пятифакторной моделью личности среди студентов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Вэй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Сюэфэн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Влияние языковых особенностей на эмоциональные реакции: сравнительное исследование на основе русского и китайского языков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75703116"/>
                  </a:ext>
                </a:extLst>
              </a:tr>
              <a:tr h="34282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Вэй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Цзюньтин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Темы и сферы </a:t>
                      </a:r>
                      <a:r>
                        <a:rPr lang="ru-RU" sz="9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эвфемизации</a:t>
                      </a:r>
                      <a:r>
                        <a:rPr lang="ru-RU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современном российском политическом дискурсе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92308948"/>
                  </a:ext>
                </a:extLst>
              </a:tr>
              <a:tr h="331504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Гоу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Бинша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Механзм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порождения и социальная функция российского молодежного сленга (на материале российских и китайских студентов)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997318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Дун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Жоюй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1792069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Мэнянь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+8+10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Культурные особенности процессов обобщения в мыслительной деятельности (на материале российских и китайских студентов)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93704961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Исюань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Взаимосвязь между </a:t>
                      </a:r>
                      <a:r>
                        <a:rPr lang="ru-RU" sz="9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самоэффективностью</a:t>
                      </a:r>
                      <a:r>
                        <a:rPr lang="ru-RU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смелостью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46346320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Ся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+6+10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+! 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400" dirty="0"/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Культурные особенности процессов обобщения в мыслительной деятельности (на материале российских и китайских студентов)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0036288"/>
                  </a:ext>
                </a:extLst>
              </a:tr>
              <a:tr h="289599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Юе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Взаимосвязь жизненных ориентаций и саморегуляции: лингвистический ракурс (на примере речевого поведения студентов)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8724227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Цзинь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Юйтин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+8+6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+! 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Культурные особенности процессов обобщения в мыслительной деятельности (на материале российских и китайских студентов)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9752440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Цзюй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Чао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 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100</a:t>
                      </a:r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Исследование уровня утомляемости студентов и взаимосвязь показателя утомляемости с плохой адаптацией к учёбе в университете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75062265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Чжао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Исян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Сравнительный анализ употребления психологических терминов в академическом и повседневном дискурсе студентов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13594204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Чэнь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Тунтун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A5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36061542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Чжэжуй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Классовые конфликты и неравенство в доступе к информации в цифровую эпоху (в контексте теории Карла Маркса)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58892383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Чэнь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Сыяо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Субъектность и моральный статус животных в философии Шопенгауэра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09644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3002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D59E11-3121-2DB7-A377-3BBEDD3F0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EE0000"/>
                </a:solidFill>
              </a:rPr>
              <a:t>ездить</a:t>
            </a:r>
            <a:r>
              <a:rPr lang="ru-RU" dirty="0"/>
              <a:t> = передвигаться на транспорте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CC0CB54-1406-B850-65F4-4E5DE571C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>
                <a:solidFill>
                  <a:srgbClr val="EE0000"/>
                </a:solidFill>
              </a:rPr>
              <a:t>ездить</a:t>
            </a:r>
            <a:r>
              <a:rPr lang="ru-RU" dirty="0"/>
              <a:t> =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dirty="0"/>
              <a:t> (ограничение по времени) + </a:t>
            </a:r>
            <a:r>
              <a:rPr lang="ru-RU" dirty="0">
                <a:solidFill>
                  <a:srgbClr val="EE0000"/>
                </a:solidFill>
              </a:rPr>
              <a:t>ездить</a:t>
            </a:r>
          </a:p>
          <a:p>
            <a:r>
              <a:rPr lang="ru-RU" b="1" dirty="0"/>
              <a:t>Пере</a:t>
            </a:r>
            <a:r>
              <a:rPr lang="ru-RU" dirty="0">
                <a:solidFill>
                  <a:srgbClr val="EE0000"/>
                </a:solidFill>
              </a:rPr>
              <a:t>езжать </a:t>
            </a:r>
            <a:r>
              <a:rPr lang="ru-RU" dirty="0"/>
              <a:t>= </a:t>
            </a:r>
            <a:r>
              <a:rPr lang="ru-RU" b="1" dirty="0"/>
              <a:t>пере </a:t>
            </a:r>
            <a:r>
              <a:rPr lang="ru-RU" dirty="0"/>
              <a:t>(изменение положения) + </a:t>
            </a:r>
            <a:r>
              <a:rPr lang="ru-RU" dirty="0">
                <a:solidFill>
                  <a:srgbClr val="EE0000"/>
                </a:solidFill>
              </a:rPr>
              <a:t>ездить</a:t>
            </a:r>
            <a:endParaRPr lang="ru-RU" dirty="0"/>
          </a:p>
          <a:p>
            <a:r>
              <a:rPr lang="ru-RU" b="1" dirty="0"/>
              <a:t>Съ</a:t>
            </a:r>
            <a:r>
              <a:rPr lang="ru-RU" dirty="0">
                <a:solidFill>
                  <a:srgbClr val="EE0000"/>
                </a:solidFill>
              </a:rPr>
              <a:t>езжать</a:t>
            </a:r>
            <a:r>
              <a:rPr lang="ru-RU" dirty="0"/>
              <a:t> = </a:t>
            </a:r>
            <a:r>
              <a:rPr lang="ru-RU" b="1" dirty="0"/>
              <a:t>с </a:t>
            </a:r>
            <a:r>
              <a:rPr lang="ru-RU" dirty="0"/>
              <a:t>(движение вниз) +</a:t>
            </a:r>
            <a:r>
              <a:rPr lang="ru-RU" dirty="0">
                <a:solidFill>
                  <a:srgbClr val="EE0000"/>
                </a:solidFill>
              </a:rPr>
              <a:t> ездить</a:t>
            </a:r>
          </a:p>
          <a:p>
            <a:endParaRPr lang="ru-RU" dirty="0">
              <a:solidFill>
                <a:srgbClr val="EE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EE0000"/>
                </a:solidFill>
              </a:rPr>
              <a:t>&amp;</a:t>
            </a:r>
          </a:p>
          <a:p>
            <a:r>
              <a:rPr lang="en-US" dirty="0"/>
              <a:t>%&amp; = % (</a:t>
            </a:r>
            <a:r>
              <a:rPr lang="ru-RU" dirty="0"/>
              <a:t>значит…) + </a:t>
            </a:r>
            <a:r>
              <a:rPr lang="en-US" dirty="0"/>
              <a:t>&amp;</a:t>
            </a:r>
            <a:endParaRPr lang="ru-RU" dirty="0"/>
          </a:p>
          <a:p>
            <a:r>
              <a:rPr lang="en-US" dirty="0"/>
              <a:t>$&amp;</a:t>
            </a:r>
            <a:r>
              <a:rPr lang="ru-RU" dirty="0"/>
              <a:t> = </a:t>
            </a:r>
            <a:r>
              <a:rPr lang="en-US" dirty="0"/>
              <a:t>$ </a:t>
            </a:r>
            <a:r>
              <a:rPr lang="ru-RU" dirty="0"/>
              <a:t>(значит …</a:t>
            </a:r>
            <a:r>
              <a:rPr lang="en-US" dirty="0"/>
              <a:t>) + &amp;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9480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C1ECB4-FB36-C886-B43E-69905F61F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8976" y="0"/>
            <a:ext cx="11525692" cy="1057709"/>
          </a:xfrm>
        </p:spPr>
        <p:txBody>
          <a:bodyPr>
            <a:noAutofit/>
          </a:bodyPr>
          <a:lstStyle/>
          <a:p>
            <a:r>
              <a:rPr lang="ru-RU" sz="4000" b="1" dirty="0"/>
              <a:t>Психология поступка и представление его в фильме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332" y="965323"/>
            <a:ext cx="11525693" cy="5749492"/>
          </a:xfrm>
          <a:gradFill flip="none" rotWithShape="1">
            <a:gsLst>
              <a:gs pos="0">
                <a:srgbClr val="DC8CD8"/>
              </a:gs>
              <a:gs pos="53000">
                <a:srgbClr val="FFFFCC"/>
              </a:gs>
              <a:gs pos="96000">
                <a:srgbClr val="FFFFBD"/>
              </a:gs>
              <a:gs pos="100000">
                <a:srgbClr val="FFE79B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endParaRPr lang="ru-RU" dirty="0"/>
          </a:p>
          <a:p>
            <a:pPr>
              <a:lnSpc>
                <a:spcPct val="130000"/>
              </a:lnSpc>
            </a:pPr>
            <a:r>
              <a:rPr lang="ru-RU" sz="6000" dirty="0"/>
              <a:t>«Предложение»</a:t>
            </a:r>
          </a:p>
          <a:p>
            <a:pPr>
              <a:lnSpc>
                <a:spcPct val="130000"/>
              </a:lnSpc>
            </a:pPr>
            <a:endParaRPr lang="ru-RU" sz="6000" dirty="0"/>
          </a:p>
          <a:p>
            <a:pPr>
              <a:lnSpc>
                <a:spcPct val="130000"/>
              </a:lnSpc>
            </a:pPr>
            <a:r>
              <a:rPr lang="ru-RU" sz="6000" dirty="0"/>
              <a:t>«Навсегда»</a:t>
            </a:r>
          </a:p>
        </p:txBody>
      </p:sp>
    </p:spTree>
    <p:extLst>
      <p:ext uri="{BB962C8B-B14F-4D97-AF65-F5344CB8AC3E}">
        <p14:creationId xmlns:p14="http://schemas.microsoft.com/office/powerpoint/2010/main" val="3243860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2A093BB-47E7-9EFA-E58D-9AC63D022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BEC8E779-C154-9250-9A8F-9F08A0CEAC6E}"/>
              </a:ext>
            </a:extLst>
          </p:cNvPr>
          <p:cNvSpPr txBox="1">
            <a:spLocks/>
          </p:cNvSpPr>
          <p:nvPr/>
        </p:nvSpPr>
        <p:spPr>
          <a:xfrm>
            <a:off x="232568" y="79464"/>
            <a:ext cx="11726863" cy="1787436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Домашнее задание</a:t>
            </a:r>
            <a:b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</a:br>
            <a:r>
              <a:rPr lang="ru-RU" sz="5400" spc="300" dirty="0">
                <a:solidFill>
                  <a:srgbClr val="7030A0"/>
                </a:solidFill>
                <a:latin typeface="Times New Roman" panose="02020603050405020304" pitchFamily="18" charset="0"/>
              </a:rPr>
              <a:t>на 8 октября 2025 г.</a:t>
            </a:r>
            <a:endParaRPr kumimoji="0" lang="ru-RU" sz="5400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uLnTx/>
              <a:uFillTx/>
              <a:latin typeface="Calibri Light" panose="020F03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FEE969C-BF67-2048-7C9C-3836E0F08E01}"/>
              </a:ext>
            </a:extLst>
          </p:cNvPr>
          <p:cNvSpPr txBox="1"/>
          <p:nvPr/>
        </p:nvSpPr>
        <p:spPr>
          <a:xfrm>
            <a:off x="232569" y="2025303"/>
            <a:ext cx="118679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Оформить письменно часть текста, содержащую терминологию работы, описание и оправдание методики, используемой в работе, и  испытуемых. Сделать все необходимые ссылки, составить библиографию, использованную в данном отрывке работы.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A14CD0-980A-6F04-7853-F1F099A3C7E3}"/>
              </a:ext>
            </a:extLst>
          </p:cNvPr>
          <p:cNvSpPr txBox="1">
            <a:spLocks/>
          </p:cNvSpPr>
          <p:nvPr/>
        </p:nvSpPr>
        <p:spPr>
          <a:xfrm>
            <a:off x="232567" y="3314429"/>
            <a:ext cx="11726863" cy="1787436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Домашнее задание</a:t>
            </a:r>
            <a:b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</a:br>
            <a:r>
              <a:rPr lang="ru-RU" sz="5400" spc="300" dirty="0">
                <a:solidFill>
                  <a:srgbClr val="7030A0"/>
                </a:solidFill>
                <a:latin typeface="Times New Roman" panose="02020603050405020304" pitchFamily="18" charset="0"/>
              </a:rPr>
              <a:t>на 5 ноября 2025 г.</a:t>
            </a:r>
            <a:endParaRPr kumimoji="0" lang="ru-RU" sz="5400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uLnTx/>
              <a:uFillTx/>
              <a:latin typeface="Calibri Light" panose="020F03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89A7E10-2448-99CD-517B-B06771B2FC4B}"/>
              </a:ext>
            </a:extLst>
          </p:cNvPr>
          <p:cNvSpPr txBox="1"/>
          <p:nvPr/>
        </p:nvSpPr>
        <p:spPr>
          <a:xfrm>
            <a:off x="232569" y="5609060"/>
            <a:ext cx="118679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Сравнить фильмы «Предложение» и «Навсегда». Сюжет, ситуация, основная идея, главные герои.</a:t>
            </a:r>
          </a:p>
        </p:txBody>
      </p:sp>
    </p:spTree>
    <p:extLst>
      <p:ext uri="{BB962C8B-B14F-4D97-AF65-F5344CB8AC3E}">
        <p14:creationId xmlns:p14="http://schemas.microsoft.com/office/powerpoint/2010/main" val="30116223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12696</TotalTime>
  <Words>420</Words>
  <Application>Microsoft Office PowerPoint</Application>
  <PresentationFormat>Широкоэкранный</PresentationFormat>
  <Paragraphs>107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1_Тема Office</vt:lpstr>
      <vt:lpstr>Магистранты-психологи 24 г/п</vt:lpstr>
      <vt:lpstr>ездить = передвигаться на транспорте</vt:lpstr>
      <vt:lpstr>Психология поступка и представление его в фильме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Магистранты-психологи 24 г/п</dc:title>
  <dc:creator>Гусева</dc:creator>
  <cp:lastModifiedBy>Гусева</cp:lastModifiedBy>
  <cp:revision>181</cp:revision>
  <dcterms:created xsi:type="dcterms:W3CDTF">2024-09-01T20:30:35Z</dcterms:created>
  <dcterms:modified xsi:type="dcterms:W3CDTF">2025-11-03T13:54:49Z</dcterms:modified>
</cp:coreProperties>
</file>