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1943" r:id="rId2"/>
    <p:sldId id="1948" r:id="rId3"/>
    <p:sldId id="1949" r:id="rId4"/>
    <p:sldId id="1951" r:id="rId5"/>
    <p:sldId id="1952" r:id="rId6"/>
    <p:sldId id="354" r:id="rId7"/>
    <p:sldId id="377" r:id="rId8"/>
    <p:sldId id="1953" r:id="rId9"/>
    <p:sldId id="348" r:id="rId10"/>
    <p:sldId id="357" r:id="rId11"/>
    <p:sldId id="361" r:id="rId12"/>
    <p:sldId id="362" r:id="rId13"/>
    <p:sldId id="356" r:id="rId14"/>
    <p:sldId id="363" r:id="rId15"/>
    <p:sldId id="375" r:id="rId16"/>
    <p:sldId id="376" r:id="rId17"/>
    <p:sldId id="366" r:id="rId18"/>
    <p:sldId id="364" r:id="rId19"/>
    <p:sldId id="355" r:id="rId20"/>
    <p:sldId id="358" r:id="rId21"/>
    <p:sldId id="359" r:id="rId22"/>
    <p:sldId id="367" r:id="rId23"/>
    <p:sldId id="360" r:id="rId24"/>
    <p:sldId id="368" r:id="rId25"/>
    <p:sldId id="370" r:id="rId26"/>
    <p:sldId id="371" r:id="rId27"/>
    <p:sldId id="372" r:id="rId28"/>
    <p:sldId id="369" r:id="rId29"/>
    <p:sldId id="373" r:id="rId30"/>
    <p:sldId id="374" r:id="rId31"/>
    <p:sldId id="378" r:id="rId32"/>
    <p:sldId id="385" r:id="rId33"/>
    <p:sldId id="379" r:id="rId34"/>
    <p:sldId id="380" r:id="rId35"/>
    <p:sldId id="381" r:id="rId36"/>
    <p:sldId id="351" r:id="rId37"/>
    <p:sldId id="382" r:id="rId38"/>
    <p:sldId id="383" r:id="rId39"/>
    <p:sldId id="349" r:id="rId40"/>
    <p:sldId id="352" r:id="rId41"/>
    <p:sldId id="1950" r:id="rId42"/>
    <p:sldId id="1947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A5D8"/>
    <a:srgbClr val="D1DCF0"/>
    <a:srgbClr val="749BFC"/>
    <a:srgbClr val="C3A8BE"/>
    <a:srgbClr val="D5E7BB"/>
    <a:srgbClr val="C4A8BB"/>
    <a:srgbClr val="C2A7C1"/>
    <a:srgbClr val="FFFFFF"/>
    <a:srgbClr val="E8F3E1"/>
    <a:srgbClr val="C2DE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98" autoAdjust="0"/>
    <p:restoredTop sz="94660"/>
  </p:normalViewPr>
  <p:slideViewPr>
    <p:cSldViewPr snapToGrid="0">
      <p:cViewPr varScale="1">
        <p:scale>
          <a:sx n="71" d="100"/>
          <a:sy n="71" d="100"/>
        </p:scale>
        <p:origin x="509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2C52D-4576-40AC-9004-E2C2AF5BC46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C6BD4-FB98-447E-83C4-2614FE6C7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C6BD4-FB98-447E-83C4-2614FE6C7B5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35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874782"/>
            <a:ext cx="1219200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24 сентября 2025 года, 17:00—20:00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506942"/>
              </p:ext>
            </p:extLst>
          </p:nvPr>
        </p:nvGraphicFramePr>
        <p:xfrm>
          <a:off x="0" y="1594197"/>
          <a:ext cx="12225022" cy="4884246"/>
        </p:xfrm>
        <a:graphic>
          <a:graphicData uri="http://schemas.openxmlformats.org/drawingml/2006/table">
            <a:tbl>
              <a:tblPr firstRow="1" firstCol="1" bandRow="1"/>
              <a:tblGrid>
                <a:gridCol w="64498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774126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77792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05114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32436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719784">
                  <a:extLst>
                    <a:ext uri="{9D8B030D-6E8A-4147-A177-3AD203B41FA5}">
                      <a16:colId xmlns:a16="http://schemas.microsoft.com/office/drawing/2014/main" val="1320802280"/>
                    </a:ext>
                  </a:extLst>
                </a:gridCol>
                <a:gridCol w="854373">
                  <a:extLst>
                    <a:ext uri="{9D8B030D-6E8A-4147-A177-3AD203B41FA5}">
                      <a16:colId xmlns:a16="http://schemas.microsoft.com/office/drawing/2014/main" val="3686163218"/>
                    </a:ext>
                  </a:extLst>
                </a:gridCol>
                <a:gridCol w="196769">
                  <a:extLst>
                    <a:ext uri="{9D8B030D-6E8A-4147-A177-3AD203B41FA5}">
                      <a16:colId xmlns:a16="http://schemas.microsoft.com/office/drawing/2014/main" val="3169916578"/>
                    </a:ext>
                  </a:extLst>
                </a:gridCol>
                <a:gridCol w="219919">
                  <a:extLst>
                    <a:ext uri="{9D8B030D-6E8A-4147-A177-3AD203B41FA5}">
                      <a16:colId xmlns:a16="http://schemas.microsoft.com/office/drawing/2014/main" val="3616568672"/>
                    </a:ext>
                  </a:extLst>
                </a:gridCol>
                <a:gridCol w="208345">
                  <a:extLst>
                    <a:ext uri="{9D8B030D-6E8A-4147-A177-3AD203B41FA5}">
                      <a16:colId xmlns:a16="http://schemas.microsoft.com/office/drawing/2014/main" val="3278153680"/>
                    </a:ext>
                  </a:extLst>
                </a:gridCol>
                <a:gridCol w="6161180">
                  <a:extLst>
                    <a:ext uri="{9D8B030D-6E8A-4147-A177-3AD203B41FA5}">
                      <a16:colId xmlns:a16="http://schemas.microsoft.com/office/drawing/2014/main" val="1528326670"/>
                    </a:ext>
                  </a:extLst>
                </a:gridCol>
                <a:gridCol w="230201">
                  <a:extLst>
                    <a:ext uri="{9D8B030D-6E8A-4147-A177-3AD203B41FA5}">
                      <a16:colId xmlns:a16="http://schemas.microsoft.com/office/drawing/2014/main" val="2783294771"/>
                    </a:ext>
                  </a:extLst>
                </a:gridCol>
              </a:tblGrid>
              <a:tr h="9744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НР направление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личн.дз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Взаимосвязь между "буддийским" отношением и пятифакторной моделью личности среди студентов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Влияние языковых особенностей на эмоциональные реакции: сравнительное исследование на основе русского и китайского языков</a:t>
                      </a: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4282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Темы и сферы </a:t>
                      </a:r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эвфемизации</a:t>
                      </a: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современном российском политическом дискурсе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3150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+8+10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Культурные особенности процессов обобщения в мыслительной деятельности (на материале российских и китайских студентов)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Исюань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Взаимосвязь между </a:t>
                      </a:r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самоэффективностью</a:t>
                      </a: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смелостью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+6+10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Культурные особенности процессов обобщения в мыслительной деятельности (на материале российских и китайских студентов)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Взаимосвязь жизненных ориентаций и саморегуляции: лингвистический ракурс (на примере речевого поведения студентов)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+8+6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Культурные особенности процессов обобщения в мыслительной деятельности (на материале российских и китайских студентов)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Исследование уровня утомляемости студентов и взаимосвязь показателя утомляемости с плохой адаптацией к учёбе в университете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«Сравнительный анализ употребления психологических терминов в академическом и повседневном дискурсе студентов».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892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300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D73C08-8475-B237-C59F-5A7BC610A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A922083-D1E4-73D1-F060-5DB50F879370}"/>
              </a:ext>
            </a:extLst>
          </p:cNvPr>
          <p:cNvSpPr txBox="1">
            <a:spLocks/>
          </p:cNvSpPr>
          <p:nvPr/>
        </p:nvSpPr>
        <p:spPr>
          <a:xfrm>
            <a:off x="203764" y="79464"/>
            <a:ext cx="8358807" cy="1123731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Домашнее задание</a:t>
            </a:r>
            <a:b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</a:br>
            <a:r>
              <a:rPr lang="ru-RU" sz="5400" spc="300" dirty="0">
                <a:solidFill>
                  <a:srgbClr val="7030A0"/>
                </a:solidFill>
                <a:latin typeface="Times New Roman" panose="02020603050405020304" pitchFamily="18" charset="0"/>
              </a:rPr>
              <a:t>на 17 сентября 2025 г.</a:t>
            </a:r>
            <a:endParaRPr kumimoji="0" lang="ru-RU" sz="5400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uLnTx/>
              <a:uFillTx/>
              <a:latin typeface="Calibri Light" panose="020F03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04BBC0-14E6-45BB-B510-F807053AD3ED}"/>
              </a:ext>
            </a:extLst>
          </p:cNvPr>
          <p:cNvSpPr txBox="1"/>
          <p:nvPr/>
        </p:nvSpPr>
        <p:spPr>
          <a:xfrm>
            <a:off x="203764" y="1203195"/>
            <a:ext cx="58922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Выбрать направление работы с научным текстом (см. слайд 4).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7F1D4A-3BEA-C25C-0501-98AA5CFD3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4821" y="2326926"/>
            <a:ext cx="6096529" cy="34292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BDB99B-D767-0AD9-8735-8CD0D0FFFBB0}"/>
              </a:ext>
            </a:extLst>
          </p:cNvPr>
          <p:cNvSpPr txBox="1"/>
          <p:nvPr/>
        </p:nvSpPr>
        <p:spPr>
          <a:xfrm>
            <a:off x="9540468" y="179664"/>
            <a:ext cx="15465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Жоюй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Цзюй</a:t>
            </a:r>
            <a:r>
              <a:rPr lang="ru-RU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Чао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Чэнь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Тунтун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4C8971-330E-4A3E-026D-5B93B5EA1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04" y="3428703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67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82FD8E-64F6-8D20-3A56-DF916B64E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1C324CC-BE65-562D-8223-9871AFAB9C9E}"/>
              </a:ext>
            </a:extLst>
          </p:cNvPr>
          <p:cNvSpPr txBox="1"/>
          <p:nvPr/>
        </p:nvSpPr>
        <p:spPr>
          <a:xfrm>
            <a:off x="101599" y="100422"/>
            <a:ext cx="1197751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Примеры оформления ссылки на источник:</a:t>
            </a:r>
          </a:p>
          <a:p>
            <a:endParaRPr lang="ru-RU" dirty="0"/>
          </a:p>
          <a:p>
            <a:r>
              <a:rPr lang="ru-RU" b="1" dirty="0">
                <a:solidFill>
                  <a:srgbClr val="0070C0"/>
                </a:solidFill>
              </a:rPr>
              <a:t>Статьи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Тихонович А.А. Лексические </a:t>
            </a:r>
            <a:r>
              <a:rPr lang="ru-RU" dirty="0" err="1"/>
              <a:t>бразилизмы</a:t>
            </a:r>
            <a:r>
              <a:rPr lang="ru-RU" dirty="0"/>
              <a:t> и их типы // Древняя и новая </a:t>
            </a:r>
            <a:r>
              <a:rPr lang="ru-RU" dirty="0" err="1"/>
              <a:t>романия</a:t>
            </a:r>
            <a:r>
              <a:rPr lang="ru-RU" dirty="0"/>
              <a:t>. 2018. № 6. С. 47–53. (Цитата — стр. 50)</a:t>
            </a:r>
          </a:p>
          <a:p>
            <a:endParaRPr lang="ru-RU" dirty="0"/>
          </a:p>
          <a:p>
            <a:r>
              <a:rPr lang="ru-RU" dirty="0"/>
              <a:t>Колесова В.В, Спицин И.И. Интерпретирующие речевые акты // Логический анализ языка / Под ред. А.А. Андреева, Б.Б. Петрова. М., 2019. С. 65–74. (Цитата — стр. 69)</a:t>
            </a:r>
          </a:p>
          <a:p>
            <a:endParaRPr lang="ru-RU" dirty="0"/>
          </a:p>
          <a:p>
            <a:r>
              <a:rPr lang="ru-RU" b="1" dirty="0">
                <a:solidFill>
                  <a:srgbClr val="0070C0"/>
                </a:solidFill>
              </a:rPr>
              <a:t>Книги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Колесова В.В. Язык речевых действий. М., 2018. (Цитата — стр. 29)</a:t>
            </a:r>
          </a:p>
          <a:p>
            <a:r>
              <a:rPr lang="ru-RU" dirty="0" err="1"/>
              <a:t>Rossari</a:t>
            </a:r>
            <a:r>
              <a:rPr lang="ru-RU" dirty="0"/>
              <a:t> C. Les </a:t>
            </a:r>
            <a:r>
              <a:rPr lang="ru-RU" dirty="0" err="1"/>
              <a:t>opérations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reformulation</a:t>
            </a:r>
            <a:r>
              <a:rPr lang="ru-RU" dirty="0"/>
              <a:t>. </a:t>
            </a:r>
            <a:r>
              <a:rPr lang="ru-RU" dirty="0" err="1"/>
              <a:t>Berne</a:t>
            </a:r>
            <a:r>
              <a:rPr lang="ru-RU" dirty="0"/>
              <a:t>, 2017. (Цитата — стр. 61)</a:t>
            </a:r>
          </a:p>
          <a:p>
            <a:endParaRPr lang="ru-RU" dirty="0"/>
          </a:p>
          <a:p>
            <a:r>
              <a:rPr lang="ru-RU" b="1" dirty="0">
                <a:solidFill>
                  <a:srgbClr val="0070C0"/>
                </a:solidFill>
              </a:rPr>
              <a:t>Коллективная монография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Русская грамматика / Под ред. А.А. Ивановой. М., 2018. (Цитата — стр. 22)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EEEE4D33-39DA-EE85-282A-431E23AC7568}"/>
              </a:ext>
            </a:extLst>
          </p:cNvPr>
          <p:cNvSpPr/>
          <p:nvPr/>
        </p:nvSpPr>
        <p:spPr>
          <a:xfrm>
            <a:off x="112889" y="1134220"/>
            <a:ext cx="1577015" cy="671431"/>
          </a:xfrm>
          <a:custGeom>
            <a:avLst/>
            <a:gdLst>
              <a:gd name="connsiteX0" fmla="*/ 8465 w 1108309"/>
              <a:gd name="connsiteY0" fmla="*/ 509384 h 578845"/>
              <a:gd name="connsiteX1" fmla="*/ 66339 w 1108309"/>
              <a:gd name="connsiteY1" fmla="*/ 532534 h 578845"/>
              <a:gd name="connsiteX2" fmla="*/ 1003888 w 1108309"/>
              <a:gd name="connsiteY2" fmla="*/ 520959 h 578845"/>
              <a:gd name="connsiteX3" fmla="*/ 1061762 w 1108309"/>
              <a:gd name="connsiteY3" fmla="*/ 451511 h 578845"/>
              <a:gd name="connsiteX4" fmla="*/ 1073336 w 1108309"/>
              <a:gd name="connsiteY4" fmla="*/ 382063 h 578845"/>
              <a:gd name="connsiteX5" fmla="*/ 1096486 w 1108309"/>
              <a:gd name="connsiteY5" fmla="*/ 347339 h 578845"/>
              <a:gd name="connsiteX6" fmla="*/ 1084911 w 1108309"/>
              <a:gd name="connsiteY6" fmla="*/ 115845 h 578845"/>
              <a:gd name="connsiteX7" fmla="*/ 992313 w 1108309"/>
              <a:gd name="connsiteY7" fmla="*/ 104270 h 578845"/>
              <a:gd name="connsiteX8" fmla="*/ 818693 w 1108309"/>
              <a:gd name="connsiteY8" fmla="*/ 92696 h 578845"/>
              <a:gd name="connsiteX9" fmla="*/ 529326 w 1108309"/>
              <a:gd name="connsiteY9" fmla="*/ 34822 h 578845"/>
              <a:gd name="connsiteX10" fmla="*/ 436729 w 1108309"/>
              <a:gd name="connsiteY10" fmla="*/ 98 h 578845"/>
              <a:gd name="connsiteX11" fmla="*/ 147362 w 1108309"/>
              <a:gd name="connsiteY11" fmla="*/ 57972 h 578845"/>
              <a:gd name="connsiteX12" fmla="*/ 112638 w 1108309"/>
              <a:gd name="connsiteY12" fmla="*/ 127420 h 578845"/>
              <a:gd name="connsiteX13" fmla="*/ 77913 w 1108309"/>
              <a:gd name="connsiteY13" fmla="*/ 185293 h 578845"/>
              <a:gd name="connsiteX14" fmla="*/ 66339 w 1108309"/>
              <a:gd name="connsiteY14" fmla="*/ 243166 h 578845"/>
              <a:gd name="connsiteX15" fmla="*/ 31615 w 1108309"/>
              <a:gd name="connsiteY15" fmla="*/ 358913 h 578845"/>
              <a:gd name="connsiteX16" fmla="*/ 20040 w 1108309"/>
              <a:gd name="connsiteY16" fmla="*/ 393637 h 578845"/>
              <a:gd name="connsiteX17" fmla="*/ 8465 w 1108309"/>
              <a:gd name="connsiteY17" fmla="*/ 509384 h 57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08309" h="578845">
                <a:moveTo>
                  <a:pt x="8465" y="509384"/>
                </a:moveTo>
                <a:cubicBezTo>
                  <a:pt x="16182" y="532534"/>
                  <a:pt x="45781" y="529525"/>
                  <a:pt x="66339" y="532534"/>
                </a:cubicBezTo>
                <a:cubicBezTo>
                  <a:pt x="575865" y="607099"/>
                  <a:pt x="445109" y="583045"/>
                  <a:pt x="1003888" y="520959"/>
                </a:cubicBezTo>
                <a:cubicBezTo>
                  <a:pt x="1023179" y="497810"/>
                  <a:pt x="1048286" y="478464"/>
                  <a:pt x="1061762" y="451511"/>
                </a:cubicBezTo>
                <a:cubicBezTo>
                  <a:pt x="1072257" y="430520"/>
                  <a:pt x="1065915" y="404327"/>
                  <a:pt x="1073336" y="382063"/>
                </a:cubicBezTo>
                <a:cubicBezTo>
                  <a:pt x="1077735" y="368866"/>
                  <a:pt x="1088769" y="358914"/>
                  <a:pt x="1096486" y="347339"/>
                </a:cubicBezTo>
                <a:cubicBezTo>
                  <a:pt x="1097261" y="337269"/>
                  <a:pt x="1129112" y="151206"/>
                  <a:pt x="1084911" y="115845"/>
                </a:cubicBezTo>
                <a:cubicBezTo>
                  <a:pt x="1060621" y="96413"/>
                  <a:pt x="1023302" y="106965"/>
                  <a:pt x="992313" y="104270"/>
                </a:cubicBezTo>
                <a:cubicBezTo>
                  <a:pt x="934529" y="99245"/>
                  <a:pt x="876566" y="96554"/>
                  <a:pt x="818693" y="92696"/>
                </a:cubicBezTo>
                <a:cubicBezTo>
                  <a:pt x="722237" y="73405"/>
                  <a:pt x="624923" y="57997"/>
                  <a:pt x="529326" y="34822"/>
                </a:cubicBezTo>
                <a:cubicBezTo>
                  <a:pt x="497289" y="27055"/>
                  <a:pt x="469633" y="-1896"/>
                  <a:pt x="436729" y="98"/>
                </a:cubicBezTo>
                <a:cubicBezTo>
                  <a:pt x="338543" y="6049"/>
                  <a:pt x="243818" y="38681"/>
                  <a:pt x="147362" y="57972"/>
                </a:cubicBezTo>
                <a:cubicBezTo>
                  <a:pt x="135787" y="81121"/>
                  <a:pt x="125032" y="104699"/>
                  <a:pt x="112638" y="127420"/>
                </a:cubicBezTo>
                <a:cubicBezTo>
                  <a:pt x="101865" y="147170"/>
                  <a:pt x="86268" y="164405"/>
                  <a:pt x="77913" y="185293"/>
                </a:cubicBezTo>
                <a:cubicBezTo>
                  <a:pt x="70607" y="203559"/>
                  <a:pt x="71408" y="224157"/>
                  <a:pt x="66339" y="243166"/>
                </a:cubicBezTo>
                <a:cubicBezTo>
                  <a:pt x="55960" y="282087"/>
                  <a:pt x="43461" y="320413"/>
                  <a:pt x="31615" y="358913"/>
                </a:cubicBezTo>
                <a:cubicBezTo>
                  <a:pt x="28027" y="370574"/>
                  <a:pt x="23250" y="381866"/>
                  <a:pt x="20040" y="393637"/>
                </a:cubicBezTo>
                <a:cubicBezTo>
                  <a:pt x="-10250" y="504702"/>
                  <a:pt x="748" y="486234"/>
                  <a:pt x="8465" y="509384"/>
                </a:cubicBezTo>
                <a:close/>
              </a:path>
            </a:pathLst>
          </a:custGeom>
          <a:noFill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5F1EB69A-4760-E8A5-22F9-516F18121602}"/>
              </a:ext>
            </a:extLst>
          </p:cNvPr>
          <p:cNvSpPr/>
          <p:nvPr/>
        </p:nvSpPr>
        <p:spPr>
          <a:xfrm>
            <a:off x="1805651" y="1655180"/>
            <a:ext cx="3449255" cy="23149"/>
          </a:xfrm>
          <a:custGeom>
            <a:avLst/>
            <a:gdLst>
              <a:gd name="connsiteX0" fmla="*/ 0 w 3449255"/>
              <a:gd name="connsiteY0" fmla="*/ 0 h 23149"/>
              <a:gd name="connsiteX1" fmla="*/ 2662177 w 3449255"/>
              <a:gd name="connsiteY1" fmla="*/ 11574 h 23149"/>
              <a:gd name="connsiteX2" fmla="*/ 3449255 w 3449255"/>
              <a:gd name="connsiteY2" fmla="*/ 23149 h 2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9255" h="23149">
                <a:moveTo>
                  <a:pt x="0" y="0"/>
                </a:moveTo>
                <a:lnTo>
                  <a:pt x="2662177" y="11574"/>
                </a:lnTo>
                <a:lnTo>
                  <a:pt x="3449255" y="23149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везда: 5 точек 10">
            <a:extLst>
              <a:ext uri="{FF2B5EF4-FFF2-40B4-BE49-F238E27FC236}">
                <a16:creationId xmlns:a16="http://schemas.microsoft.com/office/drawing/2014/main" id="{6A1166B2-59EC-1CB8-93FD-A26E0B41F3A8}"/>
              </a:ext>
            </a:extLst>
          </p:cNvPr>
          <p:cNvSpPr/>
          <p:nvPr/>
        </p:nvSpPr>
        <p:spPr>
          <a:xfrm>
            <a:off x="5220182" y="949124"/>
            <a:ext cx="393540" cy="347241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8E60704-3556-EE75-29F3-DDA4D3924A01}"/>
              </a:ext>
            </a:extLst>
          </p:cNvPr>
          <p:cNvSpPr/>
          <p:nvPr/>
        </p:nvSpPr>
        <p:spPr>
          <a:xfrm>
            <a:off x="9236597" y="1655180"/>
            <a:ext cx="833378" cy="1273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4012172A-D976-1B04-EF1F-A9FCFE54A2AE}"/>
              </a:ext>
            </a:extLst>
          </p:cNvPr>
          <p:cNvSpPr/>
          <p:nvPr/>
        </p:nvSpPr>
        <p:spPr>
          <a:xfrm>
            <a:off x="101599" y="2966724"/>
            <a:ext cx="1577015" cy="671431"/>
          </a:xfrm>
          <a:custGeom>
            <a:avLst/>
            <a:gdLst>
              <a:gd name="connsiteX0" fmla="*/ 8465 w 1108309"/>
              <a:gd name="connsiteY0" fmla="*/ 509384 h 578845"/>
              <a:gd name="connsiteX1" fmla="*/ 66339 w 1108309"/>
              <a:gd name="connsiteY1" fmla="*/ 532534 h 578845"/>
              <a:gd name="connsiteX2" fmla="*/ 1003888 w 1108309"/>
              <a:gd name="connsiteY2" fmla="*/ 520959 h 578845"/>
              <a:gd name="connsiteX3" fmla="*/ 1061762 w 1108309"/>
              <a:gd name="connsiteY3" fmla="*/ 451511 h 578845"/>
              <a:gd name="connsiteX4" fmla="*/ 1073336 w 1108309"/>
              <a:gd name="connsiteY4" fmla="*/ 382063 h 578845"/>
              <a:gd name="connsiteX5" fmla="*/ 1096486 w 1108309"/>
              <a:gd name="connsiteY5" fmla="*/ 347339 h 578845"/>
              <a:gd name="connsiteX6" fmla="*/ 1084911 w 1108309"/>
              <a:gd name="connsiteY6" fmla="*/ 115845 h 578845"/>
              <a:gd name="connsiteX7" fmla="*/ 992313 w 1108309"/>
              <a:gd name="connsiteY7" fmla="*/ 104270 h 578845"/>
              <a:gd name="connsiteX8" fmla="*/ 818693 w 1108309"/>
              <a:gd name="connsiteY8" fmla="*/ 92696 h 578845"/>
              <a:gd name="connsiteX9" fmla="*/ 529326 w 1108309"/>
              <a:gd name="connsiteY9" fmla="*/ 34822 h 578845"/>
              <a:gd name="connsiteX10" fmla="*/ 436729 w 1108309"/>
              <a:gd name="connsiteY10" fmla="*/ 98 h 578845"/>
              <a:gd name="connsiteX11" fmla="*/ 147362 w 1108309"/>
              <a:gd name="connsiteY11" fmla="*/ 57972 h 578845"/>
              <a:gd name="connsiteX12" fmla="*/ 112638 w 1108309"/>
              <a:gd name="connsiteY12" fmla="*/ 127420 h 578845"/>
              <a:gd name="connsiteX13" fmla="*/ 77913 w 1108309"/>
              <a:gd name="connsiteY13" fmla="*/ 185293 h 578845"/>
              <a:gd name="connsiteX14" fmla="*/ 66339 w 1108309"/>
              <a:gd name="connsiteY14" fmla="*/ 243166 h 578845"/>
              <a:gd name="connsiteX15" fmla="*/ 31615 w 1108309"/>
              <a:gd name="connsiteY15" fmla="*/ 358913 h 578845"/>
              <a:gd name="connsiteX16" fmla="*/ 20040 w 1108309"/>
              <a:gd name="connsiteY16" fmla="*/ 393637 h 578845"/>
              <a:gd name="connsiteX17" fmla="*/ 8465 w 1108309"/>
              <a:gd name="connsiteY17" fmla="*/ 509384 h 57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08309" h="578845">
                <a:moveTo>
                  <a:pt x="8465" y="509384"/>
                </a:moveTo>
                <a:cubicBezTo>
                  <a:pt x="16182" y="532534"/>
                  <a:pt x="45781" y="529525"/>
                  <a:pt x="66339" y="532534"/>
                </a:cubicBezTo>
                <a:cubicBezTo>
                  <a:pt x="575865" y="607099"/>
                  <a:pt x="445109" y="583045"/>
                  <a:pt x="1003888" y="520959"/>
                </a:cubicBezTo>
                <a:cubicBezTo>
                  <a:pt x="1023179" y="497810"/>
                  <a:pt x="1048286" y="478464"/>
                  <a:pt x="1061762" y="451511"/>
                </a:cubicBezTo>
                <a:cubicBezTo>
                  <a:pt x="1072257" y="430520"/>
                  <a:pt x="1065915" y="404327"/>
                  <a:pt x="1073336" y="382063"/>
                </a:cubicBezTo>
                <a:cubicBezTo>
                  <a:pt x="1077735" y="368866"/>
                  <a:pt x="1088769" y="358914"/>
                  <a:pt x="1096486" y="347339"/>
                </a:cubicBezTo>
                <a:cubicBezTo>
                  <a:pt x="1097261" y="337269"/>
                  <a:pt x="1129112" y="151206"/>
                  <a:pt x="1084911" y="115845"/>
                </a:cubicBezTo>
                <a:cubicBezTo>
                  <a:pt x="1060621" y="96413"/>
                  <a:pt x="1023302" y="106965"/>
                  <a:pt x="992313" y="104270"/>
                </a:cubicBezTo>
                <a:cubicBezTo>
                  <a:pt x="934529" y="99245"/>
                  <a:pt x="876566" y="96554"/>
                  <a:pt x="818693" y="92696"/>
                </a:cubicBezTo>
                <a:cubicBezTo>
                  <a:pt x="722237" y="73405"/>
                  <a:pt x="624923" y="57997"/>
                  <a:pt x="529326" y="34822"/>
                </a:cubicBezTo>
                <a:cubicBezTo>
                  <a:pt x="497289" y="27055"/>
                  <a:pt x="469633" y="-1896"/>
                  <a:pt x="436729" y="98"/>
                </a:cubicBezTo>
                <a:cubicBezTo>
                  <a:pt x="338543" y="6049"/>
                  <a:pt x="243818" y="38681"/>
                  <a:pt x="147362" y="57972"/>
                </a:cubicBezTo>
                <a:cubicBezTo>
                  <a:pt x="135787" y="81121"/>
                  <a:pt x="125032" y="104699"/>
                  <a:pt x="112638" y="127420"/>
                </a:cubicBezTo>
                <a:cubicBezTo>
                  <a:pt x="101865" y="147170"/>
                  <a:pt x="86268" y="164405"/>
                  <a:pt x="77913" y="185293"/>
                </a:cubicBezTo>
                <a:cubicBezTo>
                  <a:pt x="70607" y="203559"/>
                  <a:pt x="71408" y="224157"/>
                  <a:pt x="66339" y="243166"/>
                </a:cubicBezTo>
                <a:cubicBezTo>
                  <a:pt x="55960" y="282087"/>
                  <a:pt x="43461" y="320413"/>
                  <a:pt x="31615" y="358913"/>
                </a:cubicBezTo>
                <a:cubicBezTo>
                  <a:pt x="28027" y="370574"/>
                  <a:pt x="23250" y="381866"/>
                  <a:pt x="20040" y="393637"/>
                </a:cubicBezTo>
                <a:cubicBezTo>
                  <a:pt x="-10250" y="504702"/>
                  <a:pt x="748" y="486234"/>
                  <a:pt x="8465" y="509384"/>
                </a:cubicBezTo>
                <a:close/>
              </a:path>
            </a:pathLst>
          </a:custGeom>
          <a:noFill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C6263D0B-02B3-A205-437B-253FFF93F504}"/>
              </a:ext>
            </a:extLst>
          </p:cNvPr>
          <p:cNvSpPr/>
          <p:nvPr/>
        </p:nvSpPr>
        <p:spPr>
          <a:xfrm flipV="1">
            <a:off x="1529789" y="3546138"/>
            <a:ext cx="2289858" cy="45719"/>
          </a:xfrm>
          <a:custGeom>
            <a:avLst/>
            <a:gdLst>
              <a:gd name="connsiteX0" fmla="*/ 0 w 3449255"/>
              <a:gd name="connsiteY0" fmla="*/ 0 h 23149"/>
              <a:gd name="connsiteX1" fmla="*/ 2662177 w 3449255"/>
              <a:gd name="connsiteY1" fmla="*/ 11574 h 23149"/>
              <a:gd name="connsiteX2" fmla="*/ 3449255 w 3449255"/>
              <a:gd name="connsiteY2" fmla="*/ 23149 h 2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9255" h="23149">
                <a:moveTo>
                  <a:pt x="0" y="0"/>
                </a:moveTo>
                <a:lnTo>
                  <a:pt x="2662177" y="11574"/>
                </a:lnTo>
                <a:lnTo>
                  <a:pt x="3449255" y="23149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6158C893-F93A-6C89-BFA5-0BC6AEF23BDA}"/>
              </a:ext>
            </a:extLst>
          </p:cNvPr>
          <p:cNvCxnSpPr/>
          <p:nvPr/>
        </p:nvCxnSpPr>
        <p:spPr>
          <a:xfrm flipH="1">
            <a:off x="4039565" y="2824223"/>
            <a:ext cx="115746" cy="4514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B10CAEC4-572B-9C47-C1C1-8E6E9D3E16A4}"/>
              </a:ext>
            </a:extLst>
          </p:cNvPr>
          <p:cNvCxnSpPr/>
          <p:nvPr/>
        </p:nvCxnSpPr>
        <p:spPr>
          <a:xfrm flipH="1" flipV="1">
            <a:off x="1678614" y="2453833"/>
            <a:ext cx="127037" cy="231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3943FAF-AC3D-B19A-78C9-97DFC79B05F3}"/>
              </a:ext>
            </a:extLst>
          </p:cNvPr>
          <p:cNvCxnSpPr/>
          <p:nvPr/>
        </p:nvCxnSpPr>
        <p:spPr>
          <a:xfrm>
            <a:off x="208344" y="4994069"/>
            <a:ext cx="18750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602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81719-CA9B-243A-D02B-9B081FEB2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F5D5481-25EC-F0D1-0513-BD0435E09C5D}"/>
              </a:ext>
            </a:extLst>
          </p:cNvPr>
          <p:cNvSpPr txBox="1"/>
          <p:nvPr/>
        </p:nvSpPr>
        <p:spPr>
          <a:xfrm>
            <a:off x="101599" y="100422"/>
            <a:ext cx="11977512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Примеры оформления ссылки на источник: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dirty="0">
                <a:solidFill>
                  <a:srgbClr val="0070C0"/>
                </a:solidFill>
              </a:rPr>
              <a:t>Электронные ресурсы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Померанц Г. Открытость бездне. Встречи с Достоевским: Дети и детское в мире Достоевского. 1976 // Федор Достоевский. Dostoevskiy-Lit.Ru. Критика. [Электронный ресурс]. URL: http://dostoevskiy.niv.ru/dostoevskiy/kritika/pomeranc-otkrytost-bezdne/deti-i-detskoe-v-mire-dostoevskogo.htm (дата обращения: 27.08.18)</a:t>
            </a:r>
          </a:p>
          <a:p>
            <a:endParaRPr lang="ru-RU" dirty="0"/>
          </a:p>
          <a:p>
            <a:r>
              <a:rPr lang="ru-RU" dirty="0" err="1"/>
              <a:t>Dabla-Norris</a:t>
            </a:r>
            <a:r>
              <a:rPr lang="ru-RU" dirty="0"/>
              <a:t> E., </a:t>
            </a:r>
            <a:r>
              <a:rPr lang="ru-RU" dirty="0" err="1"/>
              <a:t>Minoiu</a:t>
            </a:r>
            <a:r>
              <a:rPr lang="ru-RU" dirty="0"/>
              <a:t> C., </a:t>
            </a:r>
            <a:r>
              <a:rPr lang="ru-RU" dirty="0" err="1"/>
              <a:t>Zanna</a:t>
            </a:r>
            <a:r>
              <a:rPr lang="ru-RU" dirty="0"/>
              <a:t> L.-F. Business </a:t>
            </a:r>
            <a:r>
              <a:rPr lang="ru-RU" dirty="0" err="1"/>
              <a:t>cycle</a:t>
            </a:r>
            <a:r>
              <a:rPr lang="ru-RU" dirty="0"/>
              <a:t> </a:t>
            </a:r>
            <a:r>
              <a:rPr lang="ru-RU" dirty="0" err="1"/>
              <a:t>fluctuations</a:t>
            </a:r>
            <a:r>
              <a:rPr lang="ru-RU" dirty="0"/>
              <a:t>, </a:t>
            </a:r>
            <a:r>
              <a:rPr lang="ru-RU" dirty="0" err="1"/>
              <a:t>large</a:t>
            </a:r>
            <a:r>
              <a:rPr lang="ru-RU" dirty="0"/>
              <a:t> </a:t>
            </a:r>
            <a:r>
              <a:rPr lang="ru-RU" dirty="0" err="1"/>
              <a:t>shocks</a:t>
            </a:r>
            <a:r>
              <a:rPr lang="ru-RU" dirty="0"/>
              <a:t>,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development</a:t>
            </a:r>
            <a:r>
              <a:rPr lang="ru-RU" dirty="0"/>
              <a:t> </a:t>
            </a:r>
            <a:r>
              <a:rPr lang="ru-RU" dirty="0" err="1"/>
              <a:t>aid</a:t>
            </a:r>
            <a:r>
              <a:rPr lang="ru-RU" dirty="0"/>
              <a:t> </a:t>
            </a:r>
            <a:r>
              <a:rPr lang="ru-RU" dirty="0" err="1"/>
              <a:t>new</a:t>
            </a:r>
            <a:r>
              <a:rPr lang="ru-RU" dirty="0"/>
              <a:t> </a:t>
            </a:r>
            <a:r>
              <a:rPr lang="ru-RU" dirty="0" err="1"/>
              <a:t>evidence</a:t>
            </a:r>
            <a:r>
              <a:rPr lang="ru-RU" dirty="0"/>
              <a:t>. [Washington, D.C.], International </a:t>
            </a:r>
            <a:r>
              <a:rPr lang="ru-RU" dirty="0" err="1"/>
              <a:t>Monetary</a:t>
            </a:r>
            <a:r>
              <a:rPr lang="ru-RU" dirty="0"/>
              <a:t> Fund, 2015. [Электронный ресурс]. URL: http://site.ebrary.com/id/10437418 (дата обращения: 20.06.2018).</a:t>
            </a:r>
          </a:p>
          <a:p>
            <a:endParaRPr lang="ru-RU" dirty="0"/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BF1C8675-DEC1-66D6-960E-284D12E3BC5B}"/>
              </a:ext>
            </a:extLst>
          </p:cNvPr>
          <p:cNvSpPr/>
          <p:nvPr/>
        </p:nvSpPr>
        <p:spPr>
          <a:xfrm>
            <a:off x="6400800" y="1354238"/>
            <a:ext cx="347241" cy="56715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3A6F9E08-07D5-1542-7DA2-D206CC7FAC93}"/>
              </a:ext>
            </a:extLst>
          </p:cNvPr>
          <p:cNvSpPr/>
          <p:nvPr/>
        </p:nvSpPr>
        <p:spPr>
          <a:xfrm rot="8185661">
            <a:off x="6574420" y="2336556"/>
            <a:ext cx="347241" cy="56715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53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663E71-9ADD-5417-9FA1-AB16ED52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D32C71-E43A-4E8D-1407-CDD75B307FA5}"/>
              </a:ext>
            </a:extLst>
          </p:cNvPr>
          <p:cNvSpPr txBox="1"/>
          <p:nvPr/>
        </p:nvSpPr>
        <p:spPr>
          <a:xfrm>
            <a:off x="438032" y="0"/>
            <a:ext cx="11977512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Примеры оформления ссылки на источник: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dirty="0">
                <a:solidFill>
                  <a:srgbClr val="0070C0"/>
                </a:solidFill>
              </a:rPr>
              <a:t>Ссылка в тексте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В своей работе Г. Померанц использует известные всем теории </a:t>
            </a:r>
            <a:r>
              <a:rPr lang="en-US" dirty="0"/>
              <a:t>[</a:t>
            </a:r>
            <a:r>
              <a:rPr lang="ru-RU" dirty="0"/>
              <a:t>Померанц, 1976</a:t>
            </a:r>
            <a:r>
              <a:rPr lang="en-US" dirty="0"/>
              <a:t>]</a:t>
            </a:r>
            <a:r>
              <a:rPr lang="ru-RU" dirty="0"/>
              <a:t> /</a:t>
            </a:r>
            <a:r>
              <a:rPr lang="en-US" dirty="0"/>
              <a:t>[2]</a:t>
            </a:r>
            <a:endParaRPr lang="ru-RU" dirty="0"/>
          </a:p>
          <a:p>
            <a:endParaRPr lang="ru-RU" dirty="0"/>
          </a:p>
          <a:p>
            <a:r>
              <a:rPr lang="ru-RU" dirty="0"/>
              <a:t>Померанц Г. Открытость бездне. Встречи с Достоевским: Дети и детское в мире Достоевского. 1976 // Федор Достоевский. Dostoevskiy-Lit.Ru. Критика. [Электронный ресурс]. URL: http://dostoevskiy.niv.ru/dostoevskiy/kritika/pomeranc-otkrytost-bezdne/deti-i-detskoe-v-mire-dostoevskogo.htm (дата обращения: 27.08.18)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Некоторые исследователи считают, что любой речевой акт можно описать разными словами (напр., см. </a:t>
            </a:r>
            <a:r>
              <a:rPr lang="en-US" dirty="0"/>
              <a:t>[</a:t>
            </a:r>
            <a:r>
              <a:rPr lang="ru-RU" dirty="0"/>
              <a:t>Колесова, 2019, с. 69</a:t>
            </a:r>
            <a:r>
              <a:rPr lang="en-US" dirty="0"/>
              <a:t>]</a:t>
            </a:r>
            <a:r>
              <a:rPr lang="ru-RU" dirty="0"/>
              <a:t>).</a:t>
            </a:r>
            <a:r>
              <a:rPr lang="en-US" dirty="0"/>
              <a:t> / [2, 69]</a:t>
            </a:r>
            <a:endParaRPr lang="ru-RU" dirty="0"/>
          </a:p>
          <a:p>
            <a:endParaRPr lang="ru-RU" dirty="0"/>
          </a:p>
          <a:p>
            <a:r>
              <a:rPr lang="ru-RU" dirty="0"/>
              <a:t>Колесова В.В, Спицин И.И. Интерпретирующие речевые акты // Логический анализ языка / Под ред. А.А. Андреева, Б.Б. Петрова. М., 2019. С. 65–74. (Цитата — стр. 69)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982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6E1FA9-0C3B-E590-31CE-D1329783C810}"/>
              </a:ext>
            </a:extLst>
          </p:cNvPr>
          <p:cNvSpPr txBox="1"/>
          <p:nvPr/>
        </p:nvSpPr>
        <p:spPr>
          <a:xfrm>
            <a:off x="1302058" y="1447061"/>
            <a:ext cx="95878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Как правильно делать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конспекты чужих статей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для своей научной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2183855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6E1FA9-0C3B-E590-31CE-D1329783C810}"/>
              </a:ext>
            </a:extLst>
          </p:cNvPr>
          <p:cNvSpPr txBox="1"/>
          <p:nvPr/>
        </p:nvSpPr>
        <p:spPr>
          <a:xfrm>
            <a:off x="1302058" y="1447061"/>
            <a:ext cx="95878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Как правильно делать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конспекты чужих статей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для своей научной работы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9109A3-5E28-1108-743F-1CCC5EDE5B3F}"/>
              </a:ext>
            </a:extLst>
          </p:cNvPr>
          <p:cNvSpPr txBox="1"/>
          <p:nvPr/>
        </p:nvSpPr>
        <p:spPr>
          <a:xfrm>
            <a:off x="1402672" y="4829452"/>
            <a:ext cx="9463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цитаты и ссылки</a:t>
            </a:r>
          </a:p>
        </p:txBody>
      </p:sp>
    </p:spTree>
    <p:extLst>
      <p:ext uri="{BB962C8B-B14F-4D97-AF65-F5344CB8AC3E}">
        <p14:creationId xmlns:p14="http://schemas.microsoft.com/office/powerpoint/2010/main" val="275513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59971D-630B-6437-FF71-A54EAD415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2F42FE-F1F7-3F01-CE39-934A8F3DB39D}"/>
              </a:ext>
            </a:extLst>
          </p:cNvPr>
          <p:cNvSpPr txBox="1"/>
          <p:nvPr/>
        </p:nvSpPr>
        <p:spPr>
          <a:xfrm>
            <a:off x="1302058" y="1447061"/>
            <a:ext cx="95878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Как правильно делать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конспекты чужих статей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для своей научной работы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B57314-E43B-02FE-8012-133864F42606}"/>
              </a:ext>
            </a:extLst>
          </p:cNvPr>
          <p:cNvSpPr txBox="1"/>
          <p:nvPr/>
        </p:nvSpPr>
        <p:spPr>
          <a:xfrm>
            <a:off x="1402672" y="4829452"/>
            <a:ext cx="9463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цитаты и ссылки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094519-545B-E00E-5C87-EEB221A486F0}"/>
              </a:ext>
            </a:extLst>
          </p:cNvPr>
          <p:cNvSpPr txBox="1"/>
          <p:nvPr/>
        </p:nvSpPr>
        <p:spPr>
          <a:xfrm>
            <a:off x="139849" y="5410939"/>
            <a:ext cx="12052151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/>
              <a:t>Всегда записывайте все данные статьи, которую читаете, </a:t>
            </a:r>
            <a:r>
              <a:rPr lang="ru-RU" sz="3500" b="1" u="sng" dirty="0"/>
              <a:t>даже если сейчас вам кажется, что она вам не понадобится!</a:t>
            </a:r>
          </a:p>
        </p:txBody>
      </p:sp>
    </p:spTree>
    <p:extLst>
      <p:ext uri="{BB962C8B-B14F-4D97-AF65-F5344CB8AC3E}">
        <p14:creationId xmlns:p14="http://schemas.microsoft.com/office/powerpoint/2010/main" val="2293371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3CEE18-E466-B517-42F8-FC25E3AA2ED7}"/>
              </a:ext>
            </a:extLst>
          </p:cNvPr>
          <p:cNvSpPr txBox="1"/>
          <p:nvPr/>
        </p:nvSpPr>
        <p:spPr>
          <a:xfrm>
            <a:off x="4935873" y="186896"/>
            <a:ext cx="3750927" cy="461665"/>
          </a:xfrm>
          <a:prstGeom prst="rect">
            <a:avLst/>
          </a:prstGeom>
          <a:noFill/>
          <a:ln w="82550" cmpd="tri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https://cyberleninka.ru/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B3B35B-8CED-0461-3CFE-3C4EA177A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37" y="1257300"/>
            <a:ext cx="9305925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41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A61714-5B0A-0B8E-38FC-39852CC1B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90" y="1320276"/>
            <a:ext cx="7267575" cy="22288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88F007-54DF-8F8D-0444-850289507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33" y="239420"/>
            <a:ext cx="6943725" cy="857250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8C0A0CDF-44BC-D841-2464-3766EAF06F62}"/>
              </a:ext>
            </a:extLst>
          </p:cNvPr>
          <p:cNvCxnSpPr/>
          <p:nvPr/>
        </p:nvCxnSpPr>
        <p:spPr>
          <a:xfrm flipH="1">
            <a:off x="4938124" y="804817"/>
            <a:ext cx="1793289" cy="583706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368867DE-6310-5663-6035-CC3B4DA304A6}"/>
              </a:ext>
            </a:extLst>
          </p:cNvPr>
          <p:cNvSpPr/>
          <p:nvPr/>
        </p:nvSpPr>
        <p:spPr>
          <a:xfrm>
            <a:off x="6731413" y="170895"/>
            <a:ext cx="825689" cy="763521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9D0C6F83-21C7-898F-1BAD-BFB42A182A96}"/>
              </a:ext>
            </a:extLst>
          </p:cNvPr>
          <p:cNvSpPr/>
          <p:nvPr/>
        </p:nvSpPr>
        <p:spPr>
          <a:xfrm>
            <a:off x="642811" y="1885765"/>
            <a:ext cx="2570906" cy="763521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529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A61714-5B0A-0B8E-38FC-39852CC1B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90" y="1320276"/>
            <a:ext cx="7267575" cy="22288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88F007-54DF-8F8D-0444-850289507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33" y="239420"/>
            <a:ext cx="6943725" cy="857250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8C0A0CDF-44BC-D841-2464-3766EAF06F62}"/>
              </a:ext>
            </a:extLst>
          </p:cNvPr>
          <p:cNvCxnSpPr/>
          <p:nvPr/>
        </p:nvCxnSpPr>
        <p:spPr>
          <a:xfrm flipH="1">
            <a:off x="4938124" y="804817"/>
            <a:ext cx="1793289" cy="583706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368867DE-6310-5663-6035-CC3B4DA304A6}"/>
              </a:ext>
            </a:extLst>
          </p:cNvPr>
          <p:cNvSpPr/>
          <p:nvPr/>
        </p:nvSpPr>
        <p:spPr>
          <a:xfrm>
            <a:off x="6731413" y="170895"/>
            <a:ext cx="825689" cy="763521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9D0C6F83-21C7-898F-1BAD-BFB42A182A96}"/>
              </a:ext>
            </a:extLst>
          </p:cNvPr>
          <p:cNvSpPr/>
          <p:nvPr/>
        </p:nvSpPr>
        <p:spPr>
          <a:xfrm>
            <a:off x="642811" y="1885765"/>
            <a:ext cx="2570906" cy="763521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669A6BF-F920-A25C-736C-859DCDFEBEEA}"/>
              </a:ext>
            </a:extLst>
          </p:cNvPr>
          <p:cNvCxnSpPr>
            <a:cxnSpLocks/>
          </p:cNvCxnSpPr>
          <p:nvPr/>
        </p:nvCxnSpPr>
        <p:spPr>
          <a:xfrm>
            <a:off x="3213717" y="2503503"/>
            <a:ext cx="4190260" cy="1269229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3D1CAEA-5690-57E9-57ED-22921A417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101" y="1961965"/>
            <a:ext cx="4439483" cy="4554245"/>
          </a:xfrm>
          <a:prstGeom prst="rect">
            <a:avLst/>
          </a:prstGeom>
        </p:spPr>
      </p:pic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3B026BFB-8675-8DE1-A1FC-6AA956F53FAA}"/>
              </a:ext>
            </a:extLst>
          </p:cNvPr>
          <p:cNvSpPr/>
          <p:nvPr/>
        </p:nvSpPr>
        <p:spPr>
          <a:xfrm>
            <a:off x="9680169" y="5921406"/>
            <a:ext cx="1922946" cy="319596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021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A61714-5B0A-0B8E-38FC-39852CC1B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90" y="1320276"/>
            <a:ext cx="7267575" cy="22288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88F007-54DF-8F8D-0444-850289507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33" y="239420"/>
            <a:ext cx="6943725" cy="857250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8C0A0CDF-44BC-D841-2464-3766EAF06F62}"/>
              </a:ext>
            </a:extLst>
          </p:cNvPr>
          <p:cNvCxnSpPr/>
          <p:nvPr/>
        </p:nvCxnSpPr>
        <p:spPr>
          <a:xfrm flipH="1">
            <a:off x="4938124" y="804817"/>
            <a:ext cx="1793289" cy="583706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368867DE-6310-5663-6035-CC3B4DA304A6}"/>
              </a:ext>
            </a:extLst>
          </p:cNvPr>
          <p:cNvSpPr/>
          <p:nvPr/>
        </p:nvSpPr>
        <p:spPr>
          <a:xfrm>
            <a:off x="6731413" y="170895"/>
            <a:ext cx="825689" cy="763521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9D0C6F83-21C7-898F-1BAD-BFB42A182A96}"/>
              </a:ext>
            </a:extLst>
          </p:cNvPr>
          <p:cNvSpPr/>
          <p:nvPr/>
        </p:nvSpPr>
        <p:spPr>
          <a:xfrm>
            <a:off x="642811" y="1885765"/>
            <a:ext cx="2570906" cy="763521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669A6BF-F920-A25C-736C-859DCDFEBEEA}"/>
              </a:ext>
            </a:extLst>
          </p:cNvPr>
          <p:cNvCxnSpPr>
            <a:cxnSpLocks/>
          </p:cNvCxnSpPr>
          <p:nvPr/>
        </p:nvCxnSpPr>
        <p:spPr>
          <a:xfrm>
            <a:off x="3213717" y="2503503"/>
            <a:ext cx="4190260" cy="1269229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3D1CAEA-5690-57E9-57ED-22921A417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101" y="1961965"/>
            <a:ext cx="4439483" cy="4554245"/>
          </a:xfrm>
          <a:prstGeom prst="rect">
            <a:avLst/>
          </a:prstGeom>
        </p:spPr>
      </p:pic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3B026BFB-8675-8DE1-A1FC-6AA956F53FAA}"/>
              </a:ext>
            </a:extLst>
          </p:cNvPr>
          <p:cNvSpPr/>
          <p:nvPr/>
        </p:nvSpPr>
        <p:spPr>
          <a:xfrm>
            <a:off x="9680169" y="5921406"/>
            <a:ext cx="1922946" cy="319596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1C167A28-78E1-C5D5-D1D0-294651C9AA19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5921406"/>
            <a:ext cx="3584169" cy="159798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8C1FE97-0F0E-3BAA-2730-CC0A15912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907" y="3659902"/>
            <a:ext cx="4942976" cy="310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12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592720-CC6B-4E48-40A0-DD6AC05E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8" y="218473"/>
            <a:ext cx="11840733" cy="233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45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592720-CC6B-4E48-40A0-DD6AC05E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9" y="218473"/>
            <a:ext cx="6800850" cy="13430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82C12D-F8C7-EDDB-2BF1-7A639CD3A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61" y="2216135"/>
            <a:ext cx="11885877" cy="4423392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5AAAE4B1-A34A-2199-1A49-FDC58520F7DB}"/>
              </a:ext>
            </a:extLst>
          </p:cNvPr>
          <p:cNvCxnSpPr>
            <a:cxnSpLocks/>
          </p:cNvCxnSpPr>
          <p:nvPr/>
        </p:nvCxnSpPr>
        <p:spPr>
          <a:xfrm>
            <a:off x="3568823" y="1388523"/>
            <a:ext cx="790113" cy="827612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74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592720-CC6B-4E48-40A0-DD6AC05E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9" y="218473"/>
            <a:ext cx="6800850" cy="13430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82C12D-F8C7-EDDB-2BF1-7A639CD3A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61" y="2216135"/>
            <a:ext cx="11885877" cy="4423392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5AAAE4B1-A34A-2199-1A49-FDC58520F7DB}"/>
              </a:ext>
            </a:extLst>
          </p:cNvPr>
          <p:cNvCxnSpPr>
            <a:cxnSpLocks/>
          </p:cNvCxnSpPr>
          <p:nvPr/>
        </p:nvCxnSpPr>
        <p:spPr>
          <a:xfrm>
            <a:off x="3568823" y="1388523"/>
            <a:ext cx="790113" cy="827612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8BC1605-8774-6A3B-90E3-D8BE3EA63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62" y="2977625"/>
            <a:ext cx="6153150" cy="249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12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592720-CC6B-4E48-40A0-DD6AC05E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9" y="218473"/>
            <a:ext cx="6800850" cy="13430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82C12D-F8C7-EDDB-2BF1-7A639CD3A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39" y="2216135"/>
            <a:ext cx="11885877" cy="4423392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5AAAE4B1-A34A-2199-1A49-FDC58520F7DB}"/>
              </a:ext>
            </a:extLst>
          </p:cNvPr>
          <p:cNvCxnSpPr>
            <a:cxnSpLocks/>
          </p:cNvCxnSpPr>
          <p:nvPr/>
        </p:nvCxnSpPr>
        <p:spPr>
          <a:xfrm>
            <a:off x="3568823" y="1388523"/>
            <a:ext cx="790113" cy="827612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D6F0D55F-5AF5-281B-15D0-A878E768FE22}"/>
              </a:ext>
            </a:extLst>
          </p:cNvPr>
          <p:cNvSpPr/>
          <p:nvPr/>
        </p:nvSpPr>
        <p:spPr>
          <a:xfrm>
            <a:off x="5112256" y="5470814"/>
            <a:ext cx="825689" cy="763521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477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592720-CC6B-4E48-40A0-DD6AC05E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9" y="218473"/>
            <a:ext cx="6800850" cy="13430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82C12D-F8C7-EDDB-2BF1-7A639CD3A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386" y="1222806"/>
            <a:ext cx="7115175" cy="2647950"/>
          </a:xfrm>
          <a:prstGeom prst="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2CCAFBAF-ADBD-25E5-A567-E4F505BC0C79}"/>
              </a:ext>
            </a:extLst>
          </p:cNvPr>
          <p:cNvCxnSpPr>
            <a:cxnSpLocks/>
            <a:stCxn id="11" idx="13"/>
          </p:cNvCxnSpPr>
          <p:nvPr/>
        </p:nvCxnSpPr>
        <p:spPr>
          <a:xfrm flipH="1">
            <a:off x="6631619" y="3748587"/>
            <a:ext cx="1250536" cy="379530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5AAAE4B1-A34A-2199-1A49-FDC58520F7DB}"/>
              </a:ext>
            </a:extLst>
          </p:cNvPr>
          <p:cNvCxnSpPr>
            <a:cxnSpLocks/>
          </p:cNvCxnSpPr>
          <p:nvPr/>
        </p:nvCxnSpPr>
        <p:spPr>
          <a:xfrm>
            <a:off x="3568823" y="1388523"/>
            <a:ext cx="1109709" cy="333745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96590120-C416-FCDE-B31F-2E57168956CE}"/>
              </a:ext>
            </a:extLst>
          </p:cNvPr>
          <p:cNvSpPr/>
          <p:nvPr/>
        </p:nvSpPr>
        <p:spPr>
          <a:xfrm>
            <a:off x="7686780" y="3029454"/>
            <a:ext cx="825689" cy="763521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F1ACB9-59B6-FA11-1F74-855E401F7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5" y="2481215"/>
            <a:ext cx="6317950" cy="41583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248AB1-5AA3-B9F8-5250-6DAE8E2B6B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2155" y="4649901"/>
            <a:ext cx="3478449" cy="140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44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592720-CC6B-4E48-40A0-DD6AC05E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9" y="218473"/>
            <a:ext cx="6800850" cy="13430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82C12D-F8C7-EDDB-2BF1-7A639CD3A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386" y="1222806"/>
            <a:ext cx="7115175" cy="2647950"/>
          </a:xfrm>
          <a:prstGeom prst="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2CCAFBAF-ADBD-25E5-A567-E4F505BC0C79}"/>
              </a:ext>
            </a:extLst>
          </p:cNvPr>
          <p:cNvCxnSpPr>
            <a:cxnSpLocks/>
            <a:stCxn id="11" idx="13"/>
          </p:cNvCxnSpPr>
          <p:nvPr/>
        </p:nvCxnSpPr>
        <p:spPr>
          <a:xfrm flipH="1">
            <a:off x="4639600" y="3748587"/>
            <a:ext cx="3242555" cy="332983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5AAAE4B1-A34A-2199-1A49-FDC58520F7DB}"/>
              </a:ext>
            </a:extLst>
          </p:cNvPr>
          <p:cNvCxnSpPr>
            <a:cxnSpLocks/>
          </p:cNvCxnSpPr>
          <p:nvPr/>
        </p:nvCxnSpPr>
        <p:spPr>
          <a:xfrm>
            <a:off x="3568823" y="1388523"/>
            <a:ext cx="1109709" cy="333745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96590120-C416-FCDE-B31F-2E57168956CE}"/>
              </a:ext>
            </a:extLst>
          </p:cNvPr>
          <p:cNvSpPr/>
          <p:nvPr/>
        </p:nvSpPr>
        <p:spPr>
          <a:xfrm>
            <a:off x="7686780" y="3029454"/>
            <a:ext cx="825689" cy="763521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F1ACB9-59B6-FA11-1F74-855E401F7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5" y="2481216"/>
            <a:ext cx="4486275" cy="29527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FF28EFC-B21B-4EA9-F2DD-4A8CDB00AE14}"/>
              </a:ext>
            </a:extLst>
          </p:cNvPr>
          <p:cNvSpPr txBox="1"/>
          <p:nvPr/>
        </p:nvSpPr>
        <p:spPr>
          <a:xfrm>
            <a:off x="8306182" y="4844088"/>
            <a:ext cx="1885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СКАЧАТЬ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60628993-4D41-2B7A-71A3-6BD942551AEC}"/>
              </a:ext>
            </a:extLst>
          </p:cNvPr>
          <p:cNvCxnSpPr>
            <a:cxnSpLocks/>
          </p:cNvCxnSpPr>
          <p:nvPr/>
        </p:nvCxnSpPr>
        <p:spPr>
          <a:xfrm flipH="1" flipV="1">
            <a:off x="8673483" y="3748587"/>
            <a:ext cx="355107" cy="101872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916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995A72-CD33-7C64-A49A-3C08F15D8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803" y="0"/>
            <a:ext cx="9870393" cy="6858000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AD0A46B-27E4-98CE-B714-3A154147C8CF}"/>
              </a:ext>
            </a:extLst>
          </p:cNvPr>
          <p:cNvSpPr/>
          <p:nvPr/>
        </p:nvSpPr>
        <p:spPr>
          <a:xfrm>
            <a:off x="7020955" y="5879186"/>
            <a:ext cx="825689" cy="763521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32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26B88-8455-A573-B740-C09C8627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1" y="228600"/>
            <a:ext cx="11874669" cy="6323120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AD0A46B-27E4-98CE-B714-3A154147C8CF}"/>
              </a:ext>
            </a:extLst>
          </p:cNvPr>
          <p:cNvSpPr/>
          <p:nvPr/>
        </p:nvSpPr>
        <p:spPr>
          <a:xfrm>
            <a:off x="5771324" y="5790410"/>
            <a:ext cx="993461" cy="761310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93FEBBC-8B33-9375-4035-6384787576C0}"/>
              </a:ext>
            </a:extLst>
          </p:cNvPr>
          <p:cNvSpPr/>
          <p:nvPr/>
        </p:nvSpPr>
        <p:spPr>
          <a:xfrm>
            <a:off x="463071" y="1109709"/>
            <a:ext cx="5512614" cy="19808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4CEBCB-137F-C77C-D237-D0737D683677}"/>
              </a:ext>
            </a:extLst>
          </p:cNvPr>
          <p:cNvSpPr/>
          <p:nvPr/>
        </p:nvSpPr>
        <p:spPr>
          <a:xfrm>
            <a:off x="6268054" y="3090538"/>
            <a:ext cx="5512614" cy="238698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609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26B88-8455-A573-B740-C09C8627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1" y="228600"/>
            <a:ext cx="6010275" cy="3200400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AD0A46B-27E4-98CE-B714-3A154147C8CF}"/>
              </a:ext>
            </a:extLst>
          </p:cNvPr>
          <p:cNvSpPr/>
          <p:nvPr/>
        </p:nvSpPr>
        <p:spPr>
          <a:xfrm>
            <a:off x="2937227" y="2869657"/>
            <a:ext cx="613841" cy="637024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93FEBBC-8B33-9375-4035-6384787576C0}"/>
              </a:ext>
            </a:extLst>
          </p:cNvPr>
          <p:cNvSpPr/>
          <p:nvPr/>
        </p:nvSpPr>
        <p:spPr>
          <a:xfrm>
            <a:off x="196741" y="656948"/>
            <a:ext cx="3052486" cy="71021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6FC1C881-D72C-12A8-46B4-0490CCF10504}"/>
              </a:ext>
            </a:extLst>
          </p:cNvPr>
          <p:cNvCxnSpPr>
            <a:cxnSpLocks/>
          </p:cNvCxnSpPr>
          <p:nvPr/>
        </p:nvCxnSpPr>
        <p:spPr>
          <a:xfrm>
            <a:off x="3249227" y="1367161"/>
            <a:ext cx="3269789" cy="19175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97A0895-4DC1-E884-F6BD-0250EB04C10B}"/>
              </a:ext>
            </a:extLst>
          </p:cNvPr>
          <p:cNvSpPr txBox="1"/>
          <p:nvPr/>
        </p:nvSpPr>
        <p:spPr>
          <a:xfrm>
            <a:off x="6711518" y="1828800"/>
            <a:ext cx="5078028" cy="256480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Семантические поля, принадлежащие различным языкам, представляют структурную организацию окружающего мира, вербализированную посредством языка. Они являются способами представления 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оязыковленной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действительности.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Рубцов, 232. </a:t>
            </a: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A6C7A1AF-4F3F-C015-9310-7018DBEA29C4}"/>
              </a:ext>
            </a:extLst>
          </p:cNvPr>
          <p:cNvCxnSpPr>
            <a:stCxn id="6" idx="17"/>
          </p:cNvCxnSpPr>
          <p:nvPr/>
        </p:nvCxnSpPr>
        <p:spPr>
          <a:xfrm>
            <a:off x="3471869" y="3425206"/>
            <a:ext cx="3239649" cy="74729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158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26B88-8455-A573-B740-C09C8627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1" y="228600"/>
            <a:ext cx="6010275" cy="3200400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AD0A46B-27E4-98CE-B714-3A154147C8CF}"/>
              </a:ext>
            </a:extLst>
          </p:cNvPr>
          <p:cNvSpPr/>
          <p:nvPr/>
        </p:nvSpPr>
        <p:spPr>
          <a:xfrm>
            <a:off x="2937227" y="2869657"/>
            <a:ext cx="613841" cy="637024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93FEBBC-8B33-9375-4035-6384787576C0}"/>
              </a:ext>
            </a:extLst>
          </p:cNvPr>
          <p:cNvSpPr/>
          <p:nvPr/>
        </p:nvSpPr>
        <p:spPr>
          <a:xfrm>
            <a:off x="196741" y="656948"/>
            <a:ext cx="3052486" cy="71021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6FC1C881-D72C-12A8-46B4-0490CCF10504}"/>
              </a:ext>
            </a:extLst>
          </p:cNvPr>
          <p:cNvCxnSpPr>
            <a:cxnSpLocks/>
          </p:cNvCxnSpPr>
          <p:nvPr/>
        </p:nvCxnSpPr>
        <p:spPr>
          <a:xfrm>
            <a:off x="3249227" y="1367161"/>
            <a:ext cx="3269789" cy="19175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97A0895-4DC1-E884-F6BD-0250EB04C10B}"/>
              </a:ext>
            </a:extLst>
          </p:cNvPr>
          <p:cNvSpPr txBox="1"/>
          <p:nvPr/>
        </p:nvSpPr>
        <p:spPr>
          <a:xfrm>
            <a:off x="6711518" y="1828800"/>
            <a:ext cx="5078028" cy="256480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Семантические поля, принадлежащие различным языкам, представляют структурную организацию окружающего мира, вербализированную посредством языка. Они являются способами представления 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оязыковленной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действительности.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Рубцов, 232. </a:t>
            </a: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D5CD76-8005-58C3-9C4F-CC4C46E041DD}"/>
              </a:ext>
            </a:extLst>
          </p:cNvPr>
          <p:cNvSpPr txBox="1"/>
          <p:nvPr/>
        </p:nvSpPr>
        <p:spPr>
          <a:xfrm>
            <a:off x="1075721" y="4228769"/>
            <a:ext cx="5078028" cy="193899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Рубцов И. Н. Семантические поля как способ реализации языковых картин мира // Известия РГПУ им. А. И. Герцена. 2008. №60. URL: https://cyberleninka.ru/article/n/semanticheskie-polya-kak-sposob-realizatsii-yazykovyh-kartin-mira (дата обращения: 13.02.2023).</a:t>
            </a: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C35F85-A755-464A-837C-0B2C2341F01D}"/>
              </a:ext>
            </a:extLst>
          </p:cNvPr>
          <p:cNvSpPr txBox="1"/>
          <p:nvPr/>
        </p:nvSpPr>
        <p:spPr>
          <a:xfrm>
            <a:off x="6427433" y="4678532"/>
            <a:ext cx="54420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электронную ссылку сразу 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проверить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!!!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EBA5570-1846-38D5-3AD3-753313504919}"/>
              </a:ext>
            </a:extLst>
          </p:cNvPr>
          <p:cNvCxnSpPr>
            <a:cxnSpLocks/>
          </p:cNvCxnSpPr>
          <p:nvPr/>
        </p:nvCxnSpPr>
        <p:spPr>
          <a:xfrm flipH="1">
            <a:off x="5734997" y="4228769"/>
            <a:ext cx="923254" cy="4161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672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26B88-8455-A573-B740-C09C8627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1" y="228600"/>
            <a:ext cx="6010275" cy="3200400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AD0A46B-27E4-98CE-B714-3A154147C8CF}"/>
              </a:ext>
            </a:extLst>
          </p:cNvPr>
          <p:cNvSpPr/>
          <p:nvPr/>
        </p:nvSpPr>
        <p:spPr>
          <a:xfrm>
            <a:off x="2937227" y="2869657"/>
            <a:ext cx="613841" cy="637024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4CEBCB-137F-C77C-D237-D0737D683677}"/>
              </a:ext>
            </a:extLst>
          </p:cNvPr>
          <p:cNvSpPr/>
          <p:nvPr/>
        </p:nvSpPr>
        <p:spPr>
          <a:xfrm>
            <a:off x="3261902" y="1687867"/>
            <a:ext cx="2834098" cy="118179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B34BE6-009D-D482-FD76-D18C92CEF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597" y="2399830"/>
            <a:ext cx="2059710" cy="1613440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04F7B18-9867-E41B-4004-CC869A6DE767}"/>
              </a:ext>
            </a:extLst>
          </p:cNvPr>
          <p:cNvCxnSpPr>
            <a:cxnSpLocks/>
          </p:cNvCxnSpPr>
          <p:nvPr/>
        </p:nvCxnSpPr>
        <p:spPr>
          <a:xfrm>
            <a:off x="5678287" y="2756581"/>
            <a:ext cx="1453368" cy="30628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AF427D93-90D9-58B2-D7D9-5579CC819B64}"/>
              </a:ext>
            </a:extLst>
          </p:cNvPr>
          <p:cNvSpPr/>
          <p:nvPr/>
        </p:nvSpPr>
        <p:spPr>
          <a:xfrm>
            <a:off x="6902759" y="2682143"/>
            <a:ext cx="907798" cy="824538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F610BC8-A1E3-375D-6651-3F4A1DE89282}"/>
              </a:ext>
            </a:extLst>
          </p:cNvPr>
          <p:cNvCxnSpPr>
            <a:cxnSpLocks/>
          </p:cNvCxnSpPr>
          <p:nvPr/>
        </p:nvCxnSpPr>
        <p:spPr>
          <a:xfrm flipH="1" flipV="1">
            <a:off x="6871317" y="2363631"/>
            <a:ext cx="366073" cy="54609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287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26B88-8455-A573-B740-C09C8627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1" y="228600"/>
            <a:ext cx="6010275" cy="3200400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AD0A46B-27E4-98CE-B714-3A154147C8CF}"/>
              </a:ext>
            </a:extLst>
          </p:cNvPr>
          <p:cNvSpPr/>
          <p:nvPr/>
        </p:nvSpPr>
        <p:spPr>
          <a:xfrm>
            <a:off x="2937227" y="2869657"/>
            <a:ext cx="613841" cy="637024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4CEBCB-137F-C77C-D237-D0737D683677}"/>
              </a:ext>
            </a:extLst>
          </p:cNvPr>
          <p:cNvSpPr/>
          <p:nvPr/>
        </p:nvSpPr>
        <p:spPr>
          <a:xfrm>
            <a:off x="3261902" y="1687867"/>
            <a:ext cx="2834098" cy="118179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2DFA09-657C-00DA-F1B9-A16E19DE0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597" y="287365"/>
            <a:ext cx="6103837" cy="20762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B34BE6-009D-D482-FD76-D18C92CEF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597" y="2399830"/>
            <a:ext cx="2059710" cy="1613440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04F7B18-9867-E41B-4004-CC869A6DE767}"/>
              </a:ext>
            </a:extLst>
          </p:cNvPr>
          <p:cNvCxnSpPr>
            <a:cxnSpLocks/>
          </p:cNvCxnSpPr>
          <p:nvPr/>
        </p:nvCxnSpPr>
        <p:spPr>
          <a:xfrm>
            <a:off x="5678287" y="2756581"/>
            <a:ext cx="1453368" cy="30628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AF427D93-90D9-58B2-D7D9-5579CC819B64}"/>
              </a:ext>
            </a:extLst>
          </p:cNvPr>
          <p:cNvSpPr/>
          <p:nvPr/>
        </p:nvSpPr>
        <p:spPr>
          <a:xfrm>
            <a:off x="6902759" y="2682143"/>
            <a:ext cx="907798" cy="824538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F610BC8-A1E3-375D-6651-3F4A1DE89282}"/>
              </a:ext>
            </a:extLst>
          </p:cNvPr>
          <p:cNvCxnSpPr>
            <a:cxnSpLocks/>
          </p:cNvCxnSpPr>
          <p:nvPr/>
        </p:nvCxnSpPr>
        <p:spPr>
          <a:xfrm flipH="1" flipV="1">
            <a:off x="6871317" y="2363631"/>
            <a:ext cx="366073" cy="54609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F3AB085B-CFAD-D543-5ED6-CF58DBCC9580}"/>
              </a:ext>
            </a:extLst>
          </p:cNvPr>
          <p:cNvCxnSpPr/>
          <p:nvPr/>
        </p:nvCxnSpPr>
        <p:spPr>
          <a:xfrm>
            <a:off x="7803140" y="2363631"/>
            <a:ext cx="542804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уступ 19">
            <a:extLst>
              <a:ext uri="{FF2B5EF4-FFF2-40B4-BE49-F238E27FC236}">
                <a16:creationId xmlns:a16="http://schemas.microsoft.com/office/drawing/2014/main" id="{AD642DC4-0727-2908-BB8F-72F354EE7DCE}"/>
              </a:ext>
            </a:extLst>
          </p:cNvPr>
          <p:cNvCxnSpPr>
            <a:cxnSpLocks/>
          </p:cNvCxnSpPr>
          <p:nvPr/>
        </p:nvCxnSpPr>
        <p:spPr>
          <a:xfrm rot="16200000" flipV="1">
            <a:off x="6904006" y="1035865"/>
            <a:ext cx="1400105" cy="913733"/>
          </a:xfrm>
          <a:prstGeom prst="bentConnector3">
            <a:avLst/>
          </a:prstGeom>
          <a:ln w="57150">
            <a:solidFill>
              <a:srgbClr val="00B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976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26B88-8455-A573-B740-C09C8627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1" y="228600"/>
            <a:ext cx="6010275" cy="3200400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AD0A46B-27E4-98CE-B714-3A154147C8CF}"/>
              </a:ext>
            </a:extLst>
          </p:cNvPr>
          <p:cNvSpPr/>
          <p:nvPr/>
        </p:nvSpPr>
        <p:spPr>
          <a:xfrm>
            <a:off x="2937227" y="2869657"/>
            <a:ext cx="613841" cy="637024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4CEBCB-137F-C77C-D237-D0737D683677}"/>
              </a:ext>
            </a:extLst>
          </p:cNvPr>
          <p:cNvSpPr/>
          <p:nvPr/>
        </p:nvSpPr>
        <p:spPr>
          <a:xfrm>
            <a:off x="3261902" y="1687867"/>
            <a:ext cx="2834098" cy="118179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2DFA09-657C-00DA-F1B9-A16E19DE0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973" y="287365"/>
            <a:ext cx="6103837" cy="20762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B34BE6-009D-D482-FD76-D18C92CEF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597" y="2399830"/>
            <a:ext cx="2059710" cy="1613440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04F7B18-9867-E41B-4004-CC869A6DE767}"/>
              </a:ext>
            </a:extLst>
          </p:cNvPr>
          <p:cNvCxnSpPr>
            <a:cxnSpLocks/>
          </p:cNvCxnSpPr>
          <p:nvPr/>
        </p:nvCxnSpPr>
        <p:spPr>
          <a:xfrm>
            <a:off x="5678287" y="2756581"/>
            <a:ext cx="1453368" cy="30628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AF427D93-90D9-58B2-D7D9-5579CC819B64}"/>
              </a:ext>
            </a:extLst>
          </p:cNvPr>
          <p:cNvSpPr/>
          <p:nvPr/>
        </p:nvSpPr>
        <p:spPr>
          <a:xfrm>
            <a:off x="6902759" y="2682143"/>
            <a:ext cx="907798" cy="824538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F610BC8-A1E3-375D-6651-3F4A1DE89282}"/>
              </a:ext>
            </a:extLst>
          </p:cNvPr>
          <p:cNvCxnSpPr>
            <a:cxnSpLocks/>
          </p:cNvCxnSpPr>
          <p:nvPr/>
        </p:nvCxnSpPr>
        <p:spPr>
          <a:xfrm flipH="1" flipV="1">
            <a:off x="6871317" y="2363631"/>
            <a:ext cx="366073" cy="54609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F3AB085B-CFAD-D543-5ED6-CF58DBCC9580}"/>
              </a:ext>
            </a:extLst>
          </p:cNvPr>
          <p:cNvCxnSpPr/>
          <p:nvPr/>
        </p:nvCxnSpPr>
        <p:spPr>
          <a:xfrm>
            <a:off x="7803140" y="2363631"/>
            <a:ext cx="542804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уступ 19">
            <a:extLst>
              <a:ext uri="{FF2B5EF4-FFF2-40B4-BE49-F238E27FC236}">
                <a16:creationId xmlns:a16="http://schemas.microsoft.com/office/drawing/2014/main" id="{AD642DC4-0727-2908-BB8F-72F354EE7DCE}"/>
              </a:ext>
            </a:extLst>
          </p:cNvPr>
          <p:cNvCxnSpPr>
            <a:cxnSpLocks/>
          </p:cNvCxnSpPr>
          <p:nvPr/>
        </p:nvCxnSpPr>
        <p:spPr>
          <a:xfrm rot="16200000" flipV="1">
            <a:off x="6904006" y="1035865"/>
            <a:ext cx="1400105" cy="913733"/>
          </a:xfrm>
          <a:prstGeom prst="bentConnector3">
            <a:avLst/>
          </a:prstGeom>
          <a:ln w="57150">
            <a:solidFill>
              <a:srgbClr val="00B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411CAEF-AB7D-1EE6-B7AD-2C0DEA3CBD07}"/>
              </a:ext>
            </a:extLst>
          </p:cNvPr>
          <p:cNvSpPr txBox="1"/>
          <p:nvPr/>
        </p:nvSpPr>
        <p:spPr>
          <a:xfrm>
            <a:off x="342717" y="3554568"/>
            <a:ext cx="5078028" cy="23903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 исследовании 3. Н. 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Вердиевой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(1986) установлены следующие отношения между семами: они «описываются синтаксическими позициями, занимаемыми компонентами во фразе-дефиниции» и «выделяются путем логического анализа и фиксируют 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родо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-видовые отношения» 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[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Вердиева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6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E6D7953A-E07E-0BC6-2FFB-A17A57202B4C}"/>
              </a:ext>
            </a:extLst>
          </p:cNvPr>
          <p:cNvCxnSpPr>
            <a:cxnSpLocks/>
          </p:cNvCxnSpPr>
          <p:nvPr/>
        </p:nvCxnSpPr>
        <p:spPr>
          <a:xfrm flipH="1">
            <a:off x="5589243" y="3606828"/>
            <a:ext cx="617773" cy="646331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BF90D08E-62EF-B1B9-D149-1797530CBFE6}"/>
              </a:ext>
            </a:extLst>
          </p:cNvPr>
          <p:cNvSpPr/>
          <p:nvPr/>
        </p:nvSpPr>
        <p:spPr>
          <a:xfrm>
            <a:off x="2866064" y="5307939"/>
            <a:ext cx="1812467" cy="824538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438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26B88-8455-A573-B740-C09C8627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1" y="228600"/>
            <a:ext cx="6010275" cy="3200400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AD0A46B-27E4-98CE-B714-3A154147C8CF}"/>
              </a:ext>
            </a:extLst>
          </p:cNvPr>
          <p:cNvSpPr/>
          <p:nvPr/>
        </p:nvSpPr>
        <p:spPr>
          <a:xfrm>
            <a:off x="2937227" y="2869657"/>
            <a:ext cx="613841" cy="637024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4CEBCB-137F-C77C-D237-D0737D683677}"/>
              </a:ext>
            </a:extLst>
          </p:cNvPr>
          <p:cNvSpPr/>
          <p:nvPr/>
        </p:nvSpPr>
        <p:spPr>
          <a:xfrm>
            <a:off x="3261902" y="1687867"/>
            <a:ext cx="2834098" cy="118179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2DFA09-657C-00DA-F1B9-A16E19DE0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973" y="287365"/>
            <a:ext cx="6103837" cy="20762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B34BE6-009D-D482-FD76-D18C92CEF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434" y="2363631"/>
            <a:ext cx="2059710" cy="1613440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04F7B18-9867-E41B-4004-CC869A6DE767}"/>
              </a:ext>
            </a:extLst>
          </p:cNvPr>
          <p:cNvCxnSpPr>
            <a:cxnSpLocks/>
          </p:cNvCxnSpPr>
          <p:nvPr/>
        </p:nvCxnSpPr>
        <p:spPr>
          <a:xfrm>
            <a:off x="5678287" y="2756581"/>
            <a:ext cx="1453368" cy="30628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AF427D93-90D9-58B2-D7D9-5579CC819B64}"/>
              </a:ext>
            </a:extLst>
          </p:cNvPr>
          <p:cNvSpPr/>
          <p:nvPr/>
        </p:nvSpPr>
        <p:spPr>
          <a:xfrm>
            <a:off x="6902759" y="2682143"/>
            <a:ext cx="907798" cy="824538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F610BC8-A1E3-375D-6651-3F4A1DE89282}"/>
              </a:ext>
            </a:extLst>
          </p:cNvPr>
          <p:cNvCxnSpPr>
            <a:cxnSpLocks/>
          </p:cNvCxnSpPr>
          <p:nvPr/>
        </p:nvCxnSpPr>
        <p:spPr>
          <a:xfrm flipH="1" flipV="1">
            <a:off x="6871317" y="2363631"/>
            <a:ext cx="366073" cy="54609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F3AB085B-CFAD-D543-5ED6-CF58DBCC9580}"/>
              </a:ext>
            </a:extLst>
          </p:cNvPr>
          <p:cNvCxnSpPr/>
          <p:nvPr/>
        </p:nvCxnSpPr>
        <p:spPr>
          <a:xfrm>
            <a:off x="7803140" y="2363631"/>
            <a:ext cx="542804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уступ 19">
            <a:extLst>
              <a:ext uri="{FF2B5EF4-FFF2-40B4-BE49-F238E27FC236}">
                <a16:creationId xmlns:a16="http://schemas.microsoft.com/office/drawing/2014/main" id="{AD642DC4-0727-2908-BB8F-72F354EE7DCE}"/>
              </a:ext>
            </a:extLst>
          </p:cNvPr>
          <p:cNvCxnSpPr>
            <a:cxnSpLocks/>
          </p:cNvCxnSpPr>
          <p:nvPr/>
        </p:nvCxnSpPr>
        <p:spPr>
          <a:xfrm rot="16200000" flipV="1">
            <a:off x="6904006" y="1035865"/>
            <a:ext cx="1400105" cy="913733"/>
          </a:xfrm>
          <a:prstGeom prst="bentConnector3">
            <a:avLst/>
          </a:prstGeom>
          <a:ln w="57150">
            <a:solidFill>
              <a:srgbClr val="00B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411CAEF-AB7D-1EE6-B7AD-2C0DEA3CBD07}"/>
              </a:ext>
            </a:extLst>
          </p:cNvPr>
          <p:cNvSpPr txBox="1"/>
          <p:nvPr/>
        </p:nvSpPr>
        <p:spPr>
          <a:xfrm>
            <a:off x="342717" y="3554568"/>
            <a:ext cx="5078028" cy="274434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 исследовании 3. Н. 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Вердиевой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(1986) установлены следующие отношения между семами: они «описываются синтаксическими позициями, занимаемыми компонентами во фразе-дефиниции» и «выделяются путем логического анализа и фиксируют 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родо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-видовые отношения» 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[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Вердиева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6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Рубцов, 232. </a:t>
            </a: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E6D7953A-E07E-0BC6-2FFB-A17A57202B4C}"/>
              </a:ext>
            </a:extLst>
          </p:cNvPr>
          <p:cNvCxnSpPr>
            <a:cxnSpLocks/>
          </p:cNvCxnSpPr>
          <p:nvPr/>
        </p:nvCxnSpPr>
        <p:spPr>
          <a:xfrm flipH="1">
            <a:off x="5589243" y="3606828"/>
            <a:ext cx="617773" cy="646331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BF90D08E-62EF-B1B9-D149-1797530CBFE6}"/>
              </a:ext>
            </a:extLst>
          </p:cNvPr>
          <p:cNvSpPr/>
          <p:nvPr/>
        </p:nvSpPr>
        <p:spPr>
          <a:xfrm>
            <a:off x="2866064" y="5307939"/>
            <a:ext cx="1812467" cy="824538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2953A4D3-A662-B463-5D48-1A68267BCFF7}"/>
              </a:ext>
            </a:extLst>
          </p:cNvPr>
          <p:cNvSpPr/>
          <p:nvPr/>
        </p:nvSpPr>
        <p:spPr>
          <a:xfrm>
            <a:off x="205619" y="5745559"/>
            <a:ext cx="1561037" cy="637024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760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26B88-8455-A573-B740-C09C8627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1" y="228600"/>
            <a:ext cx="6010275" cy="3200400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AD0A46B-27E4-98CE-B714-3A154147C8CF}"/>
              </a:ext>
            </a:extLst>
          </p:cNvPr>
          <p:cNvSpPr/>
          <p:nvPr/>
        </p:nvSpPr>
        <p:spPr>
          <a:xfrm>
            <a:off x="2937227" y="2869657"/>
            <a:ext cx="613841" cy="637024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4CEBCB-137F-C77C-D237-D0737D683677}"/>
              </a:ext>
            </a:extLst>
          </p:cNvPr>
          <p:cNvSpPr/>
          <p:nvPr/>
        </p:nvSpPr>
        <p:spPr>
          <a:xfrm>
            <a:off x="3261902" y="1687867"/>
            <a:ext cx="2834098" cy="118179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2DFA09-657C-00DA-F1B9-A16E19DE0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973" y="287365"/>
            <a:ext cx="6103837" cy="20762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B34BE6-009D-D482-FD76-D18C92CEF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434" y="2363631"/>
            <a:ext cx="2059710" cy="1613440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04F7B18-9867-E41B-4004-CC869A6DE767}"/>
              </a:ext>
            </a:extLst>
          </p:cNvPr>
          <p:cNvCxnSpPr>
            <a:cxnSpLocks/>
          </p:cNvCxnSpPr>
          <p:nvPr/>
        </p:nvCxnSpPr>
        <p:spPr>
          <a:xfrm>
            <a:off x="5678287" y="2756581"/>
            <a:ext cx="1453368" cy="30628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AF427D93-90D9-58B2-D7D9-5579CC819B64}"/>
              </a:ext>
            </a:extLst>
          </p:cNvPr>
          <p:cNvSpPr/>
          <p:nvPr/>
        </p:nvSpPr>
        <p:spPr>
          <a:xfrm>
            <a:off x="6902759" y="2682143"/>
            <a:ext cx="907798" cy="824538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F610BC8-A1E3-375D-6651-3F4A1DE89282}"/>
              </a:ext>
            </a:extLst>
          </p:cNvPr>
          <p:cNvCxnSpPr>
            <a:cxnSpLocks/>
          </p:cNvCxnSpPr>
          <p:nvPr/>
        </p:nvCxnSpPr>
        <p:spPr>
          <a:xfrm flipH="1" flipV="1">
            <a:off x="6871317" y="2363631"/>
            <a:ext cx="366073" cy="54609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F3AB085B-CFAD-D543-5ED6-CF58DBCC9580}"/>
              </a:ext>
            </a:extLst>
          </p:cNvPr>
          <p:cNvCxnSpPr/>
          <p:nvPr/>
        </p:nvCxnSpPr>
        <p:spPr>
          <a:xfrm>
            <a:off x="7803140" y="2363631"/>
            <a:ext cx="542804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уступ 19">
            <a:extLst>
              <a:ext uri="{FF2B5EF4-FFF2-40B4-BE49-F238E27FC236}">
                <a16:creationId xmlns:a16="http://schemas.microsoft.com/office/drawing/2014/main" id="{AD642DC4-0727-2908-BB8F-72F354EE7DCE}"/>
              </a:ext>
            </a:extLst>
          </p:cNvPr>
          <p:cNvCxnSpPr>
            <a:cxnSpLocks/>
          </p:cNvCxnSpPr>
          <p:nvPr/>
        </p:nvCxnSpPr>
        <p:spPr>
          <a:xfrm rot="16200000" flipV="1">
            <a:off x="6904006" y="1035865"/>
            <a:ext cx="1400105" cy="913733"/>
          </a:xfrm>
          <a:prstGeom prst="bentConnector3">
            <a:avLst/>
          </a:prstGeom>
          <a:ln w="57150">
            <a:solidFill>
              <a:srgbClr val="00B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411CAEF-AB7D-1EE6-B7AD-2C0DEA3CBD07}"/>
              </a:ext>
            </a:extLst>
          </p:cNvPr>
          <p:cNvSpPr txBox="1"/>
          <p:nvPr/>
        </p:nvSpPr>
        <p:spPr>
          <a:xfrm>
            <a:off x="342717" y="3554568"/>
            <a:ext cx="5078028" cy="274434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 исследовании 3. Н. 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Вердиевой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(1986) установлены следующие отношения между семами: они «описываются синтаксическими позициями, занимаемыми компонентами во фразе-дефиниции» и «выделяются путем логического анализа и фиксируют 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родо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-видовые отношения» 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[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Вердиева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6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Рубцов, 232. </a:t>
            </a: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E6D7953A-E07E-0BC6-2FFB-A17A57202B4C}"/>
              </a:ext>
            </a:extLst>
          </p:cNvPr>
          <p:cNvCxnSpPr>
            <a:cxnSpLocks/>
          </p:cNvCxnSpPr>
          <p:nvPr/>
        </p:nvCxnSpPr>
        <p:spPr>
          <a:xfrm flipH="1">
            <a:off x="5589243" y="3606828"/>
            <a:ext cx="617773" cy="646331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2989C23-8B84-F047-60D6-45B01CD974EB}"/>
              </a:ext>
            </a:extLst>
          </p:cNvPr>
          <p:cNvSpPr txBox="1"/>
          <p:nvPr/>
        </p:nvSpPr>
        <p:spPr>
          <a:xfrm>
            <a:off x="929749" y="1908707"/>
            <a:ext cx="10919534" cy="419602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Рубцов И. Н. Семантические поля как способ реализации языковых картин мира // Известия РГПУ им. А. И. Герцена. 2008. №60. URL: https://cyberleninka.ru/article/n/semanticheskie-polya-kak-sposob-realizatsii-yazykovyh-kartin-mira (дата обращения: 13.02.2023).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Вердиева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3. Н. Семантические поля в современном английском языке. М.: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Высш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шк., 1986.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Крест 22">
            <a:extLst>
              <a:ext uri="{FF2B5EF4-FFF2-40B4-BE49-F238E27FC236}">
                <a16:creationId xmlns:a16="http://schemas.microsoft.com/office/drawing/2014/main" id="{5B57807A-A859-B979-FA84-65D913D476D6}"/>
              </a:ext>
            </a:extLst>
          </p:cNvPr>
          <p:cNvSpPr/>
          <p:nvPr/>
        </p:nvSpPr>
        <p:spPr>
          <a:xfrm>
            <a:off x="6007777" y="4122295"/>
            <a:ext cx="495478" cy="476938"/>
          </a:xfrm>
          <a:prstGeom prst="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393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26B88-8455-A573-B740-C09C8627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1" y="228600"/>
            <a:ext cx="6010275" cy="3200400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2AD0A46B-27E4-98CE-B714-3A154147C8CF}"/>
              </a:ext>
            </a:extLst>
          </p:cNvPr>
          <p:cNvSpPr/>
          <p:nvPr/>
        </p:nvSpPr>
        <p:spPr>
          <a:xfrm>
            <a:off x="2937227" y="2869657"/>
            <a:ext cx="613841" cy="637024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4CEBCB-137F-C77C-D237-D0737D683677}"/>
              </a:ext>
            </a:extLst>
          </p:cNvPr>
          <p:cNvSpPr/>
          <p:nvPr/>
        </p:nvSpPr>
        <p:spPr>
          <a:xfrm>
            <a:off x="3261902" y="1687867"/>
            <a:ext cx="2834098" cy="118179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2DFA09-657C-00DA-F1B9-A16E19DE0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973" y="287365"/>
            <a:ext cx="6103837" cy="20762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B34BE6-009D-D482-FD76-D18C92CEF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597" y="2399830"/>
            <a:ext cx="2059710" cy="1613440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04F7B18-9867-E41B-4004-CC869A6DE767}"/>
              </a:ext>
            </a:extLst>
          </p:cNvPr>
          <p:cNvCxnSpPr>
            <a:cxnSpLocks/>
          </p:cNvCxnSpPr>
          <p:nvPr/>
        </p:nvCxnSpPr>
        <p:spPr>
          <a:xfrm>
            <a:off x="5678287" y="2756581"/>
            <a:ext cx="1453368" cy="30628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AF427D93-90D9-58B2-D7D9-5579CC819B64}"/>
              </a:ext>
            </a:extLst>
          </p:cNvPr>
          <p:cNvSpPr/>
          <p:nvPr/>
        </p:nvSpPr>
        <p:spPr>
          <a:xfrm>
            <a:off x="6902759" y="2682143"/>
            <a:ext cx="907798" cy="824538"/>
          </a:xfrm>
          <a:custGeom>
            <a:avLst/>
            <a:gdLst>
              <a:gd name="connsiteX0" fmla="*/ 550481 w 825689"/>
              <a:gd name="connsiteY0" fmla="*/ 443925 h 763521"/>
              <a:gd name="connsiteX1" fmla="*/ 541604 w 825689"/>
              <a:gd name="connsiteY1" fmla="*/ 284127 h 763521"/>
              <a:gd name="connsiteX2" fmla="*/ 435072 w 825689"/>
              <a:gd name="connsiteY2" fmla="*/ 133207 h 763521"/>
              <a:gd name="connsiteX3" fmla="*/ 399561 w 825689"/>
              <a:gd name="connsiteY3" fmla="*/ 115451 h 763521"/>
              <a:gd name="connsiteX4" fmla="*/ 275274 w 825689"/>
              <a:gd name="connsiteY4" fmla="*/ 106574 h 763521"/>
              <a:gd name="connsiteX5" fmla="*/ 150986 w 825689"/>
              <a:gd name="connsiteY5" fmla="*/ 124329 h 763521"/>
              <a:gd name="connsiteX6" fmla="*/ 124353 w 825689"/>
              <a:gd name="connsiteY6" fmla="*/ 168717 h 763521"/>
              <a:gd name="connsiteX7" fmla="*/ 88843 w 825689"/>
              <a:gd name="connsiteY7" fmla="*/ 186473 h 763521"/>
              <a:gd name="connsiteX8" fmla="*/ 71087 w 825689"/>
              <a:gd name="connsiteY8" fmla="*/ 204228 h 763521"/>
              <a:gd name="connsiteX9" fmla="*/ 53332 w 825689"/>
              <a:gd name="connsiteY9" fmla="*/ 239739 h 763521"/>
              <a:gd name="connsiteX10" fmla="*/ 8943 w 825689"/>
              <a:gd name="connsiteY10" fmla="*/ 301883 h 763521"/>
              <a:gd name="connsiteX11" fmla="*/ 8943 w 825689"/>
              <a:gd name="connsiteY11" fmla="*/ 514947 h 763521"/>
              <a:gd name="connsiteX12" fmla="*/ 35576 w 825689"/>
              <a:gd name="connsiteY12" fmla="*/ 559335 h 763521"/>
              <a:gd name="connsiteX13" fmla="*/ 195375 w 825689"/>
              <a:gd name="connsiteY13" fmla="*/ 719133 h 763521"/>
              <a:gd name="connsiteX14" fmla="*/ 293029 w 825689"/>
              <a:gd name="connsiteY14" fmla="*/ 754644 h 763521"/>
              <a:gd name="connsiteX15" fmla="*/ 470582 w 825689"/>
              <a:gd name="connsiteY15" fmla="*/ 763521 h 763521"/>
              <a:gd name="connsiteX16" fmla="*/ 639258 w 825689"/>
              <a:gd name="connsiteY16" fmla="*/ 736888 h 763521"/>
              <a:gd name="connsiteX17" fmla="*/ 719157 w 825689"/>
              <a:gd name="connsiteY17" fmla="*/ 665867 h 763521"/>
              <a:gd name="connsiteX18" fmla="*/ 825689 w 825689"/>
              <a:gd name="connsiteY18" fmla="*/ 514947 h 763521"/>
              <a:gd name="connsiteX19" fmla="*/ 728035 w 825689"/>
              <a:gd name="connsiteY19" fmla="*/ 248616 h 763521"/>
              <a:gd name="connsiteX20" fmla="*/ 657013 w 825689"/>
              <a:gd name="connsiteY20" fmla="*/ 115451 h 763521"/>
              <a:gd name="connsiteX21" fmla="*/ 532726 w 825689"/>
              <a:gd name="connsiteY21" fmla="*/ 44430 h 763521"/>
              <a:gd name="connsiteX22" fmla="*/ 417316 w 825689"/>
              <a:gd name="connsiteY22" fmla="*/ 8919 h 763521"/>
              <a:gd name="connsiteX23" fmla="*/ 293029 w 825689"/>
              <a:gd name="connsiteY23" fmla="*/ 42 h 7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25689" h="763521">
                <a:moveTo>
                  <a:pt x="550481" y="443925"/>
                </a:moveTo>
                <a:cubicBezTo>
                  <a:pt x="547522" y="390659"/>
                  <a:pt x="555350" y="335674"/>
                  <a:pt x="541604" y="284127"/>
                </a:cubicBezTo>
                <a:cubicBezTo>
                  <a:pt x="529492" y="238706"/>
                  <a:pt x="477698" y="166361"/>
                  <a:pt x="435072" y="133207"/>
                </a:cubicBezTo>
                <a:cubicBezTo>
                  <a:pt x="424626" y="125082"/>
                  <a:pt x="412615" y="117627"/>
                  <a:pt x="399561" y="115451"/>
                </a:cubicBezTo>
                <a:cubicBezTo>
                  <a:pt x="358592" y="108623"/>
                  <a:pt x="316703" y="109533"/>
                  <a:pt x="275274" y="106574"/>
                </a:cubicBezTo>
                <a:cubicBezTo>
                  <a:pt x="233845" y="112492"/>
                  <a:pt x="189684" y="108395"/>
                  <a:pt x="150986" y="124329"/>
                </a:cubicBezTo>
                <a:cubicBezTo>
                  <a:pt x="135031" y="130899"/>
                  <a:pt x="136554" y="156516"/>
                  <a:pt x="124353" y="168717"/>
                </a:cubicBezTo>
                <a:cubicBezTo>
                  <a:pt x="114995" y="178075"/>
                  <a:pt x="99854" y="179132"/>
                  <a:pt x="88843" y="186473"/>
                </a:cubicBezTo>
                <a:cubicBezTo>
                  <a:pt x="81879" y="191116"/>
                  <a:pt x="77006" y="198310"/>
                  <a:pt x="71087" y="204228"/>
                </a:cubicBezTo>
                <a:cubicBezTo>
                  <a:pt x="65169" y="216065"/>
                  <a:pt x="59898" y="228249"/>
                  <a:pt x="53332" y="239739"/>
                </a:cubicBezTo>
                <a:cubicBezTo>
                  <a:pt x="42950" y="257907"/>
                  <a:pt x="20370" y="286647"/>
                  <a:pt x="8943" y="301883"/>
                </a:cubicBezTo>
                <a:cubicBezTo>
                  <a:pt x="4345" y="366258"/>
                  <a:pt x="-8648" y="448981"/>
                  <a:pt x="8943" y="514947"/>
                </a:cubicBezTo>
                <a:cubicBezTo>
                  <a:pt x="13389" y="531619"/>
                  <a:pt x="25473" y="545347"/>
                  <a:pt x="35576" y="559335"/>
                </a:cubicBezTo>
                <a:cubicBezTo>
                  <a:pt x="99153" y="647365"/>
                  <a:pt x="107481" y="677499"/>
                  <a:pt x="195375" y="719133"/>
                </a:cubicBezTo>
                <a:cubicBezTo>
                  <a:pt x="226678" y="733960"/>
                  <a:pt x="258834" y="749129"/>
                  <a:pt x="293029" y="754644"/>
                </a:cubicBezTo>
                <a:cubicBezTo>
                  <a:pt x="351531" y="764080"/>
                  <a:pt x="411398" y="760562"/>
                  <a:pt x="470582" y="763521"/>
                </a:cubicBezTo>
                <a:cubicBezTo>
                  <a:pt x="526807" y="754643"/>
                  <a:pt x="586278" y="757702"/>
                  <a:pt x="639258" y="736888"/>
                </a:cubicBezTo>
                <a:cubicBezTo>
                  <a:pt x="672424" y="723859"/>
                  <a:pt x="694650" y="691735"/>
                  <a:pt x="719157" y="665867"/>
                </a:cubicBezTo>
                <a:cubicBezTo>
                  <a:pt x="795308" y="585485"/>
                  <a:pt x="787949" y="590427"/>
                  <a:pt x="825689" y="514947"/>
                </a:cubicBezTo>
                <a:cubicBezTo>
                  <a:pt x="807941" y="372965"/>
                  <a:pt x="826683" y="465642"/>
                  <a:pt x="728035" y="248616"/>
                </a:cubicBezTo>
                <a:cubicBezTo>
                  <a:pt x="709804" y="208509"/>
                  <a:pt x="691742" y="150180"/>
                  <a:pt x="657013" y="115451"/>
                </a:cubicBezTo>
                <a:cubicBezTo>
                  <a:pt x="628636" y="87073"/>
                  <a:pt x="559603" y="54947"/>
                  <a:pt x="532726" y="44430"/>
                </a:cubicBezTo>
                <a:cubicBezTo>
                  <a:pt x="495244" y="29763"/>
                  <a:pt x="456647" y="17469"/>
                  <a:pt x="417316" y="8919"/>
                </a:cubicBezTo>
                <a:cubicBezTo>
                  <a:pt x="371064" y="-1136"/>
                  <a:pt x="336666" y="42"/>
                  <a:pt x="293029" y="42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F610BC8-A1E3-375D-6651-3F4A1DE89282}"/>
              </a:ext>
            </a:extLst>
          </p:cNvPr>
          <p:cNvCxnSpPr>
            <a:cxnSpLocks/>
          </p:cNvCxnSpPr>
          <p:nvPr/>
        </p:nvCxnSpPr>
        <p:spPr>
          <a:xfrm flipH="1" flipV="1">
            <a:off x="6871317" y="2363631"/>
            <a:ext cx="366073" cy="54609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F3AB085B-CFAD-D543-5ED6-CF58DBCC9580}"/>
              </a:ext>
            </a:extLst>
          </p:cNvPr>
          <p:cNvCxnSpPr/>
          <p:nvPr/>
        </p:nvCxnSpPr>
        <p:spPr>
          <a:xfrm>
            <a:off x="7803140" y="2363631"/>
            <a:ext cx="542804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уступ 19">
            <a:extLst>
              <a:ext uri="{FF2B5EF4-FFF2-40B4-BE49-F238E27FC236}">
                <a16:creationId xmlns:a16="http://schemas.microsoft.com/office/drawing/2014/main" id="{AD642DC4-0727-2908-BB8F-72F354EE7DCE}"/>
              </a:ext>
            </a:extLst>
          </p:cNvPr>
          <p:cNvCxnSpPr>
            <a:cxnSpLocks/>
          </p:cNvCxnSpPr>
          <p:nvPr/>
        </p:nvCxnSpPr>
        <p:spPr>
          <a:xfrm rot="16200000" flipV="1">
            <a:off x="6904006" y="1035865"/>
            <a:ext cx="1400105" cy="913733"/>
          </a:xfrm>
          <a:prstGeom prst="bentConnector3">
            <a:avLst/>
          </a:prstGeom>
          <a:ln w="57150">
            <a:solidFill>
              <a:srgbClr val="00B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411CAEF-AB7D-1EE6-B7AD-2C0DEA3CBD07}"/>
              </a:ext>
            </a:extLst>
          </p:cNvPr>
          <p:cNvSpPr txBox="1"/>
          <p:nvPr/>
        </p:nvSpPr>
        <p:spPr>
          <a:xfrm>
            <a:off x="342717" y="3554568"/>
            <a:ext cx="5078028" cy="26673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 исследовании 3. Н. 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Вердиевой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(1986) установлены следующие отношения между семами: они «описываются синтаксическими позициями, занимаемыми компонентами во фразе-дефиниции» и «выделяются путем логического анализа и фиксируют 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родо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-видовые отношения» 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[</a:t>
            </a:r>
            <a:r>
              <a:rPr kumimoji="0" lang="ru-RU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Вердиева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6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7294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Рубцов, 232. </a:t>
            </a:r>
            <a:endParaRPr kumimoji="0" lang="ru-RU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E6D7953A-E07E-0BC6-2FFB-A17A57202B4C}"/>
              </a:ext>
            </a:extLst>
          </p:cNvPr>
          <p:cNvCxnSpPr>
            <a:cxnSpLocks/>
          </p:cNvCxnSpPr>
          <p:nvPr/>
        </p:nvCxnSpPr>
        <p:spPr>
          <a:xfrm flipH="1">
            <a:off x="5589243" y="3606828"/>
            <a:ext cx="617773" cy="646331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8287FC7-26CF-F6F3-98AF-372721D23E29}"/>
              </a:ext>
            </a:extLst>
          </p:cNvPr>
          <p:cNvSpPr txBox="1"/>
          <p:nvPr/>
        </p:nvSpPr>
        <p:spPr>
          <a:xfrm>
            <a:off x="8544805" y="3094412"/>
            <a:ext cx="34563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 курсовой текст курсовой текст курсовой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………….…   они «описываются синтаксическими позициями, занимаемыми компонентами во фразе-дефиниции» и «выделяются путем логического анализа и фиксируют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-видовые отношения»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Вердиева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6]</a:t>
            </a:r>
            <a:r>
              <a:rPr kumimoji="0" lang="ru-RU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 курсовой текст курсовой текст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CDB7B67-3C74-F7A3-6268-9DBC67088B3C}"/>
              </a:ext>
            </a:extLst>
          </p:cNvPr>
          <p:cNvSpPr txBox="1"/>
          <p:nvPr/>
        </p:nvSpPr>
        <p:spPr>
          <a:xfrm>
            <a:off x="8693327" y="6211669"/>
            <a:ext cx="3307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Цитируется по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Рубцов, 232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052C3693-76EA-8DB1-E316-B178C051B6F2}"/>
              </a:ext>
            </a:extLst>
          </p:cNvPr>
          <p:cNvCxnSpPr/>
          <p:nvPr/>
        </p:nvCxnSpPr>
        <p:spPr>
          <a:xfrm>
            <a:off x="8611340" y="6116718"/>
            <a:ext cx="27165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E0AD74C1-7A4C-E43A-6622-84CDB8B81455}"/>
              </a:ext>
            </a:extLst>
          </p:cNvPr>
          <p:cNvSpPr/>
          <p:nvPr/>
        </p:nvSpPr>
        <p:spPr>
          <a:xfrm>
            <a:off x="8544805" y="3094412"/>
            <a:ext cx="3546581" cy="369700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EF5B33FC-8C20-3BC9-2832-8599CB97A5FC}"/>
              </a:ext>
            </a:extLst>
          </p:cNvPr>
          <p:cNvCxnSpPr>
            <a:cxnSpLocks/>
          </p:cNvCxnSpPr>
          <p:nvPr/>
        </p:nvCxnSpPr>
        <p:spPr>
          <a:xfrm flipV="1">
            <a:off x="5479662" y="4662516"/>
            <a:ext cx="2896645" cy="646331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804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2D17F4-7CCC-C403-0B7A-0E5A05DD9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679" y="71021"/>
            <a:ext cx="6485507" cy="673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565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2D17F4-7CCC-C403-0B7A-0E5A05DD9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56" y="122449"/>
            <a:ext cx="6485507" cy="67355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76B18A-683A-6E9A-8E81-BF0429CCD40A}"/>
              </a:ext>
            </a:extLst>
          </p:cNvPr>
          <p:cNvSpPr txBox="1"/>
          <p:nvPr/>
        </p:nvSpPr>
        <p:spPr>
          <a:xfrm>
            <a:off x="6962312" y="582067"/>
            <a:ext cx="5004787" cy="5693866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 курсовой текст курсовой текст курсовой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………….…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«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 Рубцова текст Рубцова текст Рубцова текст Рубцова …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Вердиевой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текст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Вердиевой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текст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Вердиевой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Вердиевой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текст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Вердиевой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текст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Вердиевой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текст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Вердиевой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Вердиева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6]</a:t>
            </a:r>
            <a:r>
              <a:rPr kumimoji="0" lang="ru-RU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 Рубцова текст Рубцова Текст Рубцова текст Рубцова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»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Рубцов, 232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Текст курсовой текст курсовой текст курсовой</a:t>
            </a:r>
          </a:p>
        </p:txBody>
      </p:sp>
    </p:spTree>
    <p:extLst>
      <p:ext uri="{BB962C8B-B14F-4D97-AF65-F5344CB8AC3E}">
        <p14:creationId xmlns:p14="http://schemas.microsoft.com/office/powerpoint/2010/main" val="1223213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6E1FA9-0C3B-E590-31CE-D1329783C810}"/>
              </a:ext>
            </a:extLst>
          </p:cNvPr>
          <p:cNvSpPr txBox="1"/>
          <p:nvPr/>
        </p:nvSpPr>
        <p:spPr>
          <a:xfrm>
            <a:off x="1302058" y="1447061"/>
            <a:ext cx="95878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Как правильно делать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конспекты чужих статей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для своей научной работы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9109A3-5E28-1108-743F-1CCC5EDE5B3F}"/>
              </a:ext>
            </a:extLst>
          </p:cNvPr>
          <p:cNvSpPr txBox="1"/>
          <p:nvPr/>
        </p:nvSpPr>
        <p:spPr>
          <a:xfrm>
            <a:off x="1402672" y="4829452"/>
            <a:ext cx="9463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необходимые выделения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7835425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201B9-D9F8-1B35-B5C0-0333BA93BEF9}"/>
              </a:ext>
            </a:extLst>
          </p:cNvPr>
          <p:cNvSpPr txBox="1"/>
          <p:nvPr/>
        </p:nvSpPr>
        <p:spPr>
          <a:xfrm>
            <a:off x="426720" y="1043800"/>
            <a:ext cx="11338560" cy="526297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 выписывании цитат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необходимо сохранять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все выделения автора статьи!!!!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курсив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полужир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4800" b="0" i="0" u="none" strike="noStrike" kern="1200" cap="none" spc="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разрядка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697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042E3F-C6E2-4C96-48C6-484BF0EF7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120" y="772583"/>
            <a:ext cx="5100320" cy="53128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B4EA61-A052-6EBD-4831-ADCCA7EE0350}"/>
              </a:ext>
            </a:extLst>
          </p:cNvPr>
          <p:cNvSpPr txBox="1"/>
          <p:nvPr/>
        </p:nvSpPr>
        <p:spPr>
          <a:xfrm>
            <a:off x="802640" y="238581"/>
            <a:ext cx="38811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цитируемом тексте нет выделений, а в тексте курсовой нужно выделить.</a:t>
            </a:r>
          </a:p>
        </p:txBody>
      </p:sp>
    </p:spTree>
    <p:extLst>
      <p:ext uri="{BB962C8B-B14F-4D97-AF65-F5344CB8AC3E}">
        <p14:creationId xmlns:p14="http://schemas.microsoft.com/office/powerpoint/2010/main" val="23043676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042E3F-C6E2-4C96-48C6-484BF0EF7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120" y="772583"/>
            <a:ext cx="5100320" cy="53128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B4EA61-A052-6EBD-4831-ADCCA7EE0350}"/>
              </a:ext>
            </a:extLst>
          </p:cNvPr>
          <p:cNvSpPr txBox="1"/>
          <p:nvPr/>
        </p:nvSpPr>
        <p:spPr>
          <a:xfrm>
            <a:off x="802640" y="238581"/>
            <a:ext cx="38811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цитируемом тексте нет выделений, а в тексте курсовой нужно выделить.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88032A-DAB9-209E-23BC-9771853ADA0C}"/>
              </a:ext>
            </a:extLst>
          </p:cNvPr>
          <p:cNvSpPr txBox="1"/>
          <p:nvPr/>
        </p:nvSpPr>
        <p:spPr>
          <a:xfrm>
            <a:off x="802640" y="2277685"/>
            <a:ext cx="4155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Цитируем текст, выделяем, как нужно, делаем сноску: «Курсив/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полужир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/выделение автора курсовой работы».</a:t>
            </a:r>
          </a:p>
        </p:txBody>
      </p:sp>
    </p:spTree>
    <p:extLst>
      <p:ext uri="{BB962C8B-B14F-4D97-AF65-F5344CB8AC3E}">
        <p14:creationId xmlns:p14="http://schemas.microsoft.com/office/powerpoint/2010/main" val="21467102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042E3F-C6E2-4C96-48C6-484BF0EF7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120" y="772583"/>
            <a:ext cx="5100320" cy="53128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B4EA61-A052-6EBD-4831-ADCCA7EE0350}"/>
              </a:ext>
            </a:extLst>
          </p:cNvPr>
          <p:cNvSpPr txBox="1"/>
          <p:nvPr/>
        </p:nvSpPr>
        <p:spPr>
          <a:xfrm>
            <a:off x="802640" y="238581"/>
            <a:ext cx="38811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 цитируемом тексте нет выделений, а в тексте курсовой нужно выделить.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88032A-DAB9-209E-23BC-9771853ADA0C}"/>
              </a:ext>
            </a:extLst>
          </p:cNvPr>
          <p:cNvSpPr txBox="1"/>
          <p:nvPr/>
        </p:nvSpPr>
        <p:spPr>
          <a:xfrm>
            <a:off x="802640" y="2277685"/>
            <a:ext cx="4155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Цитируем текст, выделяем, как нужно, делаем сноску: «Курсив/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полужир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/выделение автора курсовой работы».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A03C6-9C9F-F330-E514-5BBFBF51D374}"/>
              </a:ext>
            </a:extLst>
          </p:cNvPr>
          <p:cNvSpPr txBox="1"/>
          <p:nvPr/>
        </p:nvSpPr>
        <p:spPr>
          <a:xfrm>
            <a:off x="812800" y="4216717"/>
            <a:ext cx="43586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«... слова обладают склонностью к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структурации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независимо</a:t>
            </a:r>
            <a:r>
              <a:rPr kumimoji="0" lang="ru-RU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от сознания…»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[N-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15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…………………….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Выделение автора курсовой работы.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03437BF-EEA5-A5D1-1E7C-61DA9B63FC4D}"/>
              </a:ext>
            </a:extLst>
          </p:cNvPr>
          <p:cNvCxnSpPr/>
          <p:nvPr/>
        </p:nvCxnSpPr>
        <p:spPr>
          <a:xfrm>
            <a:off x="894080" y="5516880"/>
            <a:ext cx="36982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A017E5A-9B17-31BC-995E-71781A156DBF}"/>
              </a:ext>
            </a:extLst>
          </p:cNvPr>
          <p:cNvSpPr/>
          <p:nvPr/>
        </p:nvSpPr>
        <p:spPr>
          <a:xfrm>
            <a:off x="548640" y="4064000"/>
            <a:ext cx="4704080" cy="218404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6935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B4EA61-A052-6EBD-4831-ADCCA7EE0350}"/>
              </a:ext>
            </a:extLst>
          </p:cNvPr>
          <p:cNvSpPr txBox="1"/>
          <p:nvPr/>
        </p:nvSpPr>
        <p:spPr>
          <a:xfrm>
            <a:off x="447039" y="508000"/>
            <a:ext cx="40579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цитируемом тексте есть  выделения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курсив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), а в тексте курсовой принято это выделять по-другому,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таким способом выделяются другие единицы.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A993A4-DC2E-D55F-7540-CED88D33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647" y="508000"/>
            <a:ext cx="7106211" cy="363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15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B4EA61-A052-6EBD-4831-ADCCA7EE0350}"/>
              </a:ext>
            </a:extLst>
          </p:cNvPr>
          <p:cNvSpPr txBox="1"/>
          <p:nvPr/>
        </p:nvSpPr>
        <p:spPr>
          <a:xfrm>
            <a:off x="447039" y="508000"/>
            <a:ext cx="40579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цитируемом тексте есть  выделения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курсив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), а в тексте курсовой принято это выделять по-другому,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таким способом выделяются другие единицы.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A993A4-DC2E-D55F-7540-CED88D33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647" y="508000"/>
            <a:ext cx="7106211" cy="36315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C74F4C-50E8-DE2C-FEF1-EF25FAEF133A}"/>
              </a:ext>
            </a:extLst>
          </p:cNvPr>
          <p:cNvSpPr txBox="1"/>
          <p:nvPr/>
        </p:nvSpPr>
        <p:spPr>
          <a:xfrm>
            <a:off x="447039" y="4553525"/>
            <a:ext cx="4155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А. Цитируем текст, выделяя, как нужно по правилам оформления курсовой, делаем сноску: «Курсив/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полужир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/выделение автора курсовой работы».</a:t>
            </a:r>
          </a:p>
        </p:txBody>
      </p:sp>
    </p:spTree>
    <p:extLst>
      <p:ext uri="{BB962C8B-B14F-4D97-AF65-F5344CB8AC3E}">
        <p14:creationId xmlns:p14="http://schemas.microsoft.com/office/powerpoint/2010/main" val="3587746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B4EA61-A052-6EBD-4831-ADCCA7EE0350}"/>
              </a:ext>
            </a:extLst>
          </p:cNvPr>
          <p:cNvSpPr txBox="1"/>
          <p:nvPr/>
        </p:nvSpPr>
        <p:spPr>
          <a:xfrm>
            <a:off x="447039" y="508000"/>
            <a:ext cx="40579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В цитируемом тексте есть  выделения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зд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курсив), а в тексте курсовой принято это выделять по-другому,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таким способом выделяются другие единицы.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A993A4-DC2E-D55F-7540-CED88D33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647" y="508000"/>
            <a:ext cx="7106211" cy="36315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C74F4C-50E8-DE2C-FEF1-EF25FAEF133A}"/>
              </a:ext>
            </a:extLst>
          </p:cNvPr>
          <p:cNvSpPr txBox="1"/>
          <p:nvPr/>
        </p:nvSpPr>
        <p:spPr>
          <a:xfrm>
            <a:off x="447039" y="4553525"/>
            <a:ext cx="4155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А. Цитируем текст, выделяя, как нужно по правилам оформления курсовой, делаем сноску: «Курсив/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полужир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/выделение автора курсовой работы».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27B809-B7BA-5A77-FAA3-69AE4B173823}"/>
              </a:ext>
            </a:extLst>
          </p:cNvPr>
          <p:cNvSpPr txBox="1"/>
          <p:nvPr/>
        </p:nvSpPr>
        <p:spPr>
          <a:xfrm>
            <a:off x="5151119" y="4553525"/>
            <a:ext cx="4155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Б. Цитируем текст, сохраняя выделение, делаем сноску: «Курсив/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полужир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/выделение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N-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4032658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A67053-A594-6D1E-F04C-52830EA8219F}"/>
              </a:ext>
            </a:extLst>
          </p:cNvPr>
          <p:cNvSpPr txBox="1"/>
          <p:nvPr/>
        </p:nvSpPr>
        <p:spPr>
          <a:xfrm>
            <a:off x="1302058" y="1447061"/>
            <a:ext cx="95878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Как правильно составлять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списки лексем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/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понятий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для своей научной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5831538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58F192-CB7B-2CB4-0F05-E19FAA64659B}"/>
              </a:ext>
            </a:extLst>
          </p:cNvPr>
          <p:cNvSpPr txBox="1"/>
          <p:nvPr/>
        </p:nvSpPr>
        <p:spPr>
          <a:xfrm>
            <a:off x="558800" y="457200"/>
            <a:ext cx="11043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способ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по алфавиту.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способ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единицы разделены на группы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): сначала по группам, потом (внутри групп) по алфавиту.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способ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единицы находятся в системных отношениях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): сначала по алфавиту, потом связанные или противопоставленные единицы в парах (тройках и проч.).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способ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система сложная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): таблица.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467528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0233DD-6BE9-F145-9590-C660AD3E2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67CCDE-18A6-1920-6235-54EC0C1AD401}"/>
              </a:ext>
            </a:extLst>
          </p:cNvPr>
          <p:cNvSpPr txBox="1"/>
          <p:nvPr/>
        </p:nvSpPr>
        <p:spPr>
          <a:xfrm>
            <a:off x="224004" y="274290"/>
            <a:ext cx="1150523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rgbClr val="7030A0"/>
                </a:solidFill>
              </a:rPr>
              <a:t>Теперь</a:t>
            </a:r>
            <a:r>
              <a:rPr lang="ru-RU" sz="3600" b="1" i="1" dirty="0"/>
              <a:t> / </a:t>
            </a:r>
            <a:r>
              <a:rPr lang="ru-RU" sz="3600" b="1" i="1" dirty="0">
                <a:solidFill>
                  <a:schemeClr val="accent3">
                    <a:lumMod val="50000"/>
                  </a:schemeClr>
                </a:solidFill>
              </a:rPr>
              <a:t>сейчас</a:t>
            </a:r>
          </a:p>
          <a:p>
            <a:pPr algn="ctr"/>
            <a:r>
              <a:rPr lang="ru-RU" sz="3200" b="1" i="1" dirty="0"/>
              <a:t>(</a:t>
            </a:r>
            <a:r>
              <a:rPr lang="ru-RU" sz="3200" b="1" i="1" dirty="0">
                <a:solidFill>
                  <a:srgbClr val="7030A0"/>
                </a:solidFill>
              </a:rPr>
              <a:t>после определенного события</a:t>
            </a:r>
            <a:r>
              <a:rPr lang="ru-RU" sz="3200" b="1" i="1" dirty="0"/>
              <a:t>/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</a:rPr>
              <a:t>в текущий момент времени</a:t>
            </a:r>
            <a:r>
              <a:rPr lang="ru-RU" sz="3200" b="1" i="1" dirty="0"/>
              <a:t>)</a:t>
            </a:r>
            <a:endParaRPr lang="en-US" sz="3200" b="1" i="1" dirty="0"/>
          </a:p>
          <a:p>
            <a:endParaRPr lang="en-US" dirty="0"/>
          </a:p>
          <a:p>
            <a:r>
              <a:rPr lang="ru-RU" sz="4000" b="1" u="sng" dirty="0" err="1"/>
              <a:t>б</a:t>
            </a:r>
            <a:r>
              <a:rPr lang="ru-RU" sz="4000" dirty="0" err="1"/>
              <a:t>у</a:t>
            </a:r>
            <a:r>
              <a:rPr lang="ru-RU" sz="4000" b="1" u="sng" dirty="0" err="1"/>
              <a:t>ба</a:t>
            </a:r>
            <a:r>
              <a:rPr lang="ja-JP" altLang="en-US" sz="4000" dirty="0">
                <a:solidFill>
                  <a:srgbClr val="002060"/>
                </a:solidFill>
              </a:rPr>
              <a:t>咘吧</a:t>
            </a:r>
            <a:r>
              <a:rPr lang="ru-RU" altLang="ja-JP" sz="4000" dirty="0">
                <a:solidFill>
                  <a:srgbClr val="002060"/>
                </a:solidFill>
              </a:rPr>
              <a:t> </a:t>
            </a:r>
            <a:r>
              <a:rPr lang="ru-RU" sz="4000" b="1" u="sng" dirty="0">
                <a:solidFill>
                  <a:srgbClr val="C00000"/>
                </a:solidFill>
              </a:rPr>
              <a:t>боба </a:t>
            </a:r>
            <a:r>
              <a:rPr lang="ja-JP" altLang="en-US" sz="4000" dirty="0">
                <a:solidFill>
                  <a:srgbClr val="002060"/>
                </a:solidFill>
              </a:rPr>
              <a:t>啵吧</a:t>
            </a:r>
            <a:r>
              <a:rPr lang="ru-RU" altLang="ja-JP" sz="4000" dirty="0">
                <a:solidFill>
                  <a:srgbClr val="002060"/>
                </a:solidFill>
              </a:rPr>
              <a:t>    </a:t>
            </a:r>
            <a:r>
              <a:rPr lang="ru-RU" sz="4000" b="1" u="sng" dirty="0" err="1">
                <a:solidFill>
                  <a:srgbClr val="C00000"/>
                </a:solidFill>
              </a:rPr>
              <a:t>воба</a:t>
            </a:r>
            <a:r>
              <a:rPr lang="ru-RU" sz="4000" b="1" u="sng" dirty="0">
                <a:solidFill>
                  <a:srgbClr val="C00000"/>
                </a:solidFill>
              </a:rPr>
              <a:t>  </a:t>
            </a:r>
            <a:r>
              <a:rPr lang="ja-JP" altLang="en-US" sz="4000" dirty="0">
                <a:solidFill>
                  <a:srgbClr val="002060"/>
                </a:solidFill>
              </a:rPr>
              <a:t>喔吧</a:t>
            </a:r>
            <a:r>
              <a:rPr lang="ja-JP" altLang="en-US" sz="4000" dirty="0">
                <a:solidFill>
                  <a:srgbClr val="00B050"/>
                </a:solidFill>
              </a:rPr>
              <a:t>喔吧</a:t>
            </a:r>
            <a:endParaRPr lang="ru-RU" sz="4400" b="1" u="sng" dirty="0">
              <a:solidFill>
                <a:srgbClr val="00B050"/>
              </a:solidFill>
            </a:endParaRPr>
          </a:p>
          <a:p>
            <a:r>
              <a:rPr lang="ru-RU" sz="4000" i="1" dirty="0">
                <a:solidFill>
                  <a:srgbClr val="EE0000"/>
                </a:solidFill>
              </a:rPr>
              <a:t> </a:t>
            </a:r>
            <a:r>
              <a:rPr lang="ru-RU" sz="4000" b="1" i="1" dirty="0">
                <a:solidFill>
                  <a:srgbClr val="EE0000"/>
                </a:solidFill>
              </a:rPr>
              <a:t>бода</a:t>
            </a:r>
            <a:r>
              <a:rPr lang="ru-RU" sz="4000" i="1" dirty="0">
                <a:solidFill>
                  <a:srgbClr val="EE0000"/>
                </a:solidFill>
              </a:rPr>
              <a:t> </a:t>
            </a:r>
            <a:r>
              <a:rPr lang="ru-RU" sz="7200" i="1" dirty="0">
                <a:solidFill>
                  <a:srgbClr val="EE0000"/>
                </a:solidFill>
              </a:rPr>
              <a:t> </a:t>
            </a:r>
            <a:r>
              <a:rPr lang="ja-JP" altLang="en-US" sz="3600" dirty="0"/>
              <a:t>啵哒</a:t>
            </a:r>
            <a:r>
              <a:rPr lang="ru-RU" altLang="ja-JP" sz="3600" dirty="0"/>
              <a:t>   </a:t>
            </a:r>
            <a:r>
              <a:rPr lang="ru-RU" sz="4000" i="1" dirty="0">
                <a:solidFill>
                  <a:srgbClr val="EE0000"/>
                </a:solidFill>
              </a:rPr>
              <a:t>боса  </a:t>
            </a:r>
            <a:r>
              <a:rPr lang="ru-RU" sz="4000" dirty="0"/>
              <a:t>  </a:t>
            </a:r>
            <a:r>
              <a:rPr lang="ru-RU" sz="4000" dirty="0" err="1"/>
              <a:t>м</a:t>
            </a:r>
            <a:r>
              <a:rPr lang="ru-RU" sz="4000" b="1" u="sng" dirty="0" err="1"/>
              <a:t>а</a:t>
            </a:r>
            <a:r>
              <a:rPr lang="ru-RU" sz="4000" dirty="0" err="1"/>
              <a:t>лум</a:t>
            </a:r>
            <a:r>
              <a:rPr lang="ru-RU" sz="4000" b="1" u="sng" dirty="0" err="1"/>
              <a:t>а</a:t>
            </a:r>
            <a:endParaRPr lang="ru-RU" sz="4000" b="1" u="sng" dirty="0"/>
          </a:p>
          <a:p>
            <a:r>
              <a:rPr lang="ja-JP" altLang="en-US" sz="80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水山 </a:t>
            </a:r>
            <a:r>
              <a:rPr lang="ja-JP" altLang="en-US" sz="4000" dirty="0"/>
              <a:t>吉利</a:t>
            </a:r>
            <a:endParaRPr lang="ru-RU" altLang="ja-JP" sz="4000" b="1" dirty="0">
              <a:solidFill>
                <a:srgbClr val="002060"/>
              </a:solidFill>
            </a:endParaRPr>
          </a:p>
          <a:p>
            <a:r>
              <a:rPr lang="ru-RU" sz="4000" b="1" u="sng" dirty="0" err="1"/>
              <a:t>туми</a:t>
            </a:r>
            <a:r>
              <a:rPr lang="ru-RU" sz="4000" b="1" u="sng" dirty="0"/>
              <a:t> </a:t>
            </a:r>
            <a:r>
              <a:rPr lang="ja-JP" altLang="en-US" sz="3200" dirty="0"/>
              <a:t>嘟咪</a:t>
            </a:r>
            <a:r>
              <a:rPr lang="ru-RU" sz="6600" b="1" u="sng" dirty="0"/>
              <a:t>    </a:t>
            </a:r>
            <a:r>
              <a:rPr lang="ru-RU" sz="4000" b="1" u="sng" dirty="0"/>
              <a:t>тили </a:t>
            </a:r>
            <a:r>
              <a:rPr lang="ja-JP" altLang="en-US" sz="3600" dirty="0"/>
              <a:t>鸡泥</a:t>
            </a:r>
            <a:r>
              <a:rPr lang="ru-RU" sz="7200" b="1" u="sng" dirty="0"/>
              <a:t>            </a:t>
            </a:r>
            <a:r>
              <a:rPr lang="ru-RU" sz="4000" b="1" u="sng" dirty="0" err="1"/>
              <a:t>ниту</a:t>
            </a:r>
            <a:r>
              <a:rPr lang="ja-JP" altLang="en-US" sz="4000" dirty="0"/>
              <a:t>妮嘟</a:t>
            </a:r>
            <a:r>
              <a:rPr lang="en-US" altLang="ja-JP" sz="4000" dirty="0"/>
              <a:t>~</a:t>
            </a:r>
            <a:endParaRPr lang="ru-RU" sz="4000" b="1" u="sng" dirty="0"/>
          </a:p>
          <a:p>
            <a:endParaRPr lang="ru-RU" sz="1600" dirty="0"/>
          </a:p>
          <a:p>
            <a:r>
              <a:rPr lang="ru-RU" sz="3200" i="1" dirty="0" err="1">
                <a:solidFill>
                  <a:srgbClr val="EE0000"/>
                </a:solidFill>
              </a:rPr>
              <a:t>абв</a:t>
            </a:r>
            <a:r>
              <a:rPr lang="ru-RU" sz="3200" i="1" dirty="0"/>
              <a:t>   г  </a:t>
            </a:r>
            <a:r>
              <a:rPr lang="ru-RU" sz="3200" i="1" dirty="0" err="1">
                <a:solidFill>
                  <a:srgbClr val="EE0000"/>
                </a:solidFill>
              </a:rPr>
              <a:t>деё</a:t>
            </a:r>
            <a:r>
              <a:rPr lang="ru-RU" sz="3200" i="1" dirty="0"/>
              <a:t>  ж </a:t>
            </a:r>
            <a:r>
              <a:rPr lang="ru-RU" sz="3200" i="1" dirty="0">
                <a:solidFill>
                  <a:schemeClr val="accent2"/>
                </a:solidFill>
              </a:rPr>
              <a:t>з</a:t>
            </a:r>
            <a:r>
              <a:rPr lang="ru-RU" sz="3200" i="1" dirty="0"/>
              <a:t> </a:t>
            </a:r>
            <a:r>
              <a:rPr lang="ru-RU" sz="3200" i="1" dirty="0" err="1"/>
              <a:t>ийклмн</a:t>
            </a:r>
            <a:r>
              <a:rPr lang="ru-RU" sz="3200" i="1" dirty="0"/>
              <a:t>  </a:t>
            </a:r>
            <a:r>
              <a:rPr lang="ru-RU" sz="36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3200" i="1" dirty="0"/>
              <a:t>  п  </a:t>
            </a:r>
            <a:r>
              <a:rPr lang="ru-RU" sz="3200" i="1" dirty="0">
                <a:solidFill>
                  <a:srgbClr val="C00000"/>
                </a:solidFill>
              </a:rPr>
              <a:t>р</a:t>
            </a:r>
            <a:r>
              <a:rPr lang="ru-RU" sz="3200" i="1" dirty="0">
                <a:solidFill>
                  <a:schemeClr val="accent2"/>
                </a:solidFill>
              </a:rPr>
              <a:t> с</a:t>
            </a:r>
            <a:r>
              <a:rPr lang="ru-RU" sz="3200" i="1" dirty="0"/>
              <a:t> ту  </a:t>
            </a:r>
            <a:r>
              <a:rPr lang="ru-RU" sz="3200" i="1" dirty="0">
                <a:solidFill>
                  <a:srgbClr val="EE0000"/>
                </a:solidFill>
              </a:rPr>
              <a:t>ф</a:t>
            </a:r>
            <a:r>
              <a:rPr lang="ru-RU" sz="3200" i="1" dirty="0"/>
              <a:t>  </a:t>
            </a:r>
            <a:r>
              <a:rPr lang="ru-RU" sz="3200" i="1" dirty="0" err="1"/>
              <a:t>хцчшщ</a:t>
            </a:r>
            <a:r>
              <a:rPr lang="ru-RU" sz="3200" i="1" dirty="0"/>
              <a:t>  </a:t>
            </a:r>
            <a:r>
              <a:rPr lang="ru-RU" sz="3200" i="1" dirty="0">
                <a:solidFill>
                  <a:schemeClr val="accent2"/>
                </a:solidFill>
              </a:rPr>
              <a:t>ъ ы ь э </a:t>
            </a:r>
            <a:r>
              <a:rPr lang="ru-RU" sz="3200" i="1" dirty="0" err="1">
                <a:solidFill>
                  <a:schemeClr val="accent2"/>
                </a:solidFill>
              </a:rPr>
              <a:t>юя</a:t>
            </a:r>
            <a:endParaRPr lang="ru-RU" sz="3200" i="1" dirty="0">
              <a:solidFill>
                <a:schemeClr val="accent2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356F9097-9EB6-4386-5273-424992FC6928}"/>
              </a:ext>
            </a:extLst>
          </p:cNvPr>
          <p:cNvCxnSpPr/>
          <p:nvPr/>
        </p:nvCxnSpPr>
        <p:spPr>
          <a:xfrm flipH="1">
            <a:off x="3084654" y="2031357"/>
            <a:ext cx="1597306" cy="123849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25AB16EF-D4EA-2D1C-8667-2B48A81F2AC8}"/>
              </a:ext>
            </a:extLst>
          </p:cNvPr>
          <p:cNvCxnSpPr/>
          <p:nvPr/>
        </p:nvCxnSpPr>
        <p:spPr>
          <a:xfrm flipV="1">
            <a:off x="3842795" y="1770927"/>
            <a:ext cx="254643" cy="590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C1FBF65F-0A59-6A47-CBA4-F96F2981125C}"/>
              </a:ext>
            </a:extLst>
          </p:cNvPr>
          <p:cNvCxnSpPr/>
          <p:nvPr/>
        </p:nvCxnSpPr>
        <p:spPr>
          <a:xfrm flipV="1">
            <a:off x="4620228" y="1770927"/>
            <a:ext cx="254643" cy="590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9D8BD5BE-4C82-8380-A90D-0439D7BE0366}"/>
              </a:ext>
            </a:extLst>
          </p:cNvPr>
          <p:cNvCxnSpPr/>
          <p:nvPr/>
        </p:nvCxnSpPr>
        <p:spPr>
          <a:xfrm flipH="1">
            <a:off x="9954228" y="3102015"/>
            <a:ext cx="127321" cy="326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E62B49B-9FBC-A57A-B136-5A63E1D98C39}"/>
              </a:ext>
            </a:extLst>
          </p:cNvPr>
          <p:cNvCxnSpPr/>
          <p:nvPr/>
        </p:nvCxnSpPr>
        <p:spPr>
          <a:xfrm flipH="1">
            <a:off x="10683433" y="3265507"/>
            <a:ext cx="208344" cy="328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0633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673171-48B7-8AE1-6F42-7CAE3B02A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4747BA3-3160-C81D-C429-35CBD5163797}"/>
              </a:ext>
            </a:extLst>
          </p:cNvPr>
          <p:cNvSpPr txBox="1">
            <a:spLocks/>
          </p:cNvSpPr>
          <p:nvPr/>
        </p:nvSpPr>
        <p:spPr>
          <a:xfrm>
            <a:off x="232568" y="79464"/>
            <a:ext cx="11726863" cy="1787436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Домашнее задание</a:t>
            </a:r>
            <a:b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</a:br>
            <a:r>
              <a:rPr lang="ru-RU" sz="5400" spc="300" dirty="0">
                <a:solidFill>
                  <a:srgbClr val="7030A0"/>
                </a:solidFill>
                <a:latin typeface="Times New Roman" panose="02020603050405020304" pitchFamily="18" charset="0"/>
              </a:rPr>
              <a:t>на 1 октября 2025 г.</a:t>
            </a:r>
            <a:endParaRPr kumimoji="0" lang="ru-RU" sz="5400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uLnTx/>
              <a:uFillTx/>
              <a:latin typeface="Calibri Light" panose="020F03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61B150-1592-A9BF-6CD8-11CC9CECB080}"/>
              </a:ext>
            </a:extLst>
          </p:cNvPr>
          <p:cNvSpPr txBox="1"/>
          <p:nvPr/>
        </p:nvSpPr>
        <p:spPr>
          <a:xfrm>
            <a:off x="232569" y="2025303"/>
            <a:ext cx="1186799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0" indent="-742950">
              <a:buAutoNum type="arabicPeriod"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 по тексту вступления научной работы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(«</a:t>
            </a:r>
            <a:r>
              <a:rPr lang="ru-RU" sz="2800" b="1" dirty="0">
                <a:latin typeface="Century" panose="02040604050505020304" pitchFamily="18" charset="0"/>
              </a:rPr>
              <a:t>5 курс, </a:t>
            </a:r>
            <a:r>
              <a:rPr lang="ru-RU" sz="2800" b="1" dirty="0" err="1">
                <a:latin typeface="Century" panose="02040604050505020304" pitchFamily="18" charset="0"/>
              </a:rPr>
              <a:t>дистанц.задание</a:t>
            </a:r>
            <a:r>
              <a:rPr lang="ru-RU" sz="2800" b="1" dirty="0">
                <a:latin typeface="Century" panose="02040604050505020304" pitchFamily="18" charset="0"/>
              </a:rPr>
              <a:t>, </a:t>
            </a:r>
            <a:r>
              <a:rPr lang="ru-RU" sz="2800" b="1" dirty="0" err="1">
                <a:latin typeface="Century" panose="02040604050505020304" pitchFamily="18" charset="0"/>
              </a:rPr>
              <a:t>форм.курс.раб</a:t>
            </a:r>
            <a:r>
              <a:rPr lang="ru-RU" sz="2800" b="1" dirty="0">
                <a:latin typeface="Century" panose="02040604050505020304" pitchFamily="18" charset="0"/>
              </a:rPr>
              <a:t>.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ссылку см. на сайте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742950" lvl="0" indent="-742950">
              <a:buAutoNum type="arabicPeriod"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Выписать основные определения, используемые в работе (и все — из названия). </a:t>
            </a:r>
          </a:p>
          <a:p>
            <a:pPr marL="742950" lvl="0" indent="-742950">
              <a:buAutoNum type="arabicPeriod"/>
              <a:defRPr/>
            </a:pP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Описать инструменты, которые вы будете использовать в работе (кто, когда, для кого и т. д.), а также </a:t>
            </a:r>
            <a:r>
              <a:rPr lang="ru-RU" sz="3600" dirty="0">
                <a:solidFill>
                  <a:prstClr val="black"/>
                </a:solidFill>
              </a:rPr>
              <a:t>своих испытуемых и объяснить, почему данные инструменты исследования подходят для ваших испытуемых.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9216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11694</TotalTime>
  <Words>1781</Words>
  <Application>Microsoft Office PowerPoint</Application>
  <PresentationFormat>Широкоэкранный</PresentationFormat>
  <Paragraphs>206</Paragraphs>
  <Slides>42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9" baseType="lpstr">
      <vt:lpstr>Arial</vt:lpstr>
      <vt:lpstr>Calibri</vt:lpstr>
      <vt:lpstr>Calibri Light</vt:lpstr>
      <vt:lpstr>Century</vt:lpstr>
      <vt:lpstr>Comic Sans MS</vt:lpstr>
      <vt:lpstr>Times New Roman</vt:lpstr>
      <vt:lpstr>Тема Office</vt:lpstr>
      <vt:lpstr>Магистранты-психологи 24 г/п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165</cp:revision>
  <dcterms:created xsi:type="dcterms:W3CDTF">2024-09-01T20:30:35Z</dcterms:created>
  <dcterms:modified xsi:type="dcterms:W3CDTF">2025-09-24T17:05:57Z</dcterms:modified>
</cp:coreProperties>
</file>