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1943" r:id="rId2"/>
    <p:sldId id="1013" r:id="rId3"/>
    <p:sldId id="1944" r:id="rId4"/>
    <p:sldId id="1946" r:id="rId5"/>
    <p:sldId id="1945" r:id="rId6"/>
    <p:sldId id="194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CF0"/>
    <a:srgbClr val="749BFC"/>
    <a:srgbClr val="C3A8BE"/>
    <a:srgbClr val="D5E7BB"/>
    <a:srgbClr val="C4A8BB"/>
    <a:srgbClr val="C2A7C1"/>
    <a:srgbClr val="FFFFFF"/>
    <a:srgbClr val="E8F3E1"/>
    <a:srgbClr val="C2DEAF"/>
    <a:srgbClr val="D7E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73" autoAdjust="0"/>
    <p:restoredTop sz="94660"/>
  </p:normalViewPr>
  <p:slideViewPr>
    <p:cSldViewPr snapToGrid="0">
      <p:cViewPr varScale="1">
        <p:scale>
          <a:sx n="60" d="100"/>
          <a:sy n="60" d="100"/>
        </p:scale>
        <p:origin x="67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C52D-4576-40AC-9004-E2C2AF5BC46C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C6BD4-FB98-447E-83C4-2614FE6C7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C6BD4-FB98-447E-83C4-2614FE6C7B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35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1219200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 сентября 2025 года, 17:00—20:00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605059"/>
              </p:ext>
            </p:extLst>
          </p:nvPr>
        </p:nvGraphicFramePr>
        <p:xfrm>
          <a:off x="0" y="1594197"/>
          <a:ext cx="12135437" cy="4688223"/>
        </p:xfrm>
        <a:graphic>
          <a:graphicData uri="http://schemas.openxmlformats.org/drawingml/2006/table">
            <a:tbl>
              <a:tblPr firstRow="1" firstCol="1" bandRow="1"/>
              <a:tblGrid>
                <a:gridCol w="56579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2082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47709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8248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04371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  <a:gridCol w="282592">
                  <a:extLst>
                    <a:ext uri="{9D8B030D-6E8A-4147-A177-3AD203B41FA5}">
                      <a16:colId xmlns:a16="http://schemas.microsoft.com/office/drawing/2014/main" val="3278153680"/>
                    </a:ext>
                  </a:extLst>
                </a:gridCol>
                <a:gridCol w="418299">
                  <a:extLst>
                    <a:ext uri="{9D8B030D-6E8A-4147-A177-3AD203B41FA5}">
                      <a16:colId xmlns:a16="http://schemas.microsoft.com/office/drawing/2014/main" val="2727663889"/>
                    </a:ext>
                  </a:extLst>
                </a:gridCol>
                <a:gridCol w="745305">
                  <a:extLst>
                    <a:ext uri="{9D8B030D-6E8A-4147-A177-3AD203B41FA5}">
                      <a16:colId xmlns:a16="http://schemas.microsoft.com/office/drawing/2014/main" val="1537242007"/>
                    </a:ext>
                  </a:extLst>
                </a:gridCol>
                <a:gridCol w="473826">
                  <a:extLst>
                    <a:ext uri="{9D8B030D-6E8A-4147-A177-3AD203B41FA5}">
                      <a16:colId xmlns:a16="http://schemas.microsoft.com/office/drawing/2014/main" val="4031409533"/>
                    </a:ext>
                  </a:extLst>
                </a:gridCol>
                <a:gridCol w="249919">
                  <a:extLst>
                    <a:ext uri="{9D8B030D-6E8A-4147-A177-3AD203B41FA5}">
                      <a16:colId xmlns:a16="http://schemas.microsoft.com/office/drawing/2014/main" val="640075316"/>
                    </a:ext>
                  </a:extLst>
                </a:gridCol>
                <a:gridCol w="882066">
                  <a:extLst>
                    <a:ext uri="{9D8B030D-6E8A-4147-A177-3AD203B41FA5}">
                      <a16:colId xmlns:a16="http://schemas.microsoft.com/office/drawing/2014/main" val="3638612781"/>
                    </a:ext>
                  </a:extLst>
                </a:gridCol>
                <a:gridCol w="499838">
                  <a:extLst>
                    <a:ext uri="{9D8B030D-6E8A-4147-A177-3AD203B41FA5}">
                      <a16:colId xmlns:a16="http://schemas.microsoft.com/office/drawing/2014/main" val="2601962112"/>
                    </a:ext>
                  </a:extLst>
                </a:gridCol>
                <a:gridCol w="441033">
                  <a:extLst>
                    <a:ext uri="{9D8B030D-6E8A-4147-A177-3AD203B41FA5}">
                      <a16:colId xmlns:a16="http://schemas.microsoft.com/office/drawing/2014/main" val="3804944165"/>
                    </a:ext>
                  </a:extLst>
                </a:gridCol>
                <a:gridCol w="974105">
                  <a:extLst>
                    <a:ext uri="{9D8B030D-6E8A-4147-A177-3AD203B41FA5}">
                      <a16:colId xmlns:a16="http://schemas.microsoft.com/office/drawing/2014/main" val="1528326670"/>
                    </a:ext>
                  </a:extLst>
                </a:gridCol>
                <a:gridCol w="1407734">
                  <a:extLst>
                    <a:ext uri="{9D8B030D-6E8A-4147-A177-3AD203B41FA5}">
                      <a16:colId xmlns:a16="http://schemas.microsoft.com/office/drawing/2014/main" val="2783294771"/>
                    </a:ext>
                  </a:extLst>
                </a:gridCol>
              </a:tblGrid>
              <a:tr h="9744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A8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A8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A8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////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///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4282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2+3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3150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////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 */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 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3+1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strike="sng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strike="sng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Хуан</a:t>
                      </a:r>
                      <a:r>
                        <a:rPr lang="ru-RU" sz="2000" strike="sng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trike="sng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Ханьци</a:t>
                      </a:r>
                      <a:endParaRPr lang="ru-RU" sz="2000" strike="sngStrik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///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 *//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1+5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300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900AB8-8D61-4CB9-B0F8-E21684DBC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362C337-FDCF-AA05-8FB8-1681B262CE5E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Рассказ о будущей диссертации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FEF96-087B-0ED8-7873-AAE1BBECCDC5}"/>
              </a:ext>
            </a:extLst>
          </p:cNvPr>
          <p:cNvSpPr txBox="1"/>
          <p:nvPr/>
        </p:nvSpPr>
        <p:spPr>
          <a:xfrm>
            <a:off x="604157" y="868730"/>
            <a:ext cx="11014869" cy="5411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своей научной работе.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>
                <a:solidFill>
                  <a:prstClr val="black"/>
                </a:solidFill>
              </a:rPr>
              <a:t>· Тема/Название: Тема моей будущей работы — </a:t>
            </a:r>
            <a:r>
              <a:rPr lang="ru-RU" sz="2400" dirty="0">
                <a:solidFill>
                  <a:srgbClr val="D1DCF0"/>
                </a:solidFill>
              </a:rPr>
              <a:t>«Анализ потребительского поведения в цифровой среде».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>
                <a:solidFill>
                  <a:prstClr val="black"/>
                </a:solidFill>
              </a:rPr>
              <a:t>· Цель: Цель работы — </a:t>
            </a:r>
            <a:r>
              <a:rPr lang="ru-RU" sz="2400" dirty="0">
                <a:solidFill>
                  <a:srgbClr val="D1DCF0"/>
                </a:solidFill>
              </a:rPr>
              <a:t>выявить ключевые факторы, влияющие на лояльность клиентов.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>
                <a:solidFill>
                  <a:prstClr val="black"/>
                </a:solidFill>
              </a:rPr>
              <a:t>· Методы: В работе будут использованы следующие методы: </a:t>
            </a:r>
            <a:r>
              <a:rPr lang="ru-RU" sz="2400" dirty="0">
                <a:solidFill>
                  <a:srgbClr val="D1DCF0"/>
                </a:solidFill>
              </a:rPr>
              <a:t>онлайн-опрос, A/B-тестирование, статистический анализ данных.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>
                <a:solidFill>
                  <a:prstClr val="black"/>
                </a:solidFill>
              </a:rPr>
              <a:t>· Актуальность (Причины выбора): Эта тема актуальна </a:t>
            </a:r>
            <a:r>
              <a:rPr lang="ru-RU" sz="2400" dirty="0">
                <a:solidFill>
                  <a:srgbClr val="D1DCF0"/>
                </a:solidFill>
              </a:rPr>
              <a:t>из-за роста конкуренции на цифровых рынках. </a:t>
            </a:r>
            <a:r>
              <a:rPr lang="ru-RU" sz="2400" dirty="0">
                <a:solidFill>
                  <a:prstClr val="black"/>
                </a:solidFill>
              </a:rPr>
              <a:t>Мне это интересно, так как </a:t>
            </a:r>
            <a:r>
              <a:rPr lang="ru-RU" sz="2400" dirty="0">
                <a:solidFill>
                  <a:srgbClr val="D1DCF0"/>
                </a:solidFill>
              </a:rPr>
              <a:t>я планирую ……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D1DC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>
                <a:solidFill>
                  <a:prstClr val="black"/>
                </a:solidFill>
              </a:rPr>
              <a:t>· Лингвистическая составляющая работы.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D1DC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271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B0A62B-E240-2B69-50E6-32A1DE293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E05D4F6-D8D3-8EA2-E906-FDF5F6D861B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Рассказ о будущей диссертации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574C1F-CF01-890D-8D8E-9302CBDF3BB4}"/>
              </a:ext>
            </a:extLst>
          </p:cNvPr>
          <p:cNvSpPr txBox="1"/>
          <p:nvPr/>
        </p:nvSpPr>
        <p:spPr>
          <a:xfrm>
            <a:off x="604157" y="868730"/>
            <a:ext cx="11014869" cy="6411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Качество жизни. Светло/темно. Хорошо/плохо.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Хорошая жизнь. Субъективная оценка жизни.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влияние на субъективную оценку качества жизни.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4000" dirty="0"/>
              <a:t>SPSS</a:t>
            </a:r>
            <a:endParaRPr lang="ru-RU" sz="4000" dirty="0"/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EE0000"/>
                </a:solidFill>
              </a:rPr>
              <a:t>SPSS</a:t>
            </a:r>
            <a:r>
              <a:rPr lang="ru-RU" sz="2800" b="1" baseline="30000" dirty="0">
                <a:solidFill>
                  <a:srgbClr val="EE0000"/>
                </a:solidFill>
              </a:rPr>
              <a:t>1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текст </a:t>
            </a:r>
            <a:r>
              <a:rPr lang="ru-RU" sz="3200" dirty="0" err="1">
                <a:solidFill>
                  <a:prstClr val="black"/>
                </a:solidFill>
                <a:latin typeface="Calibri" panose="020F0502020204030204"/>
              </a:rPr>
              <a:t>текст</a:t>
            </a:r>
            <a:endParaRPr lang="ru-RU" sz="3200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——————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dirty="0"/>
              <a:t> 1 (аббревиатура англ. </a:t>
            </a:r>
            <a:r>
              <a:rPr lang="ru-RU" b="1" dirty="0" err="1">
                <a:solidFill>
                  <a:srgbClr val="EE0000"/>
                </a:solidFill>
              </a:rPr>
              <a:t>Statistical</a:t>
            </a:r>
            <a:r>
              <a:rPr lang="ru-RU" b="1" dirty="0">
                <a:solidFill>
                  <a:srgbClr val="EE0000"/>
                </a:solidFill>
              </a:rPr>
              <a:t> </a:t>
            </a:r>
            <a:r>
              <a:rPr lang="ru-RU" b="1" dirty="0" err="1">
                <a:solidFill>
                  <a:srgbClr val="EE0000"/>
                </a:solidFill>
              </a:rPr>
              <a:t>Package</a:t>
            </a:r>
            <a:r>
              <a:rPr lang="ru-RU" b="1" dirty="0">
                <a:solidFill>
                  <a:srgbClr val="EE0000"/>
                </a:solidFill>
              </a:rPr>
              <a:t> </a:t>
            </a:r>
            <a:r>
              <a:rPr lang="ru-RU" b="1" dirty="0" err="1">
                <a:solidFill>
                  <a:srgbClr val="EE0000"/>
                </a:solidFill>
              </a:rPr>
              <a:t>for</a:t>
            </a:r>
            <a:r>
              <a:rPr lang="ru-RU" b="1" dirty="0">
                <a:solidFill>
                  <a:srgbClr val="EE0000"/>
                </a:solidFill>
              </a:rPr>
              <a:t> </a:t>
            </a:r>
            <a:r>
              <a:rPr lang="ru-RU" b="1" dirty="0" err="1">
                <a:solidFill>
                  <a:srgbClr val="EE0000"/>
                </a:solidFill>
              </a:rPr>
              <a:t>the</a:t>
            </a:r>
            <a:r>
              <a:rPr lang="ru-RU" b="1" dirty="0">
                <a:solidFill>
                  <a:srgbClr val="EE0000"/>
                </a:solidFill>
              </a:rPr>
              <a:t> Social Sciences</a:t>
            </a:r>
            <a:r>
              <a:rPr lang="ru-RU" dirty="0">
                <a:solidFill>
                  <a:srgbClr val="EE0000"/>
                </a:solidFill>
              </a:rPr>
              <a:t> </a:t>
            </a:r>
            <a:r>
              <a:rPr lang="ru-RU" dirty="0"/>
              <a:t>— «</a:t>
            </a:r>
            <a:r>
              <a:rPr lang="ru-RU" dirty="0">
                <a:solidFill>
                  <a:srgbClr val="EE0000"/>
                </a:solidFill>
              </a:rPr>
              <a:t>статистический пакет для общественных наук</a:t>
            </a:r>
            <a:r>
              <a:rPr lang="ru-RU" dirty="0"/>
              <a:t>») — </a:t>
            </a:r>
            <a:r>
              <a:rPr lang="ru-RU" b="1" dirty="0"/>
              <a:t>компьютерная программа для статистической обработки данных</a:t>
            </a:r>
            <a:r>
              <a:rPr lang="ru-RU" dirty="0"/>
              <a:t>. Изначально предназначена для исследований в социальных науках, но со временем её использование расширилось…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9548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5B0C7A-4323-8CFF-0FF8-FAEF9F4E8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4514A2E-C88B-1A3B-DCFD-52AD45A5DF6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138017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3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Варианты работы над научным текстом в семестре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2799E8-66F0-99E0-0636-FE0E87568E60}"/>
              </a:ext>
            </a:extLst>
          </p:cNvPr>
          <p:cNvSpPr txBox="1"/>
          <p:nvPr/>
        </p:nvSpPr>
        <p:spPr>
          <a:xfrm>
            <a:off x="756557" y="2026970"/>
            <a:ext cx="11014869" cy="4497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Научное исследование, связанное с лингвистикой, с последующим написанием статьи / доклада на научной конференции </a:t>
            </a: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(соавторство)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. </a:t>
            </a:r>
            <a:r>
              <a:rPr lang="ru-RU" sz="3200" i="1" dirty="0">
                <a:solidFill>
                  <a:srgbClr val="002060"/>
                </a:solidFill>
                <a:latin typeface="Calibri" panose="020F0502020204030204"/>
              </a:rPr>
              <a:t>До конца года.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Участие в конкурсе педагогических работ ПРИЗМА </a:t>
            </a: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(руководство)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lang="ru-RU" sz="3200" i="1" dirty="0">
                <a:solidFill>
                  <a:srgbClr val="002060"/>
                </a:solidFill>
                <a:latin typeface="Calibri" panose="020F0502020204030204"/>
              </a:rPr>
              <a:t>Февраль-март.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Любая другая конференция — доклад и статья </a:t>
            </a: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(контроль)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.</a:t>
            </a:r>
            <a:br>
              <a:rPr lang="ru-RU" sz="32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3200" i="1" dirty="0">
                <a:solidFill>
                  <a:srgbClr val="002060"/>
                </a:solidFill>
                <a:latin typeface="Calibri" panose="020F0502020204030204"/>
              </a:rPr>
              <a:t>До конца года.</a:t>
            </a:r>
          </a:p>
        </p:txBody>
      </p:sp>
    </p:spTree>
    <p:extLst>
      <p:ext uri="{BB962C8B-B14F-4D97-AF65-F5344CB8AC3E}">
        <p14:creationId xmlns:p14="http://schemas.microsoft.com/office/powerpoint/2010/main" val="2568896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54C06-003D-C983-FFDB-ED5737FA1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693DD40-2F2C-ABDB-73AF-EF25C4063A17}"/>
              </a:ext>
            </a:extLst>
          </p:cNvPr>
          <p:cNvSpPr txBox="1">
            <a:spLocks/>
          </p:cNvSpPr>
          <p:nvPr/>
        </p:nvSpPr>
        <p:spPr>
          <a:xfrm>
            <a:off x="232568" y="79464"/>
            <a:ext cx="11726863" cy="1787436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Реальное и нереальное.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Желаемое, предполагаемое…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F330B4-8904-4B53-1684-A972227FA112}"/>
              </a:ext>
            </a:extLst>
          </p:cNvPr>
          <p:cNvSpPr txBox="1"/>
          <p:nvPr/>
        </p:nvSpPr>
        <p:spPr>
          <a:xfrm>
            <a:off x="2274411" y="2025303"/>
            <a:ext cx="982614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будет хорошая погода, мы пойдем гулять.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Если бы была хорошая погода, мы пошли бы гулять.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Когда будет хорошая погода, мы пойдем гулять.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была хорошая погода, мы ходили гулять.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Если бы была хорошая погода, мы ходили бы гулять.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Когда была хорошая погода, мы ходили гулять.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Должна быть хорошая погода, чтобы мы пошли гулять.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Была бы хорошая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погода, тогда мы пошли бы гулять.</a:t>
            </a:r>
          </a:p>
          <a:p>
            <a:pPr lvl="0">
              <a:defRPr/>
            </a:pPr>
            <a:r>
              <a:rPr lang="ru-RU" sz="3200" dirty="0">
                <a:solidFill>
                  <a:prstClr val="black"/>
                </a:solidFill>
              </a:rPr>
              <a:t>Была бы завтра хорошая погода, тогда мы пошли бы гулять.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4D4C38-684A-11A1-5EC8-780EAABE816A}"/>
              </a:ext>
            </a:extLst>
          </p:cNvPr>
          <p:cNvSpPr txBox="1"/>
          <p:nvPr/>
        </p:nvSpPr>
        <p:spPr>
          <a:xfrm>
            <a:off x="0" y="2010063"/>
            <a:ext cx="196961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Р.+</a:t>
            </a:r>
            <a:r>
              <a:rPr lang="ru-RU" sz="3200" dirty="0" err="1">
                <a:solidFill>
                  <a:prstClr val="black"/>
                </a:solidFill>
                <a:latin typeface="Calibri" panose="020F0502020204030204"/>
              </a:rPr>
              <a:t>усл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lang="ru-RU" sz="3200" strike="sngStrike" dirty="0" err="1">
                <a:solidFill>
                  <a:prstClr val="black"/>
                </a:solidFill>
                <a:latin typeface="Calibri" panose="020F0502020204030204"/>
              </a:rPr>
              <a:t>усл</a:t>
            </a:r>
            <a:endParaRPr lang="ru-RU" sz="3200" strike="sngStrike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Н.</a:t>
            </a:r>
            <a:r>
              <a:rPr kumimoji="0" lang="ru-RU" sz="3200" b="0" i="0" u="none" strike="sng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усл</a:t>
            </a:r>
            <a:endParaRPr kumimoji="0" lang="ru-RU" sz="32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Р.+</a:t>
            </a:r>
            <a:r>
              <a:rPr lang="ru-RU" sz="3200" dirty="0" err="1">
                <a:solidFill>
                  <a:prstClr val="black"/>
                </a:solidFill>
                <a:latin typeface="Calibri" panose="020F0502020204030204"/>
              </a:rPr>
              <a:t>усл</a:t>
            </a:r>
            <a:endParaRPr lang="ru-RU" sz="32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Р.+</a:t>
            </a:r>
          </a:p>
          <a:p>
            <a:pPr lvl="0"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Н.</a:t>
            </a:r>
            <a:r>
              <a:rPr lang="ru-RU" sz="3200" strike="sngStrike" dirty="0">
                <a:solidFill>
                  <a:prstClr val="black"/>
                </a:solidFill>
              </a:rPr>
              <a:t> </a:t>
            </a:r>
            <a:r>
              <a:rPr lang="ru-RU" sz="3200" strike="sngStrike" dirty="0" err="1">
                <a:solidFill>
                  <a:prstClr val="black"/>
                </a:solidFill>
              </a:rPr>
              <a:t>усл</a:t>
            </a:r>
            <a:endParaRPr lang="ru-RU" sz="3200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ru-RU" sz="3200" dirty="0">
                <a:solidFill>
                  <a:prstClr val="black"/>
                </a:solidFill>
              </a:rPr>
              <a:t>Р.+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Р.+</a:t>
            </a:r>
            <a:r>
              <a:rPr lang="ru-RU" sz="3200" dirty="0" err="1">
                <a:solidFill>
                  <a:prstClr val="black"/>
                </a:solidFill>
              </a:rPr>
              <a:t>усл</a:t>
            </a:r>
            <a:endParaRPr lang="ru-RU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Н.</a:t>
            </a:r>
            <a:r>
              <a:rPr lang="ru-RU" sz="3200" strike="sngStrike" dirty="0" err="1">
                <a:solidFill>
                  <a:prstClr val="black"/>
                </a:solidFill>
              </a:rPr>
              <a:t>усл</a:t>
            </a:r>
            <a:r>
              <a:rPr lang="ru-RU" sz="3200" dirty="0">
                <a:solidFill>
                  <a:prstClr val="black"/>
                </a:solidFill>
              </a:rPr>
              <a:t>/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РЖР.+</a:t>
            </a:r>
            <a:r>
              <a:rPr lang="ru-RU" sz="3200" dirty="0" err="1">
                <a:solidFill>
                  <a:prstClr val="black"/>
                </a:solidFill>
              </a:rPr>
              <a:t>усл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119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673171-48B7-8AE1-6F42-7CAE3B02A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4747BA3-3160-C81D-C429-35CBD5163797}"/>
              </a:ext>
            </a:extLst>
          </p:cNvPr>
          <p:cNvSpPr txBox="1">
            <a:spLocks/>
          </p:cNvSpPr>
          <p:nvPr/>
        </p:nvSpPr>
        <p:spPr>
          <a:xfrm>
            <a:off x="232568" y="79464"/>
            <a:ext cx="11726863" cy="1787436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Домашнее задание</a:t>
            </a:r>
            <a:b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ru-RU" sz="5400" spc="300" dirty="0">
                <a:solidFill>
                  <a:srgbClr val="7030A0"/>
                </a:solidFill>
                <a:latin typeface="Times New Roman" panose="02020603050405020304" pitchFamily="18" charset="0"/>
              </a:rPr>
              <a:t>на 17 сентября 2025 г.</a:t>
            </a:r>
            <a:endParaRPr kumimoji="0" lang="ru-RU" sz="5400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uLnTx/>
              <a:uFillTx/>
              <a:latin typeface="Calibri Light" panose="020F03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61B150-1592-A9BF-6CD8-11CC9CECB080}"/>
              </a:ext>
            </a:extLst>
          </p:cNvPr>
          <p:cNvSpPr txBox="1"/>
          <p:nvPr/>
        </p:nvSpPr>
        <p:spPr>
          <a:xfrm>
            <a:off x="232569" y="2025303"/>
            <a:ext cx="118679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Выбрать направление работы с научным текстом (см. слайд 4).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2. Тест (см. ссылку на сайте)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9216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11360</TotalTime>
  <Words>514</Words>
  <Application>Microsoft Office PowerPoint</Application>
  <PresentationFormat>Широкоэкранный</PresentationFormat>
  <Paragraphs>117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Магистранты-психологи 24 г/п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152</cp:revision>
  <dcterms:created xsi:type="dcterms:W3CDTF">2024-09-01T20:30:35Z</dcterms:created>
  <dcterms:modified xsi:type="dcterms:W3CDTF">2025-09-10T23:07:38Z</dcterms:modified>
</cp:coreProperties>
</file>