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869" r:id="rId3"/>
    <p:sldId id="948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90" r:id="rId25"/>
    <p:sldId id="391" r:id="rId26"/>
    <p:sldId id="327" r:id="rId27"/>
    <p:sldId id="330" r:id="rId28"/>
    <p:sldId id="331" r:id="rId29"/>
    <p:sldId id="949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C3A8BD"/>
    <a:srgbClr val="D3DEF1"/>
    <a:srgbClr val="D4DFF1"/>
    <a:srgbClr val="ADBBE4"/>
    <a:srgbClr val="B2AAE5"/>
    <a:srgbClr val="B1C5E6"/>
    <a:srgbClr val="B1ADE5"/>
    <a:srgbClr val="C3A8BE"/>
    <a:srgbClr val="213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0" autoAdjust="0"/>
    <p:restoredTop sz="94660"/>
  </p:normalViewPr>
  <p:slideViewPr>
    <p:cSldViewPr snapToGrid="0">
      <p:cViewPr varScale="1">
        <p:scale>
          <a:sx n="56" d="100"/>
          <a:sy n="56" d="100"/>
        </p:scale>
        <p:origin x="67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283887" y="928571"/>
            <a:ext cx="7350245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14 октября 2025 года, 17:30—19:45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AB64EE0-EE36-4AE1-2ABB-AEE4CD36D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156341"/>
              </p:ext>
            </p:extLst>
          </p:nvPr>
        </p:nvGraphicFramePr>
        <p:xfrm>
          <a:off x="124178" y="2010542"/>
          <a:ext cx="11837446" cy="2012818"/>
        </p:xfrm>
        <a:graphic>
          <a:graphicData uri="http://schemas.openxmlformats.org/drawingml/2006/table">
            <a:tbl>
              <a:tblPr firstRow="1" firstCol="1" bandRow="1"/>
              <a:tblGrid>
                <a:gridCol w="35429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99287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92566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31076">
                  <a:extLst>
                    <a:ext uri="{9D8B030D-6E8A-4147-A177-3AD203B41FA5}">
                      <a16:colId xmlns:a16="http://schemas.microsoft.com/office/drawing/2014/main" val="3736439267"/>
                    </a:ext>
                  </a:extLst>
                </a:gridCol>
                <a:gridCol w="392587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241296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818866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436728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887105">
                  <a:extLst>
                    <a:ext uri="{9D8B030D-6E8A-4147-A177-3AD203B41FA5}">
                      <a16:colId xmlns:a16="http://schemas.microsoft.com/office/drawing/2014/main" val="3693366162"/>
                    </a:ext>
                  </a:extLst>
                </a:gridCol>
                <a:gridCol w="1342186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441435">
                  <a:extLst>
                    <a:ext uri="{9D8B030D-6E8A-4147-A177-3AD203B41FA5}">
                      <a16:colId xmlns:a16="http://schemas.microsoft.com/office/drawing/2014/main" val="1740310412"/>
                    </a:ext>
                  </a:extLst>
                </a:gridCol>
                <a:gridCol w="1024759">
                  <a:extLst>
                    <a:ext uri="{9D8B030D-6E8A-4147-A177-3AD203B41FA5}">
                      <a16:colId xmlns:a16="http://schemas.microsoft.com/office/drawing/2014/main" val="2181416185"/>
                    </a:ext>
                  </a:extLst>
                </a:gridCol>
                <a:gridCol w="441434">
                  <a:extLst>
                    <a:ext uri="{9D8B030D-6E8A-4147-A177-3AD203B41FA5}">
                      <a16:colId xmlns:a16="http://schemas.microsoft.com/office/drawing/2014/main" val="3446889484"/>
                    </a:ext>
                  </a:extLst>
                </a:gridCol>
                <a:gridCol w="468562">
                  <a:extLst>
                    <a:ext uri="{9D8B030D-6E8A-4147-A177-3AD203B41FA5}">
                      <a16:colId xmlns:a16="http://schemas.microsoft.com/office/drawing/2014/main" val="4842037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FE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A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3303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 - ++\- + - ++ -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 +++++ - 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18401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447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83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43E76-8B5F-BB3A-383F-24F37E4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A02F2E7-3F45-2BAD-2826-D65CF89F165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14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9D319EA6-6B3A-0095-C823-096F63C2688C}"/>
              </a:ext>
            </a:extLst>
          </p:cNvPr>
          <p:cNvSpPr txBox="1">
            <a:spLocks/>
          </p:cNvSpPr>
          <p:nvPr/>
        </p:nvSpPr>
        <p:spPr>
          <a:xfrm>
            <a:off x="142505" y="1143000"/>
            <a:ext cx="5397161" cy="5640355"/>
          </a:xfrm>
          <a:prstGeom prst="rect">
            <a:avLst/>
          </a:prstGeom>
          <a:gradFill flip="none" rotWithShape="1">
            <a:gsLst>
              <a:gs pos="11000">
                <a:srgbClr val="C3A8BD"/>
              </a:gs>
              <a:gs pos="39000">
                <a:srgbClr val="B2AAE5"/>
              </a:gs>
              <a:gs pos="66000">
                <a:srgbClr val="ADBBE4"/>
              </a:gs>
              <a:gs pos="100000">
                <a:srgbClr val="D4DF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8AB8FE-50CD-933D-D293-DD9408FBB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665" y="951797"/>
            <a:ext cx="6447547" cy="316792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F6799B-4753-EBD1-9807-A3D6A96B6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666" y="4382170"/>
            <a:ext cx="6477978" cy="234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79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1338FE-F68D-2A68-45AC-BB6640AE5779}"/>
              </a:ext>
            </a:extLst>
          </p:cNvPr>
          <p:cNvSpPr txBox="1"/>
          <p:nvPr/>
        </p:nvSpPr>
        <p:spPr>
          <a:xfrm>
            <a:off x="9975273" y="1995055"/>
            <a:ext cx="203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Б А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440E76-40D3-93B1-1A30-343D13E5A9FB}"/>
              </a:ext>
            </a:extLst>
          </p:cNvPr>
          <p:cNvSpPr txBox="1"/>
          <p:nvPr/>
        </p:nvSpPr>
        <p:spPr>
          <a:xfrm>
            <a:off x="9975273" y="1163782"/>
            <a:ext cx="1260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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DC5576-917C-1EB3-5D23-EEEA12813018}"/>
              </a:ext>
            </a:extLst>
          </p:cNvPr>
          <p:cNvSpPr txBox="1"/>
          <p:nvPr/>
        </p:nvSpPr>
        <p:spPr>
          <a:xfrm>
            <a:off x="9975273" y="3013501"/>
            <a:ext cx="1260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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А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464F58-BADA-6252-B238-66A013E024EA}"/>
              </a:ext>
            </a:extLst>
          </p:cNvPr>
          <p:cNvSpPr txBox="1"/>
          <p:nvPr/>
        </p:nvSpPr>
        <p:spPr>
          <a:xfrm>
            <a:off x="10009909" y="3769120"/>
            <a:ext cx="2033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Б 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ездил, ходил, летал…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CDC36D-E945-BD1A-BEC3-FDD6244078E4}"/>
              </a:ext>
            </a:extLst>
          </p:cNvPr>
          <p:cNvSpPr txBox="1"/>
          <p:nvPr/>
        </p:nvSpPr>
        <p:spPr>
          <a:xfrm>
            <a:off x="9975273" y="4833732"/>
            <a:ext cx="1260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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Б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10C098-5392-6583-3155-C3516A95EBA7}"/>
              </a:ext>
            </a:extLst>
          </p:cNvPr>
          <p:cNvSpPr txBox="1"/>
          <p:nvPr/>
        </p:nvSpPr>
        <p:spPr>
          <a:xfrm>
            <a:off x="9975273" y="5453634"/>
            <a:ext cx="2033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ebdings" panose="05030102010509060703" pitchFamily="18" charset="2"/>
              </a:rPr>
              <a:t>А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Б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А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при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езжал,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при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ходил,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при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летал…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93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127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</p:txBody>
      </p:sp>
    </p:spTree>
    <p:extLst>
      <p:ext uri="{BB962C8B-B14F-4D97-AF65-F5344CB8AC3E}">
        <p14:creationId xmlns:p14="http://schemas.microsoft.com/office/powerpoint/2010/main" val="152050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12754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</p:txBody>
      </p:sp>
    </p:spTree>
    <p:extLst>
      <p:ext uri="{BB962C8B-B14F-4D97-AF65-F5344CB8AC3E}">
        <p14:creationId xmlns:p14="http://schemas.microsoft.com/office/powerpoint/2010/main" val="943185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1275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</p:txBody>
      </p:sp>
    </p:spTree>
    <p:extLst>
      <p:ext uri="{BB962C8B-B14F-4D97-AF65-F5344CB8AC3E}">
        <p14:creationId xmlns:p14="http://schemas.microsoft.com/office/powerpoint/2010/main" val="4030656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12754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ходили</a:t>
            </a:r>
          </a:p>
        </p:txBody>
      </p:sp>
    </p:spTree>
    <p:extLst>
      <p:ext uri="{BB962C8B-B14F-4D97-AF65-F5344CB8AC3E}">
        <p14:creationId xmlns:p14="http://schemas.microsoft.com/office/powerpoint/2010/main" val="1082670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12754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</p:txBody>
      </p:sp>
    </p:spTree>
    <p:extLst>
      <p:ext uri="{BB962C8B-B14F-4D97-AF65-F5344CB8AC3E}">
        <p14:creationId xmlns:p14="http://schemas.microsoft.com/office/powerpoint/2010/main" val="418498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127549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</a:t>
            </a:r>
          </a:p>
        </p:txBody>
      </p:sp>
    </p:spTree>
    <p:extLst>
      <p:ext uri="{BB962C8B-B14F-4D97-AF65-F5344CB8AC3E}">
        <p14:creationId xmlns:p14="http://schemas.microsoft.com/office/powerpoint/2010/main" val="855181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12754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</a:t>
            </a:r>
          </a:p>
        </p:txBody>
      </p:sp>
    </p:spTree>
    <p:extLst>
      <p:ext uri="{BB962C8B-B14F-4D97-AF65-F5344CB8AC3E}">
        <p14:creationId xmlns:p14="http://schemas.microsoft.com/office/powerpoint/2010/main" val="743207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310882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617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310882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</p:txBody>
      </p:sp>
    </p:spTree>
    <p:extLst>
      <p:ext uri="{BB962C8B-B14F-4D97-AF65-F5344CB8AC3E}">
        <p14:creationId xmlns:p14="http://schemas.microsoft.com/office/powerpoint/2010/main" val="3255541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0" y="653143"/>
            <a:ext cx="11698714" cy="765110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Прочитайте предложения. Вместо точек вставьте глаголы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прошедшем времени.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CF9092-AE28-6AB3-0DFA-9AC67DC6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33" y="1784480"/>
            <a:ext cx="9547317" cy="46909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AF915-4692-44AB-F68A-43D865A9F7E1}"/>
              </a:ext>
            </a:extLst>
          </p:cNvPr>
          <p:cNvSpPr txBox="1"/>
          <p:nvPr/>
        </p:nvSpPr>
        <p:spPr>
          <a:xfrm>
            <a:off x="9881118" y="1765818"/>
            <a:ext cx="231088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приходили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ходили</a:t>
            </a:r>
          </a:p>
        </p:txBody>
      </p:sp>
    </p:spTree>
    <p:extLst>
      <p:ext uri="{BB962C8B-B14F-4D97-AF65-F5344CB8AC3E}">
        <p14:creationId xmlns:p14="http://schemas.microsoft.com/office/powerpoint/2010/main" val="1968954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24" y="2186019"/>
            <a:ext cx="9966121" cy="361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06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4954554" y="2001353"/>
            <a:ext cx="6178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ездили/летали//приезжали, прилетали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(из уст французов)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145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5602625" y="2001353"/>
            <a:ext cx="1721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67065-5576-15E0-E3B4-D9D7E886F1C7}"/>
              </a:ext>
            </a:extLst>
          </p:cNvPr>
          <p:cNvSpPr txBox="1"/>
          <p:nvPr/>
        </p:nvSpPr>
        <p:spPr>
          <a:xfrm>
            <a:off x="6306965" y="2469829"/>
            <a:ext cx="146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приезжали…</a:t>
            </a:r>
          </a:p>
        </p:txBody>
      </p:sp>
    </p:spTree>
    <p:extLst>
      <p:ext uri="{BB962C8B-B14F-4D97-AF65-F5344CB8AC3E}">
        <p14:creationId xmlns:p14="http://schemas.microsoft.com/office/powerpoint/2010/main" val="1376174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5486399" y="2069450"/>
            <a:ext cx="190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67065-5576-15E0-E3B4-D9D7E886F1C7}"/>
              </a:ext>
            </a:extLst>
          </p:cNvPr>
          <p:cNvSpPr txBox="1"/>
          <p:nvPr/>
        </p:nvSpPr>
        <p:spPr>
          <a:xfrm>
            <a:off x="6257730" y="2438782"/>
            <a:ext cx="147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02A8DF-EF15-6E64-0A79-91980ED0D6DA}"/>
              </a:ext>
            </a:extLst>
          </p:cNvPr>
          <p:cNvSpPr txBox="1"/>
          <p:nvPr/>
        </p:nvSpPr>
        <p:spPr>
          <a:xfrm>
            <a:off x="6273281" y="2839161"/>
            <a:ext cx="94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</a:t>
            </a:r>
          </a:p>
        </p:txBody>
      </p:sp>
    </p:spTree>
    <p:extLst>
      <p:ext uri="{BB962C8B-B14F-4D97-AF65-F5344CB8AC3E}">
        <p14:creationId xmlns:p14="http://schemas.microsoft.com/office/powerpoint/2010/main" val="2426472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5486399" y="2069450"/>
            <a:ext cx="190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67065-5576-15E0-E3B4-D9D7E886F1C7}"/>
              </a:ext>
            </a:extLst>
          </p:cNvPr>
          <p:cNvSpPr txBox="1"/>
          <p:nvPr/>
        </p:nvSpPr>
        <p:spPr>
          <a:xfrm>
            <a:off x="6257730" y="2438782"/>
            <a:ext cx="147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02A8DF-EF15-6E64-0A79-91980ED0D6DA}"/>
              </a:ext>
            </a:extLst>
          </p:cNvPr>
          <p:cNvSpPr txBox="1"/>
          <p:nvPr/>
        </p:nvSpPr>
        <p:spPr>
          <a:xfrm>
            <a:off x="6273281" y="2839161"/>
            <a:ext cx="94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91EFB-ED8A-F2F9-57E5-B309F4F0171B}"/>
              </a:ext>
            </a:extLst>
          </p:cNvPr>
          <p:cNvSpPr txBox="1"/>
          <p:nvPr/>
        </p:nvSpPr>
        <p:spPr>
          <a:xfrm>
            <a:off x="3865981" y="3160021"/>
            <a:ext cx="25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приезжали/приходили</a:t>
            </a:r>
          </a:p>
        </p:txBody>
      </p:sp>
    </p:spTree>
    <p:extLst>
      <p:ext uri="{BB962C8B-B14F-4D97-AF65-F5344CB8AC3E}">
        <p14:creationId xmlns:p14="http://schemas.microsoft.com/office/powerpoint/2010/main" val="940267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5486399" y="2069450"/>
            <a:ext cx="190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67065-5576-15E0-E3B4-D9D7E886F1C7}"/>
              </a:ext>
            </a:extLst>
          </p:cNvPr>
          <p:cNvSpPr txBox="1"/>
          <p:nvPr/>
        </p:nvSpPr>
        <p:spPr>
          <a:xfrm>
            <a:off x="6257730" y="2438782"/>
            <a:ext cx="147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02A8DF-EF15-6E64-0A79-91980ED0D6DA}"/>
              </a:ext>
            </a:extLst>
          </p:cNvPr>
          <p:cNvSpPr txBox="1"/>
          <p:nvPr/>
        </p:nvSpPr>
        <p:spPr>
          <a:xfrm>
            <a:off x="6273281" y="2839161"/>
            <a:ext cx="94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91EFB-ED8A-F2F9-57E5-B309F4F0171B}"/>
              </a:ext>
            </a:extLst>
          </p:cNvPr>
          <p:cNvSpPr txBox="1"/>
          <p:nvPr/>
        </p:nvSpPr>
        <p:spPr>
          <a:xfrm>
            <a:off x="3865981" y="3160021"/>
            <a:ext cx="25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приезжали/приходили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72DFA5-2C1C-03FF-B7F2-05D8E127E714}"/>
              </a:ext>
            </a:extLst>
          </p:cNvPr>
          <p:cNvSpPr txBox="1"/>
          <p:nvPr/>
        </p:nvSpPr>
        <p:spPr>
          <a:xfrm>
            <a:off x="3082208" y="3529353"/>
            <a:ext cx="24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приезжали/прилетали</a:t>
            </a:r>
          </a:p>
        </p:txBody>
      </p:sp>
    </p:spTree>
    <p:extLst>
      <p:ext uri="{BB962C8B-B14F-4D97-AF65-F5344CB8AC3E}">
        <p14:creationId xmlns:p14="http://schemas.microsoft.com/office/powerpoint/2010/main" val="656906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5486399" y="2069450"/>
            <a:ext cx="190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67065-5576-15E0-E3B4-D9D7E886F1C7}"/>
              </a:ext>
            </a:extLst>
          </p:cNvPr>
          <p:cNvSpPr txBox="1"/>
          <p:nvPr/>
        </p:nvSpPr>
        <p:spPr>
          <a:xfrm>
            <a:off x="6257730" y="2438782"/>
            <a:ext cx="147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02A8DF-EF15-6E64-0A79-91980ED0D6DA}"/>
              </a:ext>
            </a:extLst>
          </p:cNvPr>
          <p:cNvSpPr txBox="1"/>
          <p:nvPr/>
        </p:nvSpPr>
        <p:spPr>
          <a:xfrm>
            <a:off x="6273281" y="2839161"/>
            <a:ext cx="94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91EFB-ED8A-F2F9-57E5-B309F4F0171B}"/>
              </a:ext>
            </a:extLst>
          </p:cNvPr>
          <p:cNvSpPr txBox="1"/>
          <p:nvPr/>
        </p:nvSpPr>
        <p:spPr>
          <a:xfrm>
            <a:off x="3865981" y="3160021"/>
            <a:ext cx="25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приезжали/приходили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A4DC42-3231-1805-26FA-982FA8177FF5}"/>
              </a:ext>
            </a:extLst>
          </p:cNvPr>
          <p:cNvSpPr txBox="1"/>
          <p:nvPr/>
        </p:nvSpPr>
        <p:spPr>
          <a:xfrm>
            <a:off x="3082208" y="3529353"/>
            <a:ext cx="24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приезжали/прилетали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46D27A-B880-39A0-6825-5C40663F1BC9}"/>
              </a:ext>
            </a:extLst>
          </p:cNvPr>
          <p:cNvSpPr txBox="1"/>
          <p:nvPr/>
        </p:nvSpPr>
        <p:spPr>
          <a:xfrm>
            <a:off x="2631228" y="3913179"/>
            <a:ext cx="90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</p:txBody>
      </p:sp>
    </p:spTree>
    <p:extLst>
      <p:ext uri="{BB962C8B-B14F-4D97-AF65-F5344CB8AC3E}">
        <p14:creationId xmlns:p14="http://schemas.microsoft.com/office/powerpoint/2010/main" val="1228002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5486399" y="2069450"/>
            <a:ext cx="190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67065-5576-15E0-E3B4-D9D7E886F1C7}"/>
              </a:ext>
            </a:extLst>
          </p:cNvPr>
          <p:cNvSpPr txBox="1"/>
          <p:nvPr/>
        </p:nvSpPr>
        <p:spPr>
          <a:xfrm>
            <a:off x="6257730" y="2438782"/>
            <a:ext cx="147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02A8DF-EF15-6E64-0A79-91980ED0D6DA}"/>
              </a:ext>
            </a:extLst>
          </p:cNvPr>
          <p:cNvSpPr txBox="1"/>
          <p:nvPr/>
        </p:nvSpPr>
        <p:spPr>
          <a:xfrm>
            <a:off x="6273281" y="2839161"/>
            <a:ext cx="94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91EFB-ED8A-F2F9-57E5-B309F4F0171B}"/>
              </a:ext>
            </a:extLst>
          </p:cNvPr>
          <p:cNvSpPr txBox="1"/>
          <p:nvPr/>
        </p:nvSpPr>
        <p:spPr>
          <a:xfrm>
            <a:off x="3865981" y="3160021"/>
            <a:ext cx="25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приезжали/приходили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A4DC42-3231-1805-26FA-982FA8177FF5}"/>
              </a:ext>
            </a:extLst>
          </p:cNvPr>
          <p:cNvSpPr txBox="1"/>
          <p:nvPr/>
        </p:nvSpPr>
        <p:spPr>
          <a:xfrm>
            <a:off x="3082208" y="3529353"/>
            <a:ext cx="24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приезжали/прилетали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46D27A-B880-39A0-6825-5C40663F1BC9}"/>
              </a:ext>
            </a:extLst>
          </p:cNvPr>
          <p:cNvSpPr txBox="1"/>
          <p:nvPr/>
        </p:nvSpPr>
        <p:spPr>
          <a:xfrm>
            <a:off x="2631228" y="3913179"/>
            <a:ext cx="90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A48377-8C30-A2C9-5759-EA7668D80DDD}"/>
              </a:ext>
            </a:extLst>
          </p:cNvPr>
          <p:cNvSpPr txBox="1"/>
          <p:nvPr/>
        </p:nvSpPr>
        <p:spPr>
          <a:xfrm>
            <a:off x="10025482" y="3913179"/>
            <a:ext cx="1528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ездил/летал</a:t>
            </a:r>
          </a:p>
        </p:txBody>
      </p:sp>
    </p:spTree>
    <p:extLst>
      <p:ext uri="{BB962C8B-B14F-4D97-AF65-F5344CB8AC3E}">
        <p14:creationId xmlns:p14="http://schemas.microsoft.com/office/powerpoint/2010/main" val="549877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5486399" y="2069450"/>
            <a:ext cx="190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67065-5576-15E0-E3B4-D9D7E886F1C7}"/>
              </a:ext>
            </a:extLst>
          </p:cNvPr>
          <p:cNvSpPr txBox="1"/>
          <p:nvPr/>
        </p:nvSpPr>
        <p:spPr>
          <a:xfrm>
            <a:off x="6257730" y="2438782"/>
            <a:ext cx="147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02A8DF-EF15-6E64-0A79-91980ED0D6DA}"/>
              </a:ext>
            </a:extLst>
          </p:cNvPr>
          <p:cNvSpPr txBox="1"/>
          <p:nvPr/>
        </p:nvSpPr>
        <p:spPr>
          <a:xfrm>
            <a:off x="6273281" y="2839161"/>
            <a:ext cx="94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91EFB-ED8A-F2F9-57E5-B309F4F0171B}"/>
              </a:ext>
            </a:extLst>
          </p:cNvPr>
          <p:cNvSpPr txBox="1"/>
          <p:nvPr/>
        </p:nvSpPr>
        <p:spPr>
          <a:xfrm>
            <a:off x="3865981" y="3160021"/>
            <a:ext cx="25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приезжали/приходили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A4DC42-3231-1805-26FA-982FA8177FF5}"/>
              </a:ext>
            </a:extLst>
          </p:cNvPr>
          <p:cNvSpPr txBox="1"/>
          <p:nvPr/>
        </p:nvSpPr>
        <p:spPr>
          <a:xfrm>
            <a:off x="3082208" y="3529353"/>
            <a:ext cx="24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приезжали/прилетали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46D27A-B880-39A0-6825-5C40663F1BC9}"/>
              </a:ext>
            </a:extLst>
          </p:cNvPr>
          <p:cNvSpPr txBox="1"/>
          <p:nvPr/>
        </p:nvSpPr>
        <p:spPr>
          <a:xfrm>
            <a:off x="2631228" y="3913179"/>
            <a:ext cx="90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A48377-8C30-A2C9-5759-EA7668D80DDD}"/>
              </a:ext>
            </a:extLst>
          </p:cNvPr>
          <p:cNvSpPr txBox="1"/>
          <p:nvPr/>
        </p:nvSpPr>
        <p:spPr>
          <a:xfrm>
            <a:off x="9927770" y="3913179"/>
            <a:ext cx="1737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 /летал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7E2CA2-111A-328A-09AE-CB0B841AFC21}"/>
              </a:ext>
            </a:extLst>
          </p:cNvPr>
          <p:cNvSpPr txBox="1"/>
          <p:nvPr/>
        </p:nvSpPr>
        <p:spPr>
          <a:xfrm>
            <a:off x="9803360" y="4634418"/>
            <a:ext cx="24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</a:t>
            </a:r>
          </a:p>
        </p:txBody>
      </p:sp>
    </p:spTree>
    <p:extLst>
      <p:ext uri="{BB962C8B-B14F-4D97-AF65-F5344CB8AC3E}">
        <p14:creationId xmlns:p14="http://schemas.microsoft.com/office/powerpoint/2010/main" val="2367418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5486399" y="2069450"/>
            <a:ext cx="190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67065-5576-15E0-E3B4-D9D7E886F1C7}"/>
              </a:ext>
            </a:extLst>
          </p:cNvPr>
          <p:cNvSpPr txBox="1"/>
          <p:nvPr/>
        </p:nvSpPr>
        <p:spPr>
          <a:xfrm>
            <a:off x="6257730" y="2438782"/>
            <a:ext cx="147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02A8DF-EF15-6E64-0A79-91980ED0D6DA}"/>
              </a:ext>
            </a:extLst>
          </p:cNvPr>
          <p:cNvSpPr txBox="1"/>
          <p:nvPr/>
        </p:nvSpPr>
        <p:spPr>
          <a:xfrm>
            <a:off x="6273281" y="2839161"/>
            <a:ext cx="94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91EFB-ED8A-F2F9-57E5-B309F4F0171B}"/>
              </a:ext>
            </a:extLst>
          </p:cNvPr>
          <p:cNvSpPr txBox="1"/>
          <p:nvPr/>
        </p:nvSpPr>
        <p:spPr>
          <a:xfrm>
            <a:off x="3865981" y="3160021"/>
            <a:ext cx="25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приезжали/приходили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A4DC42-3231-1805-26FA-982FA8177FF5}"/>
              </a:ext>
            </a:extLst>
          </p:cNvPr>
          <p:cNvSpPr txBox="1"/>
          <p:nvPr/>
        </p:nvSpPr>
        <p:spPr>
          <a:xfrm>
            <a:off x="3082208" y="3529353"/>
            <a:ext cx="24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приезжали/прилетали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46D27A-B880-39A0-6825-5C40663F1BC9}"/>
              </a:ext>
            </a:extLst>
          </p:cNvPr>
          <p:cNvSpPr txBox="1"/>
          <p:nvPr/>
        </p:nvSpPr>
        <p:spPr>
          <a:xfrm>
            <a:off x="2631228" y="3913179"/>
            <a:ext cx="90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A48377-8C30-A2C9-5759-EA7668D80DDD}"/>
              </a:ext>
            </a:extLst>
          </p:cNvPr>
          <p:cNvSpPr txBox="1"/>
          <p:nvPr/>
        </p:nvSpPr>
        <p:spPr>
          <a:xfrm>
            <a:off x="9927770" y="3913179"/>
            <a:ext cx="1586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 /летал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7E2CA2-111A-328A-09AE-CB0B841AFC21}"/>
              </a:ext>
            </a:extLst>
          </p:cNvPr>
          <p:cNvSpPr txBox="1"/>
          <p:nvPr/>
        </p:nvSpPr>
        <p:spPr>
          <a:xfrm>
            <a:off x="9803360" y="4634418"/>
            <a:ext cx="24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A47A76-F7C7-BE78-3F40-24F791D61336}"/>
              </a:ext>
            </a:extLst>
          </p:cNvPr>
          <p:cNvSpPr txBox="1"/>
          <p:nvPr/>
        </p:nvSpPr>
        <p:spPr>
          <a:xfrm>
            <a:off x="10065105" y="4986325"/>
            <a:ext cx="130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</p:txBody>
      </p:sp>
    </p:spTree>
    <p:extLst>
      <p:ext uri="{BB962C8B-B14F-4D97-AF65-F5344CB8AC3E}">
        <p14:creationId xmlns:p14="http://schemas.microsoft.com/office/powerpoint/2010/main" val="3399581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65314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280175F-C334-79B3-4249-094D3E0E0403}"/>
              </a:ext>
            </a:extLst>
          </p:cNvPr>
          <p:cNvSpPr txBox="1">
            <a:spLocks/>
          </p:cNvSpPr>
          <p:nvPr/>
        </p:nvSpPr>
        <p:spPr>
          <a:xfrm>
            <a:off x="190621" y="653143"/>
            <a:ext cx="11850047" cy="87973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Прочитайте предложения. Вместо точек вставьте подходящие по смыслу глаголы движения группы «ходить» без приставки или с приставкой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Дайте возможные варианты.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8B612-0D3D-D894-C6FD-21B825CF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6" y="2254116"/>
            <a:ext cx="9966121" cy="3611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2610B-623F-3FA2-0911-5DB8307C2212}"/>
              </a:ext>
            </a:extLst>
          </p:cNvPr>
          <p:cNvSpPr txBox="1"/>
          <p:nvPr/>
        </p:nvSpPr>
        <p:spPr>
          <a:xfrm>
            <a:off x="5486399" y="2069450"/>
            <a:ext cx="190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67065-5576-15E0-E3B4-D9D7E886F1C7}"/>
              </a:ext>
            </a:extLst>
          </p:cNvPr>
          <p:cNvSpPr txBox="1"/>
          <p:nvPr/>
        </p:nvSpPr>
        <p:spPr>
          <a:xfrm>
            <a:off x="6257730" y="2438782"/>
            <a:ext cx="147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02A8DF-EF15-6E64-0A79-91980ED0D6DA}"/>
              </a:ext>
            </a:extLst>
          </p:cNvPr>
          <p:cNvSpPr txBox="1"/>
          <p:nvPr/>
        </p:nvSpPr>
        <p:spPr>
          <a:xfrm>
            <a:off x="6273281" y="2839161"/>
            <a:ext cx="94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91EFB-ED8A-F2F9-57E5-B309F4F0171B}"/>
              </a:ext>
            </a:extLst>
          </p:cNvPr>
          <p:cNvSpPr txBox="1"/>
          <p:nvPr/>
        </p:nvSpPr>
        <p:spPr>
          <a:xfrm>
            <a:off x="3865981" y="3160021"/>
            <a:ext cx="25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приезжали/приходили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A4DC42-3231-1805-26FA-982FA8177FF5}"/>
              </a:ext>
            </a:extLst>
          </p:cNvPr>
          <p:cNvSpPr txBox="1"/>
          <p:nvPr/>
        </p:nvSpPr>
        <p:spPr>
          <a:xfrm>
            <a:off x="3082208" y="3529353"/>
            <a:ext cx="24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приезжали/прилетали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46D27A-B880-39A0-6825-5C40663F1BC9}"/>
              </a:ext>
            </a:extLst>
          </p:cNvPr>
          <p:cNvSpPr txBox="1"/>
          <p:nvPr/>
        </p:nvSpPr>
        <p:spPr>
          <a:xfrm>
            <a:off x="2631228" y="3913179"/>
            <a:ext cx="90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A48377-8C30-A2C9-5759-EA7668D80DDD}"/>
              </a:ext>
            </a:extLst>
          </p:cNvPr>
          <p:cNvSpPr txBox="1"/>
          <p:nvPr/>
        </p:nvSpPr>
        <p:spPr>
          <a:xfrm>
            <a:off x="9927770" y="3913179"/>
            <a:ext cx="16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 /летал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7E2CA2-111A-328A-09AE-CB0B841AFC21}"/>
              </a:ext>
            </a:extLst>
          </p:cNvPr>
          <p:cNvSpPr txBox="1"/>
          <p:nvPr/>
        </p:nvSpPr>
        <p:spPr>
          <a:xfrm>
            <a:off x="9803360" y="4634418"/>
            <a:ext cx="246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ездили/летали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A47A76-F7C7-BE78-3F40-24F791D61336}"/>
              </a:ext>
            </a:extLst>
          </p:cNvPr>
          <p:cNvSpPr txBox="1"/>
          <p:nvPr/>
        </p:nvSpPr>
        <p:spPr>
          <a:xfrm>
            <a:off x="10065105" y="4986325"/>
            <a:ext cx="130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приезжала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7BE73D-9DB9-2FD2-79DB-2C74E4E9CF85}"/>
              </a:ext>
            </a:extLst>
          </p:cNvPr>
          <p:cNvSpPr txBox="1"/>
          <p:nvPr/>
        </p:nvSpPr>
        <p:spPr>
          <a:xfrm>
            <a:off x="6704046" y="5326784"/>
            <a:ext cx="147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ездил/летал</a:t>
            </a:r>
          </a:p>
        </p:txBody>
      </p:sp>
    </p:spTree>
    <p:extLst>
      <p:ext uri="{BB962C8B-B14F-4D97-AF65-F5344CB8AC3E}">
        <p14:creationId xmlns:p14="http://schemas.microsoft.com/office/powerpoint/2010/main" val="3407444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3228" y="1876097"/>
            <a:ext cx="10641724" cy="4130566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4800" dirty="0">
                <a:solidFill>
                  <a:srgbClr val="261300"/>
                </a:solidFill>
              </a:rPr>
              <a:t>Прослушайте песни из мультфильмов. Найдите глаголы движения, объясните их употребление.</a:t>
            </a:r>
          </a:p>
          <a:p>
            <a:pPr lvl="1" algn="l">
              <a:lnSpc>
                <a:spcPct val="100000"/>
              </a:lnSpc>
            </a:pPr>
            <a:r>
              <a:rPr lang="ru-RU" sz="4400" i="1" dirty="0">
                <a:solidFill>
                  <a:srgbClr val="261300"/>
                </a:solidFill>
              </a:rPr>
              <a:t>Песенка Водяного.</a:t>
            </a:r>
          </a:p>
          <a:p>
            <a:pPr lvl="1" algn="l">
              <a:lnSpc>
                <a:spcPct val="100000"/>
              </a:lnSpc>
            </a:pPr>
            <a:r>
              <a:rPr lang="ru-RU" sz="4400" i="1" dirty="0">
                <a:solidFill>
                  <a:srgbClr val="261300"/>
                </a:solidFill>
              </a:rPr>
              <a:t>Частушки бабок-</a:t>
            </a:r>
            <a:r>
              <a:rPr lang="ru-RU" sz="4400" i="1" dirty="0" err="1">
                <a:solidFill>
                  <a:srgbClr val="261300"/>
                </a:solidFill>
              </a:rPr>
              <a:t>Ёжек</a:t>
            </a:r>
            <a:r>
              <a:rPr lang="ru-RU" sz="4400" i="1">
                <a:solidFill>
                  <a:srgbClr val="261300"/>
                </a:solidFill>
              </a:rPr>
              <a:t>.</a:t>
            </a:r>
            <a:endParaRPr lang="ru-RU" sz="4400" dirty="0">
              <a:solidFill>
                <a:srgbClr val="261300"/>
              </a:solidFill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953786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17860469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3"/>
            <a:ext cx="9144000" cy="1248343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Песенка водяного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61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Автор слов —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Пляцковский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М., композитор — Шаинский В.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3BDE63-7A24-1767-B75B-AFF1C7D3E7B5}"/>
              </a:ext>
            </a:extLst>
          </p:cNvPr>
          <p:cNvSpPr txBox="1"/>
          <p:nvPr/>
        </p:nvSpPr>
        <p:spPr>
          <a:xfrm>
            <a:off x="184289" y="1423446"/>
            <a:ext cx="609268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Я Водяной, я Водяной.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Поговорил бы кто со мной.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А то мои подружки,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Пиявки, да лягушки.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Ф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у, какая гадость!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Припев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: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Эй, жизнь моя — жестянка!!!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Да ну её в болото!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Живу я, как поганка,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А мне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летать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А мне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летать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А мне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летать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охота!!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DB3F26-3142-663B-79CD-25A80FA726B4}"/>
              </a:ext>
            </a:extLst>
          </p:cNvPr>
          <p:cNvSpPr txBox="1"/>
          <p:nvPr/>
        </p:nvSpPr>
        <p:spPr>
          <a:xfrm>
            <a:off x="7095297" y="1987826"/>
            <a:ext cx="476527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Я Водяной, я Водяной!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Никто не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водится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со мной.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Внутри меня — водица,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Ну что с таким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водиться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Противно…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Припев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DD88CD-5EC8-C11B-E7BB-BF638EEFA823}"/>
              </a:ext>
            </a:extLst>
          </p:cNvPr>
          <p:cNvSpPr txBox="1"/>
          <p:nvPr/>
        </p:nvSpPr>
        <p:spPr>
          <a:xfrm>
            <a:off x="7453715" y="1670949"/>
            <a:ext cx="4048434" cy="382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https://m.ok.ru/video/6035286788648</a:t>
            </a:r>
          </a:p>
        </p:txBody>
      </p:sp>
    </p:spTree>
    <p:extLst>
      <p:ext uri="{BB962C8B-B14F-4D97-AF65-F5344CB8AC3E}">
        <p14:creationId xmlns:p14="http://schemas.microsoft.com/office/powerpoint/2010/main" val="2703440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3"/>
            <a:ext cx="9144000" cy="1248343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Частушки Бабок-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Ёжек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61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слова — Энтин Ю., музыка — Дунаевский 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.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898E8B-6413-3E54-13C1-E01A694EA8F3}"/>
              </a:ext>
            </a:extLst>
          </p:cNvPr>
          <p:cNvSpPr txBox="1"/>
          <p:nvPr/>
        </p:nvSpPr>
        <p:spPr>
          <a:xfrm>
            <a:off x="279863" y="1296214"/>
            <a:ext cx="375085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Растяни меха, гармошка,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Эх, играй-наяривай.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Пой частушки, Бабка-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Ёжка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Пой, не разговаривай!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была навеселе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летала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метле.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Хоть сама не верю 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эти суеверия!!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7E10C2-6190-5272-CBD0-63A09E71A715}"/>
              </a:ext>
            </a:extLst>
          </p:cNvPr>
          <p:cNvSpPr txBox="1"/>
          <p:nvPr/>
        </p:nvSpPr>
        <p:spPr>
          <a:xfrm>
            <a:off x="4261617" y="2504667"/>
            <a:ext cx="40307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Шла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лесною стороной,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Увязался чёрт за мной.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Думала — мужчина,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за  чертовщина!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Повернула я домой,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Снова чёрт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идёт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мной.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Плюнула на плешь ему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послала к лешему!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206CAC-E33A-8FE7-96FF-66EC20C91606}"/>
              </a:ext>
            </a:extLst>
          </p:cNvPr>
          <p:cNvSpPr txBox="1"/>
          <p:nvPr/>
        </p:nvSpPr>
        <p:spPr>
          <a:xfrm>
            <a:off x="7991951" y="3239281"/>
            <a:ext cx="40307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Самый вредный из людей 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сказочник-злодей.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Вот уж врун искусный,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Жаль, что он невкусный.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Растяни меха, гармошка,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Эх, играй-наяривай.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Пой частушки, Бабка-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Ёжка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Пой, не разговаривай!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C2CEF-979E-ED92-B30B-1BCC05467501}"/>
              </a:ext>
            </a:extLst>
          </p:cNvPr>
          <p:cNvSpPr txBox="1"/>
          <p:nvPr/>
        </p:nvSpPr>
        <p:spPr>
          <a:xfrm>
            <a:off x="8161285" y="1423446"/>
            <a:ext cx="4186450" cy="368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https://m.ok.ru/video/6036246628904</a:t>
            </a:r>
          </a:p>
        </p:txBody>
      </p:sp>
    </p:spTree>
    <p:extLst>
      <p:ext uri="{BB962C8B-B14F-4D97-AF65-F5344CB8AC3E}">
        <p14:creationId xmlns:p14="http://schemas.microsoft.com/office/powerpoint/2010/main" val="1489898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223505-41EA-77A0-5037-D7E556C24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85CB8DB-D9F2-93CD-8C11-D65D7366077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16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110C99E6-2025-2D81-EB61-2758DE82431B}"/>
              </a:ext>
            </a:extLst>
          </p:cNvPr>
          <p:cNvSpPr txBox="1">
            <a:spLocks/>
          </p:cNvSpPr>
          <p:nvPr/>
        </p:nvSpPr>
        <p:spPr>
          <a:xfrm>
            <a:off x="142505" y="1770798"/>
            <a:ext cx="11844708" cy="4179627"/>
          </a:xfrm>
          <a:prstGeom prst="rect">
            <a:avLst/>
          </a:prstGeom>
          <a:gradFill flip="none" rotWithShape="1">
            <a:gsLst>
              <a:gs pos="11000">
                <a:srgbClr val="C3A8BD"/>
              </a:gs>
              <a:gs pos="39000">
                <a:srgbClr val="B2AAE5"/>
              </a:gs>
              <a:gs pos="66000">
                <a:srgbClr val="ADBBE4"/>
              </a:gs>
              <a:gs pos="100000">
                <a:srgbClr val="D4DF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4400" dirty="0">
                <a:solidFill>
                  <a:srgbClr val="261300"/>
                </a:solidFill>
              </a:rPr>
              <a:t>Описать происходившее в мультфильме </a:t>
            </a:r>
            <a:r>
              <a:rPr lang="ru-RU" sz="4400" dirty="0">
                <a:solidFill>
                  <a:prstClr val="black"/>
                </a:solidFill>
              </a:rPr>
              <a:t>«Крылья, ноги и хвосты»</a:t>
            </a:r>
            <a:br>
              <a:rPr lang="ru-RU" sz="4400" dirty="0">
                <a:solidFill>
                  <a:prstClr val="black"/>
                </a:solidFill>
              </a:rPr>
            </a:br>
            <a:r>
              <a:rPr lang="ru-RU" sz="4400" dirty="0">
                <a:solidFill>
                  <a:srgbClr val="261300"/>
                </a:solidFill>
              </a:rPr>
              <a:t>с глаголами движения в прошедшем времени)</a:t>
            </a:r>
            <a:br>
              <a:rPr lang="ru-RU" sz="4400" dirty="0">
                <a:solidFill>
                  <a:srgbClr val="261300"/>
                </a:solidFill>
              </a:rPr>
            </a:br>
            <a:r>
              <a:rPr lang="ru-RU" sz="4400" dirty="0">
                <a:solidFill>
                  <a:srgbClr val="261300"/>
                </a:solidFill>
              </a:rPr>
              <a:t>и дать оценку содержанию и главной идее.</a:t>
            </a:r>
            <a:br>
              <a:rPr lang="ru-RU" sz="4400" dirty="0">
                <a:solidFill>
                  <a:srgbClr val="261300"/>
                </a:solidFill>
              </a:rPr>
            </a:br>
            <a:r>
              <a:rPr lang="ru-RU" sz="4400" dirty="0">
                <a:solidFill>
                  <a:srgbClr val="261300"/>
                </a:solidFill>
              </a:rPr>
              <a:t>(Как реферат по фильму).</a:t>
            </a:r>
          </a:p>
        </p:txBody>
      </p:sp>
    </p:spTree>
    <p:extLst>
      <p:ext uri="{BB962C8B-B14F-4D97-AF65-F5344CB8AC3E}">
        <p14:creationId xmlns:p14="http://schemas.microsoft.com/office/powerpoint/2010/main" val="5686210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4911</TotalTime>
  <Words>1244</Words>
  <Application>Microsoft Office PowerPoint</Application>
  <PresentationFormat>Широкоэкранный</PresentationFormat>
  <Paragraphs>254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Bookman Old Style</vt:lpstr>
      <vt:lpstr>Calibri</vt:lpstr>
      <vt:lpstr>Calibri Light</vt:lpstr>
      <vt:lpstr>Gabriola</vt:lpstr>
      <vt:lpstr>Helvetica</vt:lpstr>
      <vt:lpstr>Tahoma</vt:lpstr>
      <vt:lpstr>Times New Roman</vt:lpstr>
      <vt:lpstr>Тема Office</vt:lpstr>
      <vt:lpstr>2 курс (философы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90</cp:revision>
  <dcterms:created xsi:type="dcterms:W3CDTF">2024-09-01T20:30:35Z</dcterms:created>
  <dcterms:modified xsi:type="dcterms:W3CDTF">2025-10-14T15:52:48Z</dcterms:modified>
</cp:coreProperties>
</file>