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869" r:id="rId3"/>
    <p:sldId id="903" r:id="rId4"/>
    <p:sldId id="905" r:id="rId5"/>
    <p:sldId id="897" r:id="rId6"/>
    <p:sldId id="90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8BD"/>
    <a:srgbClr val="D3DEF1"/>
    <a:srgbClr val="D4DFF1"/>
    <a:srgbClr val="ADBBE4"/>
    <a:srgbClr val="B2AAE5"/>
    <a:srgbClr val="B1C5E6"/>
    <a:srgbClr val="B1ADE5"/>
    <a:srgbClr val="C3A8BE"/>
    <a:srgbClr val="213315"/>
    <a:srgbClr val="B7A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7 октября 2025 года, 17:30—19:45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AB64EE0-EE36-4AE1-2ABB-AEE4CD36D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164851"/>
              </p:ext>
            </p:extLst>
          </p:nvPr>
        </p:nvGraphicFramePr>
        <p:xfrm>
          <a:off x="124178" y="2010542"/>
          <a:ext cx="11837446" cy="2835778"/>
        </p:xfrm>
        <a:graphic>
          <a:graphicData uri="http://schemas.openxmlformats.org/drawingml/2006/table">
            <a:tbl>
              <a:tblPr firstRow="1" firstCol="1" bandRow="1"/>
              <a:tblGrid>
                <a:gridCol w="354294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92879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586422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180102">
                  <a:extLst>
                    <a:ext uri="{9D8B030D-6E8A-4147-A177-3AD203B41FA5}">
                      <a16:colId xmlns:a16="http://schemas.microsoft.com/office/drawing/2014/main" val="3736439267"/>
                    </a:ext>
                  </a:extLst>
                </a:gridCol>
                <a:gridCol w="449705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1015017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289533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973955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554636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1794460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725612">
                  <a:extLst>
                    <a:ext uri="{9D8B030D-6E8A-4147-A177-3AD203B41FA5}">
                      <a16:colId xmlns:a16="http://schemas.microsoft.com/office/drawing/2014/main" val="1740310412"/>
                    </a:ext>
                  </a:extLst>
                </a:gridCol>
                <a:gridCol w="1536258">
                  <a:extLst>
                    <a:ext uri="{9D8B030D-6E8A-4147-A177-3AD203B41FA5}">
                      <a16:colId xmlns:a16="http://schemas.microsoft.com/office/drawing/2014/main" val="2181416185"/>
                    </a:ext>
                  </a:extLst>
                </a:gridCol>
                <a:gridCol w="692287">
                  <a:extLst>
                    <a:ext uri="{9D8B030D-6E8A-4147-A177-3AD203B41FA5}">
                      <a16:colId xmlns:a16="http://schemas.microsoft.com/office/drawing/2014/main" val="3446889484"/>
                    </a:ext>
                  </a:extLst>
                </a:gridCol>
                <a:gridCol w="692286">
                  <a:extLst>
                    <a:ext uri="{9D8B030D-6E8A-4147-A177-3AD203B41FA5}">
                      <a16:colId xmlns:a16="http://schemas.microsoft.com/office/drawing/2014/main" val="4842037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ГД-2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Раскадровка «Пёс Барбос…»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E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уроке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A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 - - - +- - +-  - -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93,75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 -+\\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18401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447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83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43E76-8B5F-BB3A-383F-24F37E4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A02F2E7-3F45-2BAD-2826-D65CF89F165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B6777CA-A20E-2FF9-3CDC-F62B71EF6D66}"/>
              </a:ext>
            </a:extLst>
          </p:cNvPr>
          <p:cNvSpPr txBox="1">
            <a:spLocks/>
          </p:cNvSpPr>
          <p:nvPr/>
        </p:nvSpPr>
        <p:spPr>
          <a:xfrm>
            <a:off x="142505" y="1135060"/>
            <a:ext cx="11906990" cy="5194719"/>
          </a:xfrm>
          <a:prstGeom prst="rect">
            <a:avLst/>
          </a:prstGeom>
          <a:gradFill flip="none" rotWithShape="1">
            <a:gsLst>
              <a:gs pos="11000">
                <a:srgbClr val="C3A8BE"/>
              </a:gs>
              <a:gs pos="39000">
                <a:srgbClr val="B1ADE5"/>
              </a:gs>
              <a:gs pos="66000">
                <a:srgbClr val="B1C5E6"/>
              </a:gs>
              <a:gs pos="100000">
                <a:srgbClr val="D3DE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261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0" indent="-1371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Учебный тест по ГД </a:t>
            </a: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8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см. ссылку на сайте, </a:t>
            </a: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учебные и тренировочные тесты можно выполнять несколько раз, пока не получите желаемого результата).</a:t>
            </a:r>
          </a:p>
          <a:p>
            <a:pPr marL="1371600" marR="0" lvl="0" indent="-1371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371600" marR="0" lvl="0" indent="-1371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1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Раскадровка по фильму «Пёс Барбос и необычный кросс». </a:t>
            </a: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Записывать надо только те моменты, которые требуют использования глаголов движения. Раскадровка содержит запись времени кадра и того, что в этот момент делают персонажи фильма. Всё надо писать в настоящем времени. Например: «3:45 — главный герой заходит в самолёт».</a:t>
            </a:r>
          </a:p>
        </p:txBody>
      </p:sp>
    </p:spTree>
    <p:extLst>
      <p:ext uri="{BB962C8B-B14F-4D97-AF65-F5344CB8AC3E}">
        <p14:creationId xmlns:p14="http://schemas.microsoft.com/office/powerpoint/2010/main" val="24735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7BC10B-12E6-EF7C-0400-550B68D7C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3B6E2DB-FBC9-F6E7-75BD-13BC7B5CAB19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7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06940034-182D-CB08-6C27-3FADDA22F5BE}"/>
              </a:ext>
            </a:extLst>
          </p:cNvPr>
          <p:cNvSpPr txBox="1">
            <a:spLocks/>
          </p:cNvSpPr>
          <p:nvPr/>
        </p:nvSpPr>
        <p:spPr>
          <a:xfrm>
            <a:off x="142505" y="1135060"/>
            <a:ext cx="11906990" cy="5194719"/>
          </a:xfrm>
          <a:prstGeom prst="rect">
            <a:avLst/>
          </a:prstGeom>
          <a:gradFill flip="none" rotWithShape="1">
            <a:gsLst>
              <a:gs pos="11000">
                <a:srgbClr val="C3A8BE"/>
              </a:gs>
              <a:gs pos="39000">
                <a:srgbClr val="B1ADE5"/>
              </a:gs>
              <a:gs pos="66000">
                <a:srgbClr val="B1C5E6"/>
              </a:gs>
              <a:gs pos="100000">
                <a:srgbClr val="D3DE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00:45 — Трое друзей </a:t>
            </a:r>
            <a:r>
              <a:rPr kumimoji="0" lang="ru-RU" sz="3200" b="1" i="0" u="dbl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идут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 поляне.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00:46 — Рядом с людьми </a:t>
            </a:r>
            <a:r>
              <a:rPr lang="ru-RU" sz="3200" b="1" u="dbl" dirty="0">
                <a:solidFill>
                  <a:prstClr val="black"/>
                </a:solidFill>
                <a:latin typeface="Calibri" panose="020F0502020204030204"/>
              </a:rPr>
              <a:t>бегает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 собака.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00:47 — 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Бывалый бросает собаке палку, она </a:t>
            </a:r>
            <a:r>
              <a:rPr lang="ru-RU" sz="3200" b="1" u="dbl" dirty="0">
                <a:solidFill>
                  <a:prstClr val="black"/>
                </a:solidFill>
                <a:latin typeface="Calibri" panose="020F0502020204030204"/>
              </a:rPr>
              <a:t>приносит</a:t>
            </a:r>
            <a:r>
              <a:rPr lang="ru-RU" sz="3200" dirty="0">
                <a:solidFill>
                  <a:prstClr val="black"/>
                </a:solidFill>
                <a:latin typeface="Calibri" panose="020F0502020204030204"/>
              </a:rPr>
              <a:t> палку хозяину.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69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7273F-FF9E-A4DF-7560-CD2A76454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A98434-17A2-39B1-DBEC-E5F075043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807" y="74422"/>
            <a:ext cx="4158211" cy="2338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4F0981-ABA4-1FC4-0E21-DEE41FE7ED6B}"/>
              </a:ext>
            </a:extLst>
          </p:cNvPr>
          <p:cNvSpPr txBox="1"/>
          <p:nvPr/>
        </p:nvSpPr>
        <p:spPr>
          <a:xfrm>
            <a:off x="1940754" y="1728099"/>
            <a:ext cx="8310492" cy="42165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«Самогонщики»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Посмотреть фильм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описать произошедшее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использованием глаголов движения (без приставок и с приставками)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форме прошедшего времени.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7EA805-7044-862F-A6D9-B3CFD0543785}"/>
              </a:ext>
            </a:extLst>
          </p:cNvPr>
          <p:cNvSpPr txBox="1"/>
          <p:nvPr/>
        </p:nvSpPr>
        <p:spPr>
          <a:xfrm>
            <a:off x="5670029" y="1543433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https://vk.com/video-20286388_456240052</a:t>
            </a:r>
          </a:p>
        </p:txBody>
      </p:sp>
    </p:spTree>
    <p:extLst>
      <p:ext uri="{BB962C8B-B14F-4D97-AF65-F5344CB8AC3E}">
        <p14:creationId xmlns:p14="http://schemas.microsoft.com/office/powerpoint/2010/main" val="3187327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43E76-8B5F-BB3A-383F-24F37E4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A02F2E7-3F45-2BAD-2826-D65CF89F1654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9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5B6777CA-A20E-2FF9-3CDC-F62B71EF6D66}"/>
              </a:ext>
            </a:extLst>
          </p:cNvPr>
          <p:cNvSpPr txBox="1">
            <a:spLocks/>
          </p:cNvSpPr>
          <p:nvPr/>
        </p:nvSpPr>
        <p:spPr>
          <a:xfrm>
            <a:off x="142505" y="1135060"/>
            <a:ext cx="11906990" cy="5594352"/>
          </a:xfrm>
          <a:prstGeom prst="rect">
            <a:avLst/>
          </a:prstGeom>
          <a:gradFill flip="none" rotWithShape="1">
            <a:gsLst>
              <a:gs pos="11000">
                <a:srgbClr val="C3A8BE"/>
              </a:gs>
              <a:gs pos="39000">
                <a:srgbClr val="B1ADE5"/>
              </a:gs>
              <a:gs pos="66000">
                <a:srgbClr val="B1C5E6"/>
              </a:gs>
              <a:gs pos="100000">
                <a:srgbClr val="D3DE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261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800" dirty="0">
                <a:solidFill>
                  <a:prstClr val="black"/>
                </a:solidFill>
              </a:rPr>
              <a:t>1. Раскадровка по фильму</a:t>
            </a:r>
            <a:br>
              <a:rPr lang="ru-RU" sz="15800" dirty="0">
                <a:solidFill>
                  <a:prstClr val="black"/>
                </a:solidFill>
              </a:rPr>
            </a:br>
            <a:r>
              <a:rPr lang="ru-RU" sz="15800" dirty="0">
                <a:solidFill>
                  <a:prstClr val="black"/>
                </a:solidFill>
              </a:rPr>
              <a:t>«Пёс Барбос и необычный кросс».</a:t>
            </a:r>
            <a:br>
              <a:rPr lang="ru-RU" sz="15800" dirty="0">
                <a:solidFill>
                  <a:prstClr val="black"/>
                </a:solidFill>
              </a:rPr>
            </a:br>
            <a:r>
              <a:rPr lang="ru-RU" sz="9600" dirty="0">
                <a:solidFill>
                  <a:prstClr val="black"/>
                </a:solidFill>
              </a:rPr>
              <a:t>Записывать надо только те моменты, которые требуют использования глаголов движения. Раскадровка содержит запись времени кадра и того, что в этот момент делают персонажи фильма (см. кадр 4 данной презентации). Например: «3:45 — главный герой заходит в самолёт». Описание должно быть в форме настоящего времени. Пишите простыми предложениями. Должно быть использовано минимум 10 глаголов движения.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9600" dirty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0" dirty="0">
                <a:solidFill>
                  <a:prstClr val="black"/>
                </a:solidFill>
              </a:rPr>
              <a:t>2. Рассказ о том, что происходило в фильме «Самогонщики». </a:t>
            </a:r>
            <a:br>
              <a:rPr lang="ru-RU" sz="13200" dirty="0">
                <a:solidFill>
                  <a:prstClr val="black"/>
                </a:solidFill>
              </a:rPr>
            </a:br>
            <a:r>
              <a:rPr lang="ru-RU" sz="9600" dirty="0">
                <a:solidFill>
                  <a:prstClr val="black"/>
                </a:solidFill>
              </a:rPr>
              <a:t>Описание должно быть в форме прошедшего времени. Должно быть использовано минимум 10 глаголов движения.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9600" dirty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800" dirty="0">
                <a:solidFill>
                  <a:srgbClr val="3E1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Оба задания должны быть сделаны в письменном виде.</a:t>
            </a:r>
            <a:br>
              <a:rPr lang="ru-RU" sz="12800" dirty="0">
                <a:solidFill>
                  <a:srgbClr val="3E1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800" dirty="0">
                <a:solidFill>
                  <a:srgbClr val="3E1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Текст нужно продемонстрировать на экране во время занятия.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0360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4404</TotalTime>
  <Words>362</Words>
  <Application>Microsoft Office PowerPoint</Application>
  <PresentationFormat>Широкоэкранный</PresentationFormat>
  <Paragraphs>46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Gabriola</vt:lpstr>
      <vt:lpstr>Times New Roman</vt:lpstr>
      <vt:lpstr>Тема Office</vt:lpstr>
      <vt:lpstr>2 курс (философы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81</cp:revision>
  <dcterms:created xsi:type="dcterms:W3CDTF">2024-09-01T20:30:35Z</dcterms:created>
  <dcterms:modified xsi:type="dcterms:W3CDTF">2025-10-07T17:14:31Z</dcterms:modified>
</cp:coreProperties>
</file>