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69" r:id="rId3"/>
    <p:sldId id="436" r:id="rId4"/>
    <p:sldId id="881" r:id="rId5"/>
    <p:sldId id="882" r:id="rId6"/>
    <p:sldId id="323" r:id="rId7"/>
    <p:sldId id="898" r:id="rId8"/>
    <p:sldId id="302" r:id="rId9"/>
    <p:sldId id="318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20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896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D"/>
    <a:srgbClr val="D3DEF1"/>
    <a:srgbClr val="D4DFF1"/>
    <a:srgbClr val="ADBBE4"/>
    <a:srgbClr val="B2AAE5"/>
    <a:srgbClr val="B1C5E6"/>
    <a:srgbClr val="B1ADE5"/>
    <a:srgbClr val="C3A8BE"/>
    <a:srgbClr val="213315"/>
    <a:srgbClr val="B7A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30 сентября 2025 года, 17:30—19:45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AB64EE0-EE36-4AE1-2ABB-AEE4CD36D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50510"/>
              </p:ext>
            </p:extLst>
          </p:nvPr>
        </p:nvGraphicFramePr>
        <p:xfrm>
          <a:off x="124178" y="2010542"/>
          <a:ext cx="11837446" cy="2530978"/>
        </p:xfrm>
        <a:graphic>
          <a:graphicData uri="http://schemas.openxmlformats.org/drawingml/2006/table">
            <a:tbl>
              <a:tblPr firstRow="1" firstCol="1" bandRow="1"/>
              <a:tblGrid>
                <a:gridCol w="35429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9287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64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29785">
                  <a:extLst>
                    <a:ext uri="{9D8B030D-6E8A-4147-A177-3AD203B41FA5}">
                      <a16:colId xmlns:a16="http://schemas.microsoft.com/office/drawing/2014/main" val="3736439267"/>
                    </a:ext>
                  </a:extLst>
                </a:gridCol>
                <a:gridCol w="444124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670915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28953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742255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738568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842228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725612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536258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692287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692286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о персонажах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Ю.Логинов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…на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Торфянке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уроке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50*\\+30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50\+20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50-\\\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++-+++++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50+50\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###\\\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-+-+-+++-+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++++-+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4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F5FD1-EF4D-2373-BD71-D600D8CB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278A0-0C4E-8704-94D7-C2A9E7DE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101" y="382955"/>
            <a:ext cx="10023894" cy="106008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Что вы узнали о каждом персонаже диалога?</a:t>
            </a:r>
            <a:endParaRPr lang="ru-RU" sz="4400" dirty="0">
              <a:solidFill>
                <a:srgbClr val="CEDAE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1CF2E-0E63-2883-0A63-DF5152B535DA}"/>
              </a:ext>
            </a:extLst>
          </p:cNvPr>
          <p:cNvSpPr txBox="1"/>
          <p:nvPr/>
        </p:nvSpPr>
        <p:spPr>
          <a:xfrm>
            <a:off x="2738708" y="1790383"/>
            <a:ext cx="727682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Кибрик Александр Евгеньевич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Арефьев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Знаменский Олег Александрович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Кибрик Нина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5. Синицына Лариса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6. Синицына Евгения Валерьевна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C3A8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7. Лебедев Евгений Фёдорович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8. Глаголева Елена Дмитриевна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AE09FE-E623-5DCD-535F-99C621E3C43F}"/>
              </a:ext>
            </a:extLst>
          </p:cNvPr>
          <p:cNvSpPr txBox="1">
            <a:spLocks/>
          </p:cNvSpPr>
          <p:nvPr/>
        </p:nvSpPr>
        <p:spPr>
          <a:xfrm>
            <a:off x="232568" y="0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18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66BDCF-D126-030B-3C89-C7C7A166C6DA}"/>
              </a:ext>
            </a:extLst>
          </p:cNvPr>
          <p:cNvSpPr txBox="1"/>
          <p:nvPr/>
        </p:nvSpPr>
        <p:spPr>
          <a:xfrm>
            <a:off x="801547" y="5263596"/>
            <a:ext cx="1605987" cy="410882"/>
          </a:xfrm>
          <a:prstGeom prst="rect">
            <a:avLst/>
          </a:prstGeom>
          <a:solidFill>
            <a:srgbClr val="EE0000"/>
          </a:solidFill>
        </p:spPr>
        <p:txBody>
          <a:bodyPr wrap="square">
            <a:spAutoFit/>
          </a:bodyPr>
          <a:lstStyle/>
          <a:p>
            <a:pPr fontAlgn="t">
              <a:lnSpc>
                <a:spcPct val="115000"/>
              </a:lnSpc>
              <a:spcAft>
                <a:spcPts val="1000"/>
              </a:spcAft>
            </a:pPr>
            <a:r>
              <a:rPr lang="ru-RU" sz="180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Лян </a:t>
            </a:r>
            <a:r>
              <a:rPr lang="ru-RU" sz="180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Сяоюэ</a:t>
            </a:r>
            <a:endParaRPr lang="ru-RU" sz="1800" i="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50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12D1D-A127-2679-04A8-8F64B61B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5457D2-A0A7-CEF8-A80E-1E333B1B95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60" r="16104" b="7175"/>
          <a:stretch>
            <a:fillRect/>
          </a:stretch>
        </p:blipFill>
        <p:spPr>
          <a:xfrm>
            <a:off x="0" y="3959833"/>
            <a:ext cx="5580066" cy="2898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B5366A-B81B-B76A-EF53-01F871CB10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281" b="4337"/>
          <a:stretch>
            <a:fillRect/>
          </a:stretch>
        </p:blipFill>
        <p:spPr>
          <a:xfrm>
            <a:off x="0" y="0"/>
            <a:ext cx="4496586" cy="20331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9D2860-4D77-059D-D572-ED852617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09" b="11337"/>
          <a:stretch>
            <a:fillRect/>
          </a:stretch>
        </p:blipFill>
        <p:spPr>
          <a:xfrm>
            <a:off x="0" y="2053839"/>
            <a:ext cx="4625818" cy="18852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8AB414-6C9B-5D7C-6974-B5DAF0F42C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86"/>
          <a:stretch>
            <a:fillRect/>
          </a:stretch>
        </p:blipFill>
        <p:spPr>
          <a:xfrm>
            <a:off x="7773599" y="56562"/>
            <a:ext cx="4408974" cy="20538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AB6BEE-FB0D-BDFC-F6B8-93767E91E4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989" b="5674"/>
          <a:stretch>
            <a:fillRect/>
          </a:stretch>
        </p:blipFill>
        <p:spPr>
          <a:xfrm>
            <a:off x="7387211" y="2024153"/>
            <a:ext cx="4804789" cy="21712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4A5B2E-610D-8254-B33C-9544ECC2EC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608" b="2939"/>
          <a:stretch>
            <a:fillRect/>
          </a:stretch>
        </p:blipFill>
        <p:spPr>
          <a:xfrm>
            <a:off x="6429079" y="4195408"/>
            <a:ext cx="5740785" cy="26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37666-E8D4-B903-161B-BB36B4240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3DCA039-1EE5-C801-0342-75C61D951E0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23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C96CA017-FC9F-5F62-4161-1B77F6F39091}"/>
              </a:ext>
            </a:extLst>
          </p:cNvPr>
          <p:cNvSpPr txBox="1">
            <a:spLocks/>
          </p:cNvSpPr>
          <p:nvPr/>
        </p:nvSpPr>
        <p:spPr>
          <a:xfrm>
            <a:off x="419100" y="1533526"/>
            <a:ext cx="11353800" cy="49149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800" dirty="0">
              <a:solidFill>
                <a:srgbClr val="261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4800" dirty="0">
                <a:solidFill>
                  <a:srgbClr val="261300"/>
                </a:solidFill>
              </a:rPr>
              <a:t>2. Написать оценочный реферат по статье о Логинове.</a:t>
            </a:r>
          </a:p>
          <a:p>
            <a:pPr lvl="2">
              <a:lnSpc>
                <a:spcPct val="100000"/>
              </a:lnSpc>
            </a:pPr>
            <a:r>
              <a:rPr lang="ru-RU" sz="3000" dirty="0">
                <a:solidFill>
                  <a:srgbClr val="261300"/>
                </a:solidFill>
              </a:rPr>
              <a:t>Подготовьте письменный текст, который вы будете демонстрировать на экране во время занятия и вносить правки.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F3D61DC-63CC-A577-EB0A-193001CA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003484"/>
            <a:ext cx="10023894" cy="106008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>
                <a:solidFill>
                  <a:srgbClr val="B7A4DD"/>
                </a:solidFill>
              </a:rPr>
              <a:t>1. Что вы узнали о каждом персонаже диалога? (долг)</a:t>
            </a:r>
            <a:endParaRPr lang="ru-RU" sz="4400" dirty="0">
              <a:solidFill>
                <a:srgbClr val="B7A4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7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07363" y="-381107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D29E7A-EC97-E90C-0F97-13DE46E07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2337" y="-1889667"/>
            <a:ext cx="6915900" cy="1057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18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A9A68-496E-B75B-79C9-E93F09BA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B2ABA2-5C88-B04A-8E09-2211DC13F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    </a:t>
            </a:r>
            <a:r>
              <a:rPr lang="ru-RU" dirty="0"/>
              <a:t>Статья автора </a:t>
            </a:r>
            <a:r>
              <a:rPr lang="ru-RU" dirty="0">
                <a:solidFill>
                  <a:srgbClr val="EE0000"/>
                </a:solidFill>
              </a:rPr>
              <a:t>Е</a:t>
            </a:r>
            <a:r>
              <a:rPr lang="ru-RU" dirty="0"/>
              <a:t>лен</a:t>
            </a:r>
            <a:r>
              <a:rPr lang="ru-RU" dirty="0">
                <a:solidFill>
                  <a:srgbClr val="EE0000"/>
                </a:solidFill>
              </a:rPr>
              <a:t>ы</a:t>
            </a:r>
            <a:r>
              <a:rPr lang="ru-RU" dirty="0"/>
              <a:t> </a:t>
            </a:r>
            <a:r>
              <a:rPr lang="ru-RU" dirty="0">
                <a:solidFill>
                  <a:srgbClr val="EE0000"/>
                </a:solidFill>
              </a:rPr>
              <a:t>К</a:t>
            </a:r>
            <a:r>
              <a:rPr lang="ru-RU" dirty="0"/>
              <a:t>аро из газеты </a:t>
            </a:r>
            <a:r>
              <a:rPr lang="ru-RU" dirty="0">
                <a:solidFill>
                  <a:srgbClr val="EE0000"/>
                </a:solidFill>
              </a:rPr>
              <a:t>«З</a:t>
            </a:r>
            <a:r>
              <a:rPr lang="ru-RU" dirty="0"/>
              <a:t>вездный бульвар</a:t>
            </a:r>
            <a:r>
              <a:rPr lang="ru-RU" dirty="0">
                <a:solidFill>
                  <a:srgbClr val="EE0000"/>
                </a:solidFill>
              </a:rPr>
              <a:t>»</a:t>
            </a:r>
            <a:r>
              <a:rPr lang="ru-RU" dirty="0"/>
              <a:t> называется </a:t>
            </a:r>
            <a:r>
              <a:rPr lang="ru-RU" dirty="0">
                <a:solidFill>
                  <a:srgbClr val="EE0000"/>
                </a:solidFill>
              </a:rPr>
              <a:t>«П</a:t>
            </a:r>
            <a:r>
              <a:rPr lang="ru-RU" dirty="0"/>
              <a:t>ожарный </a:t>
            </a:r>
            <a:r>
              <a:rPr lang="ru-RU" dirty="0">
                <a:solidFill>
                  <a:srgbClr val="EE0000"/>
                </a:solidFill>
              </a:rPr>
              <a:t>Ю</a:t>
            </a:r>
            <a:r>
              <a:rPr lang="ru-RU" dirty="0"/>
              <a:t>рий </a:t>
            </a:r>
            <a:r>
              <a:rPr lang="ru-RU" dirty="0">
                <a:solidFill>
                  <a:srgbClr val="EE0000"/>
                </a:solidFill>
              </a:rPr>
              <a:t>Л</a:t>
            </a:r>
            <a:r>
              <a:rPr lang="ru-RU" dirty="0"/>
              <a:t>огинов спас из пруда на </a:t>
            </a:r>
            <a:r>
              <a:rPr lang="ru-RU" dirty="0" err="1">
                <a:solidFill>
                  <a:srgbClr val="EE0000"/>
                </a:solidFill>
              </a:rPr>
              <a:t>Т</a:t>
            </a:r>
            <a:r>
              <a:rPr lang="ru-RU" dirty="0" err="1"/>
              <a:t>орфянке</a:t>
            </a:r>
            <a:r>
              <a:rPr lang="ru-RU" dirty="0"/>
              <a:t> тонущую собаку</a:t>
            </a:r>
            <a:r>
              <a:rPr lang="ru-RU" dirty="0">
                <a:solidFill>
                  <a:srgbClr val="EE0000"/>
                </a:solidFill>
              </a:rPr>
              <a:t>». Э</a:t>
            </a:r>
            <a:r>
              <a:rPr lang="ru-RU" dirty="0"/>
              <a:t>та статья напечатана в газете </a:t>
            </a:r>
            <a:r>
              <a:rPr lang="ru-RU" dirty="0">
                <a:solidFill>
                  <a:srgbClr val="EE0000"/>
                </a:solidFill>
              </a:rPr>
              <a:t>«З</a:t>
            </a:r>
            <a:r>
              <a:rPr lang="ru-RU" dirty="0"/>
              <a:t>вездный бульвар</a:t>
            </a:r>
            <a:r>
              <a:rPr lang="ru-RU" dirty="0">
                <a:solidFill>
                  <a:srgbClr val="EE0000"/>
                </a:solidFill>
              </a:rPr>
              <a:t>»</a:t>
            </a:r>
            <a:r>
              <a:rPr lang="ru-RU" dirty="0"/>
              <a:t> в рубрике «</a:t>
            </a:r>
            <a:r>
              <a:rPr lang="ru-RU" dirty="0">
                <a:solidFill>
                  <a:srgbClr val="EE0000"/>
                </a:solidFill>
              </a:rPr>
              <a:t>Ч</a:t>
            </a:r>
            <a:r>
              <a:rPr lang="ru-RU" dirty="0"/>
              <a:t>то</a:t>
            </a:r>
            <a:r>
              <a:rPr lang="ru-RU" dirty="0">
                <a:solidFill>
                  <a:srgbClr val="EE0000"/>
                </a:solidFill>
              </a:rPr>
              <a:t>,</a:t>
            </a:r>
            <a:r>
              <a:rPr lang="ru-RU" dirty="0"/>
              <a:t> где</a:t>
            </a:r>
            <a:r>
              <a:rPr lang="ru-RU" dirty="0">
                <a:solidFill>
                  <a:srgbClr val="EE0000"/>
                </a:solidFill>
              </a:rPr>
              <a:t>,</a:t>
            </a:r>
            <a:r>
              <a:rPr lang="ru-RU" dirty="0"/>
              <a:t> когда»</a:t>
            </a:r>
            <a:r>
              <a:rPr lang="ru-RU" dirty="0">
                <a:solidFill>
                  <a:srgbClr val="EE0000"/>
                </a:solidFill>
              </a:rPr>
              <a:t>.</a:t>
            </a:r>
            <a:r>
              <a:rPr lang="ru-RU" dirty="0"/>
              <a:t> </a:t>
            </a:r>
            <a:r>
              <a:rPr lang="ru-RU" dirty="0">
                <a:solidFill>
                  <a:srgbClr val="EE0000"/>
                </a:solidFill>
              </a:rPr>
              <a:t>С</a:t>
            </a:r>
            <a:r>
              <a:rPr lang="ru-RU" dirty="0"/>
              <a:t>татья посвящена пожарному </a:t>
            </a:r>
            <a:r>
              <a:rPr lang="ru-RU" dirty="0">
                <a:solidFill>
                  <a:srgbClr val="EE0000"/>
                </a:solidFill>
              </a:rPr>
              <a:t>Ю</a:t>
            </a:r>
            <a:r>
              <a:rPr lang="ru-RU" dirty="0"/>
              <a:t>рию </a:t>
            </a:r>
            <a:r>
              <a:rPr lang="ru-RU" dirty="0">
                <a:solidFill>
                  <a:srgbClr val="EE0000"/>
                </a:solidFill>
              </a:rPr>
              <a:t>Л</a:t>
            </a:r>
            <a:r>
              <a:rPr lang="ru-RU" dirty="0"/>
              <a:t>огинову, в ней рассказывается о спасении тонущей собаки, описывается процесс и трудности спасения</a:t>
            </a:r>
            <a:r>
              <a:rPr lang="ru-RU" dirty="0">
                <a:solidFill>
                  <a:srgbClr val="EE0000"/>
                </a:solidFill>
              </a:rPr>
              <a:t>.</a:t>
            </a:r>
            <a:r>
              <a:rPr lang="ru-RU" dirty="0"/>
              <a:t> </a:t>
            </a:r>
            <a:r>
              <a:rPr lang="ru-RU" strike="sngStrike" dirty="0"/>
              <a:t>как пожарный спас собаку, </a:t>
            </a:r>
            <a:r>
              <a:rPr lang="ru-RU" dirty="0">
                <a:solidFill>
                  <a:srgbClr val="EE0000"/>
                </a:solidFill>
              </a:rPr>
              <a:t>А</a:t>
            </a:r>
            <a:r>
              <a:rPr lang="ru-RU" dirty="0"/>
              <a:t>втор статьи </a:t>
            </a:r>
            <a:r>
              <a:rPr lang="ru-RU" dirty="0">
                <a:solidFill>
                  <a:srgbClr val="EE0000"/>
                </a:solidFill>
              </a:rPr>
              <a:t>Е</a:t>
            </a:r>
            <a:r>
              <a:rPr lang="ru-RU" dirty="0"/>
              <a:t>лена </a:t>
            </a:r>
            <a:r>
              <a:rPr lang="ru-RU" dirty="0">
                <a:solidFill>
                  <a:srgbClr val="EE0000"/>
                </a:solidFill>
              </a:rPr>
              <a:t>К</a:t>
            </a:r>
            <a:r>
              <a:rPr lang="ru-RU" dirty="0"/>
              <a:t>аро рассказывает о самопожертвовании пожарного ради жизни животного, и считает данный поступок героическим</a:t>
            </a:r>
            <a:r>
              <a:rPr lang="ru-RU" dirty="0">
                <a:solidFill>
                  <a:srgbClr val="EE0000"/>
                </a:solidFill>
              </a:rPr>
              <a:t>. </a:t>
            </a:r>
            <a:r>
              <a:rPr lang="ru-RU" dirty="0"/>
              <a:t>Мне понравилась статья, и я согласна с автором</a:t>
            </a:r>
            <a:r>
              <a:rPr lang="ru-RU" dirty="0">
                <a:solidFill>
                  <a:srgbClr val="EE0000"/>
                </a:solidFill>
              </a:rPr>
              <a:t>,</a:t>
            </a:r>
            <a:r>
              <a:rPr lang="ru-RU" dirty="0"/>
              <a:t> так как я думаю</a:t>
            </a:r>
            <a:r>
              <a:rPr lang="ru-RU" dirty="0">
                <a:solidFill>
                  <a:srgbClr val="EE0000"/>
                </a:solidFill>
              </a:rPr>
              <a:t>,</a:t>
            </a:r>
            <a:r>
              <a:rPr lang="ru-RU" dirty="0"/>
              <a:t> что хорошие поступки нужно всегда поощрять</a:t>
            </a:r>
            <a:r>
              <a:rPr lang="ru-RU" dirty="0">
                <a:solidFill>
                  <a:srgbClr val="EE0000"/>
                </a:solidFill>
              </a:rPr>
              <a:t>.</a:t>
            </a:r>
            <a:r>
              <a:rPr lang="ru-RU" dirty="0"/>
              <a:t> Думаю</a:t>
            </a:r>
            <a:r>
              <a:rPr lang="ru-RU" dirty="0">
                <a:solidFill>
                  <a:srgbClr val="EE0000"/>
                </a:solidFill>
              </a:rPr>
              <a:t>,</a:t>
            </a:r>
            <a:r>
              <a:rPr lang="ru-RU" dirty="0"/>
              <a:t> статья может помочь другим людям научит</a:t>
            </a:r>
            <a:r>
              <a:rPr lang="ru-RU" dirty="0">
                <a:solidFill>
                  <a:srgbClr val="EE0000"/>
                </a:solidFill>
              </a:rPr>
              <a:t>ь</a:t>
            </a:r>
            <a:r>
              <a:rPr lang="ru-RU" dirty="0"/>
              <a:t>ся совершать добрые поступки</a:t>
            </a:r>
            <a:r>
              <a:rPr lang="ru-RU" dirty="0">
                <a:solidFill>
                  <a:srgbClr val="EE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9479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6FC070-DEE7-73A5-DF6C-45B10994D325}"/>
              </a:ext>
            </a:extLst>
          </p:cNvPr>
          <p:cNvSpPr txBox="1"/>
          <p:nvPr/>
        </p:nvSpPr>
        <p:spPr>
          <a:xfrm>
            <a:off x="138896" y="436394"/>
            <a:ext cx="11632557" cy="55707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</a:t>
            </a:r>
            <a:r>
              <a:rPr lang="ru-RU" sz="8800" dirty="0">
                <a:solidFill>
                  <a:prstClr val="black"/>
                </a:solidFill>
              </a:rPr>
              <a:t>Пёс Барбос и необычный кросс»</a:t>
            </a:r>
            <a:endParaRPr kumimoji="0" lang="ru-RU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Посмотреть фильм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описать произошедшее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использованием глаголов движения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(без приставок и с приставками)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форме настоящего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104873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70365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85297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418666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929303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427503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731370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374994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432515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967368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094933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140299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3362623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2131000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endParaRPr kumimoji="0" lang="ru-RU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269818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268979" y="2517819"/>
            <a:ext cx="117212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прошлом году в Москве выступали итальянские певцы.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Артисты Большого театра сейчас находятся в Англии на гастролях.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ПРИЕХАЛИ/УЕХАЛИ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брат режиссёр. Сейчас он работает на кинофестивале в Сочи.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Месяц назад Виктор был на Байкале, изучал там экологическую обстановку.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Зимние каникулы я провёл на родине в Китае.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УЕЗЖАЛ/ПРИЕЗЖАЛ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После каникул студенты вернулись в Москву и приступили к занятиям.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Кончился перерыв, и студенты заняли свои места в аудитории.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ВОШЛИ/ПРИШЛИ/ЗАШЛИ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время занятий преподаватель на некоторое время оставлял студентов одних: ему срочно нужно было позвонить.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УХОДИЛ/ВЫХОДИЛ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студенты не учатся: они на экскурсии.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УШЛИ/УЕХАЛИ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Вчера у нас на занятиях молодые преподаватели проходили практику.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ПРИХОДИЛИ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Ли окончил факультет журналистики Московского университета и теперь работает на родине.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на стадионе в Лужниках много болельщиков из разных городов, так как проходит футбольный матч на первенство России.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ПРИЕХАЛИ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Мой друг артист. Сейчас в Африке он снимается в приключенческом фильме.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Летом мы отдыхали на Чёрном море.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УЕЗЖАЛИ/ПРИЕЗЖАЛИ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Используя глаголы движения с приставками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при-, в-, у-, вы-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подберите к данным высказываниям близкие по смыслу.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Образец: 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Сейчас у меня живёт старшая сестра.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Ко мне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приехала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старшая сестра.</a:t>
            </a:r>
          </a:p>
        </p:txBody>
      </p:sp>
    </p:spTree>
    <p:extLst>
      <p:ext uri="{BB962C8B-B14F-4D97-AF65-F5344CB8AC3E}">
        <p14:creationId xmlns:p14="http://schemas.microsoft.com/office/powerpoint/2010/main" val="1069413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приехал)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(приезжали,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56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(приезжали,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703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(уходил,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095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ушёл)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041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(выходили,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111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прошли)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144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(уезжал,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484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разошлись)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518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(расходились,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679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(заходил,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676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(уходил,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3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уехал)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946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841502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Глаголы движения с приставками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B36CC-E310-E6E6-8AEA-03F3261E2C97}"/>
              </a:ext>
            </a:extLst>
          </p:cNvPr>
          <p:cNvSpPr txBox="1"/>
          <p:nvPr/>
        </p:nvSpPr>
        <p:spPr>
          <a:xfrm>
            <a:off x="198144" y="1416716"/>
            <a:ext cx="11656858" cy="5235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1. Я (приезжал,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в Москву месяц назад и сейчас изучаю русский язык.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2. Во время зимних каникул ко мне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приезжали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приехали) родители. Сейчас они уже вернулись на родину.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3. Когда он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на занятия в университет, он забыл выключить свет.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4. Фильм мне не понравился, и я (уходил,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ушёл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с середины сеанса.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5. На каждой станции метро туристы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выходили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вышли) из вагона и осматривали её.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6. Мы (проходили,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прошли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мимо главного здания МГУ и повернули налево.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7. Когда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уезжал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уехал) на родину, меня провожали друзья.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8. Когда после занятий студенты (расходились,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разошлись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по домам, уборщица убрала и проветрила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9. Каждый раз, когда после занятий студенты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расходились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разошлись) по домам, уборщица убирала и проветривала все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10. Во время занятий к нам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зашёл) за мелом студент из соседней аудитории.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11. Утром меня не было дома я (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уходил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ушёл) в банк. </a:t>
            </a:r>
            <a:b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12. Сейчас редактора газеты нет в Москве он (уезжал, </a:t>
            </a:r>
            <a:r>
              <a:rPr kumimoji="0" lang="ru-RU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уехал</a:t>
            </a:r>
            <a:r>
              <a:rPr kumimoji="0" lang="ru-RU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на конференцию в Токио.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8A6EE-CA65-E903-DAA6-30907E756E38}"/>
              </a:ext>
            </a:extLst>
          </p:cNvPr>
          <p:cNvSpPr txBox="1"/>
          <p:nvPr/>
        </p:nvSpPr>
        <p:spPr>
          <a:xfrm>
            <a:off x="268979" y="1016606"/>
            <a:ext cx="11515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Прочитайте предложения, выбирая глагол нужного вида и данных в скобках глаголов.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943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43E76-8B5F-BB3A-383F-24F37E4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A02F2E7-3F45-2BAD-2826-D65CF89F165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B6777CA-A20E-2FF9-3CDC-F62B71EF6D66}"/>
              </a:ext>
            </a:extLst>
          </p:cNvPr>
          <p:cNvSpPr txBox="1">
            <a:spLocks/>
          </p:cNvSpPr>
          <p:nvPr/>
        </p:nvSpPr>
        <p:spPr>
          <a:xfrm>
            <a:off x="142505" y="1135060"/>
            <a:ext cx="11906990" cy="5194719"/>
          </a:xfrm>
          <a:prstGeom prst="rect">
            <a:avLst/>
          </a:prstGeom>
          <a:gradFill flip="none" rotWithShape="1">
            <a:gsLst>
              <a:gs pos="11000">
                <a:srgbClr val="C3A8BE"/>
              </a:gs>
              <a:gs pos="39000">
                <a:srgbClr val="B1ADE5"/>
              </a:gs>
              <a:gs pos="66000">
                <a:srgbClr val="B1C5E6"/>
              </a:gs>
              <a:gs pos="100000">
                <a:srgbClr val="D3DE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800" dirty="0">
              <a:solidFill>
                <a:srgbClr val="261300"/>
              </a:solidFill>
            </a:endParaRPr>
          </a:p>
          <a:p>
            <a:pPr marL="1371600" indent="-13716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1200" dirty="0">
                <a:solidFill>
                  <a:schemeClr val="tx1"/>
                </a:solidFill>
                <a:latin typeface="Calibri" panose="020F0502020204030204"/>
              </a:rPr>
              <a:t>Учебный тест по ГД </a:t>
            </a:r>
            <a:r>
              <a:rPr lang="ru-RU" sz="8000" dirty="0">
                <a:solidFill>
                  <a:schemeClr val="tx1"/>
                </a:solidFill>
                <a:latin typeface="Calibri" panose="020F0502020204030204"/>
              </a:rPr>
              <a:t>(</a:t>
            </a:r>
            <a:r>
              <a:rPr lang="ru-RU" sz="8000" i="1" dirty="0">
                <a:solidFill>
                  <a:schemeClr val="tx1"/>
                </a:solidFill>
                <a:latin typeface="Calibri" panose="020F0502020204030204"/>
              </a:rPr>
              <a:t>см. ссылку на сайте, </a:t>
            </a:r>
            <a:r>
              <a:rPr lang="ru-RU" sz="8000" dirty="0">
                <a:solidFill>
                  <a:schemeClr val="tx1"/>
                </a:solidFill>
                <a:latin typeface="Calibri" panose="020F0502020204030204"/>
              </a:rPr>
              <a:t>учебные и тренировочные тесты можно выполнять несколько раз, пока не получите желаемого результата).</a:t>
            </a:r>
          </a:p>
          <a:p>
            <a:pPr marL="1371600" indent="-13716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ru-RU" sz="8000" dirty="0">
              <a:solidFill>
                <a:schemeClr val="tx1"/>
              </a:solidFill>
              <a:latin typeface="Calibri" panose="020F0502020204030204"/>
            </a:endParaRPr>
          </a:p>
          <a:p>
            <a:pPr marL="1371600" indent="-13716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1300" dirty="0">
                <a:solidFill>
                  <a:schemeClr val="tx1"/>
                </a:solidFill>
                <a:latin typeface="Calibri" panose="020F0502020204030204"/>
              </a:rPr>
              <a:t>Раскадровка по фильму «Пёс Барбос и необычный кросс». </a:t>
            </a:r>
            <a:r>
              <a:rPr lang="ru-RU" sz="8000" dirty="0">
                <a:solidFill>
                  <a:schemeClr val="tx1"/>
                </a:solidFill>
                <a:latin typeface="Calibri" panose="020F0502020204030204"/>
              </a:rPr>
              <a:t>Записывать надо только те моменты, которые требуют использования глаголов движения. Раскадровка содержит запись времени кадра и того, что в этот момент делают персонажи фильма. Всё надо писать в настоящем времени. Например: «3:45 — главный герой заходит в самолёт».</a:t>
            </a:r>
          </a:p>
        </p:txBody>
      </p:sp>
    </p:spTree>
    <p:extLst>
      <p:ext uri="{BB962C8B-B14F-4D97-AF65-F5344CB8AC3E}">
        <p14:creationId xmlns:p14="http://schemas.microsoft.com/office/powerpoint/2010/main" val="40708563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4210</TotalTime>
  <Words>6976</Words>
  <Application>Microsoft Office PowerPoint</Application>
  <PresentationFormat>Широкоэкранный</PresentationFormat>
  <Paragraphs>380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Bookman Old Style</vt:lpstr>
      <vt:lpstr>Calibri</vt:lpstr>
      <vt:lpstr>Calibri Light</vt:lpstr>
      <vt:lpstr>Gabriola</vt:lpstr>
      <vt:lpstr>Times New Roman</vt:lpstr>
      <vt:lpstr>Тема Office</vt:lpstr>
      <vt:lpstr>2 курс (философы 24 г/п)</vt:lpstr>
      <vt:lpstr>Презентация PowerPoint</vt:lpstr>
      <vt:lpstr>Что вы узнали о каждом персонаже диалога?</vt:lpstr>
      <vt:lpstr>Презентация PowerPoint</vt:lpstr>
      <vt:lpstr>1. Что вы узнали о каждом персонаже диалога? (долг)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75</cp:revision>
  <dcterms:created xsi:type="dcterms:W3CDTF">2024-09-01T20:30:35Z</dcterms:created>
  <dcterms:modified xsi:type="dcterms:W3CDTF">2025-10-02T17:01:56Z</dcterms:modified>
</cp:coreProperties>
</file>