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856" r:id="rId4"/>
    <p:sldId id="880" r:id="rId5"/>
    <p:sldId id="869" r:id="rId6"/>
    <p:sldId id="881" r:id="rId7"/>
    <p:sldId id="872" r:id="rId8"/>
    <p:sldId id="873" r:id="rId9"/>
    <p:sldId id="874" r:id="rId10"/>
    <p:sldId id="875" r:id="rId11"/>
    <p:sldId id="876" r:id="rId12"/>
    <p:sldId id="877" r:id="rId13"/>
    <p:sldId id="878" r:id="rId14"/>
    <p:sldId id="879" r:id="rId15"/>
    <p:sldId id="436" r:id="rId16"/>
    <p:sldId id="268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D050"/>
    <a:srgbClr val="C8D6ED"/>
    <a:srgbClr val="A0AFE0"/>
    <a:srgbClr val="ADBAE4"/>
    <a:srgbClr val="B0ADE5"/>
    <a:srgbClr val="B2AAE5"/>
    <a:srgbClr val="BEA6CB"/>
    <a:srgbClr val="006600"/>
    <a:srgbClr val="CEDAE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94" autoAdjust="0"/>
    <p:restoredTop sz="94660"/>
  </p:normalViewPr>
  <p:slideViewPr>
    <p:cSldViewPr snapToGrid="0">
      <p:cViewPr varScale="1">
        <p:scale>
          <a:sx n="60" d="100"/>
          <a:sy n="60" d="100"/>
        </p:scale>
        <p:origin x="86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87" y="0"/>
            <a:ext cx="12028151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en-US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2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курс (философы 24 г/п)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3283887" y="928571"/>
            <a:ext cx="7350245" cy="58477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16 сентября 2025 года, 17:30—19:45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308EB89-BDFF-D1AD-896B-47355613C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2127871"/>
              </p:ext>
            </p:extLst>
          </p:nvPr>
        </p:nvGraphicFramePr>
        <p:xfrm>
          <a:off x="124178" y="2010542"/>
          <a:ext cx="11499716" cy="1828800"/>
        </p:xfrm>
        <a:graphic>
          <a:graphicData uri="http://schemas.openxmlformats.org/drawingml/2006/table">
            <a:tbl>
              <a:tblPr firstRow="1" firstCol="1" bandRow="1"/>
              <a:tblGrid>
                <a:gridCol w="367684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891665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434624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576093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696272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757413">
                  <a:extLst>
                    <a:ext uri="{9D8B030D-6E8A-4147-A177-3AD203B41FA5}">
                      <a16:colId xmlns:a16="http://schemas.microsoft.com/office/drawing/2014/main" val="1225325674"/>
                    </a:ext>
                  </a:extLst>
                </a:gridCol>
                <a:gridCol w="1351165">
                  <a:extLst>
                    <a:ext uri="{9D8B030D-6E8A-4147-A177-3AD203B41FA5}">
                      <a16:colId xmlns:a16="http://schemas.microsoft.com/office/drawing/2014/main" val="2947973751"/>
                    </a:ext>
                  </a:extLst>
                </a:gridCol>
                <a:gridCol w="766482">
                  <a:extLst>
                    <a:ext uri="{9D8B030D-6E8A-4147-A177-3AD203B41FA5}">
                      <a16:colId xmlns:a16="http://schemas.microsoft.com/office/drawing/2014/main" val="3693366162"/>
                    </a:ext>
                  </a:extLst>
                </a:gridCol>
                <a:gridCol w="874059">
                  <a:extLst>
                    <a:ext uri="{9D8B030D-6E8A-4147-A177-3AD203B41FA5}">
                      <a16:colId xmlns:a16="http://schemas.microsoft.com/office/drawing/2014/main" val="2255637695"/>
                    </a:ext>
                  </a:extLst>
                </a:gridCol>
                <a:gridCol w="753036">
                  <a:extLst>
                    <a:ext uri="{9D8B030D-6E8A-4147-A177-3AD203B41FA5}">
                      <a16:colId xmlns:a16="http://schemas.microsoft.com/office/drawing/2014/main" val="1740310412"/>
                    </a:ext>
                  </a:extLst>
                </a:gridCol>
                <a:gridCol w="1594320">
                  <a:extLst>
                    <a:ext uri="{9D8B030D-6E8A-4147-A177-3AD203B41FA5}">
                      <a16:colId xmlns:a16="http://schemas.microsoft.com/office/drawing/2014/main" val="2181416185"/>
                    </a:ext>
                  </a:extLst>
                </a:gridCol>
                <a:gridCol w="718452">
                  <a:extLst>
                    <a:ext uri="{9D8B030D-6E8A-4147-A177-3AD203B41FA5}">
                      <a16:colId xmlns:a16="http://schemas.microsoft.com/office/drawing/2014/main" val="3446889484"/>
                    </a:ext>
                  </a:extLst>
                </a:gridCol>
                <a:gridCol w="718451">
                  <a:extLst>
                    <a:ext uri="{9D8B030D-6E8A-4147-A177-3AD203B41FA5}">
                      <a16:colId xmlns:a16="http://schemas.microsoft.com/office/drawing/2014/main" val="48420375"/>
                    </a:ext>
                  </a:extLst>
                </a:gridCol>
              </a:tblGrid>
              <a:tr h="311631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8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B0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i="0" kern="12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 себе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ДЗ ГД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Расск-През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«Мой первый год в МГУ»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Филос. 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FE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AD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33037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Юэ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б/п *//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////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Ду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Юйхао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б/п //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//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Лян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Сяоюэ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б/п 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////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Ши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Цзинчуань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б/п //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///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150018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Расскажите о себе, пожалуйста…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557C9D-9835-4B04-9F06-99DD1F3287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943" y="2175029"/>
            <a:ext cx="7393296" cy="4509856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Как Вас зовут?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Откуда Вы? Где сейчас живёте?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Где и когда родились?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Где и сколько учили русский язык?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Где Вы учитесь?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Как Вы оказались в МГУ?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Ваши научные интересы?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Ваши профессиональные планы на будущее?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FA58F4-7870-8AFF-C6FC-CC9AB3E7DB41}"/>
              </a:ext>
            </a:extLst>
          </p:cNvPr>
          <p:cNvSpPr txBox="1"/>
          <p:nvPr/>
        </p:nvSpPr>
        <p:spPr>
          <a:xfrm>
            <a:off x="8115300" y="2428875"/>
            <a:ext cx="367188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>
                <a:solidFill>
                  <a:srgbClr val="0070C0"/>
                </a:solidFill>
              </a:rPr>
              <a:t>Я студент(ка) 2 курса бакалавриата</a:t>
            </a:r>
          </a:p>
          <a:p>
            <a:r>
              <a:rPr lang="ru-RU" sz="2400" i="1" dirty="0">
                <a:solidFill>
                  <a:srgbClr val="0070C0"/>
                </a:solidFill>
              </a:rPr>
              <a:t>философского факультета</a:t>
            </a:r>
          </a:p>
          <a:p>
            <a:r>
              <a:rPr lang="ru-RU" sz="2400" i="1" dirty="0">
                <a:solidFill>
                  <a:srgbClr val="0070C0"/>
                </a:solidFill>
              </a:rPr>
              <a:t>Московского государственного университета имени Михаила Васильевича Ломоносова.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FB0CD0DB-2EEF-5CF7-F8A0-61F7D7853A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5621491"/>
              </p:ext>
            </p:extLst>
          </p:nvPr>
        </p:nvGraphicFramePr>
        <p:xfrm>
          <a:off x="5836392" y="1500188"/>
          <a:ext cx="2028878" cy="1496926"/>
        </p:xfrm>
        <a:graphic>
          <a:graphicData uri="http://schemas.openxmlformats.org/drawingml/2006/table">
            <a:tbl>
              <a:tblPr firstRow="1" firstCol="1" bandRow="1"/>
              <a:tblGrid>
                <a:gridCol w="2028878">
                  <a:extLst>
                    <a:ext uri="{9D8B030D-6E8A-4147-A177-3AD203B41FA5}">
                      <a16:colId xmlns:a16="http://schemas.microsoft.com/office/drawing/2014/main" val="985487831"/>
                    </a:ext>
                  </a:extLst>
                </a:gridCol>
              </a:tblGrid>
              <a:tr h="311038"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Юэ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2875416"/>
                  </a:ext>
                </a:extLst>
              </a:tr>
              <a:tr h="311038"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Ду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Юйхао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8662121"/>
                  </a:ext>
                </a:extLst>
              </a:tr>
              <a:tr h="311038"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Лян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Сяоюэ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841175"/>
                  </a:ext>
                </a:extLst>
              </a:tr>
              <a:tr h="445366"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Ши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Цзинчуань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7527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6317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069405-8266-0A13-AE74-EBD7EC097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2A6460-BFEE-B727-9729-7F4880285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951" y="868730"/>
            <a:ext cx="10023894" cy="5385766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4000" dirty="0">
                <a:solidFill>
                  <a:srgbClr val="B2AAE5"/>
                </a:solidFill>
              </a:rPr>
              <a:t>1. Тест «Глаголы движения-1».</a:t>
            </a:r>
            <a:br>
              <a:rPr lang="ru-RU" sz="4000" dirty="0"/>
            </a:br>
            <a:br>
              <a:rPr lang="ru-RU" sz="4000" dirty="0"/>
            </a:br>
            <a:r>
              <a:rPr lang="ru-RU" sz="4000" dirty="0"/>
              <a:t>2. Устный рассказ с презентацией «Мой первый год на философском факультете МГУ имени М. В. Ломоносова». </a:t>
            </a:r>
            <a:endParaRPr lang="ru-RU" sz="44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61E5B305-6C3D-BEEE-8463-FD7637CD70B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11 сентября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BF6469B3-75CF-AE84-A076-F6021E32D4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6666105"/>
              </p:ext>
            </p:extLst>
          </p:nvPr>
        </p:nvGraphicFramePr>
        <p:xfrm>
          <a:off x="5836392" y="1500188"/>
          <a:ext cx="2028878" cy="1496926"/>
        </p:xfrm>
        <a:graphic>
          <a:graphicData uri="http://schemas.openxmlformats.org/drawingml/2006/table">
            <a:tbl>
              <a:tblPr firstRow="1" firstCol="1" bandRow="1"/>
              <a:tblGrid>
                <a:gridCol w="2028878">
                  <a:extLst>
                    <a:ext uri="{9D8B030D-6E8A-4147-A177-3AD203B41FA5}">
                      <a16:colId xmlns:a16="http://schemas.microsoft.com/office/drawing/2014/main" val="985487831"/>
                    </a:ext>
                  </a:extLst>
                </a:gridCol>
              </a:tblGrid>
              <a:tr h="311038"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Юэ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2875416"/>
                  </a:ext>
                </a:extLst>
              </a:tr>
              <a:tr h="311038"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Ду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Юйхао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8662121"/>
                  </a:ext>
                </a:extLst>
              </a:tr>
              <a:tr h="311038"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Лян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Сяоюэ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841175"/>
                  </a:ext>
                </a:extLst>
              </a:tr>
              <a:tr h="445366"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Ши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Цзинчуань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7527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7486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6D10A8-0E08-65C8-F6EC-42DB364BC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C4616CB-194E-2FA6-35C3-25D83B8792DE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16 сентября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2BFE5495-6668-4B9A-1516-553A810E5265}"/>
              </a:ext>
            </a:extLst>
          </p:cNvPr>
          <p:cNvSpPr txBox="1">
            <a:spLocks/>
          </p:cNvSpPr>
          <p:nvPr/>
        </p:nvSpPr>
        <p:spPr>
          <a:xfrm>
            <a:off x="838200" y="1032932"/>
            <a:ext cx="10515600" cy="569647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400" dirty="0">
                <a:solidFill>
                  <a:schemeClr val="tx1"/>
                </a:solidFill>
              </a:rPr>
              <a:t>1. Вопрос в области философии, который вас интересует, но на который вы не нашли ответа в литературе и на который вы хотели бы найти ответ самостоятельно.</a:t>
            </a:r>
          </a:p>
          <a:p>
            <a:pPr algn="ctr"/>
            <a:endParaRPr lang="ru-RU" sz="4400" dirty="0">
              <a:solidFill>
                <a:schemeClr val="tx1"/>
              </a:solidFill>
            </a:endParaRPr>
          </a:p>
          <a:p>
            <a:pPr algn="ctr"/>
            <a:r>
              <a:rPr lang="ru-RU" sz="4400" dirty="0">
                <a:solidFill>
                  <a:srgbClr val="C8D6ED"/>
                </a:solidFill>
              </a:rPr>
              <a:t>2. Диалоги 2 и 3. «</a:t>
            </a:r>
            <a:r>
              <a:rPr lang="ru-RU" sz="4400" b="1" dirty="0">
                <a:solidFill>
                  <a:srgbClr val="C8D6ED"/>
                </a:solidFill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Поехали!», «В автобусе».</a:t>
            </a:r>
          </a:p>
          <a:p>
            <a:pPr algn="ctr"/>
            <a:endParaRPr lang="ru-RU" sz="4400" dirty="0">
              <a:solidFill>
                <a:srgbClr val="C8D6ED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dirty="0">
                <a:solidFill>
                  <a:srgbClr val="C8D6ED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Найдите в тексте все глаголы движения, в приставочных выделите приставки.</a:t>
            </a:r>
            <a:endParaRPr lang="ru-RU" dirty="0">
              <a:solidFill>
                <a:srgbClr val="C8D6ED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dirty="0">
                <a:solidFill>
                  <a:srgbClr val="C8D6ED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Объясните, что имел в виду Арефьев, говоря: «</a:t>
            </a:r>
            <a:r>
              <a:rPr lang="ru-RU" i="1" dirty="0">
                <a:solidFill>
                  <a:srgbClr val="C8D6E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Ты не идёшь, ты ползёшь</a:t>
            </a:r>
            <a:r>
              <a:rPr lang="ru-RU" dirty="0">
                <a:solidFill>
                  <a:srgbClr val="C8D6ED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».</a:t>
            </a:r>
            <a:endParaRPr lang="ru-RU" dirty="0">
              <a:solidFill>
                <a:srgbClr val="C8D6ED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dirty="0">
                <a:solidFill>
                  <a:srgbClr val="C8D6ED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Объясните употребление глаголов разных групп во фразе «</a:t>
            </a:r>
            <a:r>
              <a:rPr lang="ru-RU" i="1" dirty="0" err="1">
                <a:solidFill>
                  <a:srgbClr val="C8D6E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Пое́хали</a:t>
            </a:r>
            <a:r>
              <a:rPr lang="ru-RU" i="1" dirty="0">
                <a:solidFill>
                  <a:srgbClr val="C8D6E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Ярославль, но сначала </a:t>
            </a:r>
            <a:r>
              <a:rPr lang="ru-RU" i="1" dirty="0" err="1">
                <a:solidFill>
                  <a:srgbClr val="C8D6E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пое́здим</a:t>
            </a:r>
            <a:r>
              <a:rPr lang="ru-RU" i="1" dirty="0">
                <a:solidFill>
                  <a:srgbClr val="C8D6E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 Москве</a:t>
            </a:r>
            <a:r>
              <a:rPr lang="ru-RU" dirty="0">
                <a:solidFill>
                  <a:srgbClr val="C8D6ED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».</a:t>
            </a:r>
            <a:endParaRPr lang="ru-RU" dirty="0">
              <a:solidFill>
                <a:srgbClr val="C8D6ED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dirty="0">
                <a:solidFill>
                  <a:srgbClr val="C8D6ED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Чем «</a:t>
            </a:r>
            <a:r>
              <a:rPr lang="ru-RU" i="1" dirty="0">
                <a:solidFill>
                  <a:srgbClr val="C8D6ED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поехали</a:t>
            </a:r>
            <a:r>
              <a:rPr lang="ru-RU" dirty="0">
                <a:solidFill>
                  <a:srgbClr val="C8D6ED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во фразе Ларисы Синицыной отличается от последнего «</a:t>
            </a:r>
            <a:r>
              <a:rPr lang="ru-RU" i="1" dirty="0">
                <a:solidFill>
                  <a:srgbClr val="C8D6ED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поехали</a:t>
            </a:r>
            <a:r>
              <a:rPr lang="ru-RU" dirty="0">
                <a:solidFill>
                  <a:srgbClr val="C8D6ED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»?</a:t>
            </a:r>
            <a:endParaRPr lang="ru-RU" sz="3200" dirty="0">
              <a:solidFill>
                <a:srgbClr val="C8D6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520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5623" y="2108498"/>
            <a:ext cx="10249764" cy="1764255"/>
          </a:xfrm>
          <a:gradFill flip="none" rotWithShape="1">
            <a:gsLst>
              <a:gs pos="0">
                <a:srgbClr val="FFCC66"/>
              </a:gs>
              <a:gs pos="77000">
                <a:srgbClr val="65D7FF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fontScale="85000" lnSpcReduction="10000"/>
          </a:bodyPr>
          <a:lstStyle/>
          <a:p>
            <a:r>
              <a:rPr lang="ru-RU" sz="13800" b="1" spc="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Глаголы движения</a:t>
            </a:r>
            <a:endParaRPr lang="ru-RU" sz="6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838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6DE30A-98A7-A6BB-D681-44A77B20F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AAF4393F-D32A-E792-4374-1821D18080EB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16 сентября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4EFDA0A0-C2A7-55E7-6120-2EBDFD773BB2}"/>
              </a:ext>
            </a:extLst>
          </p:cNvPr>
          <p:cNvSpPr txBox="1">
            <a:spLocks/>
          </p:cNvSpPr>
          <p:nvPr/>
        </p:nvSpPr>
        <p:spPr>
          <a:xfrm>
            <a:off x="838200" y="1032932"/>
            <a:ext cx="10515600" cy="569647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400" dirty="0">
                <a:solidFill>
                  <a:srgbClr val="BEA6CB"/>
                </a:solidFill>
              </a:rPr>
              <a:t>1. Вопрос в области философии, который вас интересует, но на который вы не нашли ответа в литературе и на который вы хотели бы найти ответ самостоятельно.</a:t>
            </a:r>
          </a:p>
          <a:p>
            <a:pPr algn="ctr"/>
            <a:endParaRPr lang="ru-RU" sz="4400" dirty="0">
              <a:solidFill>
                <a:schemeClr val="tx1"/>
              </a:solidFill>
            </a:endParaRPr>
          </a:p>
          <a:p>
            <a:pPr algn="ctr"/>
            <a:r>
              <a:rPr lang="ru-RU" sz="4400" dirty="0">
                <a:solidFill>
                  <a:schemeClr val="tx1"/>
                </a:solidFill>
              </a:rPr>
              <a:t>2. Диалоги 2 и 3. «</a:t>
            </a:r>
            <a:r>
              <a:rPr lang="ru-RU" sz="4400" b="1" dirty="0">
                <a:solidFill>
                  <a:schemeClr val="tx1"/>
                </a:solidFill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Поехали!», «В автобусе».</a:t>
            </a:r>
          </a:p>
          <a:p>
            <a:pPr algn="ctr"/>
            <a:endParaRPr lang="ru-RU" sz="4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Найдите в тексте все глаголы движения, в приставочных выделите приставки.</a:t>
            </a:r>
            <a:endParaRPr lang="ru-RU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Объясните, что имел в виду Арефьев, говоря: «</a:t>
            </a:r>
            <a:r>
              <a:rPr lang="ru-RU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Ты не идёшь, ты ползёшь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».</a:t>
            </a:r>
            <a:endParaRPr lang="ru-RU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Объясните употребление глаголов разных групп во фразе «</a:t>
            </a:r>
            <a:r>
              <a:rPr lang="ru-RU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Пое́хали</a:t>
            </a:r>
            <a:r>
              <a:rPr lang="ru-RU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Ярославль, но сначала </a:t>
            </a:r>
            <a:r>
              <a:rPr lang="ru-RU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пое́здим</a:t>
            </a:r>
            <a:r>
              <a:rPr lang="ru-RU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 Москве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».</a:t>
            </a:r>
            <a:endParaRPr lang="ru-RU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Чем «</a:t>
            </a: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поехали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во фразе Ларисы Синицыной отличается от последнего «</a:t>
            </a: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поехали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»?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430899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B47619-54B7-B5B4-6709-2FA716815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56605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Диалог 2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EF6001-288B-0410-D7D4-A98A57D46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503" y="566052"/>
            <a:ext cx="11794921" cy="6069639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2400" b="1" dirty="0">
                <a:solidFill>
                  <a:srgbClr val="7030A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Поехали!</a:t>
            </a:r>
            <a:endParaRPr lang="ru-RU" sz="2400" b="1" dirty="0">
              <a:solidFill>
                <a:srgbClr val="7030A0"/>
              </a:solidFill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i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Знаменский: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Проходите, пожалуйста, в автобус.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Л.: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Ну, что ты встала, иди давай…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Е.:</a:t>
            </a:r>
            <a:r>
              <a:rPr lang="ru-RU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Где будем садиться?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Л.:</a:t>
            </a:r>
            <a:r>
              <a:rPr lang="ru-RU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Давай назад, все вместе группой сядем.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Глаголева: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Ой, нет, не надо назад! Меня </a:t>
            </a:r>
            <a:r>
              <a:rPr lang="ru-RU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ука́чивает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Кибрик Н.: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Да, не надо назад, там и слышно плохо, и видно плохо.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Л.:</a:t>
            </a:r>
            <a:r>
              <a:rPr lang="ru-RU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Ладно, давайте сядем все вместе здесь, впереди.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Арефьев:</a:t>
            </a:r>
            <a:r>
              <a:rPr lang="ru-RU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Девочки! Что у вас там такое? Почему встали?</a:t>
            </a:r>
            <a:b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Давайте уже проходите.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Кибрик Н.: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  	Да идём, идём…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5064755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7AAEAB-3CE2-42F3-BBD7-7CE8F4F72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E7F71A-EA99-1A2B-E146-98AF9F343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56605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Диалог 2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20949E-E0C0-24BF-495D-1C3C38D5F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503" y="566052"/>
            <a:ext cx="11794921" cy="6069639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2400" b="1" dirty="0">
                <a:solidFill>
                  <a:srgbClr val="7030A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Поехали!</a:t>
            </a:r>
            <a:endParaRPr lang="ru-RU" sz="2400" b="1" dirty="0">
              <a:solidFill>
                <a:srgbClr val="7030A0"/>
              </a:solidFill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Арефьев:</a:t>
            </a:r>
            <a:r>
              <a:rPr lang="ru-RU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Женька!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Е.:</a:t>
            </a:r>
            <a:r>
              <a:rPr lang="ru-RU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Что?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Арефьев:</a:t>
            </a:r>
            <a:r>
              <a:rPr lang="ru-RU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Ой… Я имел в виду его… Я бы Вас не </a:t>
            </a:r>
            <a:r>
              <a:rPr lang="ru-RU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посме́л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так назвать...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Е.:</a:t>
            </a:r>
            <a:r>
              <a:rPr lang="ru-RU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Хи-хи… это я на </a:t>
            </a:r>
            <a:r>
              <a:rPr lang="ru-RU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автома́те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Л.:</a:t>
            </a:r>
            <a:r>
              <a:rPr lang="ru-RU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Ага... Всем ты нужна…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Е.:</a:t>
            </a:r>
            <a:r>
              <a:rPr lang="ru-RU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ворчи…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Арефьев:</a:t>
            </a:r>
            <a:r>
              <a:rPr lang="ru-RU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Девочки, не ссорьтесь!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Синицыны:</a:t>
            </a:r>
            <a:r>
              <a:rPr lang="ru-RU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будем!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Л.:</a:t>
            </a:r>
            <a:r>
              <a:rPr lang="ru-RU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надейтесь, театр </a:t>
            </a:r>
            <a:r>
              <a:rPr lang="ru-RU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отменя́ется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ru-RU" i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9478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07112D-B1C6-34DB-22AE-6E3738DB7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AF8E50-C06E-6236-B3CC-0920D80D4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56605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Диалог 2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0DD63FA-6E48-E1C6-99D7-2A6E4BD58C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503" y="566052"/>
            <a:ext cx="11794921" cy="6069639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2400" b="1" dirty="0">
                <a:solidFill>
                  <a:srgbClr val="7030A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Поехали!</a:t>
            </a:r>
            <a:endParaRPr lang="ru-RU" sz="2400" b="1" dirty="0">
              <a:solidFill>
                <a:srgbClr val="7030A0"/>
              </a:solidFill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Арефьев:</a:t>
            </a:r>
            <a:r>
              <a:rPr lang="ru-RU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Успоко́или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 Лебедев! Ну, где ты там?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Лебедев: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Здесь я, здесь. Что ты волнуешься? Дай зайти спокойно…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Арефьев:</a:t>
            </a:r>
            <a:r>
              <a:rPr lang="ru-RU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Ты не идёшь, ты ползёшь…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Е.:</a:t>
            </a:r>
            <a:r>
              <a:rPr lang="ru-RU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один </a:t>
            </a:r>
            <a:r>
              <a:rPr lang="ru-RU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ворчу́н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Кибрик А:</a:t>
            </a:r>
            <a:r>
              <a:rPr lang="ru-RU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Можно, я здесь сяду?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Кибрик Н:</a:t>
            </a:r>
            <a:r>
              <a:rPr lang="ru-RU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Да, конечно. Вдвоём ведь </a:t>
            </a:r>
            <a:r>
              <a:rPr lang="ru-RU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веселе́е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i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Знаменский:</a:t>
            </a:r>
            <a:r>
              <a:rPr lang="ru-RU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Ну, что, все </a:t>
            </a:r>
            <a:r>
              <a:rPr lang="ru-RU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рассе́лись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Можно ехать.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Глаголева: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А другие группы?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i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Знаменский:</a:t>
            </a:r>
            <a:r>
              <a:rPr lang="ru-RU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 садятся на других остановках, мы за ними будем </a:t>
            </a:r>
            <a:r>
              <a:rPr lang="ru-RU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заезжа́ть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Л.:</a:t>
            </a:r>
            <a:r>
              <a:rPr lang="ru-RU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Пое́хали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Ярославль, но сначала </a:t>
            </a:r>
            <a:r>
              <a:rPr lang="ru-RU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пое́здим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 Москве…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i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Знаменский:</a:t>
            </a:r>
            <a:r>
              <a:rPr lang="ru-RU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волнуйтесь, никуда специально сворачивать не надо, они все ждут нас</a:t>
            </a:r>
            <a:b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на Ярославском шоссе. Ну, </a:t>
            </a:r>
            <a:r>
              <a:rPr lang="ru-RU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пое́хали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u-RU" i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0175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8FCE11-96CE-2992-2EAC-0ED855156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B890B91-6411-49C6-79E7-002CF0294C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Объясните, что имел в виду Арефьев, говоря: «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Ты не идёшь, ты ползёшь</a:t>
            </a:r>
            <a:r>
              <a:rPr lang="ru-RU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Объясните употребление глаголов разных групп во фразе «</a:t>
            </a:r>
            <a:r>
              <a:rPr lang="ru-RU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Пое́хали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Ярославль, но сначала </a:t>
            </a:r>
            <a:r>
              <a:rPr lang="ru-RU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пое́здим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 Москве</a:t>
            </a:r>
            <a:r>
              <a:rPr lang="ru-RU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Чем «поехали» во фразе Ларисы Синицыной отличается от последнего «поехали»?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7160701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CC1B8B-9379-195D-BAA9-A0902D4D4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8F4E96-D7C4-69B1-0F73-1C8594C35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56605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Диалог 2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AB6D50-B790-028F-A997-DDBADC2E85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503" y="566052"/>
            <a:ext cx="11794921" cy="6069639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2400" b="1" dirty="0">
                <a:solidFill>
                  <a:srgbClr val="7030A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Поехали!</a:t>
            </a:r>
            <a:endParaRPr lang="ru-RU" sz="2400" b="1" dirty="0">
              <a:solidFill>
                <a:srgbClr val="7030A0"/>
              </a:solidFill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Арефьев:</a:t>
            </a:r>
            <a:r>
              <a:rPr lang="ru-RU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Успоко́или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 Лебедев! Ну, где ты там?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Лебедев: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Здесь я, здесь. Что ты волнуешься? Дай зайти спокойно…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Арефьев:</a:t>
            </a:r>
            <a:r>
              <a:rPr lang="ru-RU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Ты не идёшь, ты ползёшь…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Е.:</a:t>
            </a:r>
            <a:r>
              <a:rPr lang="ru-RU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один </a:t>
            </a:r>
            <a:r>
              <a:rPr lang="ru-RU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ворчу́н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Кибрик А:</a:t>
            </a:r>
            <a:r>
              <a:rPr lang="ru-RU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Можно, я здесь сяду?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Кибрик Н:</a:t>
            </a:r>
            <a:r>
              <a:rPr lang="ru-RU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Да, конечно. Вдвоём ведь </a:t>
            </a:r>
            <a:r>
              <a:rPr lang="ru-RU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веселе́е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i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Знаменский:</a:t>
            </a:r>
            <a:r>
              <a:rPr lang="ru-RU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Ну, что, все </a:t>
            </a:r>
            <a:r>
              <a:rPr lang="ru-RU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рассе́лись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Можно ехать.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Глаголева: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А другие группы?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i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Знаменский:</a:t>
            </a:r>
            <a:r>
              <a:rPr lang="ru-RU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 садятся на других остановках, мы за ними будем </a:t>
            </a:r>
            <a:r>
              <a:rPr lang="ru-RU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заезжа́ть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Л.:</a:t>
            </a:r>
            <a:r>
              <a:rPr lang="ru-RU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Пое́хали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Ярославль, но сначала </a:t>
            </a:r>
            <a:r>
              <a:rPr lang="ru-RU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пое́здим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 Москве…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i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Знаменский:</a:t>
            </a:r>
            <a:r>
              <a:rPr lang="ru-RU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волнуйтесь, никуда специально сворачивать не надо, они все ждут нас</a:t>
            </a:r>
            <a:b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на Ярославском шоссе. Ну, </a:t>
            </a:r>
            <a:r>
              <a:rPr lang="ru-RU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пое́хали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u-RU" i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5389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395940-0342-EC35-DC1D-1A9234519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A10493-BD89-C7B1-1D68-9FCC2AEE2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56605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Диалог 3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06A7BB-8EEB-8D70-957A-8D55CB4905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503" y="566052"/>
            <a:ext cx="11794921" cy="6069639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2400" b="1" dirty="0">
                <a:solidFill>
                  <a:srgbClr val="7030A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автобусе</a:t>
            </a:r>
          </a:p>
          <a:p>
            <a:pPr marL="0" indent="-180000">
              <a:lnSpc>
                <a:spcPct val="100000"/>
              </a:lnSpc>
              <a:buNone/>
            </a:pPr>
            <a:r>
              <a:rPr lang="ru-RU" sz="24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Кибрик А:</a:t>
            </a:r>
            <a:r>
              <a:rPr lang="ru-RU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 первый раз </a:t>
            </a:r>
            <a:r>
              <a:rPr lang="ru-RU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е́дете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Ярославль?</a:t>
            </a:r>
          </a:p>
          <a:p>
            <a:pPr marL="0" indent="-180000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24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Кибрик Н:</a:t>
            </a:r>
            <a:r>
              <a:rPr lang="ru-RU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Ярославль — да. Ездила недавно во Владимир и Суздаль.</a:t>
            </a:r>
          </a:p>
          <a:p>
            <a:pPr marL="0" indent="-180000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24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Кибрик А:</a:t>
            </a:r>
            <a:r>
              <a:rPr lang="ru-RU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Хм… Наверно, там красиво… Надо будет тоже съездить.</a:t>
            </a:r>
          </a:p>
          <a:p>
            <a:pPr marL="0" indent="-180000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24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Кибрик Н:</a:t>
            </a:r>
            <a:r>
              <a:rPr lang="ru-RU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следующие выходные едет группа.</a:t>
            </a:r>
          </a:p>
          <a:p>
            <a:pPr marL="0" indent="-180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24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Кибрик А:</a:t>
            </a:r>
            <a:r>
              <a:rPr lang="ru-RU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Нет, в следующие выходные не поеду. Не могу так часто кататься, нужно и </a:t>
            </a:r>
            <a:b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	дома побывать. Я только что из Венгрии прилетел.</a:t>
            </a:r>
          </a:p>
          <a:p>
            <a:pPr marL="0" indent="-180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24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Глаголева:</a:t>
            </a:r>
            <a:r>
              <a:rPr lang="ru-RU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где Вы там были? В Будапеште? Я несколько лет назад ездила на поезде</a:t>
            </a:r>
            <a:b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в Сербию, мы </a:t>
            </a:r>
            <a:r>
              <a:rPr lang="ru-RU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проезжа́ли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ru-RU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пръиж</a:t>
            </a:r>
            <a:r>
              <a:rPr lang="ru-RU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̅’</a:t>
            </a:r>
            <a:r>
              <a:rPr lang="ru-RU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а́л’ь</a:t>
            </a:r>
            <a:r>
              <a:rPr lang="ru-RU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через Будапешт. Поезд стоял три часа, мы </a:t>
            </a:r>
            <a:b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немного там по центру походили. Ну, так, прошлись до Дуная и обратно.</a:t>
            </a:r>
          </a:p>
          <a:p>
            <a:pPr marL="0" indent="-180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24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Кибрик А:</a:t>
            </a:r>
            <a:r>
              <a:rPr lang="ru-RU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Да, и в Будапеште тоже был. Вообще-то, я в </a:t>
            </a:r>
            <a:r>
              <a:rPr lang="ru-RU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Хе́виз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ездил. Но самолёт в </a:t>
            </a:r>
            <a:b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	Будапешт прилетает. А до </a:t>
            </a:r>
            <a:r>
              <a:rPr lang="ru-RU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Хе́виза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автобусы ходят.</a:t>
            </a:r>
          </a:p>
          <a:p>
            <a:pPr marL="0" indent="-180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24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Глаголева:</a:t>
            </a:r>
            <a:r>
              <a:rPr lang="ru-RU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что такое </a:t>
            </a:r>
            <a:r>
              <a:rPr lang="ru-RU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Хе́виз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marL="0" indent="-180000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24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Арефьев:</a:t>
            </a:r>
            <a:r>
              <a:rPr lang="ru-RU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знаю! Это </a:t>
            </a:r>
            <a:r>
              <a:rPr lang="ru-RU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терма́льное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озеро.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02488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B47619-54B7-B5B4-6709-2FA716815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56605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Диалог 3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EF6001-288B-0410-D7D4-A98A57D46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503" y="566052"/>
            <a:ext cx="11794921" cy="6069639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2400" b="1" dirty="0">
                <a:solidFill>
                  <a:srgbClr val="7030A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автобусе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24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Лебедев: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А ты там был?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24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Арефьев:</a:t>
            </a:r>
            <a:r>
              <a:rPr lang="ru-RU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Нет, съездить не удалось, но я </a:t>
            </a:r>
            <a:r>
              <a:rPr lang="ru-RU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собира́лся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Ну, и как </a:t>
            </a:r>
            <a:r>
              <a:rPr lang="ru-RU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впечатле́ния</a:t>
            </a:r>
            <a:b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</a:t>
            </a:r>
            <a:r>
              <a:rPr lang="ru-RU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ru-RU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фп’ьч’итл’э́н’ьъ</a:t>
            </a:r>
            <a:r>
              <a:rPr lang="ru-RU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24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Кибрик А:</a:t>
            </a:r>
            <a:r>
              <a:rPr lang="ru-RU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Очень хорошо. Я второй раз туда ездил. Первый раз был прошлой зимой,</a:t>
            </a:r>
            <a:b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мне больше понравилось. </a:t>
            </a:r>
            <a:r>
              <a:rPr lang="ru-RU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Представля́ете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идёт снег, а ты плаваешь в</a:t>
            </a:r>
            <a:b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тёплой воде… Вокруг тебя лилии…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24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Глаголева:</a:t>
            </a:r>
            <a:r>
              <a:rPr lang="ru-RU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Ах…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24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Кибрик А:</a:t>
            </a:r>
            <a:r>
              <a:rPr lang="ru-RU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Лилии рвать запрещено́!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24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Глаголева:</a:t>
            </a:r>
            <a:r>
              <a:rPr lang="ru-RU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Жаль…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24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Арефьев:</a:t>
            </a:r>
            <a:r>
              <a:rPr lang="ru-RU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lang="ru-RU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ныря́ть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нормально?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24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Кибрик А:</a:t>
            </a:r>
            <a:r>
              <a:rPr lang="ru-RU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Нет, нырять тяжело. Да и плавать не очень легко.</a:t>
            </a:r>
            <a:b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Тёплая вода </a:t>
            </a:r>
            <a:r>
              <a:rPr lang="ru-RU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расслабля́ет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24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Кибрик Н:</a:t>
            </a:r>
            <a:r>
              <a:rPr lang="ru-RU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Ой, я точно </a:t>
            </a:r>
            <a:r>
              <a:rPr lang="ru-RU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утону́ла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бы. Я плохо плаваю. Я больше люблю на море… </a:t>
            </a:r>
          </a:p>
        </p:txBody>
      </p:sp>
    </p:spTree>
    <p:extLst>
      <p:ext uri="{BB962C8B-B14F-4D97-AF65-F5344CB8AC3E}">
        <p14:creationId xmlns:p14="http://schemas.microsoft.com/office/powerpoint/2010/main" val="1897062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B47619-54B7-B5B4-6709-2FA716815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56605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Диалог 3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EF6001-288B-0410-D7D4-A98A57D46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503" y="566052"/>
            <a:ext cx="11794921" cy="6069639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2000" b="1" dirty="0">
                <a:solidFill>
                  <a:srgbClr val="7030A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автобусе</a:t>
            </a:r>
          </a:p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20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Е.:</a:t>
            </a:r>
            <a:r>
              <a:rPr lang="ru-RU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на море каждый год раньше ездили. А теперь вот дача появилась, всё лето там </a:t>
            </a:r>
            <a:b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проводим.</a:t>
            </a:r>
          </a:p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20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Л.:</a:t>
            </a:r>
            <a:r>
              <a:rPr lang="ru-RU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чем тебе на даче не нравится? Тишина, покой. Птички поют, бабочки летают. </a:t>
            </a:r>
            <a:r>
              <a:rPr lang="ru-RU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Надое́ло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по участку ходить — иди в лес… Так приятно по лесу в тишине побродить…</a:t>
            </a:r>
          </a:p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20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Е.:</a:t>
            </a:r>
            <a:r>
              <a:rPr lang="ru-RU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Побродить приятно, но ты же не просто бродишь, ты грибы собираешь!</a:t>
            </a:r>
          </a:p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2000" i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Знаменский:</a:t>
            </a:r>
            <a:r>
              <a:rPr lang="ru-RU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Эх, грибы! Я люблю грибы собирать...</a:t>
            </a:r>
          </a:p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20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Е.:</a:t>
            </a:r>
            <a:r>
              <a:rPr lang="ru-RU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Собирать и я люблю, но вот тащить их через весь лес домой…</a:t>
            </a:r>
          </a:p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20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Глаголева:	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хуже их </a:t>
            </a:r>
            <a:r>
              <a:rPr lang="ru-RU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разбира́ть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Мой папа мне как-то привёз целую корзину грибов, так я их всё </a:t>
            </a:r>
            <a:b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воскресенье чистила и готовила. Теперь я эти грибы терпеть не могу! Лучше уж в театр сходить!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0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Арефьев:</a:t>
            </a:r>
            <a:r>
              <a:rPr lang="ru-RU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Или в кино.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0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Лебедев: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Чаще всего ты в бар ходишь.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0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Арефьев:</a:t>
            </a:r>
            <a:r>
              <a:rPr lang="ru-RU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 ладно! А помнишь, мы устроили поход по музеям?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0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Лебедев: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Это когда «Ночь в музее» была? В прошлом году?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0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Арефьев:</a:t>
            </a:r>
            <a:r>
              <a:rPr lang="ru-RU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Ну и что, что в прошлом году. Ходили же! Мы тогда музеев девять-десять обошли.</a:t>
            </a:r>
          </a:p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20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Лебедев: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Ага, обошли. Пробежались по центру залов. И толку-то? Ты хоть что-то запомнил? </a:t>
            </a:r>
            <a:b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Я люблю ходить медленно, рассматривать, приглядываться….</a:t>
            </a:r>
          </a:p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2000" i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Знаменский:</a:t>
            </a:r>
            <a:r>
              <a:rPr lang="ru-RU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по лесу за грибами? Так…  следующая группа!</a:t>
            </a:r>
          </a:p>
        </p:txBody>
      </p:sp>
    </p:spTree>
    <p:extLst>
      <p:ext uri="{BB962C8B-B14F-4D97-AF65-F5344CB8AC3E}">
        <p14:creationId xmlns:p14="http://schemas.microsoft.com/office/powerpoint/2010/main" val="4121964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9F5FD1-EF4D-2373-BD71-D600D8CB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9278A0-0C4E-8704-94D7-C2A9E7DE5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2101" y="382955"/>
            <a:ext cx="10023894" cy="1060083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4000" dirty="0"/>
              <a:t>Что вы узнали о каждом персонаже диалога?</a:t>
            </a:r>
            <a:endParaRPr lang="ru-RU" sz="4400" dirty="0">
              <a:solidFill>
                <a:srgbClr val="CEDAEF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E1CF2E-0E63-2883-0A63-DF5152B535DA}"/>
              </a:ext>
            </a:extLst>
          </p:cNvPr>
          <p:cNvSpPr txBox="1"/>
          <p:nvPr/>
        </p:nvSpPr>
        <p:spPr>
          <a:xfrm>
            <a:off x="2738708" y="1790383"/>
            <a:ext cx="7276829" cy="4570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1. Кибрик Александр Евгеньевич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2. Арефьев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3. Знаменский Олег Александрович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4. Кибрик Нина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5. Синицына Лариса Валерьевна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6. Синицына Евгения Валерьевна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7. Лебедев Евгений Фёдорович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8. Глаголева Елена Дмитриевна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45504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25384882-E7AC-1589-16F6-48ADDEB94A06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18 сентября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776DE99-17A7-C981-9937-BFBA31C267E9}"/>
              </a:ext>
            </a:extLst>
          </p:cNvPr>
          <p:cNvSpPr txBox="1">
            <a:spLocks/>
          </p:cNvSpPr>
          <p:nvPr/>
        </p:nvSpPr>
        <p:spPr>
          <a:xfrm>
            <a:off x="419100" y="1533526"/>
            <a:ext cx="11353800" cy="49149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indent="-914400">
              <a:lnSpc>
                <a:spcPct val="100000"/>
              </a:lnSpc>
              <a:buAutoNum type="arabicPeriod"/>
            </a:pPr>
            <a:r>
              <a:rPr lang="ru-RU" sz="4800" dirty="0">
                <a:solidFill>
                  <a:srgbClr val="261300"/>
                </a:solidFill>
              </a:rPr>
              <a:t>Прочитать статью</a:t>
            </a:r>
            <a:r>
              <a:rPr lang="en-US" sz="4800" dirty="0">
                <a:solidFill>
                  <a:srgbClr val="261300"/>
                </a:solidFill>
              </a:rPr>
              <a:t> </a:t>
            </a:r>
            <a:r>
              <a:rPr lang="ru-RU" sz="4800" dirty="0">
                <a:solidFill>
                  <a:srgbClr val="261300"/>
                </a:solidFill>
              </a:rPr>
              <a:t>«Пожарный Юрий Логинов спас из пруда на </a:t>
            </a:r>
            <a:r>
              <a:rPr lang="ru-RU" sz="4800" dirty="0" err="1">
                <a:solidFill>
                  <a:srgbClr val="261300"/>
                </a:solidFill>
              </a:rPr>
              <a:t>Торфянке</a:t>
            </a:r>
            <a:r>
              <a:rPr lang="ru-RU" sz="4800" dirty="0">
                <a:solidFill>
                  <a:srgbClr val="261300"/>
                </a:solidFill>
              </a:rPr>
              <a:t> тонущую собаку», выполнить задание 2, подумать над заданием 3 (писать начнем на занятии).</a:t>
            </a:r>
          </a:p>
          <a:p>
            <a:pPr marL="914400" indent="-914400">
              <a:lnSpc>
                <a:spcPct val="100000"/>
              </a:lnSpc>
              <a:buAutoNum type="arabicPeriod"/>
            </a:pPr>
            <a:r>
              <a:rPr lang="ru-RU" sz="4800" dirty="0">
                <a:solidFill>
                  <a:srgbClr val="261300"/>
                </a:solidFill>
              </a:rPr>
              <a:t>Что вы узнали о каждом </a:t>
            </a:r>
            <a:r>
              <a:rPr lang="ru-RU" sz="4800" dirty="0" err="1">
                <a:solidFill>
                  <a:srgbClr val="261300"/>
                </a:solidFill>
              </a:rPr>
              <a:t>персонажепрочитанного</a:t>
            </a:r>
            <a:r>
              <a:rPr lang="ru-RU" sz="4800" dirty="0">
                <a:solidFill>
                  <a:srgbClr val="261300"/>
                </a:solidFill>
              </a:rPr>
              <a:t> диалога?</a:t>
            </a:r>
          </a:p>
          <a:p>
            <a:pPr marL="914400" indent="-914400">
              <a:lnSpc>
                <a:spcPct val="100000"/>
              </a:lnSpc>
              <a:buAutoNum type="arabicPeriod"/>
            </a:pPr>
            <a:endParaRPr lang="ru-RU" sz="4800" dirty="0">
              <a:solidFill>
                <a:srgbClr val="261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3820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3671</TotalTime>
  <Words>1718</Words>
  <Application>Microsoft Office PowerPoint</Application>
  <PresentationFormat>Широкоэкранный</PresentationFormat>
  <Paragraphs>188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Cambria</vt:lpstr>
      <vt:lpstr>Gabriola</vt:lpstr>
      <vt:lpstr>Times New Roman</vt:lpstr>
      <vt:lpstr>Тема Office</vt:lpstr>
      <vt:lpstr>2 курс (философы 24 г/п)</vt:lpstr>
      <vt:lpstr>Расскажите о себе, пожалуйста…</vt:lpstr>
      <vt:lpstr>1. Тест «Глаголы движения-1».  2. Устный рассказ с презентацией «Мой первый год на философском факультете МГУ имени М. В. Ломоносова». </vt:lpstr>
      <vt:lpstr>Презентация PowerPoint</vt:lpstr>
      <vt:lpstr>Презентация PowerPoint</vt:lpstr>
      <vt:lpstr>Презентация PowerPoint</vt:lpstr>
      <vt:lpstr>Диалог 2</vt:lpstr>
      <vt:lpstr>Диалог 2</vt:lpstr>
      <vt:lpstr>Диалог 2</vt:lpstr>
      <vt:lpstr>Презентация PowerPoint</vt:lpstr>
      <vt:lpstr>Диалог 2</vt:lpstr>
      <vt:lpstr>Диалог 3</vt:lpstr>
      <vt:lpstr>Диалог 3</vt:lpstr>
      <vt:lpstr>Диалог 3</vt:lpstr>
      <vt:lpstr>Что вы узнали о каждом персонаже диалога?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61</cp:revision>
  <dcterms:created xsi:type="dcterms:W3CDTF">2024-09-01T20:30:35Z</dcterms:created>
  <dcterms:modified xsi:type="dcterms:W3CDTF">2025-09-16T16:55:59Z</dcterms:modified>
</cp:coreProperties>
</file>