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436" r:id="rId6"/>
    <p:sldId id="737" r:id="rId7"/>
    <p:sldId id="841" r:id="rId8"/>
    <p:sldId id="842" r:id="rId9"/>
    <p:sldId id="843" r:id="rId10"/>
    <p:sldId id="821" r:id="rId11"/>
    <p:sldId id="851" r:id="rId12"/>
    <p:sldId id="852" r:id="rId13"/>
    <p:sldId id="850" r:id="rId14"/>
    <p:sldId id="854" r:id="rId15"/>
    <p:sldId id="855" r:id="rId16"/>
    <p:sldId id="853" r:id="rId17"/>
    <p:sldId id="848" r:id="rId18"/>
    <p:sldId id="849" r:id="rId19"/>
    <p:sldId id="847" r:id="rId20"/>
    <p:sldId id="822" r:id="rId21"/>
    <p:sldId id="825" r:id="rId22"/>
    <p:sldId id="831" r:id="rId23"/>
    <p:sldId id="834" r:id="rId24"/>
    <p:sldId id="835" r:id="rId25"/>
    <p:sldId id="832" r:id="rId26"/>
    <p:sldId id="836" r:id="rId27"/>
    <p:sldId id="837" r:id="rId28"/>
    <p:sldId id="824" r:id="rId29"/>
    <p:sldId id="839" r:id="rId30"/>
    <p:sldId id="840" r:id="rId31"/>
    <p:sldId id="844" r:id="rId32"/>
    <p:sldId id="845" r:id="rId33"/>
    <p:sldId id="846" r:id="rId34"/>
    <p:sldId id="838" r:id="rId35"/>
    <p:sldId id="826" r:id="rId36"/>
    <p:sldId id="827" r:id="rId37"/>
    <p:sldId id="819" r:id="rId38"/>
    <p:sldId id="820" r:id="rId39"/>
    <p:sldId id="830" r:id="rId40"/>
    <p:sldId id="823" r:id="rId41"/>
    <p:sldId id="828" r:id="rId42"/>
    <p:sldId id="829" r:id="rId43"/>
    <p:sldId id="292" r:id="rId44"/>
    <p:sldId id="294" r:id="rId45"/>
    <p:sldId id="293" r:id="rId46"/>
    <p:sldId id="800" r:id="rId47"/>
    <p:sldId id="801" r:id="rId48"/>
    <p:sldId id="802" r:id="rId49"/>
    <p:sldId id="803" r:id="rId50"/>
    <p:sldId id="804" r:id="rId51"/>
    <p:sldId id="805" r:id="rId52"/>
    <p:sldId id="806" r:id="rId53"/>
    <p:sldId id="807" r:id="rId54"/>
    <p:sldId id="810" r:id="rId55"/>
    <p:sldId id="811" r:id="rId56"/>
    <p:sldId id="812" r:id="rId57"/>
    <p:sldId id="813" r:id="rId58"/>
    <p:sldId id="814" r:id="rId59"/>
    <p:sldId id="815" r:id="rId60"/>
    <p:sldId id="816" r:id="rId61"/>
    <p:sldId id="817" r:id="rId62"/>
    <p:sldId id="818" r:id="rId63"/>
    <p:sldId id="856" r:id="rId64"/>
    <p:sldId id="268" r:id="rId6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CEDAEF"/>
    <a:srgbClr val="B2AAE5"/>
    <a:srgbClr val="FF3300"/>
    <a:srgbClr val="93B0EF"/>
    <a:srgbClr val="749BFC"/>
    <a:srgbClr val="660033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06" autoAdjust="0"/>
    <p:restoredTop sz="94660"/>
  </p:normalViewPr>
  <p:slideViewPr>
    <p:cSldViewPr snapToGrid="0">
      <p:cViewPr varScale="1">
        <p:scale>
          <a:sx n="81" d="100"/>
          <a:sy n="81" d="100"/>
        </p:scale>
        <p:origin x="66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283887" y="928571"/>
            <a:ext cx="7350245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11 сентября 2025 года, 17:30—19:45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711745"/>
              </p:ext>
            </p:extLst>
          </p:nvPr>
        </p:nvGraphicFramePr>
        <p:xfrm>
          <a:off x="124178" y="2010542"/>
          <a:ext cx="11499716" cy="1828800"/>
        </p:xfrm>
        <a:graphic>
          <a:graphicData uri="http://schemas.openxmlformats.org/drawingml/2006/table">
            <a:tbl>
              <a:tblPr firstRow="1" firstCol="1" bandRow="1"/>
              <a:tblGrid>
                <a:gridCol w="36768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9166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505358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05359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9627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57413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1524591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1659117">
                  <a:extLst>
                    <a:ext uri="{9D8B030D-6E8A-4147-A177-3AD203B41FA5}">
                      <a16:colId xmlns:a16="http://schemas.microsoft.com/office/drawing/2014/main" val="3693366162"/>
                    </a:ext>
                  </a:extLst>
                </a:gridCol>
                <a:gridCol w="3592257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ГД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Расск-През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«Мой первый год в МГУ»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3303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б/п 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б/п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б/п 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F24E879-AF09-C54E-A0CF-C45F8642A97D}"/>
              </a:ext>
            </a:extLst>
          </p:cNvPr>
          <p:cNvSpPr txBox="1"/>
          <p:nvPr/>
        </p:nvSpPr>
        <p:spPr>
          <a:xfrm>
            <a:off x="1028700" y="1071563"/>
            <a:ext cx="10358438" cy="95410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Страница группы: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https://www.philol.msu.ru/~elvigus/Gruppy/2-fs-2526.html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D581C6D-C6B4-F1E2-3C57-22DD413ACEA1}"/>
              </a:ext>
            </a:extLst>
          </p:cNvPr>
          <p:cNvSpPr txBox="1">
            <a:spLocks/>
          </p:cNvSpPr>
          <p:nvPr/>
        </p:nvSpPr>
        <p:spPr>
          <a:xfrm>
            <a:off x="107287" y="0"/>
            <a:ext cx="12028151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360420-F296-66FE-2591-77F41195C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00" y="2186476"/>
            <a:ext cx="9998722" cy="459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2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28700" y="1071563"/>
            <a:ext cx="10358438" cy="95410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Страница группы: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https://www.philol.msu.ru/~elvigus/Gruppy/ 2-fs-2526.html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A5862-01C8-FA6B-D406-9EDC6A943AA7}"/>
              </a:ext>
            </a:extLst>
          </p:cNvPr>
          <p:cNvSpPr txBox="1"/>
          <p:nvPr/>
        </p:nvSpPr>
        <p:spPr>
          <a:xfrm>
            <a:off x="1028700" y="2474893"/>
            <a:ext cx="10358438" cy="83099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093A12E-3E47-02F8-465F-79289E5D54E3}"/>
              </a:ext>
            </a:extLst>
          </p:cNvPr>
          <p:cNvCxnSpPr/>
          <p:nvPr/>
        </p:nvCxnSpPr>
        <p:spPr>
          <a:xfrm>
            <a:off x="1413621" y="4012206"/>
            <a:ext cx="2328863" cy="5286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4540E-2C81-6147-490F-33DAE07F9374}"/>
              </a:ext>
            </a:extLst>
          </p:cNvPr>
          <p:cNvSpPr txBox="1">
            <a:spLocks/>
          </p:cNvSpPr>
          <p:nvPr/>
        </p:nvSpPr>
        <p:spPr>
          <a:xfrm>
            <a:off x="107287" y="0"/>
            <a:ext cx="12028151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135D41-0EA0-7ADE-37FD-6AE2FE184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399" y="3552111"/>
            <a:ext cx="7066845" cy="327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8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Расскажите о себе, пожалуйста…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175029"/>
            <a:ext cx="7393296" cy="450985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Как Вас зовут?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Откуда Вы? Где сейчас живёте?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когда родились?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сколько учили русский язык?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Вы учитесь?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Как Вы оказались в МГУ?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научные интересы?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профессиональные планы на будущее?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8115300" y="2428875"/>
            <a:ext cx="36718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Я студент(ка) 2 курса бакалавриата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философского факультета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B0CD0DB-2EEF-5CF7-F8A0-61F7D7853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570179"/>
              </p:ext>
            </p:extLst>
          </p:nvPr>
        </p:nvGraphicFramePr>
        <p:xfrm>
          <a:off x="5836392" y="1500188"/>
          <a:ext cx="2028878" cy="1496926"/>
        </p:xfrm>
        <a:graphic>
          <a:graphicData uri="http://schemas.openxmlformats.org/drawingml/2006/table">
            <a:tbl>
              <a:tblPr firstRow="1" firstCol="1" bandRow="1"/>
              <a:tblGrid>
                <a:gridCol w="2028878">
                  <a:extLst>
                    <a:ext uri="{9D8B030D-6E8A-4147-A177-3AD203B41FA5}">
                      <a16:colId xmlns:a16="http://schemas.microsoft.com/office/drawing/2014/main" val="985487831"/>
                    </a:ext>
                  </a:extLst>
                </a:gridCol>
              </a:tblGrid>
              <a:tr h="31103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875416"/>
                  </a:ext>
                </a:extLst>
              </a:tr>
              <a:tr h="31103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662121"/>
                  </a:ext>
                </a:extLst>
              </a:tr>
              <a:tr h="31103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841175"/>
                  </a:ext>
                </a:extLst>
              </a:tr>
              <a:tr h="445366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527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317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F5FD1-EF4D-2373-BD71-D600D8CB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278A0-0C4E-8704-94D7-C2A9E7DE5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Тест «Глаголы движения-1».</a:t>
            </a:r>
            <a:br>
              <a:rPr lang="ru-RU" sz="4000" dirty="0"/>
            </a:br>
            <a:br>
              <a:rPr lang="ru-RU" sz="4000" dirty="0"/>
            </a:br>
            <a:r>
              <a:rPr lang="ru-RU" sz="4000" dirty="0"/>
              <a:t>2</a:t>
            </a:r>
            <a:r>
              <a:rPr lang="ru-RU" sz="4000" dirty="0">
                <a:solidFill>
                  <a:srgbClr val="CEDAEF"/>
                </a:solidFill>
              </a:rPr>
              <a:t>. Устный рассказ с презентацией «Мой первый год на философском факультете МГУ имени М. В. Ломоносова». </a:t>
            </a:r>
            <a:endParaRPr lang="ru-RU" sz="4400" dirty="0">
              <a:solidFill>
                <a:srgbClr val="CEDAEF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5F345F3-F35F-06EF-C176-9F086B40293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11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4550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193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325A22-F4C8-3AA7-DC90-A1CCF5068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641B8-CB5B-07E1-41D6-FBDCC4C5A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4053226"/>
          </a:xfrm>
        </p:spPr>
        <p:txBody>
          <a:bodyPr anchor="ctr">
            <a:noAutofit/>
          </a:bodyPr>
          <a:lstStyle/>
          <a:p>
            <a:r>
              <a:rPr lang="ru-RU" b="1" dirty="0"/>
              <a:t>Ну вот, осень настала: листья пожелтели, вон и птицы ...</a:t>
            </a:r>
            <a:br>
              <a:rPr lang="ru-RU" b="1" dirty="0"/>
            </a:br>
            <a:r>
              <a:rPr lang="ru-RU" b="1" dirty="0"/>
              <a:t>на юг.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804A429-16A1-CD18-1BFC-64BDFDE860F3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346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B94CCE-CD6D-1E0A-6846-C6A293566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3F97F-0A45-F113-B6DF-E6C09E85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4053226"/>
          </a:xfrm>
        </p:spPr>
        <p:txBody>
          <a:bodyPr anchor="ctr">
            <a:noAutofit/>
          </a:bodyPr>
          <a:lstStyle/>
          <a:p>
            <a:r>
              <a:rPr lang="ru-RU" b="1" dirty="0"/>
              <a:t>Ну вот, осень настала: листья пожелтели, вон и птицы </a:t>
            </a:r>
            <a:r>
              <a:rPr lang="ru-RU" b="1" dirty="0">
                <a:solidFill>
                  <a:srgbClr val="006600"/>
                </a:solidFill>
              </a:rPr>
              <a:t>летят</a:t>
            </a:r>
            <a:br>
              <a:rPr lang="ru-RU" b="1" dirty="0"/>
            </a:br>
            <a:r>
              <a:rPr lang="ru-RU" b="1" dirty="0"/>
              <a:t>на юг.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9A8CFC5-651C-F243-AE8F-DECF6477BB9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20811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67226-733F-5B7E-3C0E-7B81FA4B7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BD0B13-A490-7A35-914C-23A2417DA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4053226"/>
          </a:xfrm>
        </p:spPr>
        <p:txBody>
          <a:bodyPr anchor="ctr">
            <a:noAutofit/>
          </a:bodyPr>
          <a:lstStyle/>
          <a:p>
            <a:r>
              <a:rPr lang="ru-RU" b="1" dirty="0"/>
              <a:t>Ну вот, осень настала: листья пожелтели, вон и птицы </a:t>
            </a:r>
            <a:r>
              <a:rPr lang="ru-RU" b="1" dirty="0">
                <a:solidFill>
                  <a:srgbClr val="006600"/>
                </a:solidFill>
              </a:rPr>
              <a:t>летят</a:t>
            </a:r>
            <a:br>
              <a:rPr lang="ru-RU" b="1" dirty="0"/>
            </a:br>
            <a:r>
              <a:rPr lang="ru-RU" b="1" dirty="0"/>
              <a:t>на юг.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7DA593A-510F-37F7-500C-38B1154E10D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CDF6F7-1350-DC59-8FAB-C036FA05CED2}"/>
              </a:ext>
            </a:extLst>
          </p:cNvPr>
          <p:cNvSpPr txBox="1"/>
          <p:nvPr/>
        </p:nvSpPr>
        <p:spPr>
          <a:xfrm>
            <a:off x="497291" y="4662311"/>
            <a:ext cx="11479213" cy="16619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i="1" u="sng" dirty="0">
                <a:solidFill>
                  <a:prstClr val="black"/>
                </a:solidFill>
                <a:latin typeface="Calibri" panose="020F0502020204030204"/>
              </a:rPr>
              <a:t>Они</a:t>
            </a:r>
            <a:r>
              <a:rPr kumimoji="0" lang="ru-RU" sz="5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сейчас </a:t>
            </a:r>
            <a:r>
              <a:rPr kumimoji="0" lang="ru-RU" sz="5400" b="1" i="1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летят</a:t>
            </a:r>
            <a:r>
              <a:rPr kumimoji="0" lang="ru-RU" sz="5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br>
              <a:rPr kumimoji="0" lang="ru-RU" sz="4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находятся в пути из пункта А в пункт Б</a:t>
            </a:r>
            <a:endParaRPr kumimoji="0" lang="ru-RU" sz="5400" b="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79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987710-1FA2-ADC0-9B2C-E8EC5F38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800CE-2774-12AA-4150-A30A1AD59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868730"/>
            <a:ext cx="11931650" cy="4542514"/>
          </a:xfrm>
        </p:spPr>
        <p:txBody>
          <a:bodyPr anchor="ctr">
            <a:noAutofit/>
          </a:bodyPr>
          <a:lstStyle/>
          <a:p>
            <a:r>
              <a:rPr lang="ru-RU" b="1" dirty="0"/>
              <a:t>У нас намечается подписание важного контракта, а мой коллега, который за него отвечает, заболел! Мне завтра придётся ... вместо него в Норильск.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8710946-9A63-E1F9-D2C3-1DE6380661F9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73D0794-1B78-BF9E-82DF-6B8B2C5DF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Моя соседка сломала ногу и сейчас не может ..., поэтому я помогаю ей.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идти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89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2ACCE0-B377-CCAF-0636-DBAAE534D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80E14-1D6C-C1BE-506E-C1A1C2A4C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87" y="868730"/>
            <a:ext cx="11782426" cy="4254415"/>
          </a:xfrm>
        </p:spPr>
        <p:txBody>
          <a:bodyPr anchor="ctr">
            <a:noAutofit/>
          </a:bodyPr>
          <a:lstStyle/>
          <a:p>
            <a:r>
              <a:rPr lang="ru-RU" b="1" dirty="0"/>
              <a:t>У нас намечается подписание важного контракта, а мой коллега, который за него отвечает, заболел! Мне завтра придётся </a:t>
            </a:r>
            <a:r>
              <a:rPr lang="ru-RU" b="1" dirty="0">
                <a:solidFill>
                  <a:srgbClr val="006600"/>
                </a:solidFill>
              </a:rPr>
              <a:t>лететь</a:t>
            </a:r>
            <a:r>
              <a:rPr lang="ru-RU" b="1" dirty="0"/>
              <a:t> вместо него в Норильск.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3762E22-925D-B09E-CA67-6EF2314D8D3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14621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DBA23-8093-E1D9-7C6D-0F5EFA94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FEC5EC-5B97-2BA6-62AA-A97A59008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87" y="868730"/>
            <a:ext cx="11782426" cy="4116629"/>
          </a:xfrm>
        </p:spPr>
        <p:txBody>
          <a:bodyPr anchor="ctr">
            <a:noAutofit/>
          </a:bodyPr>
          <a:lstStyle/>
          <a:p>
            <a:r>
              <a:rPr lang="ru-RU" b="1" dirty="0"/>
              <a:t>У нас намечается подписание важного контракта, а мой коллега, который за него отвечает, заболел! Мне завтра придётся </a:t>
            </a:r>
            <a:r>
              <a:rPr lang="ru-RU" b="1" dirty="0">
                <a:solidFill>
                  <a:srgbClr val="006600"/>
                </a:solidFill>
              </a:rPr>
              <a:t>лететь</a:t>
            </a:r>
            <a:r>
              <a:rPr lang="ru-RU" b="1" dirty="0"/>
              <a:t> вместо него в Норильск.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28E3AFB-2F86-D0D4-A30F-EAEBE6F06F8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C07E-4753-8BB6-6C14-5BBCDA351859}"/>
              </a:ext>
            </a:extLst>
          </p:cNvPr>
          <p:cNvSpPr txBox="1"/>
          <p:nvPr/>
        </p:nvSpPr>
        <p:spPr>
          <a:xfrm>
            <a:off x="2455100" y="4940671"/>
            <a:ext cx="9684707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i="1" u="sng" dirty="0">
                <a:solidFill>
                  <a:prstClr val="black"/>
                </a:solidFill>
                <a:latin typeface="Calibri" panose="020F0502020204030204"/>
              </a:rPr>
              <a:t>я завтра буду </a:t>
            </a:r>
            <a:r>
              <a:rPr kumimoji="0" lang="ru-RU" sz="4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находиться в пути</a:t>
            </a:r>
            <a:br>
              <a:rPr kumimoji="0" lang="ru-RU" sz="4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пункта А в пункт Б</a:t>
            </a:r>
            <a:endParaRPr kumimoji="0" lang="ru-RU" sz="5400" b="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898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EE6BB0-A255-BC1B-3221-7A0267485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6145A-AC0B-19DD-7BA9-4E1C16A6B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Я боюсь ... , поэтому </a:t>
            </a:r>
            <a:br>
              <a:rPr lang="ru-RU" b="1" dirty="0"/>
            </a:br>
            <a:r>
              <a:rPr lang="ru-RU" b="1" dirty="0"/>
              <a:t>отдыхаю только там, куда можно добраться не на самолёте.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8896444-9554-819A-70B2-5DEF19FB08E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293F1FF-D980-5EFD-87E7-4F9B53942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Моя соседка сломала ногу и сейчас не может ..., поэтому я помогаю ей.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идти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076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5F3920-294A-DD8A-EF41-1CA1AC271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E29CF-E2E1-0B2D-A532-7596AD0C6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Я боюсь </a:t>
            </a:r>
            <a:r>
              <a:rPr lang="ru-RU" b="1" dirty="0">
                <a:solidFill>
                  <a:srgbClr val="006600"/>
                </a:solidFill>
              </a:rPr>
              <a:t>летать</a:t>
            </a:r>
            <a:r>
              <a:rPr lang="ru-RU" b="1" dirty="0"/>
              <a:t> , поэтому отдыхаю только там, куда можно добраться не на самолёте.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FD9A113-FE03-9033-E176-9ABD972A9C0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A84E9F1-812C-4200-E168-6E83896D7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Моя соседка сломала ногу и сейчас не может ..., поэтому я помогаю ей.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идти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99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E2A97-7023-CA57-A07C-062317621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3A204-0F80-2927-C5CE-067292E78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Я боюсь </a:t>
            </a:r>
            <a:r>
              <a:rPr lang="ru-RU" b="1" dirty="0">
                <a:solidFill>
                  <a:srgbClr val="006600"/>
                </a:solidFill>
              </a:rPr>
              <a:t>летать</a:t>
            </a:r>
            <a:r>
              <a:rPr lang="ru-RU" b="1" dirty="0"/>
              <a:t> , поэтому отдыхаю только там, куда можно добраться не на самолёте.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96F10FE-F92F-FE5D-1235-AE971388F95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7FD0F1B-E299-2AF8-1CAE-F1C368A04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Моя соседка сломала ногу и сейчас не может ..., поэтому я помогаю ей.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идти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F8843A-BDFA-1EE4-2F5C-1715A1D5C74E}"/>
              </a:ext>
            </a:extLst>
          </p:cNvPr>
          <p:cNvSpPr txBox="1"/>
          <p:nvPr/>
        </p:nvSpPr>
        <p:spPr>
          <a:xfrm>
            <a:off x="943155" y="5426399"/>
            <a:ext cx="10126597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i="1" u="sng" dirty="0">
                <a:solidFill>
                  <a:prstClr val="black"/>
                </a:solidFill>
                <a:latin typeface="Calibri" panose="020F0502020204030204"/>
              </a:rPr>
              <a:t>Общее значение, тип действия.</a:t>
            </a:r>
            <a:endParaRPr kumimoji="0" lang="ru-RU" sz="5400" b="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62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C5BB2C-EB04-F3EC-7F73-ED8D6AD62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785CE-3950-20AA-F149-4949D898C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Моя соседка сломала ногу и сейчас не может ..., </a:t>
            </a:r>
            <a:br>
              <a:rPr lang="ru-RU" b="1" dirty="0"/>
            </a:br>
            <a:r>
              <a:rPr lang="ru-RU" b="1" dirty="0"/>
              <a:t>поэтому я помогаю ей.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E615B5F-AE77-52AA-6CA9-E56D4A3542E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E9D4221-0793-A947-9874-EBCA0F361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Моя соседка сломала ногу и сейчас не может ..., поэтому я помогаю ей.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идти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471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3539D9-9F77-04B8-3938-63B22FAF8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CE4B0-57A8-4AE2-9995-B02D83EAE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Моя соседка сломала ногу и сейчас не может </a:t>
            </a:r>
            <a:r>
              <a:rPr lang="ru-RU" b="1" dirty="0">
                <a:solidFill>
                  <a:srgbClr val="006600"/>
                </a:solidFill>
              </a:rPr>
              <a:t>ходить</a:t>
            </a:r>
            <a:r>
              <a:rPr lang="ru-RU" b="1" dirty="0"/>
              <a:t>, </a:t>
            </a:r>
            <a:br>
              <a:rPr lang="ru-RU" b="1" dirty="0"/>
            </a:br>
            <a:r>
              <a:rPr lang="ru-RU" b="1" dirty="0"/>
              <a:t>поэтому я помогаю ей.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03E86D6-DB9A-B6E2-EB7E-AB60BBF6D13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EA49E5F-06F6-66DC-1C15-F2530F03F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Моя соседка сломала ногу и сейчас не может ..., поэтому я помогаю ей.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идти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324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BB58FD-94CF-3A17-0F7B-0C20FE67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255B2-1AE0-C49E-126C-E5C97A598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Моя соседка сломала ногу и сейчас не может </a:t>
            </a:r>
            <a:r>
              <a:rPr lang="ru-RU" b="1" dirty="0">
                <a:solidFill>
                  <a:srgbClr val="006600"/>
                </a:solidFill>
              </a:rPr>
              <a:t>ходить</a:t>
            </a:r>
            <a:r>
              <a:rPr lang="ru-RU" b="1" dirty="0"/>
              <a:t>, </a:t>
            </a:r>
            <a:br>
              <a:rPr lang="ru-RU" b="1" dirty="0"/>
            </a:br>
            <a:r>
              <a:rPr lang="ru-RU" b="1" dirty="0"/>
              <a:t>поэтому я помогаю ей.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6BFB7C-5452-CE8E-67D7-6111656955DD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B1DAE52-9A0B-BED6-3263-E1028ECF7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Моя соседка сломала ногу и сейчас не может ..., поэтому я помогаю ей.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идти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A40249-883F-E184-CFAB-DD34839F9560}"/>
              </a:ext>
            </a:extLst>
          </p:cNvPr>
          <p:cNvSpPr txBox="1"/>
          <p:nvPr/>
        </p:nvSpPr>
        <p:spPr>
          <a:xfrm>
            <a:off x="1453019" y="5407378"/>
            <a:ext cx="10534194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5000" b="1" i="1" u="sng" dirty="0"/>
              <a:t>Физическая возможность, умение</a:t>
            </a:r>
            <a:r>
              <a:rPr lang="ru-RU" sz="5000" i="1" u="sng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1390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7AA3EE-AE1E-9B05-1737-75383DA4B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C5A20-4CBB-1C33-4E6B-704BFC9E7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Мальчишки очень любят </a:t>
            </a:r>
            <a:br>
              <a:rPr lang="ru-RU" b="1" dirty="0"/>
            </a:br>
            <a:r>
              <a:rPr lang="ru-RU" b="1" dirty="0"/>
              <a:t>... по деревьям.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04DF2B4-7F2E-A095-CDFB-50C73936C76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94182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2F5B2D-CF40-8A6C-A8CE-40E6C53CD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D676B-6EF1-9931-1930-B39096DF9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Мальчишки очень любят </a:t>
            </a:r>
            <a:r>
              <a:rPr lang="ru-RU" b="1" dirty="0">
                <a:solidFill>
                  <a:srgbClr val="006600"/>
                </a:solidFill>
              </a:rPr>
              <a:t>лазать</a:t>
            </a:r>
            <a:r>
              <a:rPr lang="ru-RU" b="1" dirty="0"/>
              <a:t> по деревьям.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CB25B94-64A7-A059-D549-2F8933EB6D08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66160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414D96-69EE-C726-D7EF-9315DE02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D2B2D1-377B-F95B-6C74-E44D5CD0D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Мальчишки очень любят </a:t>
            </a:r>
            <a:r>
              <a:rPr lang="ru-RU" b="1" dirty="0">
                <a:solidFill>
                  <a:srgbClr val="006600"/>
                </a:solidFill>
              </a:rPr>
              <a:t>лазать</a:t>
            </a:r>
            <a:r>
              <a:rPr lang="ru-RU" b="1" dirty="0"/>
              <a:t> по деревьям.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96834DE-13E5-C82A-B510-738D177A5D5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37ED7-C646-2E78-08B2-043D255276CA}"/>
              </a:ext>
            </a:extLst>
          </p:cNvPr>
          <p:cNvSpPr txBox="1"/>
          <p:nvPr/>
        </p:nvSpPr>
        <p:spPr>
          <a:xfrm>
            <a:off x="158044" y="5407378"/>
            <a:ext cx="11829169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5000" b="1" i="1" u="sng" dirty="0"/>
              <a:t>Вверх</a:t>
            </a:r>
            <a:r>
              <a:rPr lang="ru-RU" sz="5000" i="1" u="sng" dirty="0"/>
              <a:t> или </a:t>
            </a:r>
            <a:r>
              <a:rPr lang="ru-RU" sz="5000" b="1" i="1" u="sng" dirty="0"/>
              <a:t>с трудом</a:t>
            </a:r>
            <a:r>
              <a:rPr lang="ru-RU" sz="5000" i="1" u="sng" dirty="0"/>
              <a:t>, в </a:t>
            </a:r>
            <a:r>
              <a:rPr lang="ru-RU" sz="5000" b="1" i="1" u="sng" dirty="0"/>
              <a:t>узкое</a:t>
            </a:r>
            <a:r>
              <a:rPr lang="ru-RU" sz="5000" i="1" u="sng" dirty="0"/>
              <a:t> отверстие.</a:t>
            </a:r>
          </a:p>
        </p:txBody>
      </p:sp>
    </p:spTree>
    <p:extLst>
      <p:ext uri="{BB962C8B-B14F-4D97-AF65-F5344CB8AC3E}">
        <p14:creationId xmlns:p14="http://schemas.microsoft.com/office/powerpoint/2010/main" val="513407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32E11E-31BD-3DA5-1ED6-08DD4D7C8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B69871-2DE9-32E6-1D56-75A21DDB3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 Интересно, это вор или любовник?</a:t>
            </a:r>
            <a:br>
              <a:rPr lang="ru-RU" b="1" dirty="0"/>
            </a:br>
            <a:r>
              <a:rPr lang="ru-RU" b="1" dirty="0"/>
              <a:t>— Кто?!</a:t>
            </a:r>
            <a:br>
              <a:rPr lang="ru-RU" b="1" dirty="0"/>
            </a:br>
            <a:r>
              <a:rPr lang="ru-RU" b="1" dirty="0"/>
              <a:t>— Да вот тот тип, который </a:t>
            </a:r>
            <a:br>
              <a:rPr lang="ru-RU" b="1" dirty="0"/>
            </a:br>
            <a:r>
              <a:rPr lang="ru-RU" b="1" dirty="0"/>
              <a:t>... на балкон.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3853DF0-7B1A-7792-BAD0-257A3D9EC4A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56970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E46106-4266-6664-5EF3-FC36EB0FA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24E1A-BAE7-0593-6191-0B7C7C0BB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 Интересно, это вор или любовник?</a:t>
            </a:r>
            <a:br>
              <a:rPr lang="ru-RU" b="1" dirty="0"/>
            </a:br>
            <a:r>
              <a:rPr lang="ru-RU" b="1" dirty="0"/>
              <a:t>— Кто?!</a:t>
            </a:r>
            <a:br>
              <a:rPr lang="ru-RU" b="1" dirty="0"/>
            </a:br>
            <a:r>
              <a:rPr lang="ru-RU" b="1" dirty="0"/>
              <a:t>— Да вот тот тип, который </a:t>
            </a:r>
            <a:r>
              <a:rPr lang="ru-RU" b="1" dirty="0">
                <a:solidFill>
                  <a:srgbClr val="006600"/>
                </a:solidFill>
              </a:rPr>
              <a:t>лезет</a:t>
            </a:r>
            <a:r>
              <a:rPr lang="ru-RU" b="1" dirty="0"/>
              <a:t> на балкон.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0E3645-A800-5D82-1E73-5EFCB7873339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08010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A24E72-FEDF-16A6-BF09-C2992BE35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A74BE-39FC-40C6-47D5-C55C1DBFF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 Интересно, это вор или любовник?</a:t>
            </a:r>
            <a:br>
              <a:rPr lang="ru-RU" b="1" dirty="0"/>
            </a:br>
            <a:r>
              <a:rPr lang="ru-RU" b="1" dirty="0"/>
              <a:t>— Кто?!</a:t>
            </a:r>
            <a:br>
              <a:rPr lang="ru-RU" b="1" dirty="0"/>
            </a:br>
            <a:r>
              <a:rPr lang="ru-RU" b="1" dirty="0"/>
              <a:t>— Да вот тот тип, который </a:t>
            </a:r>
            <a:r>
              <a:rPr lang="ru-RU" b="1" dirty="0">
                <a:solidFill>
                  <a:srgbClr val="006600"/>
                </a:solidFill>
              </a:rPr>
              <a:t>лезет</a:t>
            </a:r>
            <a:r>
              <a:rPr lang="ru-RU" b="1" dirty="0"/>
              <a:t> на балкон.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3576EAF-25D7-34BD-3747-38E5D7ED8A4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04BC82-5102-854B-23C0-EAD957B27590}"/>
              </a:ext>
            </a:extLst>
          </p:cNvPr>
          <p:cNvSpPr txBox="1"/>
          <p:nvPr/>
        </p:nvSpPr>
        <p:spPr>
          <a:xfrm>
            <a:off x="158044" y="5734756"/>
            <a:ext cx="11829169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5000" b="1" i="1" u="sng" dirty="0"/>
              <a:t>Вверх</a:t>
            </a:r>
            <a:r>
              <a:rPr lang="ru-RU" sz="5000" i="1" u="sng" dirty="0"/>
              <a:t> или </a:t>
            </a:r>
            <a:r>
              <a:rPr lang="ru-RU" sz="5000" b="1" i="1" u="sng" dirty="0"/>
              <a:t>с трудом</a:t>
            </a:r>
            <a:r>
              <a:rPr lang="ru-RU" sz="5000" i="1" u="sng" dirty="0"/>
              <a:t>, в </a:t>
            </a:r>
            <a:r>
              <a:rPr lang="ru-RU" sz="5000" b="1" i="1" u="sng" dirty="0"/>
              <a:t>узкое</a:t>
            </a:r>
            <a:r>
              <a:rPr lang="ru-RU" sz="5000" i="1" u="sng" dirty="0"/>
              <a:t> отверстие.</a:t>
            </a:r>
          </a:p>
        </p:txBody>
      </p:sp>
    </p:spTree>
    <p:extLst>
      <p:ext uri="{BB962C8B-B14F-4D97-AF65-F5344CB8AC3E}">
        <p14:creationId xmlns:p14="http://schemas.microsoft.com/office/powerpoint/2010/main" val="3962333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821C11-D671-476D-FF91-55DE12880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3AF41-6341-CE70-8C4E-C4F9AE940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 Смотри, твой кот ... </a:t>
            </a:r>
            <a:br>
              <a:rPr lang="ru-RU" b="1" dirty="0"/>
            </a:br>
            <a:r>
              <a:rPr lang="ru-RU" b="1" dirty="0"/>
              <a:t>в сумку. У тебя там мясо?</a:t>
            </a:r>
            <a:br>
              <a:rPr lang="ru-RU" b="1" dirty="0"/>
            </a:br>
            <a:r>
              <a:rPr lang="ru-RU" b="1" dirty="0"/>
              <a:t>— Нет, всё нормально, он так делает каждый раз, когда я с работы прихожу.</a:t>
            </a:r>
            <a:br>
              <a:rPr lang="ru-RU" b="1" dirty="0"/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8CAE201-BA07-79B7-3E94-86B54981A67D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892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DF919-AD26-09EE-B828-14D6C3866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2B5F27-D7CE-9451-E9F1-FB8D8AFC4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 Смотри, твой кот </a:t>
            </a:r>
            <a:r>
              <a:rPr lang="ru-RU" b="1" dirty="0">
                <a:solidFill>
                  <a:srgbClr val="006600"/>
                </a:solidFill>
              </a:rPr>
              <a:t>лезет</a:t>
            </a:r>
            <a:r>
              <a:rPr lang="ru-RU" b="1" dirty="0"/>
              <a:t> </a:t>
            </a:r>
            <a:br>
              <a:rPr lang="ru-RU" b="1" dirty="0"/>
            </a:br>
            <a:r>
              <a:rPr lang="ru-RU" b="1" dirty="0"/>
              <a:t>в сумку. У тебя там мясо?</a:t>
            </a:r>
            <a:br>
              <a:rPr lang="ru-RU" b="1" dirty="0"/>
            </a:br>
            <a:r>
              <a:rPr lang="ru-RU" b="1" dirty="0"/>
              <a:t>— Нет, всё нормально, он так делает каждый раз, когда я с работы прихожу.</a:t>
            </a:r>
            <a:br>
              <a:rPr lang="ru-RU" b="1" dirty="0"/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BE0A729-AEF3-F767-1DA1-E98FFA62B398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318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BEAD0B-AAE7-13C0-C3F3-9D7DEFE27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23C61-72E3-5FBC-6CA6-58B38CAC6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 Смотри, твой кот </a:t>
            </a:r>
            <a:r>
              <a:rPr lang="ru-RU" b="1" dirty="0">
                <a:solidFill>
                  <a:srgbClr val="006600"/>
                </a:solidFill>
              </a:rPr>
              <a:t>лезет</a:t>
            </a:r>
            <a:r>
              <a:rPr lang="ru-RU" b="1" dirty="0"/>
              <a:t> </a:t>
            </a:r>
            <a:br>
              <a:rPr lang="ru-RU" b="1" dirty="0"/>
            </a:br>
            <a:r>
              <a:rPr lang="ru-RU" b="1" dirty="0"/>
              <a:t>в сумку. У тебя там мясо?</a:t>
            </a:r>
            <a:br>
              <a:rPr lang="ru-RU" b="1" dirty="0"/>
            </a:br>
            <a:r>
              <a:rPr lang="ru-RU" b="1" dirty="0"/>
              <a:t>— Нет, всё нормально, он так делает каждый раз, когда я с работы прихожу.</a:t>
            </a:r>
            <a:br>
              <a:rPr lang="ru-RU" b="1" dirty="0"/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54B2DCB-5571-C5E5-0CBC-5B6A5A5ED6EE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E92993-1A56-2F98-5856-F8C2EE702A6A}"/>
              </a:ext>
            </a:extLst>
          </p:cNvPr>
          <p:cNvSpPr txBox="1"/>
          <p:nvPr/>
        </p:nvSpPr>
        <p:spPr>
          <a:xfrm>
            <a:off x="158044" y="5734756"/>
            <a:ext cx="11829169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5000" b="1" i="1" u="sng" dirty="0"/>
              <a:t>Вверх</a:t>
            </a:r>
            <a:r>
              <a:rPr lang="ru-RU" sz="5000" i="1" u="sng" dirty="0"/>
              <a:t> или </a:t>
            </a:r>
            <a:r>
              <a:rPr lang="ru-RU" sz="5000" b="1" i="1" u="sng" dirty="0"/>
              <a:t>с трудом</a:t>
            </a:r>
            <a:r>
              <a:rPr lang="ru-RU" sz="5000" i="1" u="sng" dirty="0"/>
              <a:t>, в </a:t>
            </a:r>
            <a:r>
              <a:rPr lang="ru-RU" sz="5000" b="1" i="1" u="sng" dirty="0"/>
              <a:t>узкое</a:t>
            </a:r>
            <a:r>
              <a:rPr lang="ru-RU" sz="5000" i="1" u="sng" dirty="0"/>
              <a:t> отверстие.</a:t>
            </a:r>
          </a:p>
        </p:txBody>
      </p:sp>
    </p:spTree>
    <p:extLst>
      <p:ext uri="{BB962C8B-B14F-4D97-AF65-F5344CB8AC3E}">
        <p14:creationId xmlns:p14="http://schemas.microsoft.com/office/powerpoint/2010/main" val="3570840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693DB-0FF6-F247-D5AA-7B5B8D032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E70C9-F60B-4FAF-69FB-3066E7E2A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Ну закрой чем-нибудь хлеб! Ну это не дело, что по еде </a:t>
            </a:r>
            <a:br>
              <a:rPr lang="ru-RU" b="1" dirty="0"/>
            </a:br>
            <a:r>
              <a:rPr lang="ru-RU" b="1" dirty="0"/>
              <a:t>... мухи!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181E56A-B5B4-AC2B-6653-667EF8E0408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351245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A57332-3CE8-8117-AF9F-AEFEF8397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BBD6C-3FD6-2711-ADD8-442149D42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Ну закрой чем-нибудь хлеб! Ну это не дело, что по еде </a:t>
            </a:r>
            <a:br>
              <a:rPr lang="ru-RU" b="1" dirty="0"/>
            </a:br>
            <a:r>
              <a:rPr lang="ru-RU" b="1" dirty="0">
                <a:solidFill>
                  <a:srgbClr val="006600"/>
                </a:solidFill>
              </a:rPr>
              <a:t>ползают</a:t>
            </a:r>
            <a:r>
              <a:rPr lang="ru-RU" b="1" dirty="0"/>
              <a:t> мухи!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C864C07-251D-1043-D4CC-DB80D45E5188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76173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9DC22D-F831-66DC-A670-2D03F4515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AAB065-EBBC-CE4C-7B38-422AEFC0A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Ну закрой чем-нибудь хлеб! Ну это не дело, что по еде </a:t>
            </a:r>
            <a:br>
              <a:rPr lang="ru-RU" b="1" dirty="0"/>
            </a:br>
            <a:r>
              <a:rPr lang="ru-RU" b="1" dirty="0">
                <a:solidFill>
                  <a:srgbClr val="006600"/>
                </a:solidFill>
              </a:rPr>
              <a:t>ползают</a:t>
            </a:r>
            <a:r>
              <a:rPr lang="ru-RU" b="1" dirty="0"/>
              <a:t> мухи!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03BADC-0C83-7542-AEDD-5D0DA8DC85A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4D90DA-994B-18C3-3009-98A0D7B057E6}"/>
              </a:ext>
            </a:extLst>
          </p:cNvPr>
          <p:cNvSpPr txBox="1"/>
          <p:nvPr/>
        </p:nvSpPr>
        <p:spPr>
          <a:xfrm>
            <a:off x="209196" y="4967111"/>
            <a:ext cx="11829169" cy="1631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5000" b="1" i="1" u="sng" dirty="0"/>
              <a:t>Лёжа на </a:t>
            </a:r>
            <a:r>
              <a:rPr lang="ru-RU" sz="5000" i="1" u="sng" dirty="0"/>
              <a:t>поверхности, </a:t>
            </a:r>
            <a:r>
              <a:rPr lang="ru-RU" sz="5000" b="1" i="1" u="sng" dirty="0"/>
              <a:t>по </a:t>
            </a:r>
            <a:r>
              <a:rPr lang="ru-RU" sz="5000" i="1" u="sng" dirty="0"/>
              <a:t>поверхности или </a:t>
            </a:r>
            <a:r>
              <a:rPr lang="ru-RU" sz="5000" b="1" i="1" u="sng" dirty="0"/>
              <a:t>очень близко к </a:t>
            </a:r>
            <a:r>
              <a:rPr lang="ru-RU" sz="5000" i="1" u="sng" dirty="0"/>
              <a:t>поверхности.</a:t>
            </a:r>
          </a:p>
        </p:txBody>
      </p:sp>
    </p:spTree>
    <p:extLst>
      <p:ext uri="{BB962C8B-B14F-4D97-AF65-F5344CB8AC3E}">
        <p14:creationId xmlns:p14="http://schemas.microsoft.com/office/powerpoint/2010/main" val="3422977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05F3C5-AB21-15B5-3AAB-CFE69D44E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CE8BAD-6AB3-4FCB-7EC4-17F2CB93B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 Осторожно! Змея!</a:t>
            </a:r>
            <a:br>
              <a:rPr lang="ru-RU" b="1" dirty="0"/>
            </a:br>
            <a:r>
              <a:rPr lang="ru-RU" b="1" dirty="0"/>
              <a:t>— Где?!</a:t>
            </a:r>
            <a:br>
              <a:rPr lang="ru-RU" b="1" dirty="0"/>
            </a:br>
            <a:r>
              <a:rPr lang="ru-RU" b="1" dirty="0"/>
              <a:t>— Вон, ... по траве.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E11C3C2-8DEB-2BF7-F2B2-8ADA61DF273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43657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C50474-AEDE-5580-9722-7D64346E5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ED9507-F2A0-A000-BEF9-76030553C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 Осторожно! Змея!</a:t>
            </a:r>
            <a:br>
              <a:rPr lang="ru-RU" b="1" dirty="0"/>
            </a:br>
            <a:r>
              <a:rPr lang="ru-RU" b="1" dirty="0"/>
              <a:t>— Где?!</a:t>
            </a:r>
            <a:br>
              <a:rPr lang="ru-RU" b="1" dirty="0"/>
            </a:br>
            <a:r>
              <a:rPr lang="ru-RU" b="1" dirty="0"/>
              <a:t>— Вон, </a:t>
            </a:r>
            <a:r>
              <a:rPr lang="ru-RU" b="1" dirty="0">
                <a:solidFill>
                  <a:srgbClr val="006600"/>
                </a:solidFill>
              </a:rPr>
              <a:t>ползёт</a:t>
            </a:r>
            <a:r>
              <a:rPr lang="ru-RU" b="1" dirty="0"/>
              <a:t> по траве.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396B7D2-54F9-DEAD-A525-96802463B02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964218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CF6F6-3996-F7BB-AC2E-A2CD40759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EB115F-4171-DDCA-3A29-6DDBC975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 Осторожно! Змея!</a:t>
            </a:r>
            <a:br>
              <a:rPr lang="ru-RU" b="1" dirty="0"/>
            </a:br>
            <a:r>
              <a:rPr lang="ru-RU" b="1" dirty="0"/>
              <a:t>— Где?!</a:t>
            </a:r>
            <a:br>
              <a:rPr lang="ru-RU" b="1" dirty="0"/>
            </a:br>
            <a:r>
              <a:rPr lang="ru-RU" b="1" dirty="0"/>
              <a:t>— Вон, </a:t>
            </a:r>
            <a:r>
              <a:rPr lang="ru-RU" b="1" dirty="0">
                <a:solidFill>
                  <a:srgbClr val="006600"/>
                </a:solidFill>
              </a:rPr>
              <a:t>ползёт</a:t>
            </a:r>
            <a:r>
              <a:rPr lang="ru-RU" b="1" dirty="0"/>
              <a:t> по траве.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D66A4D3-3FD3-6E52-AB84-FD6131E31D59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D23700-FC6E-7F3E-D82A-00AE0C73D8DA}"/>
              </a:ext>
            </a:extLst>
          </p:cNvPr>
          <p:cNvSpPr txBox="1"/>
          <p:nvPr/>
        </p:nvSpPr>
        <p:spPr>
          <a:xfrm>
            <a:off x="260350" y="4944534"/>
            <a:ext cx="11829169" cy="1631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5000" b="1" i="1" u="sng" dirty="0"/>
              <a:t>Лёжа на </a:t>
            </a:r>
            <a:r>
              <a:rPr lang="ru-RU" sz="5000" i="1" u="sng" dirty="0"/>
              <a:t>поверхности, </a:t>
            </a:r>
            <a:r>
              <a:rPr lang="ru-RU" sz="5000" b="1" i="1" u="sng" dirty="0"/>
              <a:t>по </a:t>
            </a:r>
            <a:r>
              <a:rPr lang="ru-RU" sz="5000" i="1" u="sng" dirty="0"/>
              <a:t>поверхности или </a:t>
            </a:r>
            <a:r>
              <a:rPr lang="ru-RU" sz="5000" b="1" i="1" u="sng" dirty="0"/>
              <a:t>очень близко к </a:t>
            </a:r>
            <a:r>
              <a:rPr lang="ru-RU" sz="5000" i="1" u="sng" dirty="0"/>
              <a:t>поверхности.</a:t>
            </a:r>
          </a:p>
        </p:txBody>
      </p:sp>
    </p:spTree>
    <p:extLst>
      <p:ext uri="{BB962C8B-B14F-4D97-AF65-F5344CB8AC3E}">
        <p14:creationId xmlns:p14="http://schemas.microsoft.com/office/powerpoint/2010/main" val="4233450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253FFA-D9B6-6296-F910-A1C617716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3B460-8FC8-7D92-A9C9-1BAD25F39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Привет! Куда это ты ... </a:t>
            </a:r>
            <a:br>
              <a:rPr lang="ru-RU" b="1" dirty="0"/>
            </a:br>
            <a:r>
              <a:rPr lang="ru-RU" b="1" dirty="0"/>
              <a:t>такой красивый торт?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3219996-5978-1B11-0D0C-0EBE4B5FD403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6570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94F81-5EE5-B73B-C21C-4FCEA8A5F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BC463-60C5-761C-3CCF-B31EFDBB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Привет! Куда это ты </a:t>
            </a:r>
            <a:r>
              <a:rPr lang="ru-RU" b="1" dirty="0">
                <a:solidFill>
                  <a:srgbClr val="006600"/>
                </a:solidFill>
              </a:rPr>
              <a:t>несёшь</a:t>
            </a:r>
            <a:r>
              <a:rPr lang="ru-RU" b="1" dirty="0"/>
              <a:t> </a:t>
            </a:r>
            <a:br>
              <a:rPr lang="ru-RU" b="1" dirty="0"/>
            </a:br>
            <a:r>
              <a:rPr lang="ru-RU" b="1" dirty="0"/>
              <a:t>такой красивый торт?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812B845-0B1A-1449-A106-5BB2638C567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508019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BABD11-52DD-0BE9-5F99-3A315E7B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7ABEF-2B8E-8538-A84C-E6D6C18F8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Привет! Куда это ты </a:t>
            </a:r>
            <a:r>
              <a:rPr lang="ru-RU" b="1" dirty="0">
                <a:solidFill>
                  <a:srgbClr val="006600"/>
                </a:solidFill>
              </a:rPr>
              <a:t>несёшь</a:t>
            </a:r>
            <a:r>
              <a:rPr lang="ru-RU" b="1" dirty="0"/>
              <a:t> </a:t>
            </a:r>
            <a:br>
              <a:rPr lang="ru-RU" b="1" dirty="0"/>
            </a:br>
            <a:r>
              <a:rPr lang="ru-RU" b="1" dirty="0"/>
              <a:t>такой красивый торт?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4958457-9142-7F37-FC7F-D099E9C81129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61BD94-17B5-C282-2C64-C68A19C3F2B9}"/>
              </a:ext>
            </a:extLst>
          </p:cNvPr>
          <p:cNvSpPr txBox="1"/>
          <p:nvPr/>
        </p:nvSpPr>
        <p:spPr>
          <a:xfrm>
            <a:off x="497291" y="4662311"/>
            <a:ext cx="11479213" cy="16619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5400" i="1" u="sng" dirty="0"/>
              <a:t>Ты сейчас </a:t>
            </a:r>
            <a:r>
              <a:rPr lang="ru-RU" sz="5400" b="1" i="1" u="sng" dirty="0">
                <a:solidFill>
                  <a:srgbClr val="006600"/>
                </a:solidFill>
              </a:rPr>
              <a:t>ИДЁШЬ</a:t>
            </a:r>
            <a:r>
              <a:rPr lang="ru-RU" sz="5400" i="1" u="sng" dirty="0"/>
              <a:t> = </a:t>
            </a:r>
            <a:br>
              <a:rPr lang="ru-RU" sz="4800" i="1" u="sng" dirty="0"/>
            </a:br>
            <a:r>
              <a:rPr lang="ru-RU" sz="4800" i="1" u="sng" dirty="0"/>
              <a:t>находишься в пути из пункта А в пункт Б</a:t>
            </a:r>
            <a:endParaRPr lang="ru-RU" sz="5400" i="1" u="sng" dirty="0"/>
          </a:p>
        </p:txBody>
      </p:sp>
    </p:spTree>
    <p:extLst>
      <p:ext uri="{BB962C8B-B14F-4D97-AF65-F5344CB8AC3E}">
        <p14:creationId xmlns:p14="http://schemas.microsoft.com/office/powerpoint/2010/main" val="2738386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31FAB6-5EED-9653-B67D-03B998A1E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3271A3-1CA1-4988-2815-71A5FCECF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 Ты выставляешь столько цветов во двор! Они же огромные и тяжёлые, как у тебя сил хватает?</a:t>
            </a:r>
            <a:br>
              <a:rPr lang="ru-RU" b="1" dirty="0"/>
            </a:br>
            <a:r>
              <a:rPr lang="ru-RU" b="1" dirty="0"/>
              <a:t>— Я ... их на тележке.</a:t>
            </a:r>
            <a:br>
              <a:rPr lang="ru-RU" b="1" dirty="0"/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8EAC5FB-96D9-3771-E90D-B756B2ACE16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33077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203D34-A7EE-719D-AD49-4D971580B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D7B906-1001-CC88-EBE9-AEAEBCFA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 Ты выставляешь столько цветов во двор! Они же огромные и тяжёлые, как у тебя сил хватает?</a:t>
            </a:r>
            <a:br>
              <a:rPr lang="ru-RU" b="1" dirty="0"/>
            </a:br>
            <a:r>
              <a:rPr lang="ru-RU" b="1" dirty="0"/>
              <a:t>— Я </a:t>
            </a:r>
            <a:r>
              <a:rPr lang="ru-RU" b="1" dirty="0">
                <a:solidFill>
                  <a:srgbClr val="006600"/>
                </a:solidFill>
              </a:rPr>
              <a:t>вожу</a:t>
            </a:r>
            <a:r>
              <a:rPr lang="ru-RU" b="1" dirty="0"/>
              <a:t> их на тележке.</a:t>
            </a:r>
            <a:br>
              <a:rPr lang="ru-RU" b="1" dirty="0"/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4E82054-63A8-FEC3-0B5A-F31A6689E9F3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3663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E8CF2C-6E65-4A3B-D06E-7C8F306E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B796E-17EE-9FA2-8E78-8F2B622D3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— Ты выставляешь столько цветов во двор! Они же огромные и тяжёлые, как у тебя сил хватает?</a:t>
            </a:r>
            <a:br>
              <a:rPr lang="ru-RU" b="1" dirty="0"/>
            </a:br>
            <a:r>
              <a:rPr lang="ru-RU" b="1" dirty="0"/>
              <a:t>— Я </a:t>
            </a:r>
            <a:r>
              <a:rPr lang="ru-RU" b="1" dirty="0">
                <a:solidFill>
                  <a:srgbClr val="006600"/>
                </a:solidFill>
              </a:rPr>
              <a:t>вожу</a:t>
            </a:r>
            <a:r>
              <a:rPr lang="ru-RU" b="1" dirty="0"/>
              <a:t> их на тележке.</a:t>
            </a:r>
            <a:br>
              <a:rPr lang="ru-RU" b="1" dirty="0"/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A738C1D-72C1-0506-C3FF-D41F0A8280C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3A0EE8-8278-6593-E759-05EACB72D4C0}"/>
              </a:ext>
            </a:extLst>
          </p:cNvPr>
          <p:cNvSpPr txBox="1"/>
          <p:nvPr/>
        </p:nvSpPr>
        <p:spPr>
          <a:xfrm>
            <a:off x="508000" y="5527605"/>
            <a:ext cx="10882489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5400" i="1" u="sng" dirty="0"/>
              <a:t>Цветы (объект) </a:t>
            </a:r>
            <a:r>
              <a:rPr lang="ru-RU" sz="5400" b="1" i="1" u="sng" dirty="0">
                <a:solidFill>
                  <a:srgbClr val="006600"/>
                </a:solidFill>
              </a:rPr>
              <a:t>ЕДУТ</a:t>
            </a:r>
            <a:r>
              <a:rPr lang="ru-RU" sz="5400" i="1" u="sng" dirty="0"/>
              <a:t> на тележке.</a:t>
            </a:r>
          </a:p>
        </p:txBody>
      </p:sp>
    </p:spTree>
    <p:extLst>
      <p:ext uri="{BB962C8B-B14F-4D97-AF65-F5344CB8AC3E}">
        <p14:creationId xmlns:p14="http://schemas.microsoft.com/office/powerpoint/2010/main" val="18787367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DE7985-8D0C-71B0-E69A-93BFD7EC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12642-5CF7-FC46-587D-A318B2794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0" y="868730"/>
            <a:ext cx="10413893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Извините за опоздание, я ... младшего брата в поликлинику.</a:t>
            </a:r>
            <a:br>
              <a:rPr lang="ru-RU" b="1" dirty="0"/>
            </a:br>
            <a:br>
              <a:rPr lang="ru-RU" b="1" dirty="0"/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C09F761-96CE-18EC-EE0B-B55AE4507253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080990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C26DA0-4E83-AEA3-B530-935AD103F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0A4B0-CE64-9FA2-4FD4-807E92CA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244" y="868730"/>
            <a:ext cx="10379601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Извините за опоздание, я </a:t>
            </a:r>
            <a:r>
              <a:rPr lang="ru-RU" b="1" dirty="0">
                <a:solidFill>
                  <a:srgbClr val="006600"/>
                </a:solidFill>
              </a:rPr>
              <a:t>водил</a:t>
            </a:r>
            <a:r>
              <a:rPr lang="ru-RU" b="1" dirty="0"/>
              <a:t> младшего брата в поликлинику.</a:t>
            </a:r>
            <a:br>
              <a:rPr lang="ru-RU" b="1" dirty="0"/>
            </a:br>
            <a:br>
              <a:rPr lang="ru-RU" b="1" dirty="0"/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FFE1AF5-6467-076E-46BD-322ADFED515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922669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79D420-57CC-DB10-EF85-68615C803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DAB0B7-2A69-DE48-923C-E7653A36C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244" y="868730"/>
            <a:ext cx="10379601" cy="5385766"/>
          </a:xfrm>
        </p:spPr>
        <p:txBody>
          <a:bodyPr anchor="ctr">
            <a:noAutofit/>
          </a:bodyPr>
          <a:lstStyle/>
          <a:p>
            <a:r>
              <a:rPr lang="ru-RU" b="1" dirty="0"/>
              <a:t>Извините за опоздание, я </a:t>
            </a:r>
            <a:r>
              <a:rPr lang="ru-RU" b="1" dirty="0">
                <a:solidFill>
                  <a:srgbClr val="006600"/>
                </a:solidFill>
              </a:rPr>
              <a:t>водил</a:t>
            </a:r>
            <a:r>
              <a:rPr lang="ru-RU" b="1" dirty="0"/>
              <a:t> младшего брата в поликлинику.</a:t>
            </a:r>
            <a:br>
              <a:rPr lang="ru-RU" b="1" dirty="0"/>
            </a:br>
            <a:br>
              <a:rPr lang="ru-RU" b="1" dirty="0"/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A393D89-44C9-541C-E59D-EAF537F275D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… из домашнего теста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1840A9-176F-A4E1-A5E2-34054940BAF1}"/>
              </a:ext>
            </a:extLst>
          </p:cNvPr>
          <p:cNvSpPr txBox="1"/>
          <p:nvPr/>
        </p:nvSpPr>
        <p:spPr>
          <a:xfrm>
            <a:off x="169333" y="4662311"/>
            <a:ext cx="1181788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800" i="1" u="sng" dirty="0"/>
              <a:t>Я уже </a:t>
            </a:r>
            <a:r>
              <a:rPr lang="ru-RU" sz="4800" b="1" i="1" u="sng" dirty="0"/>
              <a:t>вернулся</a:t>
            </a:r>
            <a:r>
              <a:rPr lang="ru-RU" sz="4800" i="1" u="sng" dirty="0"/>
              <a:t> + я шёл </a:t>
            </a:r>
            <a:r>
              <a:rPr lang="ru-RU" sz="4800" b="1" i="1" u="sng" dirty="0"/>
              <a:t>впереди</a:t>
            </a:r>
            <a:r>
              <a:rPr lang="ru-RU" sz="4800" i="1" u="sng" dirty="0"/>
              <a:t>, мой брат (объект) шёл </a:t>
            </a:r>
            <a:r>
              <a:rPr lang="ru-RU" sz="4800" b="1" i="1" u="sng" dirty="0"/>
              <a:t>за</a:t>
            </a:r>
            <a:r>
              <a:rPr lang="ru-RU" sz="4800" i="1" u="sng" dirty="0"/>
              <a:t> мной (субъектом).</a:t>
            </a:r>
          </a:p>
        </p:txBody>
      </p:sp>
    </p:spTree>
    <p:extLst>
      <p:ext uri="{BB962C8B-B14F-4D97-AF65-F5344CB8AC3E}">
        <p14:creationId xmlns:p14="http://schemas.microsoft.com/office/powerpoint/2010/main" val="914885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A4F07ED8-BAD4-BBFF-8936-4DCF15FBA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2776" y="232296"/>
            <a:ext cx="9144000" cy="69985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Глаголы движения с приставкой ПО-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B823CB-B51A-AE9A-B544-6EA68402300A}"/>
              </a:ext>
            </a:extLst>
          </p:cNvPr>
          <p:cNvSpPr txBox="1"/>
          <p:nvPr/>
        </p:nvSpPr>
        <p:spPr>
          <a:xfrm>
            <a:off x="197159" y="2920754"/>
            <a:ext cx="1313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4578D-DA19-84D7-BF09-897F82C2B846}"/>
              </a:ext>
            </a:extLst>
          </p:cNvPr>
          <p:cNvSpPr txBox="1"/>
          <p:nvPr/>
        </p:nvSpPr>
        <p:spPr>
          <a:xfrm>
            <a:off x="1442437" y="2939804"/>
            <a:ext cx="4601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D0E14E-B9A4-3DAB-33B7-8E4181DA653F}"/>
              </a:ext>
            </a:extLst>
          </p:cNvPr>
          <p:cNvSpPr txBox="1"/>
          <p:nvPr/>
        </p:nvSpPr>
        <p:spPr>
          <a:xfrm>
            <a:off x="1867825" y="1846555"/>
            <a:ext cx="2583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гр.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424AA8-E5E3-0633-40AF-A98EECDFE16E}"/>
              </a:ext>
            </a:extLst>
          </p:cNvPr>
          <p:cNvSpPr txBox="1"/>
          <p:nvPr/>
        </p:nvSpPr>
        <p:spPr>
          <a:xfrm>
            <a:off x="1858299" y="3690195"/>
            <a:ext cx="3355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гр.</a:t>
            </a:r>
          </a:p>
        </p:txBody>
      </p:sp>
      <p:sp>
        <p:nvSpPr>
          <p:cNvPr id="8" name="Стрелка: вправо с вырезом 7">
            <a:extLst>
              <a:ext uri="{FF2B5EF4-FFF2-40B4-BE49-F238E27FC236}">
                <a16:creationId xmlns:a16="http://schemas.microsoft.com/office/drawing/2014/main" id="{DDB3BEF3-9572-C90D-D477-ABFDD7495E4A}"/>
              </a:ext>
            </a:extLst>
          </p:cNvPr>
          <p:cNvSpPr/>
          <p:nvPr/>
        </p:nvSpPr>
        <p:spPr>
          <a:xfrm>
            <a:off x="4746501" y="2494625"/>
            <a:ext cx="1145220" cy="45719"/>
          </a:xfrm>
          <a:prstGeom prst="notchedRightArrow">
            <a:avLst/>
          </a:prstGeom>
          <a:ln w="139700" cap="rnd" cmpd="sng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трелка: вправо с вырезом 8">
            <a:extLst>
              <a:ext uri="{FF2B5EF4-FFF2-40B4-BE49-F238E27FC236}">
                <a16:creationId xmlns:a16="http://schemas.microsoft.com/office/drawing/2014/main" id="{DD8B5906-A906-8356-5DC8-114BEF5C8ED9}"/>
              </a:ext>
            </a:extLst>
          </p:cNvPr>
          <p:cNvSpPr/>
          <p:nvPr/>
        </p:nvSpPr>
        <p:spPr>
          <a:xfrm>
            <a:off x="4791908" y="4260507"/>
            <a:ext cx="1145220" cy="45719"/>
          </a:xfrm>
          <a:prstGeom prst="notchedRightArrow">
            <a:avLst/>
          </a:prstGeom>
          <a:ln w="139700" cap="rnd" cmpd="sng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5EA668-F756-D259-D706-949203880BDA}"/>
              </a:ext>
            </a:extLst>
          </p:cNvPr>
          <p:cNvSpPr txBox="1"/>
          <p:nvPr/>
        </p:nvSpPr>
        <p:spPr>
          <a:xfrm>
            <a:off x="6093135" y="2138479"/>
            <a:ext cx="841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F00D69-16BF-2E6D-17E9-3937D6D8869D}"/>
              </a:ext>
            </a:extLst>
          </p:cNvPr>
          <p:cNvSpPr txBox="1"/>
          <p:nvPr/>
        </p:nvSpPr>
        <p:spPr>
          <a:xfrm>
            <a:off x="6162675" y="3932936"/>
            <a:ext cx="841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FFD01-C67E-DA6C-18AE-ADD342C8EF6A}"/>
              </a:ext>
            </a:extLst>
          </p:cNvPr>
          <p:cNvSpPr txBox="1"/>
          <p:nvPr/>
        </p:nvSpPr>
        <p:spPr>
          <a:xfrm>
            <a:off x="6934201" y="1640321"/>
            <a:ext cx="49074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Начало движения.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Намерение отправиться куда-то, ближайшее будущее (буд.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Смена действия, характера, направления.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Местонахождение субъекта (пр.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1A8B2B-201B-2C77-CC7E-767940AE7569}"/>
              </a:ext>
            </a:extLst>
          </p:cNvPr>
          <p:cNvSpPr txBox="1"/>
          <p:nvPr/>
        </p:nvSpPr>
        <p:spPr>
          <a:xfrm>
            <a:off x="7070417" y="4121560"/>
            <a:ext cx="42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Ограниченное по времени движение.</a:t>
            </a:r>
          </a:p>
        </p:txBody>
      </p:sp>
    </p:spTree>
    <p:extLst>
      <p:ext uri="{BB962C8B-B14F-4D97-AF65-F5344CB8AC3E}">
        <p14:creationId xmlns:p14="http://schemas.microsoft.com/office/powerpoint/2010/main" val="12804624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A4F07ED8-BAD4-BBFF-8936-4DCF15FBA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2776" y="232296"/>
            <a:ext cx="9144000" cy="69985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Глаголы движения с приставкой ПО-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FFD01-C67E-DA6C-18AE-ADD342C8EF6A}"/>
              </a:ext>
            </a:extLst>
          </p:cNvPr>
          <p:cNvSpPr txBox="1"/>
          <p:nvPr/>
        </p:nvSpPr>
        <p:spPr>
          <a:xfrm>
            <a:off x="228600" y="926992"/>
            <a:ext cx="116405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Начало движения: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сели в машину 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поехали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аэропорт.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Намерение отправиться куда-то, ближайшее будущее: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Завтра мы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пойдём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Смена действия, характера, направления движения: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увидел друга 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пошёл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ему навстречу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Сначала мы шли медленно, а потом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пошли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быстрее, чтобы не опоздать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Теплоход принял сигнал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SOS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поплыл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помощь терпящим бедствие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Местонахождение субъекта (пр.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.):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Почему студентов нет в аудитории? Где они? — Они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поехали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экскурсию.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1A8B2B-201B-2C77-CC7E-767940AE7569}"/>
              </a:ext>
            </a:extLst>
          </p:cNvPr>
          <p:cNvSpPr txBox="1"/>
          <p:nvPr/>
        </p:nvSpPr>
        <p:spPr>
          <a:xfrm>
            <a:off x="314325" y="4742822"/>
            <a:ext cx="11640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Ограниченное по времени движение.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немного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походили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парку и вернулись домой.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CD930A-9C28-A652-079B-73558E8543B3}"/>
              </a:ext>
            </a:extLst>
          </p:cNvPr>
          <p:cNvSpPr txBox="1"/>
          <p:nvPr/>
        </p:nvSpPr>
        <p:spPr>
          <a:xfrm>
            <a:off x="663699" y="5676675"/>
            <a:ext cx="3924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сели в такси и шофёр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повёз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нас на вокзал.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66C56B-D202-251C-088B-52173EA8DB48}"/>
              </a:ext>
            </a:extLst>
          </p:cNvPr>
          <p:cNvSpPr txBox="1"/>
          <p:nvPr/>
        </p:nvSpPr>
        <p:spPr>
          <a:xfrm>
            <a:off x="5219700" y="5410200"/>
            <a:ext cx="6476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попросили шофёра такси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повозить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нас по разным улицам Москвы, чтобы лучше узнать город.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4DD2FEE-A5F3-DC40-A22A-69B8A02AFF2C}"/>
              </a:ext>
            </a:extLst>
          </p:cNvPr>
          <p:cNvCxnSpPr/>
          <p:nvPr/>
        </p:nvCxnSpPr>
        <p:spPr>
          <a:xfrm>
            <a:off x="228600" y="4476750"/>
            <a:ext cx="11468100" cy="0"/>
          </a:xfrm>
          <a:prstGeom prst="line">
            <a:avLst/>
          </a:prstGeom>
          <a:ln w="76200">
            <a:solidFill>
              <a:srgbClr val="2613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6958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47619-54B7-B5B4-6709-2FA716815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Диалог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F6001-288B-0410-D7D4-A98A57D46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</a:p>
          <a:p>
            <a:pPr marL="0" indent="0" algn="ctr">
              <a:buNone/>
            </a:pP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Определить имена персонажей (как зовут персонажей, обозначенных номерами)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глаголов движения.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5095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967E9-BBAC-68E5-803C-77B047B4B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EBF31-D308-6A74-3FEF-2427CF6F1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0332F4-28FD-D5EB-A995-65714C6C9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04558"/>
            <a:ext cx="118668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Скажите, пожалуйста, здесь место сбора на экскурсию в Ярославль?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Да, надеюсь, что здесь.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Вы наш экскурсовод?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2: Нет, что Вы! Я обычный экскурсант. Наверно, мы рано пришли.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рано? У меня написано: «11:50 — отправление», за полчаса до отправления — рано?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мне пришла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СМСка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эсэмэ́скъ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], что отправление переносят на 12:10.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Да? Ой! У меня же телефон выключен! Вчера вечером в театр ходил, забыл включить.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тоже звук на ночь отключил, чтобы выспаться. Сегодня уже в метро вспомнил — и увидел СМС.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Ага, вот она… Хм… долго придётся стоять…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Вот ещё кто-то идёт…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22672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35F4C7-F04A-9498-9ED0-F1B58AE1F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7BE1F-E2B6-5778-5FCB-BAFEC81D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A21298-B9FB-B6C5-D155-AFC370F43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04558"/>
            <a:ext cx="11866880" cy="595344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Здравствуйте! Вы на экскурсию в Ярославль?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Да. А Вы наш экскурсовод?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Нет, я просто сопровождающий. Экскурсовод к нам присоединится уже в Ярославле.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во сколько отправление? Это правда, что позже?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Да, там что-то с автобусом не то.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Мы поедем на сломанном автобусе?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 нет, что вы! Нам дадут другой, но он откуда-то только утром приехал, его надо проверить, заправить, потому и задержка. Я решил пораньше прийти, вдруг не все получили сообщения.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Да-да… Некоторые только что включили телефоны…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893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736AE-0BD5-BDAF-2A10-208DF46CE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FAFB3B-3EC4-0EB9-7BCC-6A72AB657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68568B-6510-1935-B31E-D3F1EA773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04558"/>
            <a:ext cx="118668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Доброе утро! Вы в Ярославль?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Да-да!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я думала, что я первая.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Нет, Вы третья.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так?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сопровождающий!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Аааа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…. Понятно…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478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9FE949-7F9A-57FD-42B2-ED677D7A1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0CEE3-42CA-6903-BC9B-6E27E5A20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893953-D626-727C-B69F-2F422C5D1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04558"/>
            <a:ext cx="11866880" cy="595344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Здрасьте!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Вы на экскурсию в Ярославль?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Да. Мы не опоздали?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Ну что вы, ещё даже автобус не пришёл. Вы получили сообщение о переносе?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Получили, но решили не рисковать.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осталось ещё двое…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двое? Такая маленькая группа? А автобус какой будет?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 волнуйтесь, это наша группа маленькая, а в автобусе будет ещё несколько групп. Мы едем вместе, но программы у нас разные.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Ну и хорошо, что маленькая. Когда много народу, сложнее. Одни хотят то, другие это…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ладно тебе, не ворчи. Программа ведь уже есть?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 волнуйтесь, программа есть, всё заказано, со всеми договорились. Но если что, мы можем что-то немного изменить… Ну, если вдруг всем не понравится то, что мы выбрали…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4424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E91109-CB3E-59CF-A51A-ED59CA417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7D62A-CAF8-5D68-7A4F-C7ED7E533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B53DC-B193-A12A-037F-8F1F0EA0C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904558"/>
            <a:ext cx="119684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Ой! Кто идёт!!! Сто лет тебя не видел!!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 ладно! Неделю назад в одном баре сидели.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Да? Ха! Это я, наверно, к твоему приходу уже выпил…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Нет. Выпил ты ещё до бара, потому что я пришёл туда раньше, ты мне рукой махнул, когда зашёл, а сейчас ничего не помнишь.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Ну… может быть… Да… Сейчас что-то смутно вспоминаю… Знаешь, у меня тогда проблема была, я не в своей тарелке с утра был…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Ладно, не оправдывайся. Ты что, тоже в Ярославль?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Ага… Решил вот в город предков съездить…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Ты из Ярославля?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Нет, там моя прабабка родилась.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840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BC46DA-C8A8-30C6-4A3A-815E819D3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8102B-FADA-039E-42CC-C05E37D33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7FC54-30CA-C754-3E32-1D651778E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904558"/>
            <a:ext cx="119684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Доброе утро! Извините, я не опоздала? Это ведь на экскурсию в Ярославль? Мне прислали эсэмэску, что автобус будет позже, но я подумала, а вдруг это ошибка…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Вы не опоздали, это не ошибка.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Уф, слава богу… Я сначала спокойно шла, а потом — как молния! А вдруг это была ошибка?! или спам?!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Нет-нет, всё правильно, успокойтесь! Так! Раз уж все собрались, давайте мы вас запишем…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Опять?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просто должен проверить список.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А, ну ладно…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7423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428E6B-C8B7-7DEF-4086-9BD059FBA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895B5-E8A5-1A51-EB2E-6A9BC2ED4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9AFA0F-8773-3250-E2C2-C07E44537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904558"/>
            <a:ext cx="119684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</a:t>
            </a:r>
            <a:r>
              <a:rPr lang="ru-RU" sz="20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</a:t>
            </a:r>
            <a:r>
              <a:rPr lang="ru-RU" sz="20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Евге́нье</a:t>
            </a:r>
            <a:r>
              <a:rPr lang="ru-RU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вич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9074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C5EBB-D7DB-4EDE-B205-E502776D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5B951-FC12-E9E3-FE63-C5D95A838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44F1CE-C3C9-5A29-5E7B-94E48C09F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904558"/>
            <a:ext cx="119684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ын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</a:t>
            </a:r>
            <a:r>
              <a:rPr lang="ru-RU" sz="2400" b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енск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6673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413E7E-1F5E-DCD6-753D-E1D646BA5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466375-3FF1-A468-3567-1FBDF4FC9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C7957E-F401-DA01-93AE-DE061E409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F7E19B9-9EFD-0C50-9641-CF408D2BAE3D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46F300-C4A8-D155-E6C4-9EA9BE59574C}"/>
              </a:ext>
            </a:extLst>
          </p:cNvPr>
          <p:cNvSpPr txBox="1"/>
          <p:nvPr/>
        </p:nvSpPr>
        <p:spPr>
          <a:xfrm>
            <a:off x="4467497" y="904558"/>
            <a:ext cx="240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???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2805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36FC96-CA96-AE89-439A-21F392E9F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42C39-5F7C-C572-D605-AA16BF9E1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9C306B-6DBA-35EF-DEF7-7D4BCBAC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47FADC7A-E5DE-5059-3294-792886A31D08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E2427-C77F-7BFB-6E0E-6A0C787BF4CF}"/>
              </a:ext>
            </a:extLst>
          </p:cNvPr>
          <p:cNvSpPr txBox="1"/>
          <p:nvPr/>
        </p:nvSpPr>
        <p:spPr>
          <a:xfrm>
            <a:off x="4467497" y="904558"/>
            <a:ext cx="240247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???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6754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23FEC5-083C-0477-C4E1-8750C5B9B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B2ED2-5EC8-E59C-ED6C-36051B83B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CD9C13-C947-C9F0-A004-1D7F4497C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B7C0600-50CB-F137-97F1-327B7E5AAE00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829881-A5DB-4BC4-043C-03C1D7ADA7BD}"/>
              </a:ext>
            </a:extLst>
          </p:cNvPr>
          <p:cNvSpPr txBox="1"/>
          <p:nvPr/>
        </p:nvSpPr>
        <p:spPr>
          <a:xfrm>
            <a:off x="4467497" y="904558"/>
            <a:ext cx="240247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—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???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2293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D8FAB-08BE-39CE-195A-A0D77B47D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BAA36-0C07-3D0E-1A70-52958D1BF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371065-3FCE-4502-62C6-879466B20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02D225BF-FA43-999B-F54C-19AEB3B57980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FA7016-84A7-A9FC-01CE-A75DD7A39E1F}"/>
              </a:ext>
            </a:extLst>
          </p:cNvPr>
          <p:cNvSpPr txBox="1"/>
          <p:nvPr/>
        </p:nvSpPr>
        <p:spPr>
          <a:xfrm>
            <a:off x="4467497" y="904558"/>
            <a:ext cx="2402477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—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Знаменский Олег Александрович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???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8936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F7DD8C-F122-6660-15BE-7F857F83F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7595A-8C20-F482-73EF-3327B738F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5259FD-E43B-99D3-33FB-827811ED4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044CAC8-A5D9-2E16-9140-0B572A3DFA77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C9D986-6154-F3EF-71DA-5DBAD8943707}"/>
              </a:ext>
            </a:extLst>
          </p:cNvPr>
          <p:cNvSpPr txBox="1"/>
          <p:nvPr/>
        </p:nvSpPr>
        <p:spPr>
          <a:xfrm>
            <a:off x="4467497" y="904558"/>
            <a:ext cx="240247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—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Знаменский Олег Александрович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Кибрик Нина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5. ???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7440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F6C23C-9D45-B460-F3DD-05C8BE440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D502E-6854-1919-9A9E-213E7925F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B5090C-8DC2-2E00-9F01-147D7F431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6FD78BA-038F-8761-D3ED-1E9EF52F3917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E17E4D-04EE-0E21-1367-73941C0E5462}"/>
              </a:ext>
            </a:extLst>
          </p:cNvPr>
          <p:cNvSpPr txBox="1"/>
          <p:nvPr/>
        </p:nvSpPr>
        <p:spPr>
          <a:xfrm>
            <a:off x="4467497" y="904558"/>
            <a:ext cx="2402477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—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Знаменский Олег Александрович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Кибрик Нина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5. Синицына Лариса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6. ???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64416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0E38D5-F611-83F6-E439-3CB7AD514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212D3-A1C9-0416-9966-A34D66958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90CE24-01DB-E923-9B58-0A36D0FF9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563CD2C-0CE8-10C0-8C35-91508A750C03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F3F92D-2393-602A-965C-20CBEB77753A}"/>
              </a:ext>
            </a:extLst>
          </p:cNvPr>
          <p:cNvSpPr txBox="1"/>
          <p:nvPr/>
        </p:nvSpPr>
        <p:spPr>
          <a:xfrm>
            <a:off x="4467497" y="904558"/>
            <a:ext cx="240247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—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Знаменский Олег Александрович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Кибрик Нина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5. Синицына Лариса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6. Синицына Евгения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7. ???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2129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04977B-2FF3-BD3B-D105-AB19ABD77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C0DB2-8240-C732-B8F3-32F417FCF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17A67A-67ED-A4D7-D8AB-77E87DD47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366ADBD4-0CF7-CFC5-F8C8-FD04299C0936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FD352E-CF37-3423-02C0-62B85BD925A6}"/>
              </a:ext>
            </a:extLst>
          </p:cNvPr>
          <p:cNvSpPr txBox="1"/>
          <p:nvPr/>
        </p:nvSpPr>
        <p:spPr>
          <a:xfrm>
            <a:off x="4467497" y="904558"/>
            <a:ext cx="2402477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—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Знаменский Олег Александрович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Кибрик Нина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5. Синицына Лариса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6. Синицына Евгения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7. Лебедев Евгений Фёдорович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???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5304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55B36C-64CE-D733-2756-87B9E12D5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12876-A43D-14E9-BB2F-334586634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C55164-5943-19D2-EF94-050F768F1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BFC281D-B065-C2C5-9D07-8BC85F48FE99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2C7B6E-FEA2-83C0-8829-8FEA8DF26825}"/>
              </a:ext>
            </a:extLst>
          </p:cNvPr>
          <p:cNvSpPr txBox="1"/>
          <p:nvPr/>
        </p:nvSpPr>
        <p:spPr>
          <a:xfrm>
            <a:off x="4467497" y="904558"/>
            <a:ext cx="2402477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—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Знаменский Олег Александрович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Кибрик Нина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5. Синицына Лариса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6. Синицына Евгения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7. Лебедев Евгений Фёдорович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Глаголева Елена Дмитриевна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35177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069405-8266-0A13-AE74-EBD7EC097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2A6460-BFEE-B727-9729-7F4880285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>
                <a:solidFill>
                  <a:srgbClr val="B2AAE5"/>
                </a:solidFill>
              </a:rPr>
              <a:t>1. Тест «Глаголы движения-1».</a:t>
            </a:r>
            <a:br>
              <a:rPr lang="ru-RU" sz="4000" dirty="0"/>
            </a:br>
            <a:br>
              <a:rPr lang="ru-RU" sz="4000" dirty="0"/>
            </a:br>
            <a:r>
              <a:rPr lang="ru-RU" sz="4000" dirty="0"/>
              <a:t>2. Устный рассказ с презентацией «Мой первый год на философском факультете МГУ имени М. В. Ломоносова». 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1E5B305-6C3D-BEEE-8463-FD7637CD70B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11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574867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16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F9058D61-DCF5-4F5C-1B2F-930DCA59926F}"/>
              </a:ext>
            </a:extLst>
          </p:cNvPr>
          <p:cNvSpPr txBox="1">
            <a:spLocks/>
          </p:cNvSpPr>
          <p:nvPr/>
        </p:nvSpPr>
        <p:spPr>
          <a:xfrm>
            <a:off x="838200" y="1032932"/>
            <a:ext cx="10515600" cy="569647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chemeClr val="tx1"/>
                </a:solidFill>
              </a:rPr>
              <a:t>1. Вопрос в области философии, который вас интересует, но на который вы не нашли ответа в литературе и на который вы хотели бы найти ответ самостоятельно.</a:t>
            </a:r>
          </a:p>
          <a:p>
            <a:pPr algn="ctr"/>
            <a:endParaRPr lang="ru-RU" sz="4400" dirty="0">
              <a:solidFill>
                <a:schemeClr val="tx1"/>
              </a:solidFill>
            </a:endParaRPr>
          </a:p>
          <a:p>
            <a:pPr algn="ctr"/>
            <a:r>
              <a:rPr lang="ru-RU" sz="4400" dirty="0">
                <a:solidFill>
                  <a:schemeClr val="tx1"/>
                </a:solidFill>
              </a:rPr>
              <a:t>2. Диалоги 2 и 3. «</a:t>
            </a:r>
            <a:r>
              <a:rPr lang="ru-RU" sz="4400" b="1" dirty="0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Поехали!», «В автобусе».</a:t>
            </a:r>
          </a:p>
          <a:p>
            <a:pPr algn="ctr"/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Найдите в тексте все глаголы движения, в приставочных выделите приставки.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Объясните, что имел в виду Арефьев, говоря: «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 не идёшь, ты ползёшь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 употребление глаголов разных групп во фразе «</a:t>
            </a:r>
            <a:r>
              <a:rPr lang="ru-RU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Пое́хали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Ярославль, но сначала </a:t>
            </a:r>
            <a:r>
              <a:rPr lang="ru-RU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пое́здим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Москве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«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во фразе Ларисы Синицыной отличается от последнего «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61382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3494</TotalTime>
  <Words>4198</Words>
  <Application>Microsoft Office PowerPoint</Application>
  <PresentationFormat>Широкоэкранный</PresentationFormat>
  <Paragraphs>501</Paragraphs>
  <Slides>64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71" baseType="lpstr">
      <vt:lpstr>Arial</vt:lpstr>
      <vt:lpstr>Calibri</vt:lpstr>
      <vt:lpstr>Calibri Light</vt:lpstr>
      <vt:lpstr>Cambria</vt:lpstr>
      <vt:lpstr>Gabriola</vt:lpstr>
      <vt:lpstr>Times New Roman</vt:lpstr>
      <vt:lpstr>Тема Office</vt:lpstr>
      <vt:lpstr>2 курс (философы 24 г/п)</vt:lpstr>
      <vt:lpstr>Презентация PowerPoint</vt:lpstr>
      <vt:lpstr>Презентация PowerPoint</vt:lpstr>
      <vt:lpstr>Расскажите о себе, пожалуйста…</vt:lpstr>
      <vt:lpstr>1. Тест «Глаголы движения-1».  2. Устный рассказ с презентацией «Мой первый год на философском факультете МГУ имени М. В. Ломоносова». </vt:lpstr>
      <vt:lpstr>Презентация PowerPoint</vt:lpstr>
      <vt:lpstr>Ну вот, осень настала: листья пожелтели, вон и птицы ... на юг.</vt:lpstr>
      <vt:lpstr>Ну вот, осень настала: листья пожелтели, вон и птицы летят на юг.</vt:lpstr>
      <vt:lpstr>Ну вот, осень настала: листья пожелтели, вон и птицы летят на юг.</vt:lpstr>
      <vt:lpstr>У нас намечается подписание важного контракта, а мой коллега, который за него отвечает, заболел! Мне завтра придётся ... вместо него в Норильск.</vt:lpstr>
      <vt:lpstr>У нас намечается подписание важного контракта, а мой коллега, который за него отвечает, заболел! Мне завтра придётся лететь вместо него в Норильск.</vt:lpstr>
      <vt:lpstr>У нас намечается подписание важного контракта, а мой коллега, который за него отвечает, заболел! Мне завтра придётся лететь вместо него в Норильск.</vt:lpstr>
      <vt:lpstr>Я боюсь ... , поэтому  отдыхаю только там, куда можно добраться не на самолёте.</vt:lpstr>
      <vt:lpstr>Я боюсь летать , поэтому отдыхаю только там, куда можно добраться не на самолёте.</vt:lpstr>
      <vt:lpstr>Я боюсь летать , поэтому отдыхаю только там, куда можно добраться не на самолёте.</vt:lpstr>
      <vt:lpstr>Моя соседка сломала ногу и сейчас не может ...,  поэтому я помогаю ей.</vt:lpstr>
      <vt:lpstr>Моя соседка сломала ногу и сейчас не может ходить,  поэтому я помогаю ей.</vt:lpstr>
      <vt:lpstr>Моя соседка сломала ногу и сейчас не может ходить,  поэтому я помогаю ей.</vt:lpstr>
      <vt:lpstr>Мальчишки очень любят  ... по деревьям.</vt:lpstr>
      <vt:lpstr>Мальчишки очень любят лазать по деревьям.</vt:lpstr>
      <vt:lpstr>Мальчишки очень любят лазать по деревьям.</vt:lpstr>
      <vt:lpstr>— Интересно, это вор или любовник? — Кто?! — Да вот тот тип, который  ... на балкон.</vt:lpstr>
      <vt:lpstr>— Интересно, это вор или любовник? — Кто?! — Да вот тот тип, который лезет на балкон.</vt:lpstr>
      <vt:lpstr>— Интересно, это вор или любовник? — Кто?! — Да вот тот тип, который лезет на балкон.</vt:lpstr>
      <vt:lpstr>— Смотри, твой кот ...  в сумку. У тебя там мясо? — Нет, всё нормально, он так делает каждый раз, когда я с работы прихожу. </vt:lpstr>
      <vt:lpstr>— Смотри, твой кот лезет  в сумку. У тебя там мясо? — Нет, всё нормально, он так делает каждый раз, когда я с работы прихожу. </vt:lpstr>
      <vt:lpstr>— Смотри, твой кот лезет  в сумку. У тебя там мясо? — Нет, всё нормально, он так делает каждый раз, когда я с работы прихожу. </vt:lpstr>
      <vt:lpstr>Ну закрой чем-нибудь хлеб! Ну это не дело, что по еде  ... мухи!</vt:lpstr>
      <vt:lpstr>Ну закрой чем-нибудь хлеб! Ну это не дело, что по еде  ползают мухи!</vt:lpstr>
      <vt:lpstr>Ну закрой чем-нибудь хлеб! Ну это не дело, что по еде  ползают мухи!</vt:lpstr>
      <vt:lpstr>— Осторожно! Змея! — Где?! — Вон, ... по траве.</vt:lpstr>
      <vt:lpstr>— Осторожно! Змея! — Где?! — Вон, ползёт по траве.</vt:lpstr>
      <vt:lpstr>— Осторожно! Змея! — Где?! — Вон, ползёт по траве.</vt:lpstr>
      <vt:lpstr>Привет! Куда это ты ...  такой красивый торт?</vt:lpstr>
      <vt:lpstr>Привет! Куда это ты несёшь  такой красивый торт?</vt:lpstr>
      <vt:lpstr>Привет! Куда это ты несёшь  такой красивый торт?</vt:lpstr>
      <vt:lpstr>— Ты выставляешь столько цветов во двор! Они же огромные и тяжёлые, как у тебя сил хватает? — Я ... их на тележке. </vt:lpstr>
      <vt:lpstr>— Ты выставляешь столько цветов во двор! Они же огромные и тяжёлые, как у тебя сил хватает? — Я вожу их на тележке. </vt:lpstr>
      <vt:lpstr>— Ты выставляешь столько цветов во двор! Они же огромные и тяжёлые, как у тебя сил хватает? — Я вожу их на тележке. </vt:lpstr>
      <vt:lpstr>Извините за опоздание, я ... младшего брата в поликлинику.  </vt:lpstr>
      <vt:lpstr>Извините за опоздание, я водил младшего брата в поликлинику.  </vt:lpstr>
      <vt:lpstr>Извините за опоздание, я водил младшего брата в поликлинику.  </vt:lpstr>
      <vt:lpstr>Презентация PowerPoint</vt:lpstr>
      <vt:lpstr>Презентация PowerPoint</vt:lpstr>
      <vt:lpstr>Диалог 1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1. Тест «Глаголы движения-1».  2. Устный рассказ с презентацией «Мой первый год на философском факультете МГУ имени М. В. Ломоносова».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52</cp:revision>
  <dcterms:created xsi:type="dcterms:W3CDTF">2024-09-01T20:30:35Z</dcterms:created>
  <dcterms:modified xsi:type="dcterms:W3CDTF">2025-09-11T16:38:17Z</dcterms:modified>
</cp:coreProperties>
</file>