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5" r:id="rId7"/>
    <p:sldId id="435" r:id="rId8"/>
    <p:sldId id="266" r:id="rId9"/>
    <p:sldId id="26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6600"/>
    <a:srgbClr val="749BFC"/>
    <a:srgbClr val="C8F8F3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8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lviguseva@mail.ru" TargetMode="External"/><Relationship Id="rId2" Type="http://schemas.openxmlformats.org/officeDocument/2006/relationships/hyperlink" Target="https://onlinetestpad.com/ru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курс (философы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3283888" y="928571"/>
            <a:ext cx="5674948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4 сентября 2025 года, 14:30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093929"/>
              </p:ext>
            </p:extLst>
          </p:nvPr>
        </p:nvGraphicFramePr>
        <p:xfrm>
          <a:off x="107287" y="2010542"/>
          <a:ext cx="11900938" cy="1713711"/>
        </p:xfrm>
        <a:graphic>
          <a:graphicData uri="http://schemas.openxmlformats.org/drawingml/2006/table">
            <a:tbl>
              <a:tblPr firstRow="1" firstCol="1" bandRow="1"/>
              <a:tblGrid>
                <a:gridCol w="44404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825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605117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605118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833718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3831363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1125804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2573187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себе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Юэ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Сяоюэ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Цзинчуань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F24E879-AF09-C54E-A0CF-C45F8642A97D}"/>
              </a:ext>
            </a:extLst>
          </p:cNvPr>
          <p:cNvSpPr txBox="1"/>
          <p:nvPr/>
        </p:nvSpPr>
        <p:spPr>
          <a:xfrm>
            <a:off x="1028700" y="1071563"/>
            <a:ext cx="10358438" cy="954107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Страница группы: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https://www.philol.msu.ru/~elvigus/Gruppy/2-fs-2526.html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D581C6D-C6B4-F1E2-3C57-22DD413ACEA1}"/>
              </a:ext>
            </a:extLst>
          </p:cNvPr>
          <p:cNvSpPr txBox="1">
            <a:spLocks/>
          </p:cNvSpPr>
          <p:nvPr/>
        </p:nvSpPr>
        <p:spPr>
          <a:xfrm>
            <a:off x="107287" y="0"/>
            <a:ext cx="12028151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курс (философы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255907-901E-8815-CBAF-55169A8E1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902" y="2357091"/>
            <a:ext cx="8816196" cy="404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2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28700" y="1071563"/>
            <a:ext cx="10358438" cy="954107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Страница группы: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https://www.philol.msu.ru/~elvigus/Gruppy/ 2-fs-2526.html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2A5862-01C8-FA6B-D406-9EDC6A943AA7}"/>
              </a:ext>
            </a:extLst>
          </p:cNvPr>
          <p:cNvSpPr txBox="1"/>
          <p:nvPr/>
        </p:nvSpPr>
        <p:spPr>
          <a:xfrm>
            <a:off x="1028700" y="2474893"/>
            <a:ext cx="10358438" cy="830997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https://www.philol.msu.ru/~elvigus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093A12E-3E47-02F8-465F-79289E5D54E3}"/>
              </a:ext>
            </a:extLst>
          </p:cNvPr>
          <p:cNvCxnSpPr/>
          <p:nvPr/>
        </p:nvCxnSpPr>
        <p:spPr>
          <a:xfrm>
            <a:off x="1413621" y="4012206"/>
            <a:ext cx="2328863" cy="5286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A969FD-4A01-221A-C4AF-84739158B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2816" y="3429000"/>
            <a:ext cx="6925056" cy="323361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4540E-2C81-6147-490F-33DAE07F9374}"/>
              </a:ext>
            </a:extLst>
          </p:cNvPr>
          <p:cNvSpPr txBox="1">
            <a:spLocks/>
          </p:cNvSpPr>
          <p:nvPr/>
        </p:nvSpPr>
        <p:spPr>
          <a:xfrm>
            <a:off x="107287" y="0"/>
            <a:ext cx="12028151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курс (философы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0780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2B8AB5C-BDCE-8520-02AD-120F7E77009C}"/>
              </a:ext>
            </a:extLst>
          </p:cNvPr>
          <p:cNvSpPr txBox="1">
            <a:spLocks/>
          </p:cNvSpPr>
          <p:nvPr/>
        </p:nvSpPr>
        <p:spPr>
          <a:xfrm>
            <a:off x="831850" y="532660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Правила обучения</a:t>
            </a:r>
            <a:br>
              <a:rPr lang="ru-RU"/>
            </a:br>
            <a:r>
              <a:rPr lang="ru-RU"/>
              <a:t>в группе русского языка</a:t>
            </a:r>
            <a:endParaRPr lang="ru-RU" dirty="0"/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F458A656-7BFC-CE1E-1FE9-46F95AB3C4FB}"/>
              </a:ext>
            </a:extLst>
          </p:cNvPr>
          <p:cNvSpPr txBox="1">
            <a:spLocks/>
          </p:cNvSpPr>
          <p:nvPr/>
        </p:nvSpPr>
        <p:spPr>
          <a:xfrm>
            <a:off x="577049" y="2175029"/>
            <a:ext cx="11034943" cy="457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200" dirty="0">
                <a:solidFill>
                  <a:srgbClr val="002060"/>
                </a:solidFill>
              </a:rPr>
              <a:t>1. Правило   </a:t>
            </a:r>
            <a:r>
              <a:rPr lang="ru-RU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6 6 6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</a:rPr>
              <a:t>Для получения допуска к зачету/экзамену необходимо выполнить</a:t>
            </a:r>
          </a:p>
          <a:p>
            <a:r>
              <a:rPr lang="ru-RU" sz="3000" b="1" dirty="0">
                <a:solidFill>
                  <a:srgbClr val="FF0000"/>
                </a:solidFill>
              </a:rPr>
              <a:t>6</a:t>
            </a:r>
            <a:r>
              <a:rPr lang="ru-RU" dirty="0">
                <a:solidFill>
                  <a:srgbClr val="002060"/>
                </a:solidFill>
              </a:rPr>
              <a:t> требований минимум на </a:t>
            </a:r>
            <a:r>
              <a:rPr lang="ru-RU" sz="3000" b="1" dirty="0">
                <a:solidFill>
                  <a:srgbClr val="FF0000"/>
                </a:solidFill>
              </a:rPr>
              <a:t>66</a:t>
            </a:r>
            <a:r>
              <a:rPr lang="ru-RU" dirty="0">
                <a:solidFill>
                  <a:srgbClr val="002060"/>
                </a:solidFill>
              </a:rPr>
              <a:t>%: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посещаемость;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активность и работа на уроках (это прилежание = выполнение всех требований + активность на занятиях и дополнительная работа);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промежуточные контрольные работы, зачёты и тесты — средняя оценка (зачеты должны быть сданы все);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домашние задания — количество и средняя оценка;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итоговый доклад-презентация;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итоговый лексико-грамматический тест.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1313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3C3B1F-2A48-F2DD-5260-41F647DEB089}"/>
              </a:ext>
            </a:extLst>
          </p:cNvPr>
          <p:cNvSpPr txBox="1">
            <a:spLocks/>
          </p:cNvSpPr>
          <p:nvPr/>
        </p:nvSpPr>
        <p:spPr>
          <a:xfrm>
            <a:off x="831850" y="532660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Правила обучения</a:t>
            </a:r>
            <a:br>
              <a:rPr lang="ru-RU"/>
            </a:br>
            <a:r>
              <a:rPr lang="ru-RU"/>
              <a:t>в группе русского языка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BF7A35-D886-05A6-8A79-A622E8634F22}"/>
              </a:ext>
            </a:extLst>
          </p:cNvPr>
          <p:cNvSpPr txBox="1">
            <a:spLocks/>
          </p:cNvSpPr>
          <p:nvPr/>
        </p:nvSpPr>
        <p:spPr>
          <a:xfrm>
            <a:off x="414339" y="2263667"/>
            <a:ext cx="11481740" cy="43945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 startAt="2"/>
            </a:pPr>
            <a:r>
              <a:rPr lang="ru-RU" dirty="0">
                <a:solidFill>
                  <a:srgbClr val="002060"/>
                </a:solidFill>
              </a:rPr>
              <a:t>Промежуточные оценки выставляются по 100-балльной системе.</a:t>
            </a:r>
          </a:p>
          <a:p>
            <a:pPr marL="457200" indent="-457200" algn="l">
              <a:buFont typeface="Arial" panose="020B0604020202020204" pitchFamily="34" charset="0"/>
              <a:buAutoNum type="arabicPeriod" startAt="2"/>
            </a:pPr>
            <a:r>
              <a:rPr lang="ru-RU" dirty="0">
                <a:solidFill>
                  <a:srgbClr val="002060"/>
                </a:solidFill>
              </a:rPr>
              <a:t>Итоговая оценка состоит из работы в семестре (посещаемость, активность, домашние задания устные и письменные, их количество и срок сдачи, все тесты, работа на занятиях и так далее), промежуточных зачётов, зачётного итогового задания (как правило — устного доклада-презентации) и итогового теста.</a:t>
            </a:r>
          </a:p>
          <a:p>
            <a:pPr marL="457200" indent="-457200" algn="l">
              <a:buFont typeface="Arial" panose="020B0604020202020204" pitchFamily="34" charset="0"/>
              <a:buAutoNum type="arabicPeriod" startAt="2"/>
            </a:pPr>
            <a:r>
              <a:rPr lang="ru-RU" dirty="0">
                <a:solidFill>
                  <a:srgbClr val="002060"/>
                </a:solidFill>
              </a:rPr>
              <a:t>Посещаемость рассчитывается по присутствию на каждом занятии.</a:t>
            </a:r>
          </a:p>
          <a:p>
            <a:pPr marL="457200" indent="-457200" algn="l">
              <a:buFont typeface="+mj-lt"/>
              <a:buAutoNum type="arabicPeriod" startAt="5"/>
            </a:pPr>
            <a:r>
              <a:rPr lang="ru-RU" dirty="0">
                <a:solidFill>
                  <a:srgbClr val="002060"/>
                </a:solidFill>
              </a:rPr>
              <a:t>В случае болезни или технических проблем необходимо предупредить об отсутствии ДО начала занятия. Если это было невозможно сделать ДО занятия,  в самые ближайшие сроки надо отправить сообщение (письмо) с объяснением, почему не предупредили заранее.</a:t>
            </a:r>
          </a:p>
          <a:p>
            <a:pPr marL="457200" indent="-457200" algn="l">
              <a:buFont typeface="Arial" panose="020B0604020202020204" pitchFamily="34" charset="0"/>
              <a:buAutoNum type="arabicPeriod" startAt="5"/>
            </a:pPr>
            <a:r>
              <a:rPr lang="ru-RU" dirty="0">
                <a:solidFill>
                  <a:srgbClr val="002060"/>
                </a:solidFill>
              </a:rPr>
              <a:t>После пропущенного занятия нужно написать объяснительную (форму выложу при первой необходимости).</a:t>
            </a: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При выполнении обоих требований (</a:t>
            </a:r>
            <a:r>
              <a:rPr lang="ru-RU" dirty="0" err="1">
                <a:solidFill>
                  <a:srgbClr val="002060"/>
                </a:solidFill>
              </a:rPr>
              <a:t>пп</a:t>
            </a:r>
            <a:r>
              <a:rPr lang="ru-RU" dirty="0">
                <a:solidFill>
                  <a:srgbClr val="002060"/>
                </a:solidFill>
              </a:rPr>
              <a:t>. 5 и 6) в графу «посещаемость» добавляется балл.</a:t>
            </a:r>
          </a:p>
          <a:p>
            <a:pPr marL="457200" indent="-457200" algn="l">
              <a:buFont typeface="Arial" panose="020B0604020202020204" pitchFamily="34" charset="0"/>
              <a:buAutoNum type="arabicPeriod" startAt="2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034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3266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Правила обучения</a:t>
            </a:r>
            <a:br>
              <a:rPr lang="ru-RU" dirty="0"/>
            </a:br>
            <a:r>
              <a:rPr lang="ru-RU" dirty="0"/>
              <a:t>в группе русского языка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032846"/>
            <a:ext cx="11771790" cy="4825153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Все материалы располагаются на учебной странице группы (</a:t>
            </a:r>
            <a:r>
              <a:rPr lang="en-US" dirty="0">
                <a:solidFill>
                  <a:srgbClr val="002060"/>
                </a:solidFill>
              </a:rPr>
              <a:t>http://www.philol.msu.ru/~elvigus/Gruppy/ 2-fs-2526.html</a:t>
            </a:r>
            <a:r>
              <a:rPr lang="ru-RU" dirty="0">
                <a:solidFill>
                  <a:srgbClr val="002060"/>
                </a:solidFill>
              </a:rPr>
              <a:t>). Там же будут домашние задания, ссылки на тесты и объявления. Если информация есть на сайте, отговорки типа «Мне никто не сказал» не принимаются.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При необходимости во время учебного процесса будут использованы другие ресурсы 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(тесты будут располагаться на сайтах </a:t>
            </a:r>
            <a:r>
              <a:rPr lang="en-US" b="0" i="0" u="sng" dirty="0">
                <a:solidFill>
                  <a:srgbClr val="589FFC"/>
                </a:solidFill>
                <a:effectLst/>
                <a:latin typeface="Arbutus Slab"/>
                <a:hlinkClick r:id="rId2"/>
              </a:rPr>
              <a:t>Online Test Pad</a:t>
            </a:r>
            <a:r>
              <a:rPr lang="ru-RU" dirty="0">
                <a:solidFill>
                  <a:srgbClr val="002060"/>
                </a:solidFill>
              </a:rPr>
              <a:t> и Университет без границ (</a:t>
            </a:r>
            <a:r>
              <a:rPr lang="en-US" dirty="0">
                <a:solidFill>
                  <a:srgbClr val="002060"/>
                </a:solidFill>
              </a:rPr>
              <a:t>https://distant.msu.ru/</a:t>
            </a:r>
            <a:r>
              <a:rPr lang="ru-RU" dirty="0">
                <a:solidFill>
                  <a:srgbClr val="002060"/>
                </a:solidFill>
              </a:rPr>
              <a:t>)).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Письменные задания будут приниматься на почту </a:t>
            </a:r>
            <a:r>
              <a:rPr lang="en-US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elviguseva@mail.ru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sz="2600" dirty="0">
                <a:solidFill>
                  <a:schemeClr val="tx1"/>
                </a:solidFill>
              </a:rPr>
              <a:t>Все письма (темы писем) должны быть оформлены следующим образом: </a:t>
            </a:r>
            <a:r>
              <a:rPr lang="ru-RU" sz="2600" b="1" dirty="0">
                <a:solidFill>
                  <a:schemeClr val="tx1"/>
                </a:solidFill>
              </a:rPr>
              <a:t>2ф24_ФамилияИмя_</a:t>
            </a:r>
            <a:r>
              <a:rPr lang="ru-RU" sz="2600" b="1" i="1" dirty="0">
                <a:solidFill>
                  <a:schemeClr val="tx1"/>
                </a:solidFill>
              </a:rPr>
              <a:t>Тема</a:t>
            </a:r>
            <a:r>
              <a:rPr lang="ru-RU" sz="2600" dirty="0">
                <a:solidFill>
                  <a:schemeClr val="tx1"/>
                </a:solidFill>
              </a:rPr>
              <a:t>. («Тема» — о чем письмо (домашнее задание, вопрос, объяснительная и так далее).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Для быстрой связи и передачи срочной информации будем использовать чат в </a:t>
            </a:r>
            <a:r>
              <a:rPr lang="ru-RU" dirty="0" err="1">
                <a:solidFill>
                  <a:srgbClr val="002060"/>
                </a:solidFill>
              </a:rPr>
              <a:t>Воцапе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8118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3266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Правила обучения</a:t>
            </a:r>
            <a:br>
              <a:rPr lang="ru-RU" dirty="0"/>
            </a:br>
            <a:r>
              <a:rPr lang="ru-RU" dirty="0"/>
              <a:t>в группе русского языка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032846"/>
            <a:ext cx="11771790" cy="379861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В случае обрыва связи необходимо попытаться подключиться еще раз. Если не получится, сообщить в общий чат. Если пропал интернет совсем, передать информацию через одногруппников или написать потом об этом сообщение преподавателю.</a:t>
            </a:r>
          </a:p>
          <a:p>
            <a:endParaRPr lang="ru-RU" sz="1600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В случае обрыва связи у </a:t>
            </a:r>
            <a:r>
              <a:rPr lang="ru-RU" b="1" dirty="0">
                <a:solidFill>
                  <a:srgbClr val="002060"/>
                </a:solidFill>
              </a:rPr>
              <a:t>преподавателя</a:t>
            </a:r>
            <a:r>
              <a:rPr lang="ru-RU" dirty="0">
                <a:solidFill>
                  <a:srgbClr val="002060"/>
                </a:solidFill>
              </a:rPr>
              <a:t> нужно подождать 5-15 минут. Если нет никаких сообщений в чате или через кого-то из студентов, можно выйти из виртуальной аудитории.</a:t>
            </a:r>
          </a:p>
          <a:p>
            <a:r>
              <a:rPr lang="ru-RU" dirty="0">
                <a:solidFill>
                  <a:srgbClr val="002060"/>
                </a:solidFill>
              </a:rPr>
              <a:t>Вся информация о ДЗ и проч. появится в чате или на странице по мере восстановления связи. Прекращение занятия из-за технических проблем </a:t>
            </a:r>
            <a:r>
              <a:rPr lang="ru-RU" b="1" dirty="0">
                <a:solidFill>
                  <a:srgbClr val="002060"/>
                </a:solidFill>
              </a:rPr>
              <a:t>не освобождает от выполнения ДЗ</a:t>
            </a:r>
            <a:r>
              <a:rPr lang="ru-RU" dirty="0">
                <a:solidFill>
                  <a:srgbClr val="002060"/>
                </a:solidFill>
              </a:rPr>
              <a:t>, которое обязательно будет на сайте или в чате.</a:t>
            </a:r>
          </a:p>
        </p:txBody>
      </p:sp>
    </p:spTree>
    <p:extLst>
      <p:ext uri="{BB962C8B-B14F-4D97-AF65-F5344CB8AC3E}">
        <p14:creationId xmlns:p14="http://schemas.microsoft.com/office/powerpoint/2010/main" val="3665067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Расскажите о себе, пожалуйста…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175029"/>
            <a:ext cx="7393296" cy="450985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Как Вас зовут?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Откуда Вы? Где сейчас живёте?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когда родились?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сколько учили русский язык?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Вы учитесь?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Как Вы оказались в МГУ?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научные интересы?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профессиональные планы на будущее?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8115300" y="2428875"/>
            <a:ext cx="36718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Я студент(ка) 2 курса бакалавриата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философского факультета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</p:spTree>
    <p:extLst>
      <p:ext uri="{BB962C8B-B14F-4D97-AF65-F5344CB8AC3E}">
        <p14:creationId xmlns:p14="http://schemas.microsoft.com/office/powerpoint/2010/main" val="2716317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/>
              <a:t>1. Тест «Глаголы движения-1».</a:t>
            </a:r>
            <a:br>
              <a:rPr lang="ru-RU" sz="4000" dirty="0"/>
            </a:br>
            <a:br>
              <a:rPr lang="ru-RU" sz="4000" dirty="0"/>
            </a:br>
            <a:r>
              <a:rPr lang="ru-RU" sz="4000" dirty="0"/>
              <a:t>2. Устный рассказ с презентацией «Мой первый год на философском факультете МГУ имени М. В. Ломоносова». 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9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613820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3292</TotalTime>
  <Words>711</Words>
  <Application>Microsoft Office PowerPoint</Application>
  <PresentationFormat>Широкоэкранный</PresentationFormat>
  <Paragraphs>65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Arbutus Slab</vt:lpstr>
      <vt:lpstr>Arial</vt:lpstr>
      <vt:lpstr>Arial Black</vt:lpstr>
      <vt:lpstr>Calibri</vt:lpstr>
      <vt:lpstr>Calibri Light</vt:lpstr>
      <vt:lpstr>Times New Roman</vt:lpstr>
      <vt:lpstr>Тема Office</vt:lpstr>
      <vt:lpstr>2 курс (философы 24 г/п)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обучения в группе русского языка</vt:lpstr>
      <vt:lpstr>Правила обучения в группе русского языка</vt:lpstr>
      <vt:lpstr>Расскажите о себе, пожалуйста…</vt:lpstr>
      <vt:lpstr>1. Тест «Глаголы движения-1».  2. Устный рассказ с презентацией «Мой первый год на философском факультете МГУ имени М. В. Ломоносова».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43</cp:revision>
  <dcterms:created xsi:type="dcterms:W3CDTF">2024-09-01T20:30:35Z</dcterms:created>
  <dcterms:modified xsi:type="dcterms:W3CDTF">2025-09-04T12:13:23Z</dcterms:modified>
</cp:coreProperties>
</file>