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869" r:id="rId3"/>
    <p:sldId id="328" r:id="rId4"/>
    <p:sldId id="590" r:id="rId5"/>
    <p:sldId id="329" r:id="rId6"/>
    <p:sldId id="591" r:id="rId7"/>
    <p:sldId id="321" r:id="rId8"/>
    <p:sldId id="311" r:id="rId9"/>
    <p:sldId id="312" r:id="rId10"/>
    <p:sldId id="313" r:id="rId11"/>
    <p:sldId id="314" r:id="rId12"/>
    <p:sldId id="315" r:id="rId13"/>
    <p:sldId id="949" r:id="rId14"/>
    <p:sldId id="603" r:id="rId15"/>
    <p:sldId id="609" r:id="rId16"/>
    <p:sldId id="605" r:id="rId17"/>
    <p:sldId id="610" r:id="rId18"/>
    <p:sldId id="606" r:id="rId19"/>
    <p:sldId id="611" r:id="rId20"/>
    <p:sldId id="604" r:id="rId21"/>
    <p:sldId id="612" r:id="rId22"/>
    <p:sldId id="959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C3A8BD"/>
    <a:srgbClr val="D3DEF1"/>
    <a:srgbClr val="D4DFF1"/>
    <a:srgbClr val="ADBBE4"/>
    <a:srgbClr val="B2AAE5"/>
    <a:srgbClr val="B1C5E6"/>
    <a:srgbClr val="B1ADE5"/>
    <a:srgbClr val="C3A8BE"/>
    <a:srgbClr val="2133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0" autoAdjust="0"/>
    <p:restoredTop sz="94660"/>
  </p:normalViewPr>
  <p:slideViewPr>
    <p:cSldViewPr snapToGrid="0">
      <p:cViewPr varScale="1">
        <p:scale>
          <a:sx n="42" d="100"/>
          <a:sy n="42" d="100"/>
        </p:scale>
        <p:origin x="293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16.10.2025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16.10.2025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16.10.2025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16.10.2025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16.10.2025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16.10.2025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16.10.2025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16.10.2025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16.10.2025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16.10.2025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16.10.2025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16.10.2025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vothouse.ru/img/mult/20110509/02.jpg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vothouse.ru/img/mult/20110509/03.jpg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hyperlink" Target="http://www.vothouse.ru/img/mult/20110509/04.jpg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vothouse.ru/img/mult/20110509/08.jpg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287" y="0"/>
            <a:ext cx="12028151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en-US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2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курс (философы 24 г/п)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3283887" y="928571"/>
            <a:ext cx="7350245" cy="584775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</a:rPr>
              <a:t>16 октября 2025 года, 17:30—19:45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9AB64EE0-EE36-4AE1-2ABB-AEE4CD36D7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4760101"/>
              </p:ext>
            </p:extLst>
          </p:nvPr>
        </p:nvGraphicFramePr>
        <p:xfrm>
          <a:off x="124178" y="2010542"/>
          <a:ext cx="11838327" cy="2012818"/>
        </p:xfrm>
        <a:graphic>
          <a:graphicData uri="http://schemas.openxmlformats.org/drawingml/2006/table">
            <a:tbl>
              <a:tblPr firstRow="1" firstCol="1" bandRow="1"/>
              <a:tblGrid>
                <a:gridCol w="570741">
                  <a:extLst>
                    <a:ext uri="{9D8B030D-6E8A-4147-A177-3AD203B41FA5}">
                      <a16:colId xmlns:a16="http://schemas.microsoft.com/office/drawing/2014/main" val="1258911635"/>
                    </a:ext>
                  </a:extLst>
                </a:gridCol>
                <a:gridCol w="1955468">
                  <a:extLst>
                    <a:ext uri="{9D8B030D-6E8A-4147-A177-3AD203B41FA5}">
                      <a16:colId xmlns:a16="http://schemas.microsoft.com/office/drawing/2014/main" val="269898606"/>
                    </a:ext>
                  </a:extLst>
                </a:gridCol>
                <a:gridCol w="483319">
                  <a:extLst>
                    <a:ext uri="{9D8B030D-6E8A-4147-A177-3AD203B41FA5}">
                      <a16:colId xmlns:a16="http://schemas.microsoft.com/office/drawing/2014/main" val="1118649554"/>
                    </a:ext>
                  </a:extLst>
                </a:gridCol>
                <a:gridCol w="324861">
                  <a:extLst>
                    <a:ext uri="{9D8B030D-6E8A-4147-A177-3AD203B41FA5}">
                      <a16:colId xmlns:a16="http://schemas.microsoft.com/office/drawing/2014/main" val="3736439267"/>
                    </a:ext>
                  </a:extLst>
                </a:gridCol>
                <a:gridCol w="385217">
                  <a:extLst>
                    <a:ext uri="{9D8B030D-6E8A-4147-A177-3AD203B41FA5}">
                      <a16:colId xmlns:a16="http://schemas.microsoft.com/office/drawing/2014/main" val="3119683142"/>
                    </a:ext>
                  </a:extLst>
                </a:gridCol>
                <a:gridCol w="964884">
                  <a:extLst>
                    <a:ext uri="{9D8B030D-6E8A-4147-A177-3AD203B41FA5}">
                      <a16:colId xmlns:a16="http://schemas.microsoft.com/office/drawing/2014/main" val="3890629694"/>
                    </a:ext>
                  </a:extLst>
                </a:gridCol>
                <a:gridCol w="806824">
                  <a:extLst>
                    <a:ext uri="{9D8B030D-6E8A-4147-A177-3AD203B41FA5}">
                      <a16:colId xmlns:a16="http://schemas.microsoft.com/office/drawing/2014/main" val="1225325674"/>
                    </a:ext>
                  </a:extLst>
                </a:gridCol>
                <a:gridCol w="1827988">
                  <a:extLst>
                    <a:ext uri="{9D8B030D-6E8A-4147-A177-3AD203B41FA5}">
                      <a16:colId xmlns:a16="http://schemas.microsoft.com/office/drawing/2014/main" val="2947973751"/>
                    </a:ext>
                  </a:extLst>
                </a:gridCol>
                <a:gridCol w="870452">
                  <a:extLst>
                    <a:ext uri="{9D8B030D-6E8A-4147-A177-3AD203B41FA5}">
                      <a16:colId xmlns:a16="http://schemas.microsoft.com/office/drawing/2014/main" val="3693366162"/>
                    </a:ext>
                  </a:extLst>
                </a:gridCol>
                <a:gridCol w="1316990">
                  <a:extLst>
                    <a:ext uri="{9D8B030D-6E8A-4147-A177-3AD203B41FA5}">
                      <a16:colId xmlns:a16="http://schemas.microsoft.com/office/drawing/2014/main" val="2255637695"/>
                    </a:ext>
                  </a:extLst>
                </a:gridCol>
                <a:gridCol w="433148">
                  <a:extLst>
                    <a:ext uri="{9D8B030D-6E8A-4147-A177-3AD203B41FA5}">
                      <a16:colId xmlns:a16="http://schemas.microsoft.com/office/drawing/2014/main" val="1740310412"/>
                    </a:ext>
                  </a:extLst>
                </a:gridCol>
                <a:gridCol w="1005522">
                  <a:extLst>
                    <a:ext uri="{9D8B030D-6E8A-4147-A177-3AD203B41FA5}">
                      <a16:colId xmlns:a16="http://schemas.microsoft.com/office/drawing/2014/main" val="2181416185"/>
                    </a:ext>
                  </a:extLst>
                </a:gridCol>
                <a:gridCol w="433147">
                  <a:extLst>
                    <a:ext uri="{9D8B030D-6E8A-4147-A177-3AD203B41FA5}">
                      <a16:colId xmlns:a16="http://schemas.microsoft.com/office/drawing/2014/main" val="3446889484"/>
                    </a:ext>
                  </a:extLst>
                </a:gridCol>
                <a:gridCol w="459766">
                  <a:extLst>
                    <a:ext uri="{9D8B030D-6E8A-4147-A177-3AD203B41FA5}">
                      <a16:colId xmlns:a16="http://schemas.microsoft.com/office/drawing/2014/main" val="48420375"/>
                    </a:ext>
                  </a:extLst>
                </a:gridCol>
              </a:tblGrid>
              <a:tr h="311631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8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B0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i="0" kern="12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i="0" kern="12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ДЗ Мф </a:t>
                      </a:r>
                      <a:r>
                        <a:rPr lang="ru-RU" sz="1400" b="1" i="0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КрыльяНоги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 хвосты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FE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AD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46993"/>
                  </a:ext>
                </a:extLst>
              </a:tr>
              <a:tr h="333037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Ван Юэ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66052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Ду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Юйхао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703116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Лян </a:t>
                      </a:r>
                      <a:r>
                        <a:rPr lang="ru-RU" sz="2000" i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Сяоюэ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08948"/>
                  </a:ext>
                </a:extLst>
              </a:tr>
              <a:tr h="311631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Ши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Цзинчуань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kern="12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1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731820"/>
                  </a:ext>
                </a:extLst>
              </a:tr>
              <a:tr h="184018">
                <a:tc>
                  <a:txBody>
                    <a:bodyPr/>
                    <a:lstStyle/>
                    <a:p>
                      <a:pPr marL="0" indent="0" algn="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1" i="0" kern="12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1" i="0" kern="12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1" i="0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0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1" i="0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800" b="0" i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2447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4847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5623" y="2108498"/>
            <a:ext cx="10249764" cy="1764255"/>
          </a:xfrm>
          <a:gradFill flip="none" rotWithShape="1">
            <a:gsLst>
              <a:gs pos="0">
                <a:srgbClr val="FFCC66"/>
              </a:gs>
              <a:gs pos="77000">
                <a:srgbClr val="65D7FF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 fontScale="85000" lnSpcReduction="10000"/>
          </a:bodyPr>
          <a:lstStyle/>
          <a:p>
            <a:r>
              <a:rPr lang="ru-RU" sz="13800" b="1" spc="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Глаголы движения</a:t>
            </a:r>
            <a:endParaRPr lang="ru-RU" sz="6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838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4"/>
            <a:ext cx="9144000" cy="777004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fontScale="4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76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Голубой вагон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Слова Эдуарда Успенского, композитор Владимир Шаинский.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  <p:sp>
        <p:nvSpPr>
          <p:cNvPr id="6" name="Подзаголовок 5">
            <a:extLst>
              <a:ext uri="{FF2B5EF4-FFF2-40B4-BE49-F238E27FC236}">
                <a16:creationId xmlns:a16="http://schemas.microsoft.com/office/drawing/2014/main" id="{7DC4D35E-F03C-981C-C1BC-A538B97FE6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GolubojVagon">
            <a:hlinkClick r:id="" action="ppaction://media"/>
            <a:extLst>
              <a:ext uri="{FF2B5EF4-FFF2-40B4-BE49-F238E27FC236}">
                <a16:creationId xmlns:a16="http://schemas.microsoft.com/office/drawing/2014/main" id="{709889E8-9157-748B-136C-BABD94876FB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9200" y="952108"/>
            <a:ext cx="97536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717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05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613" y="2154024"/>
            <a:ext cx="5847687" cy="4703976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Медленно минуты </a:t>
            </a:r>
            <a:r>
              <a:rPr lang="ru-RU" b="0" i="0" dirty="0">
                <a:solidFill>
                  <a:schemeClr val="accent2">
                    <a:lumMod val="50000"/>
                  </a:schemeClr>
                </a:solidFill>
                <a:effectLst/>
                <a:latin typeface="Bookman Old Style" panose="02050604050505020204" pitchFamily="18" charset="0"/>
              </a:rPr>
              <a:t>уплывают</a:t>
            </a:r>
            <a:r>
              <a:rPr lang="ru-RU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 в даль,</a:t>
            </a:r>
            <a:br>
              <a:rPr lang="ru-RU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Встречи с ними ты уже не жди.</a:t>
            </a:r>
            <a:br>
              <a:rPr lang="ru-RU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И хотя нам прошлого немного жаль,</a:t>
            </a:r>
            <a:br>
              <a:rPr lang="ru-RU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Лучшее, конечно, впереди.</a:t>
            </a:r>
            <a:br>
              <a:rPr lang="ru-RU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</a:br>
            <a:br>
              <a:rPr lang="ru-RU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Припев:</a:t>
            </a:r>
            <a:br>
              <a:rPr lang="ru-RU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Скатертью, скатертью</a:t>
            </a:r>
            <a:br>
              <a:rPr lang="ru-RU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Дальний путь стелется,</a:t>
            </a:r>
            <a:br>
              <a:rPr lang="ru-RU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И упирается прямо в небосклон.</a:t>
            </a:r>
            <a:br>
              <a:rPr lang="ru-RU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Каждому, каждому</a:t>
            </a:r>
            <a:br>
              <a:rPr lang="ru-RU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В лучшее верится...</a:t>
            </a:r>
            <a:br>
              <a:rPr lang="ru-RU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</a:br>
            <a:r>
              <a:rPr lang="ru-RU" b="0" i="0" dirty="0">
                <a:solidFill>
                  <a:schemeClr val="accent2">
                    <a:lumMod val="50000"/>
                  </a:schemeClr>
                </a:solidFill>
                <a:effectLst/>
                <a:latin typeface="Bookman Old Style" panose="02050604050505020204" pitchFamily="18" charset="0"/>
              </a:rPr>
              <a:t>Катится</a:t>
            </a:r>
            <a:r>
              <a:rPr lang="ru-RU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, катится</a:t>
            </a:r>
            <a:br>
              <a:rPr lang="ru-RU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Голубой вагон.</a:t>
            </a:r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22493" y="148486"/>
            <a:ext cx="6658714" cy="777004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fontScale="4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76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Голубой вагон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Слова Эдуарда Успенского, композитор Владимир Шаинский.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C53D97ED-B47A-BD44-68EE-C503B52EAAEA}"/>
              </a:ext>
            </a:extLst>
          </p:cNvPr>
          <p:cNvSpPr txBox="1">
            <a:spLocks/>
          </p:cNvSpPr>
          <p:nvPr/>
        </p:nvSpPr>
        <p:spPr>
          <a:xfrm>
            <a:off x="6276975" y="2192790"/>
            <a:ext cx="5654435" cy="4516724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Может, мы обидели кого-то зря,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Календарь закроет этот лист.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 новым приключениям спешим,            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                                         друзья...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Эй, прибавь-ка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ходу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машинист!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Припев.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Голубой вагон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бежит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качается,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Скорый по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езд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набирает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ход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...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Ну, зачем же этот день кончается,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Пусть бы он тянулся целый год!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10430D-1346-9212-B53F-AA6547AEFCB8}"/>
              </a:ext>
            </a:extLst>
          </p:cNvPr>
          <p:cNvSpPr txBox="1"/>
          <p:nvPr/>
        </p:nvSpPr>
        <p:spPr>
          <a:xfrm>
            <a:off x="209035" y="904036"/>
            <a:ext cx="118557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Гена, я с тобой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поеду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— Спасибо, Чебурашка. 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Молодец, старик. Не оставил друга.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 ну-ка, подвинься. Крокодил, играй.</a:t>
            </a:r>
          </a:p>
        </p:txBody>
      </p:sp>
      <p:pic>
        <p:nvPicPr>
          <p:cNvPr id="6" name="GolubojVagon">
            <a:hlinkClick r:id="" action="ppaction://media"/>
            <a:extLst>
              <a:ext uri="{FF2B5EF4-FFF2-40B4-BE49-F238E27FC236}">
                <a16:creationId xmlns:a16="http://schemas.microsoft.com/office/drawing/2014/main" id="{41A675DA-842C-EF50-176B-AA5E4D40F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552662" y="26168"/>
            <a:ext cx="4598633" cy="2586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922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0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3"/>
            <a:ext cx="9144000" cy="1248343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День рожденья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2613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Музыка — Шаинский В. / слова — 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Тимофеевский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 А.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  <p:pic>
        <p:nvPicPr>
          <p:cNvPr id="3" name="DenR_PustBegut">
            <a:hlinkClick r:id="" action="ppaction://media"/>
            <a:extLst>
              <a:ext uri="{FF2B5EF4-FFF2-40B4-BE49-F238E27FC236}">
                <a16:creationId xmlns:a16="http://schemas.microsoft.com/office/drawing/2014/main" id="{598D0AC3-3F05-C130-6F8C-7A0E357C7D9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774207" y="1389518"/>
            <a:ext cx="6849187" cy="5011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485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54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2092269B-2C5B-0BDE-1270-5868327CC1D1}"/>
              </a:ext>
            </a:extLst>
          </p:cNvPr>
          <p:cNvSpPr txBox="1">
            <a:spLocks/>
          </p:cNvSpPr>
          <p:nvPr/>
        </p:nvSpPr>
        <p:spPr>
          <a:xfrm>
            <a:off x="1704975" y="175103"/>
            <a:ext cx="9144000" cy="1248343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День рожденья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2613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Музыка — Шаинский В. / слова — 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Тимофеевский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 А.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3BDE63-7A24-1767-B75B-AFF1C7D3E7B5}"/>
              </a:ext>
            </a:extLst>
          </p:cNvPr>
          <p:cNvSpPr txBox="1"/>
          <p:nvPr/>
        </p:nvSpPr>
        <p:spPr>
          <a:xfrm>
            <a:off x="184289" y="1423446"/>
            <a:ext cx="60926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Пусть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бегут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неуклюже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Пеше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82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ход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по лужам,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 вода — по асфальту рекой.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И неясно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хож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им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 этот день непогожий,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Почему я веселый такой.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6906016-62BC-7816-16CF-274F85EA5931}"/>
              </a:ext>
            </a:extLst>
          </p:cNvPr>
          <p:cNvSpPr txBox="1"/>
          <p:nvPr/>
        </p:nvSpPr>
        <p:spPr>
          <a:xfrm>
            <a:off x="1058517" y="3994307"/>
            <a:ext cx="5218457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Припев: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Ах, я играю на гармошке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хож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их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на виду...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 сожаленью, день рожденья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Только раз в году.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 сожаленью, день рожденья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Только раз в году.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1878D3-53FE-6ABB-F2B0-628854870574}"/>
              </a:ext>
            </a:extLst>
          </p:cNvPr>
          <p:cNvSpPr txBox="1"/>
          <p:nvPr/>
        </p:nvSpPr>
        <p:spPr>
          <a:xfrm>
            <a:off x="5976098" y="1267514"/>
            <a:ext cx="535180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Прилетит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вдруг волшебник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 голубом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верто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82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лет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е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И бесплатно покажет кино,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 днем рожденья поздравит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И, наверно, оставит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Мне в подарок пятьсот "эскимо".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5AA1FED-1ADC-B497-0801-FB41EA9DCF3E}"/>
              </a:ext>
            </a:extLst>
          </p:cNvPr>
          <p:cNvSpPr txBox="1"/>
          <p:nvPr/>
        </p:nvSpPr>
        <p:spPr>
          <a:xfrm>
            <a:off x="8711649" y="4467569"/>
            <a:ext cx="17443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Припев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DenR_PustBegut">
            <a:hlinkClick r:id="" action="ppaction://media"/>
            <a:extLst>
              <a:ext uri="{FF2B5EF4-FFF2-40B4-BE49-F238E27FC236}">
                <a16:creationId xmlns:a16="http://schemas.microsoft.com/office/drawing/2014/main" id="{09B6B844-BFBC-9F1D-9B4F-B0EFCC83121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527423" y="3608276"/>
            <a:ext cx="3907015" cy="2858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430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54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5C9891A-CC8C-4969-A749-F26241D02C1D}"/>
              </a:ext>
            </a:extLst>
          </p:cNvPr>
          <p:cNvSpPr txBox="1"/>
          <p:nvPr/>
        </p:nvSpPr>
        <p:spPr>
          <a:xfrm>
            <a:off x="1429555" y="1609859"/>
            <a:ext cx="822244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«Крылья, ноги и хвосты»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Жанр: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 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короткометражка, комедия, мультфильм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Режиссёры: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 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Александр Татарский, Игорь Ковалев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Продюсер: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 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З.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Сараева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Роли озвучивали: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 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Александр Филипенко, Алексей Птицын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1483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5C9891A-CC8C-4969-A749-F26241D02C1D}"/>
              </a:ext>
            </a:extLst>
          </p:cNvPr>
          <p:cNvSpPr txBox="1"/>
          <p:nvPr/>
        </p:nvSpPr>
        <p:spPr>
          <a:xfrm>
            <a:off x="1592115" y="0"/>
            <a:ext cx="82224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«Крылья, ноги и хвосты»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95D780-0294-B28A-09F9-715E7204BA68}"/>
              </a:ext>
            </a:extLst>
          </p:cNvPr>
          <p:cNvSpPr txBox="1"/>
          <p:nvPr/>
        </p:nvSpPr>
        <p:spPr>
          <a:xfrm>
            <a:off x="1107440" y="1286061"/>
            <a:ext cx="10617200" cy="51683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Перед вами знойная пустыня, почти голая, почти безжизненная, но в ней встречаются ящерицы, насекомые.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Встречаются в пустыне и страусы.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/* Страус прячет голову в песок */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― А-а-а!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 однажды, однажды встретились страус и гриф.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Гриф: 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Эй, ты, птичка, </a:t>
            </a:r>
            <a:r>
              <a:rPr kumimoji="0" lang="ru-RU" sz="2400" b="1" i="0" u="dbl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летим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со мной, там столько вкусного.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Страус: Сколько?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Гриф: Во!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0611AA7-DD71-716A-D6A0-E93CB67E28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6520" y="2000250"/>
            <a:ext cx="3810000" cy="28575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C432269-401C-126D-E132-2D33A223A6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455" y="476436"/>
            <a:ext cx="1162050" cy="80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365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5C9891A-CC8C-4969-A749-F26241D02C1D}"/>
              </a:ext>
            </a:extLst>
          </p:cNvPr>
          <p:cNvSpPr txBox="1"/>
          <p:nvPr/>
        </p:nvSpPr>
        <p:spPr>
          <a:xfrm>
            <a:off x="1592115" y="0"/>
            <a:ext cx="82224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«Крылья, ноги и хвосты»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70C494A8-68D7-13F8-E18C-46511E8D6A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5" name="Рисунок 5" descr="Не умел - научим, не хочешь - заставим. Взлетай!">
            <a:hlinkClick r:id="rId2" tooltip="&quot;Не умел - научим, не хочешь - заставим. Взлетай!&quot;"/>
            <a:extLst>
              <a:ext uri="{FF2B5EF4-FFF2-40B4-BE49-F238E27FC236}">
                <a16:creationId xmlns:a16="http://schemas.microsoft.com/office/drawing/2014/main" id="{CBBCC4BB-8E89-94C5-F288-DA036E2BAD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" y="1351279"/>
            <a:ext cx="3810000" cy="356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FC3DAD1-8F03-F439-899C-363D1CE79476}"/>
              </a:ext>
            </a:extLst>
          </p:cNvPr>
          <p:cNvSpPr txBox="1"/>
          <p:nvPr/>
        </p:nvSpPr>
        <p:spPr>
          <a:xfrm>
            <a:off x="4937761" y="1455816"/>
            <a:ext cx="6520813" cy="49632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― Э-э-э-э-эй, я же сказал </a:t>
            </a:r>
            <a:r>
              <a:rPr kumimoji="0" lang="ru-RU" sz="3200" b="1" i="0" u="dbl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</a:t>
            </a:r>
            <a:r>
              <a:rPr kumimoji="0" lang="ru-RU" sz="2800" b="1" i="0" u="dbl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летели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не </a:t>
            </a:r>
            <a:r>
              <a:rPr kumimoji="0" lang="ru-RU" sz="3200" b="1" i="0" u="dbl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</a:t>
            </a:r>
            <a:r>
              <a:rPr kumimoji="0" lang="ru-RU" sz="2800" b="1" i="0" u="dbl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бежали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Ты что, </a:t>
            </a:r>
            <a:r>
              <a:rPr kumimoji="0" lang="ru-RU" sz="3200" b="1" i="0" u="dbl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летать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разучился?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― Я и не умел.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― Не умел... 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умел — научим, не хочешь — заставим.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ru-RU" sz="3600" b="1" i="0" u="dbl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Вз</a:t>
            </a:r>
            <a:r>
              <a:rPr kumimoji="0" lang="ru-RU" sz="3200" b="1" i="0" u="dbl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летай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/* Ха-ха-ха! ААА! */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Птичка...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23906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5C9891A-CC8C-4969-A749-F26241D02C1D}"/>
              </a:ext>
            </a:extLst>
          </p:cNvPr>
          <p:cNvSpPr txBox="1"/>
          <p:nvPr/>
        </p:nvSpPr>
        <p:spPr>
          <a:xfrm>
            <a:off x="1592115" y="0"/>
            <a:ext cx="82224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«Крылья, ноги и хвосты»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70C494A8-68D7-13F8-E18C-46511E8D6A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C3DAD1-8F03-F439-899C-363D1CE79476}"/>
              </a:ext>
            </a:extLst>
          </p:cNvPr>
          <p:cNvSpPr txBox="1"/>
          <p:nvPr/>
        </p:nvSpPr>
        <p:spPr>
          <a:xfrm>
            <a:off x="4937762" y="1015663"/>
            <a:ext cx="6781798" cy="55158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― Все равно ты у меня </a:t>
            </a:r>
            <a:r>
              <a:rPr kumimoji="0" lang="ru-RU" sz="2800" b="1" i="0" u="dbl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взлетишь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Лучше день потерять...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Запомни: лучше день потерять, потом за пять минут </a:t>
            </a:r>
            <a:r>
              <a:rPr kumimoji="0" lang="ru-RU" sz="2800" b="1" i="0" u="dbl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долететь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Вперёд!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Назад!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Ближе-ближе. Вот что я тебе скажу, птица...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ААА! /* Забирает у страуса последнее перо */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Птичка!">
            <a:hlinkClick r:id="rId2" tooltip="&quot;Птичка!&quot;"/>
            <a:extLst>
              <a:ext uri="{FF2B5EF4-FFF2-40B4-BE49-F238E27FC236}">
                <a16:creationId xmlns:a16="http://schemas.microsoft.com/office/drawing/2014/main" id="{CEB1DA8D-97E8-DCDA-0F6A-49FCDF7695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" y="927496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Запомни, лучше день потерять, потом за пять минут долететь.">
            <a:hlinkClick r:id="rId4" tooltip="&quot;Запомни, лучше день потерять, потом за пять минут долететь.&quot;"/>
            <a:extLst>
              <a:ext uri="{FF2B5EF4-FFF2-40B4-BE49-F238E27FC236}">
                <a16:creationId xmlns:a16="http://schemas.microsoft.com/office/drawing/2014/main" id="{0B021BFD-4715-48FD-5CA1-E067843242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20" y="3904531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72673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5C9891A-CC8C-4969-A749-F26241D02C1D}"/>
              </a:ext>
            </a:extLst>
          </p:cNvPr>
          <p:cNvSpPr txBox="1"/>
          <p:nvPr/>
        </p:nvSpPr>
        <p:spPr>
          <a:xfrm>
            <a:off x="1592115" y="0"/>
            <a:ext cx="82224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«Крылья, ноги и хвосты»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70C494A8-68D7-13F8-E18C-46511E8D6A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C3DAD1-8F03-F439-899C-363D1CE79476}"/>
              </a:ext>
            </a:extLst>
          </p:cNvPr>
          <p:cNvSpPr txBox="1"/>
          <p:nvPr/>
        </p:nvSpPr>
        <p:spPr>
          <a:xfrm>
            <a:off x="4124960" y="986713"/>
            <a:ext cx="7650480" cy="59371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Повторяю. Разгонись как следует, и </a:t>
            </a:r>
            <a:r>
              <a:rPr kumimoji="0" lang="ru-RU" sz="2400" b="1" i="0" u="dbl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взлетай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Опаздываем, все вкусное съедят!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kumimoji="0" lang="ru-RU" sz="2800" b="1" i="0" u="dbl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</a:t>
            </a:r>
            <a:r>
              <a:rPr kumimoji="0" lang="ru-RU" sz="2400" b="1" i="0" u="dbl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шёл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kumimoji="0" lang="ru-RU" sz="2400" b="1" i="0" u="dbl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Пошёл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 Работаем, работаем. Страус, </a:t>
            </a:r>
            <a:r>
              <a:rPr kumimoji="0" lang="ru-RU" sz="2400" b="1" i="0" u="dbl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пошёл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Так, так, хорошо!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Эй, эй, эй, куда?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/* Страус возвращает все свои перья */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― Крылья, крылья. Ноги!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― Птичка...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/* А ящерица знает окончательную истину */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― Ноги, крылья. Главное - хвост!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Крылья, крылья. Ноги!">
            <a:hlinkClick r:id="rId2" tooltip="&quot;Крылья, крылья. Ноги!&quot;"/>
            <a:extLst>
              <a:ext uri="{FF2B5EF4-FFF2-40B4-BE49-F238E27FC236}">
                <a16:creationId xmlns:a16="http://schemas.microsoft.com/office/drawing/2014/main" id="{728F9AE7-F0C8-DD1E-F51C-CF1A9EB8F4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80" y="117729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9090EE6-43A5-74D2-AFC3-4DB3C40849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960" y="4034790"/>
            <a:ext cx="38100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7779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5C9891A-CC8C-4969-A749-F26241D02C1D}"/>
              </a:ext>
            </a:extLst>
          </p:cNvPr>
          <p:cNvSpPr txBox="1"/>
          <p:nvPr/>
        </p:nvSpPr>
        <p:spPr>
          <a:xfrm>
            <a:off x="1592115" y="0"/>
            <a:ext cx="82224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«Крылья, ноги и хвосты»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70C494A8-68D7-13F8-E18C-46511E8D6A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C3DAD1-8F03-F439-899C-363D1CE79476}"/>
              </a:ext>
            </a:extLst>
          </p:cNvPr>
          <p:cNvSpPr txBox="1"/>
          <p:nvPr/>
        </p:nvSpPr>
        <p:spPr>
          <a:xfrm>
            <a:off x="396240" y="986713"/>
            <a:ext cx="11379200" cy="50714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750"/>
              </a:spcBef>
              <a:spcAft>
                <a:spcPts val="75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ведь что интересно...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Мультфильм "Крылья, ноги и хвосты" сначала был снят без слов...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2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Ну то есть без осмысленных слов. Одни междометия и пантомима.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все было понятно. Для умных людей. Вот как мы с вами.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2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 товарищ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Хессин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который выполнял роль цензурирующего фактора — не понял. Так и сказал: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чё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-то я не понял. Птица какая-то, чего она, куда? Непонятный у вас фильм, товарищ Татарский! И не допустил фильм.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2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Вот же! Чуть не лишил нас лучшей радости детства.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2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счастью, через год на студии не хватило анимационных мощностей, и нужно было срочно что-нибудь новенькое. Тут-то вспомнили про "Крылья...", чуток удлинили, добавили слов (сами знаете для кого) — и уже тогда пропустили.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2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Теперь вот смотрим — и радуемся.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6311654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223505-41EA-77A0-5037-D7E556C24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D85CB8DB-D9F2-93CD-8C11-D65D73660771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16 октября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110C99E6-2025-2D81-EB61-2758DE82431B}"/>
              </a:ext>
            </a:extLst>
          </p:cNvPr>
          <p:cNvSpPr txBox="1">
            <a:spLocks/>
          </p:cNvSpPr>
          <p:nvPr/>
        </p:nvSpPr>
        <p:spPr>
          <a:xfrm>
            <a:off x="142505" y="1770798"/>
            <a:ext cx="11844708" cy="4179627"/>
          </a:xfrm>
          <a:prstGeom prst="rect">
            <a:avLst/>
          </a:prstGeom>
          <a:gradFill flip="none" rotWithShape="1">
            <a:gsLst>
              <a:gs pos="11000">
                <a:srgbClr val="C3A8BD"/>
              </a:gs>
              <a:gs pos="39000">
                <a:srgbClr val="B2AAE5"/>
              </a:gs>
              <a:gs pos="66000">
                <a:srgbClr val="ADBBE4"/>
              </a:gs>
              <a:gs pos="100000">
                <a:srgbClr val="D4DFF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4400" dirty="0">
                <a:solidFill>
                  <a:srgbClr val="261300"/>
                </a:solidFill>
              </a:rPr>
              <a:t>Описать происходившее в мультфильме </a:t>
            </a:r>
            <a:r>
              <a:rPr lang="ru-RU" sz="4400" dirty="0">
                <a:solidFill>
                  <a:prstClr val="black"/>
                </a:solidFill>
              </a:rPr>
              <a:t>«Крылья, ноги и хвосты»</a:t>
            </a:r>
            <a:br>
              <a:rPr lang="ru-RU" sz="4400" dirty="0">
                <a:solidFill>
                  <a:prstClr val="black"/>
                </a:solidFill>
              </a:rPr>
            </a:br>
            <a:r>
              <a:rPr lang="ru-RU" sz="4400" dirty="0">
                <a:solidFill>
                  <a:srgbClr val="261300"/>
                </a:solidFill>
              </a:rPr>
              <a:t>с глаголами движения в прошедшем времени)</a:t>
            </a:r>
            <a:br>
              <a:rPr lang="ru-RU" sz="4400" dirty="0">
                <a:solidFill>
                  <a:srgbClr val="261300"/>
                </a:solidFill>
              </a:rPr>
            </a:br>
            <a:r>
              <a:rPr lang="ru-RU" sz="4400" dirty="0">
                <a:solidFill>
                  <a:srgbClr val="261300"/>
                </a:solidFill>
              </a:rPr>
              <a:t>и дать оценку содержанию и главной идее.</a:t>
            </a:r>
            <a:br>
              <a:rPr lang="ru-RU" sz="4400" dirty="0">
                <a:solidFill>
                  <a:srgbClr val="261300"/>
                </a:solidFill>
              </a:rPr>
            </a:br>
            <a:r>
              <a:rPr lang="ru-RU" sz="4400" dirty="0">
                <a:solidFill>
                  <a:srgbClr val="261300"/>
                </a:solidFill>
              </a:rPr>
              <a:t>(Как реферат по фильму).</a:t>
            </a:r>
          </a:p>
        </p:txBody>
      </p:sp>
    </p:spTree>
    <p:extLst>
      <p:ext uri="{BB962C8B-B14F-4D97-AF65-F5344CB8AC3E}">
        <p14:creationId xmlns:p14="http://schemas.microsoft.com/office/powerpoint/2010/main" val="5686210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2964" y="692458"/>
            <a:ext cx="5601810" cy="4935986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marL="900430" indent="-900430" algn="l">
              <a:lnSpc>
                <a:spcPct val="150000"/>
              </a:lnSpc>
            </a:pPr>
            <a:r>
              <a:rPr lang="ru-RU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Е.: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Лар… Лар, а Лар!</a:t>
            </a:r>
          </a:p>
          <a:p>
            <a:pPr marL="900430" indent="-900430" algn="l">
              <a:lnSpc>
                <a:spcPct val="150000"/>
              </a:lnSpc>
            </a:pPr>
            <a:r>
              <a:rPr lang="ru-RU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Л.: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Ну что?</a:t>
            </a:r>
          </a:p>
          <a:p>
            <a:pPr marL="900430" indent="-900430" algn="l">
              <a:lnSpc>
                <a:spcPct val="150000"/>
              </a:lnSpc>
            </a:pPr>
            <a:r>
              <a:rPr lang="ru-RU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Е.: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Где твой рюкзак?</a:t>
            </a:r>
          </a:p>
          <a:p>
            <a:pPr marL="900430" indent="-900430" algn="l">
              <a:lnSpc>
                <a:spcPct val="150000"/>
              </a:lnSpc>
            </a:pPr>
            <a:r>
              <a:rPr lang="ru-RU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Л.:	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Зачем тебе мой рюкзак?</a:t>
            </a:r>
          </a:p>
          <a:p>
            <a:pPr marL="900430" indent="-900430" algn="l">
              <a:lnSpc>
                <a:spcPct val="150000"/>
              </a:lnSpc>
            </a:pPr>
            <a:r>
              <a:rPr lang="ru-RU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Е.: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Я колбасу туда положила.</a:t>
            </a:r>
          </a:p>
          <a:p>
            <a:pPr marL="900430" indent="-900430" algn="l">
              <a:lnSpc>
                <a:spcPct val="150000"/>
              </a:lnSpc>
            </a:pPr>
            <a:r>
              <a:rPr lang="ru-RU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Л.:	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мой рюкзак?</a:t>
            </a:r>
          </a:p>
          <a:p>
            <a:pPr marL="900430" indent="-900430" algn="l">
              <a:lnSpc>
                <a:spcPct val="150000"/>
              </a:lnSpc>
            </a:pPr>
            <a:r>
              <a:rPr lang="ru-RU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Е.:	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Ну да.</a:t>
            </a:r>
            <a:endParaRPr lang="ru-RU" sz="6000" dirty="0">
              <a:solidFill>
                <a:srgbClr val="6633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A8D4BA-43CE-7BBD-ECCD-36A186243D08}"/>
              </a:ext>
            </a:extLst>
          </p:cNvPr>
          <p:cNvSpPr txBox="1"/>
          <p:nvPr/>
        </p:nvSpPr>
        <p:spPr>
          <a:xfrm>
            <a:off x="4650636" y="0"/>
            <a:ext cx="33269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«Все голодные!»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B01D41AB-14CB-EEFE-1265-CF9905AF3BC4}"/>
              </a:ext>
            </a:extLst>
          </p:cNvPr>
          <p:cNvSpPr txBox="1">
            <a:spLocks/>
          </p:cNvSpPr>
          <p:nvPr/>
        </p:nvSpPr>
        <p:spPr>
          <a:xfrm>
            <a:off x="6169981" y="584775"/>
            <a:ext cx="5729055" cy="6055721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00430" marR="0" lvl="0" indent="-90043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Л.:	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почему не к себе?</a:t>
            </a:r>
          </a:p>
          <a:p>
            <a:pPr marL="900430" marR="0" lvl="0" indent="-90043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Е.:	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 у меня сумка маленькая!</a:t>
            </a:r>
          </a:p>
          <a:p>
            <a:pPr marL="900430" marR="0" lvl="0" indent="-90043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Л.:	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Ну, правильно! Лара плохая, Лара зануда, у Лары всегда огромные сумки…</a:t>
            </a:r>
          </a:p>
          <a:p>
            <a:pPr marL="900430" marR="0" lvl="0" indent="-90043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Е.:	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 ладно тебе… </a:t>
            </a:r>
          </a:p>
          <a:p>
            <a:pPr marL="900430" marR="0" lvl="0" indent="-90043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Л.:	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Ладно… Вот…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Фууууу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 Женька! Ты другую колбасу не могла взять? Ну, докторская же была!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33339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5A8D4BA-43CE-7BBD-ECCD-36A186243D08}"/>
              </a:ext>
            </a:extLst>
          </p:cNvPr>
          <p:cNvSpPr txBox="1"/>
          <p:nvPr/>
        </p:nvSpPr>
        <p:spPr>
          <a:xfrm>
            <a:off x="4650636" y="0"/>
            <a:ext cx="33269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«Все голодные!»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769E91A3-D7C1-1B3C-097B-F43220B99F9A}"/>
              </a:ext>
            </a:extLst>
          </p:cNvPr>
          <p:cNvSpPr txBox="1">
            <a:spLocks/>
          </p:cNvSpPr>
          <p:nvPr/>
        </p:nvSpPr>
        <p:spPr>
          <a:xfrm>
            <a:off x="6403757" y="692457"/>
            <a:ext cx="5518953" cy="5948039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00430" marR="0" lvl="0" indent="-90043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Е.:	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Конечно, ты у нас правильная, умная, делаешь всё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во́время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 А я вот поздно в аспирантуру пошла, извините!</a:t>
            </a:r>
          </a:p>
          <a:p>
            <a:pPr marL="900430" marR="0" lvl="0" indent="-90043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Л.:	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Причём тут аспирантура?!</a:t>
            </a:r>
          </a:p>
          <a:p>
            <a:pPr marL="900430" marR="0" lvl="0" indent="-90043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Е.:	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Есть хочу, дай колбасу!!!</a:t>
            </a:r>
          </a:p>
          <a:p>
            <a:pPr marL="900430" marR="0" lvl="0" indent="-90043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Л.:	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 не дам!!! Она же воняет!!!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3452EF85-5C62-1A0A-3CE9-F660BFAC4C4E}"/>
              </a:ext>
            </a:extLst>
          </p:cNvPr>
          <p:cNvSpPr txBox="1">
            <a:spLocks/>
          </p:cNvSpPr>
          <p:nvPr/>
        </p:nvSpPr>
        <p:spPr>
          <a:xfrm>
            <a:off x="403932" y="692456"/>
            <a:ext cx="5518953" cy="5948039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00430" marR="0" lvl="0" indent="-90043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Е.:	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Когда она была-то?</a:t>
            </a:r>
          </a:p>
          <a:p>
            <a:pPr marL="900430" marR="0" lvl="0" indent="-90043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Л.:	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Вчера утром покупали! Целую палку!</a:t>
            </a:r>
          </a:p>
          <a:p>
            <a:pPr marL="900430" marR="0" lvl="0" indent="-90043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Е.:	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Так я же ночью реферат дописывала!</a:t>
            </a:r>
          </a:p>
          <a:p>
            <a:pPr marL="900430" marR="0" lvl="0" indent="-90043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Л.:	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съела палку колбасы?!</a:t>
            </a:r>
          </a:p>
          <a:p>
            <a:pPr marL="900430" marR="0" lvl="0" indent="-90043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Е.:	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что?! Мозгам питание нужно было…</a:t>
            </a:r>
          </a:p>
          <a:p>
            <a:pPr marL="900430" marR="0" lvl="0" indent="-90043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Л.:	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Твоим мозгам раньше надо было питаться!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6273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6240" y="1171852"/>
            <a:ext cx="9561251" cy="5424255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</a:pPr>
            <a:r>
              <a:rPr lang="ru-RU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Арефьев: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О! чесночком запахло! Люди! Кто чеснока наелся?</a:t>
            </a:r>
          </a:p>
          <a:p>
            <a:pPr algn="l">
              <a:lnSpc>
                <a:spcPct val="150000"/>
              </a:lnSpc>
            </a:pPr>
            <a:r>
              <a:rPr lang="ru-RU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Лебедев: 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Вовочка, не кричи! Ты тоже не очень пахнешь.</a:t>
            </a:r>
          </a:p>
          <a:p>
            <a:pPr algn="l">
              <a:lnSpc>
                <a:spcPct val="150000"/>
              </a:lnSpc>
            </a:pPr>
            <a:r>
              <a:rPr lang="ru-RU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Арефьев: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Я? А что такое? Чем таким плохим я пахну?</a:t>
            </a:r>
          </a:p>
          <a:p>
            <a:pPr algn="l">
              <a:lnSpc>
                <a:spcPct val="150000"/>
              </a:lnSpc>
            </a:pPr>
            <a:r>
              <a:rPr lang="ru-RU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Лебедев: 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Пивом!</a:t>
            </a:r>
          </a:p>
          <a:p>
            <a:pPr algn="l">
              <a:lnSpc>
                <a:spcPct val="150000"/>
              </a:lnSpc>
            </a:pPr>
            <a:r>
              <a:rPr lang="ru-RU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Арефьев: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Да ладно, подумаешь… глотнул чуток…</a:t>
            </a:r>
          </a:p>
          <a:p>
            <a:pPr algn="l">
              <a:lnSpc>
                <a:spcPct val="150000"/>
              </a:lnSpc>
            </a:pPr>
            <a:r>
              <a:rPr lang="ru-RU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Е.:	</a:t>
            </a:r>
            <a:r>
              <a:rPr lang="ru-RU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Ларка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 Отдай колбасу! Я сейчас с голоду помру!</a:t>
            </a:r>
          </a:p>
          <a:p>
            <a:pPr algn="l">
              <a:lnSpc>
                <a:spcPct val="150000"/>
              </a:lnSpc>
            </a:pPr>
            <a:r>
              <a:rPr lang="ru-RU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Глаголева: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Женечка, погрызи яблочко! Я взяла несколько штук.</a:t>
            </a:r>
            <a:endParaRPr lang="ru-RU" sz="5400" dirty="0">
              <a:solidFill>
                <a:srgbClr val="6633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A8D4BA-43CE-7BBD-ECCD-36A186243D08}"/>
              </a:ext>
            </a:extLst>
          </p:cNvPr>
          <p:cNvSpPr txBox="1"/>
          <p:nvPr/>
        </p:nvSpPr>
        <p:spPr>
          <a:xfrm>
            <a:off x="4650636" y="0"/>
            <a:ext cx="33269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«Все голодные!»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15037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2963" y="692457"/>
            <a:ext cx="11629748" cy="5948039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</a:pPr>
            <a:r>
              <a:rPr lang="ru-RU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Кибрик Н.: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От яблок еще больше есть хочется… На, конфетой червячка замори.</a:t>
            </a:r>
          </a:p>
          <a:p>
            <a:pPr algn="l">
              <a:lnSpc>
                <a:spcPct val="150000"/>
              </a:lnSpc>
            </a:pPr>
            <a:r>
              <a:rPr lang="ru-RU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Глаголева: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А от сладкого тошнить будет.</a:t>
            </a:r>
          </a:p>
          <a:p>
            <a:pPr algn="l">
              <a:lnSpc>
                <a:spcPct val="150000"/>
              </a:lnSpc>
            </a:pPr>
            <a:r>
              <a:rPr lang="ru-RU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Знаменский: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Вы уже проголодались? Потерпите чуть-чуть, на полпути к Ярославлю</a:t>
            </a:r>
            <a:b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мы заедем в трактир.</a:t>
            </a:r>
          </a:p>
          <a:p>
            <a:pPr algn="l">
              <a:lnSpc>
                <a:spcPct val="150000"/>
              </a:lnSpc>
            </a:pPr>
            <a:r>
              <a:rPr lang="ru-RU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Кибрик Н.:	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полпути?</a:t>
            </a:r>
          </a:p>
          <a:p>
            <a:pPr algn="l">
              <a:lnSpc>
                <a:spcPct val="150000"/>
              </a:lnSpc>
            </a:pPr>
            <a:r>
              <a:rPr lang="ru-RU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Знаменский: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Да, два часа езды от Москвы.</a:t>
            </a:r>
          </a:p>
          <a:p>
            <a:pPr algn="l">
              <a:lnSpc>
                <a:spcPct val="150000"/>
              </a:lnSpc>
            </a:pPr>
            <a:r>
              <a:rPr lang="ru-RU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Глаголева:	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Езды! А мы стоим!</a:t>
            </a:r>
          </a:p>
          <a:p>
            <a:pPr algn="l">
              <a:lnSpc>
                <a:spcPct val="150000"/>
              </a:lnSpc>
            </a:pPr>
            <a:r>
              <a:rPr lang="ru-RU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Знаменский: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Ну, пробки… что ж сделаешь….</a:t>
            </a:r>
          </a:p>
          <a:p>
            <a:pPr algn="l">
              <a:lnSpc>
                <a:spcPct val="150000"/>
              </a:lnSpc>
            </a:pPr>
            <a:r>
              <a:rPr lang="ru-RU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Е.:	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не доживу…</a:t>
            </a:r>
            <a:endParaRPr lang="ru-RU" sz="5400" dirty="0">
              <a:solidFill>
                <a:srgbClr val="6633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A8D4BA-43CE-7BBD-ECCD-36A186243D08}"/>
              </a:ext>
            </a:extLst>
          </p:cNvPr>
          <p:cNvSpPr txBox="1"/>
          <p:nvPr/>
        </p:nvSpPr>
        <p:spPr>
          <a:xfrm>
            <a:off x="4650636" y="0"/>
            <a:ext cx="33269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«Все голодные!»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99368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2963" y="692457"/>
            <a:ext cx="5663954" cy="5948039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</a:pPr>
            <a:r>
              <a:rPr lang="ru-RU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Кибрик А.: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Евгения! Бутерброд</a:t>
            </a:r>
            <a:b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с сыром хотите?</a:t>
            </a:r>
          </a:p>
          <a:p>
            <a:pPr algn="l">
              <a:lnSpc>
                <a:spcPct val="150000"/>
              </a:lnSpc>
            </a:pPr>
            <a:r>
              <a:rPr lang="ru-RU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Е.:	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Да!</a:t>
            </a:r>
          </a:p>
          <a:p>
            <a:pPr algn="l">
              <a:lnSpc>
                <a:spcPct val="150000"/>
              </a:lnSpc>
            </a:pPr>
            <a:r>
              <a:rPr lang="ru-RU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Л.:	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Если только не с рокфором!</a:t>
            </a:r>
          </a:p>
          <a:p>
            <a:pPr algn="l">
              <a:lnSpc>
                <a:spcPct val="150000"/>
              </a:lnSpc>
            </a:pPr>
            <a:r>
              <a:rPr lang="ru-RU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Кибрик А.: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Да нет, наш, родной,</a:t>
            </a:r>
            <a:b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российский!</a:t>
            </a:r>
          </a:p>
          <a:p>
            <a:pPr algn="l">
              <a:lnSpc>
                <a:spcPct val="150000"/>
              </a:lnSpc>
            </a:pPr>
            <a:r>
              <a:rPr lang="ru-RU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Лебедев: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	А что за трактир?</a:t>
            </a:r>
          </a:p>
          <a:p>
            <a:pPr algn="l">
              <a:lnSpc>
                <a:spcPct val="150000"/>
              </a:lnSpc>
            </a:pPr>
            <a:r>
              <a:rPr lang="ru-RU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Знаменский: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«На Яхроме».</a:t>
            </a:r>
          </a:p>
          <a:p>
            <a:pPr algn="l">
              <a:lnSpc>
                <a:spcPct val="150000"/>
              </a:lnSpc>
            </a:pPr>
            <a:r>
              <a:rPr lang="ru-RU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Лебедев: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	А! За Переславлем, слева!</a:t>
            </a:r>
            <a:endParaRPr lang="ru-RU" sz="6000" dirty="0">
              <a:solidFill>
                <a:srgbClr val="6633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A8D4BA-43CE-7BBD-ECCD-36A186243D08}"/>
              </a:ext>
            </a:extLst>
          </p:cNvPr>
          <p:cNvSpPr txBox="1"/>
          <p:nvPr/>
        </p:nvSpPr>
        <p:spPr>
          <a:xfrm>
            <a:off x="4650636" y="0"/>
            <a:ext cx="33269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«Все голодные!»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485F49B0-66C5-042F-86D2-A7C55BDC6E5D}"/>
              </a:ext>
            </a:extLst>
          </p:cNvPr>
          <p:cNvSpPr txBox="1">
            <a:spLocks/>
          </p:cNvSpPr>
          <p:nvPr/>
        </p:nvSpPr>
        <p:spPr>
          <a:xfrm>
            <a:off x="6236565" y="692456"/>
            <a:ext cx="5663954" cy="5948039"/>
          </a:xfrm>
          <a:prstGeom prst="rect">
            <a:avLst/>
          </a:prstGeo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Знаменский: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Точно!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Глаголева:	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 Ярославлем?!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Кибрик А.: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Вера, не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рославль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а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реславль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 Про ботик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Петра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-го слышали?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Глаголева:	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 Петра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-го слышала…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Что ж я, глупая совсем?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Кибрик А.: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Понятно… Так вот,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Переславль стоит между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Москвой и Ярославлем.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59208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25C090-3E7E-9B7B-AEDF-D06A14A22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2963" y="692457"/>
            <a:ext cx="11629748" cy="5948039"/>
          </a:xfrm>
          <a:gradFill flip="none" rotWithShape="1">
            <a:gsLst>
              <a:gs pos="11000">
                <a:srgbClr val="E6F1B4"/>
              </a:gs>
              <a:gs pos="39000">
                <a:srgbClr val="FFFFF7"/>
              </a:gs>
              <a:gs pos="66000">
                <a:srgbClr val="FEFEF3"/>
              </a:gs>
              <a:gs pos="100000">
                <a:srgbClr val="EDDCB5"/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algn="l">
              <a:lnSpc>
                <a:spcPct val="120000"/>
              </a:lnSpc>
            </a:pPr>
            <a:r>
              <a:rPr lang="ru-RU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Лебедев: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	И осталось до него…. </a:t>
            </a:r>
          </a:p>
          <a:p>
            <a:pPr algn="l">
              <a:lnSpc>
                <a:spcPct val="120000"/>
              </a:lnSpc>
            </a:pPr>
            <a:r>
              <a:rPr lang="ru-RU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Кибрик А.: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Ой, молчи лучше… А то паника начнётся!</a:t>
            </a:r>
          </a:p>
          <a:p>
            <a:pPr marL="900430" indent="-900430" algn="l">
              <a:lnSpc>
                <a:spcPct val="120000"/>
              </a:lnSpc>
            </a:pPr>
            <a:r>
              <a:rPr lang="ru-RU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Лебедев: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	Олег Александрович, а можно где-нибудь пораньше выйти</a:t>
            </a:r>
            <a:b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к какой-нибудь палатке, а то девочки не дотерпят…</a:t>
            </a:r>
          </a:p>
          <a:p>
            <a:pPr algn="l">
              <a:lnSpc>
                <a:spcPct val="120000"/>
              </a:lnSpc>
            </a:pPr>
            <a:r>
              <a:rPr lang="ru-RU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Знаменский: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Сейчас спрошу у водителя….</a:t>
            </a:r>
          </a:p>
          <a:p>
            <a:pPr marL="900430" indent="-900430" algn="l">
              <a:lnSpc>
                <a:spcPct val="120000"/>
              </a:lnSpc>
            </a:pPr>
            <a:r>
              <a:rPr lang="ru-RU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Знаменский: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Мы остановимся сейчас у Тимирязевского рынка. Там есть забегаловки</a:t>
            </a:r>
            <a:b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разные, палатки. Только водитель просит не больше 20-ти минут.</a:t>
            </a:r>
          </a:p>
          <a:p>
            <a:pPr marL="900430" indent="-900430" algn="l">
              <a:lnSpc>
                <a:spcPct val="120000"/>
              </a:lnSpc>
            </a:pPr>
            <a:r>
              <a:rPr lang="ru-RU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Е.:	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Ура!!!!!!!</a:t>
            </a:r>
          </a:p>
          <a:p>
            <a:pPr algn="l">
              <a:lnSpc>
                <a:spcPct val="120000"/>
              </a:lnSpc>
            </a:pPr>
            <a:r>
              <a:rPr lang="ru-RU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Синицына Л.:	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Женька, не позорься!</a:t>
            </a:r>
          </a:p>
          <a:p>
            <a:pPr algn="l">
              <a:lnSpc>
                <a:spcPct val="120000"/>
              </a:lnSpc>
            </a:pPr>
            <a:r>
              <a:rPr lang="ru-RU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Глаголева:	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мне тоже кричать от радости хочется…</a:t>
            </a:r>
          </a:p>
          <a:p>
            <a:pPr algn="l">
              <a:lnSpc>
                <a:spcPct val="120000"/>
              </a:lnSpc>
            </a:pPr>
            <a:r>
              <a:rPr lang="ru-RU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Кибрик А.: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Девушки! Терпите! Не надо кричать! А то не доедем… </a:t>
            </a:r>
            <a:endParaRPr lang="ru-RU" sz="6000" dirty="0">
              <a:solidFill>
                <a:srgbClr val="6633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A8D4BA-43CE-7BBD-ECCD-36A186243D08}"/>
              </a:ext>
            </a:extLst>
          </p:cNvPr>
          <p:cNvSpPr txBox="1"/>
          <p:nvPr/>
        </p:nvSpPr>
        <p:spPr>
          <a:xfrm>
            <a:off x="4650636" y="0"/>
            <a:ext cx="33269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«Все голодные!»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29833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5A8D4BA-43CE-7BBD-ECCD-36A186243D08}"/>
              </a:ext>
            </a:extLst>
          </p:cNvPr>
          <p:cNvSpPr txBox="1"/>
          <p:nvPr/>
        </p:nvSpPr>
        <p:spPr>
          <a:xfrm>
            <a:off x="4650636" y="0"/>
            <a:ext cx="33269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«Все голодные!»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C1A324B-2DE8-84BB-1414-FB988CCFB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064" y="584775"/>
            <a:ext cx="5072617" cy="287648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864B6C4-CCB6-6E2A-419C-355404289C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81" y="3893499"/>
            <a:ext cx="3327237" cy="267276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7A1FD14-6F89-4286-94FB-46BD029698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2933" y="1585173"/>
            <a:ext cx="6267634" cy="474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5672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E6F1B4"/>
            </a:gs>
            <a:gs pos="30000">
              <a:srgbClr val="FFFFF7"/>
            </a:gs>
            <a:gs pos="60000">
              <a:srgbClr val="FFFFBD"/>
            </a:gs>
            <a:gs pos="96000">
              <a:srgbClr val="E5CBB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5A8D4BA-43CE-7BBD-ECCD-36A186243D08}"/>
              </a:ext>
            </a:extLst>
          </p:cNvPr>
          <p:cNvSpPr txBox="1"/>
          <p:nvPr/>
        </p:nvSpPr>
        <p:spPr>
          <a:xfrm>
            <a:off x="4650636" y="0"/>
            <a:ext cx="33269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«Все голодные!»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62C73FF-F449-0F9D-88A9-90E68D94B7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330" y="1272303"/>
            <a:ext cx="11523215" cy="4263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2708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223505-41EA-77A0-5037-D7E556C24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D85CB8DB-D9F2-93CD-8C11-D65D73660771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30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Домашнее задание на 21 октября 2025 г.</a:t>
            </a:r>
            <a:endParaRPr kumimoji="0" lang="ru-RU" sz="5400" b="1" i="0" u="none" strike="noStrike" kern="1200" cap="none" spc="30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110C99E6-2025-2D81-EB61-2758DE82431B}"/>
              </a:ext>
            </a:extLst>
          </p:cNvPr>
          <p:cNvSpPr txBox="1">
            <a:spLocks/>
          </p:cNvSpPr>
          <p:nvPr/>
        </p:nvSpPr>
        <p:spPr>
          <a:xfrm>
            <a:off x="142505" y="1770798"/>
            <a:ext cx="11844708" cy="4179627"/>
          </a:xfrm>
          <a:prstGeom prst="rect">
            <a:avLst/>
          </a:prstGeom>
          <a:gradFill flip="none" rotWithShape="1">
            <a:gsLst>
              <a:gs pos="11000">
                <a:srgbClr val="C3A8BD"/>
              </a:gs>
              <a:gs pos="39000">
                <a:srgbClr val="B2AAE5"/>
              </a:gs>
              <a:gs pos="66000">
                <a:srgbClr val="ADBBE4"/>
              </a:gs>
              <a:gs pos="100000">
                <a:srgbClr val="D4DFF1"/>
              </a:gs>
            </a:gsLst>
            <a:lin ang="16200000" scaled="1"/>
            <a:tileRect/>
          </a:gra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Тест по диалогу "Все голодные".</a:t>
            </a:r>
          </a:p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261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Диалог "Болезнь". Задания после диалога.</a:t>
            </a:r>
          </a:p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ru-RU" sz="4400" dirty="0">
                <a:solidFill>
                  <a:srgbClr val="261300"/>
                </a:solidFill>
                <a:latin typeface="Calibri" panose="020F0502020204030204"/>
              </a:rPr>
              <a:t>Объяснить философскую суть мультфильма «Крылья, ноги и хвосты».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2613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85858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5087</TotalTime>
  <Words>1637</Words>
  <Application>Microsoft Office PowerPoint</Application>
  <PresentationFormat>Широкоэкранный</PresentationFormat>
  <Paragraphs>143</Paragraphs>
  <Slides>22</Slides>
  <Notes>0</Notes>
  <HiddenSlides>0</HiddenSlides>
  <MMClips>4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2" baseType="lpstr">
      <vt:lpstr>Arial</vt:lpstr>
      <vt:lpstr>Bookman Old Style</vt:lpstr>
      <vt:lpstr>Calibri</vt:lpstr>
      <vt:lpstr>Calibri Light</vt:lpstr>
      <vt:lpstr>Gabriola</vt:lpstr>
      <vt:lpstr>inherit</vt:lpstr>
      <vt:lpstr>Segoe UI</vt:lpstr>
      <vt:lpstr>Tahoma</vt:lpstr>
      <vt:lpstr>Times New Roman</vt:lpstr>
      <vt:lpstr>Тема Office</vt:lpstr>
      <vt:lpstr>2 курс (философы 24 г/п)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Гусева</dc:creator>
  <cp:lastModifiedBy>Гусева</cp:lastModifiedBy>
  <cp:revision>97</cp:revision>
  <dcterms:created xsi:type="dcterms:W3CDTF">2024-09-01T20:30:35Z</dcterms:created>
  <dcterms:modified xsi:type="dcterms:W3CDTF">2025-10-16T16:54:06Z</dcterms:modified>
</cp:coreProperties>
</file>