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2"/>
  </p:notesMasterIdLst>
  <p:sldIdLst>
    <p:sldId id="256" r:id="rId3"/>
    <p:sldId id="273" r:id="rId4"/>
    <p:sldId id="434" r:id="rId5"/>
    <p:sldId id="278" r:id="rId6"/>
    <p:sldId id="914" r:id="rId7"/>
    <p:sldId id="433" r:id="rId8"/>
    <p:sldId id="493" r:id="rId9"/>
    <p:sldId id="494" r:id="rId10"/>
    <p:sldId id="837" r:id="rId11"/>
    <p:sldId id="441" r:id="rId12"/>
    <p:sldId id="486" r:id="rId13"/>
    <p:sldId id="382" r:id="rId14"/>
    <p:sldId id="924" r:id="rId15"/>
    <p:sldId id="925" r:id="rId16"/>
    <p:sldId id="918" r:id="rId17"/>
    <p:sldId id="919" r:id="rId18"/>
    <p:sldId id="920" r:id="rId19"/>
    <p:sldId id="921" r:id="rId20"/>
    <p:sldId id="922" r:id="rId21"/>
    <p:sldId id="923" r:id="rId22"/>
    <p:sldId id="385" r:id="rId23"/>
    <p:sldId id="386" r:id="rId24"/>
    <p:sldId id="387" r:id="rId25"/>
    <p:sldId id="388" r:id="rId26"/>
    <p:sldId id="389" r:id="rId27"/>
    <p:sldId id="390" r:id="rId28"/>
    <p:sldId id="391" r:id="rId29"/>
    <p:sldId id="392" r:id="rId30"/>
    <p:sldId id="507" r:id="rId31"/>
    <p:sldId id="508" r:id="rId32"/>
    <p:sldId id="417" r:id="rId33"/>
    <p:sldId id="509" r:id="rId34"/>
    <p:sldId id="447" r:id="rId35"/>
    <p:sldId id="448" r:id="rId36"/>
    <p:sldId id="435" r:id="rId37"/>
    <p:sldId id="436" r:id="rId38"/>
    <p:sldId id="449" r:id="rId39"/>
    <p:sldId id="450" r:id="rId40"/>
    <p:sldId id="913" r:id="rId4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4D2EC"/>
    <a:srgbClr val="BFA7C7"/>
    <a:srgbClr val="FFFFE8"/>
    <a:srgbClr val="830D26"/>
    <a:srgbClr val="BBA5D3"/>
    <a:srgbClr val="B3A7E5"/>
    <a:srgbClr val="D3DEF1"/>
    <a:srgbClr val="CAD7EE"/>
    <a:srgbClr val="B7A4DD"/>
    <a:srgbClr val="D3E6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27" autoAdjust="0"/>
    <p:restoredTop sz="94660"/>
  </p:normalViewPr>
  <p:slideViewPr>
    <p:cSldViewPr snapToGrid="0">
      <p:cViewPr varScale="1">
        <p:scale>
          <a:sx n="66" d="100"/>
          <a:sy n="66" d="100"/>
        </p:scale>
        <p:origin x="27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8EA2DD-548A-490F-934C-AB3002778356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F6DA1B-D0B2-46EC-9819-790AFE1985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05272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F6DA1B-D0B2-46EC-9819-790AFE19852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2677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2717D1C-8FE9-EB68-9A60-1E786182B8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74D39F40-1723-AA4A-28DA-AC40D75C85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505D110-F72F-F22F-1C48-893FC1F19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18C78BD-5D55-8D40-D506-531C3267B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2A6AFE8-05F0-705B-C4B3-F19D1FB9C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4282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6DA4B72-AE88-2EFC-C919-FDDAFEB5D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A044A4C-60DC-E1CD-115F-EE82C25CBE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16F66D1-33B4-3C91-DB76-59416F5ED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811007A-1030-DB91-C981-DF0D20E2E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6F54ED3-9F30-70EE-F975-564B33E47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50950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2D3F695-849C-00ED-C8AD-76F99AA25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469923C-76A8-F7CD-D5DC-B93B5CA430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967ABB9-95E2-C444-4568-940BFBFA3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DA4F11D-0555-B775-AA84-447298E08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C42157D-9712-EF51-9803-2624DF0ED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21440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81A3F37-80CA-5E51-3F6B-9C4FA6D8E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294935D-D11E-09FD-F6FD-9294A2C1AB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4BEB0D11-952B-8EB1-2922-75DE3C8A84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E0E083BB-56D5-6998-045B-8889B362C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D3475C91-E94A-F4F4-C9A6-1529BD142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35990C8D-6E51-C2A2-6800-734A098C3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80047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D706F13-2E45-96E9-84B5-E8E9B76BC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E9EBE20-C3ED-243E-9614-5EFCC9164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2E9BE77F-51AE-2413-C272-020364A53F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45D7F935-5F09-64A6-3799-52AAE93185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99B48EE9-CB81-F7F2-EACD-4E9E854547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C049EDB8-046F-D873-A775-6F8B19907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6EF9F05B-F61B-24AE-F345-C3B4995AE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DBCCEB07-EDB7-C01E-5478-8C031AA1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0835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43CE862-E45A-8196-DE65-0AECEDF0D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A6C77B8A-E0F4-F963-25B0-0E8D89B8B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9AFE67C4-D96C-607D-0F99-03A0EA167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37D9E961-8D34-2A27-A1A0-B3EA596FD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04612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E3ECDFA8-E968-A465-62B6-D50992F76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5D098EF4-0618-AA07-BC8F-F30B26CC4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88BC1755-F43F-E9AE-5B5E-643C5299D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40110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5056473-88E0-7786-D79D-548DB8FA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501D644-C017-D077-6207-DF37DA191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92519A75-51F3-8164-1336-60D9A68480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7C9B44C0-A904-F661-8E65-15B0224AD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3CAE6C44-D144-C624-15F0-AD61FB71A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7B82D496-636B-FA3B-BD5F-C63D795DD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15691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0B7B97D-1F62-C805-B94D-EBC5D6100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AA1EE507-C795-6C19-BD28-C087608A6E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C0C0F97E-F9F2-1EC9-5395-803C6C9B1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0367ABC8-BFD6-22DF-7CEE-281A4884C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2BAD49A3-CB39-BE9B-9373-6260B1280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865CB84D-0739-55F9-9ECB-A3400E9EB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8127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54656F9-5405-7B55-0C56-FC416304D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76DCD7ED-E01D-71D3-10CF-1A74D6BD58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083BA50-59A8-3F5E-ABD2-145A91EFB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5DB2D34-9196-DD7D-B3DE-972155AE6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F3E3677-9F01-A530-4EE5-90DA6197F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12670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293DEDCE-3BD6-C212-B7CF-ED4FB52DDB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30D4378B-85F7-D2EE-8958-034AF6F1BA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AFC7C70-61CF-0BF3-7BDF-BC5B2BA7F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51091F58-0E9F-285C-D138-A029D2E89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B6995B7-B964-CAC6-AE1D-811643F68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8124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100000"/>
                <a:alpha val="51000"/>
              </a:schemeClr>
            </a:gs>
            <a:gs pos="59000">
              <a:srgbClr val="FFFFE5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ED1A3AF-3046-D5E8-B9F2-84D8E757F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EF62006A-B705-BE39-3B0E-FCC22D5AA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72ED7EA-1560-571F-362E-F6B82657CB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26A2A-0740-4355-B677-E85828285C4B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599CC07-34BD-8374-E539-B1E94BE2E0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563CC79-DC86-7D4E-BD28-EB40AF23EB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718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vk.com/video-211341254_456239380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4019412" y="874782"/>
            <a:ext cx="4581795" cy="1077218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6 ноября 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202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5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 года, 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19: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00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—22: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0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0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2B2055CF-B261-2FD2-555D-D7EC8D99BD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727" y="0"/>
            <a:ext cx="11926497" cy="740142"/>
          </a:xfrm>
          <a:solidFill>
            <a:srgbClr val="B4A3E5"/>
          </a:solidFill>
        </p:spPr>
        <p:txBody>
          <a:bodyPr>
            <a:noAutofit/>
          </a:bodyPr>
          <a:lstStyle/>
          <a:p>
            <a:r>
              <a:rPr lang="ru-RU" sz="36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Бакалавры-философы 2025 года поступления </a:t>
            </a:r>
            <a:endParaRPr lang="ru-RU" sz="36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="" xmlns:a16="http://schemas.microsoft.com/office/drawing/2014/main" id="{28C872EF-0E3B-83AA-0EE0-204B76D2E2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3818487"/>
              </p:ext>
            </p:extLst>
          </p:nvPr>
        </p:nvGraphicFramePr>
        <p:xfrm>
          <a:off x="104776" y="2025085"/>
          <a:ext cx="11856852" cy="47364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2302">
                  <a:extLst>
                    <a:ext uri="{9D8B030D-6E8A-4147-A177-3AD203B41FA5}">
                      <a16:colId xmlns="" xmlns:a16="http://schemas.microsoft.com/office/drawing/2014/main" val="3808135318"/>
                    </a:ext>
                  </a:extLst>
                </a:gridCol>
                <a:gridCol w="1156805">
                  <a:extLst>
                    <a:ext uri="{9D8B030D-6E8A-4147-A177-3AD203B41FA5}">
                      <a16:colId xmlns="" xmlns:a16="http://schemas.microsoft.com/office/drawing/2014/main" val="2494670148"/>
                    </a:ext>
                  </a:extLst>
                </a:gridCol>
                <a:gridCol w="380447">
                  <a:extLst>
                    <a:ext uri="{9D8B030D-6E8A-4147-A177-3AD203B41FA5}">
                      <a16:colId xmlns="" xmlns:a16="http://schemas.microsoft.com/office/drawing/2014/main" val="1591501333"/>
                    </a:ext>
                  </a:extLst>
                </a:gridCol>
                <a:gridCol w="176030">
                  <a:extLst>
                    <a:ext uri="{9D8B030D-6E8A-4147-A177-3AD203B41FA5}">
                      <a16:colId xmlns="" xmlns:a16="http://schemas.microsoft.com/office/drawing/2014/main" val="1140834253"/>
                    </a:ext>
                  </a:extLst>
                </a:gridCol>
                <a:gridCol w="156450">
                  <a:extLst>
                    <a:ext uri="{9D8B030D-6E8A-4147-A177-3AD203B41FA5}">
                      <a16:colId xmlns="" xmlns:a16="http://schemas.microsoft.com/office/drawing/2014/main" val="1322172163"/>
                    </a:ext>
                  </a:extLst>
                </a:gridCol>
                <a:gridCol w="502407">
                  <a:extLst>
                    <a:ext uri="{9D8B030D-6E8A-4147-A177-3AD203B41FA5}">
                      <a16:colId xmlns="" xmlns:a16="http://schemas.microsoft.com/office/drawing/2014/main" val="17233624"/>
                    </a:ext>
                  </a:extLst>
                </a:gridCol>
                <a:gridCol w="516835">
                  <a:extLst>
                    <a:ext uri="{9D8B030D-6E8A-4147-A177-3AD203B41FA5}">
                      <a16:colId xmlns="" xmlns:a16="http://schemas.microsoft.com/office/drawing/2014/main" val="2699534202"/>
                    </a:ext>
                  </a:extLst>
                </a:gridCol>
                <a:gridCol w="283723">
                  <a:extLst>
                    <a:ext uri="{9D8B030D-6E8A-4147-A177-3AD203B41FA5}">
                      <a16:colId xmlns="" xmlns:a16="http://schemas.microsoft.com/office/drawing/2014/main" val="1087864011"/>
                    </a:ext>
                  </a:extLst>
                </a:gridCol>
                <a:gridCol w="180474">
                  <a:extLst>
                    <a:ext uri="{9D8B030D-6E8A-4147-A177-3AD203B41FA5}">
                      <a16:colId xmlns="" xmlns:a16="http://schemas.microsoft.com/office/drawing/2014/main" val="4134670203"/>
                    </a:ext>
                  </a:extLst>
                </a:gridCol>
                <a:gridCol w="216568">
                  <a:extLst>
                    <a:ext uri="{9D8B030D-6E8A-4147-A177-3AD203B41FA5}">
                      <a16:colId xmlns="" xmlns:a16="http://schemas.microsoft.com/office/drawing/2014/main" val="222592599"/>
                    </a:ext>
                  </a:extLst>
                </a:gridCol>
                <a:gridCol w="260140">
                  <a:extLst>
                    <a:ext uri="{9D8B030D-6E8A-4147-A177-3AD203B41FA5}">
                      <a16:colId xmlns="" xmlns:a16="http://schemas.microsoft.com/office/drawing/2014/main" val="4204094954"/>
                    </a:ext>
                  </a:extLst>
                </a:gridCol>
                <a:gridCol w="318052">
                  <a:extLst>
                    <a:ext uri="{9D8B030D-6E8A-4147-A177-3AD203B41FA5}">
                      <a16:colId xmlns="" xmlns:a16="http://schemas.microsoft.com/office/drawing/2014/main" val="3512687050"/>
                    </a:ext>
                  </a:extLst>
                </a:gridCol>
                <a:gridCol w="344556">
                  <a:extLst>
                    <a:ext uri="{9D8B030D-6E8A-4147-A177-3AD203B41FA5}">
                      <a16:colId xmlns="" xmlns:a16="http://schemas.microsoft.com/office/drawing/2014/main" val="3714765155"/>
                    </a:ext>
                  </a:extLst>
                </a:gridCol>
                <a:gridCol w="437322">
                  <a:extLst>
                    <a:ext uri="{9D8B030D-6E8A-4147-A177-3AD203B41FA5}">
                      <a16:colId xmlns="" xmlns:a16="http://schemas.microsoft.com/office/drawing/2014/main" val="4164231008"/>
                    </a:ext>
                  </a:extLst>
                </a:gridCol>
                <a:gridCol w="344556">
                  <a:extLst>
                    <a:ext uri="{9D8B030D-6E8A-4147-A177-3AD203B41FA5}">
                      <a16:colId xmlns="" xmlns:a16="http://schemas.microsoft.com/office/drawing/2014/main" val="2560383885"/>
                    </a:ext>
                  </a:extLst>
                </a:gridCol>
                <a:gridCol w="556592">
                  <a:extLst>
                    <a:ext uri="{9D8B030D-6E8A-4147-A177-3AD203B41FA5}">
                      <a16:colId xmlns="" xmlns:a16="http://schemas.microsoft.com/office/drawing/2014/main" val="3354036930"/>
                    </a:ext>
                  </a:extLst>
                </a:gridCol>
                <a:gridCol w="458525">
                  <a:extLst>
                    <a:ext uri="{9D8B030D-6E8A-4147-A177-3AD203B41FA5}">
                      <a16:colId xmlns="" xmlns:a16="http://schemas.microsoft.com/office/drawing/2014/main" val="1245638451"/>
                    </a:ext>
                  </a:extLst>
                </a:gridCol>
                <a:gridCol w="384048">
                  <a:extLst>
                    <a:ext uri="{9D8B030D-6E8A-4147-A177-3AD203B41FA5}">
                      <a16:colId xmlns="" xmlns:a16="http://schemas.microsoft.com/office/drawing/2014/main" val="2839565259"/>
                    </a:ext>
                  </a:extLst>
                </a:gridCol>
                <a:gridCol w="539496">
                  <a:extLst>
                    <a:ext uri="{9D8B030D-6E8A-4147-A177-3AD203B41FA5}">
                      <a16:colId xmlns="" xmlns:a16="http://schemas.microsoft.com/office/drawing/2014/main" val="1273863544"/>
                    </a:ext>
                  </a:extLst>
                </a:gridCol>
                <a:gridCol w="707689">
                  <a:extLst>
                    <a:ext uri="{9D8B030D-6E8A-4147-A177-3AD203B41FA5}">
                      <a16:colId xmlns="" xmlns:a16="http://schemas.microsoft.com/office/drawing/2014/main" val="2798962432"/>
                    </a:ext>
                  </a:extLst>
                </a:gridCol>
                <a:gridCol w="471887">
                  <a:extLst>
                    <a:ext uri="{9D8B030D-6E8A-4147-A177-3AD203B41FA5}">
                      <a16:colId xmlns="" xmlns:a16="http://schemas.microsoft.com/office/drawing/2014/main" val="2871681523"/>
                    </a:ext>
                  </a:extLst>
                </a:gridCol>
                <a:gridCol w="576072">
                  <a:extLst>
                    <a:ext uri="{9D8B030D-6E8A-4147-A177-3AD203B41FA5}">
                      <a16:colId xmlns="" xmlns:a16="http://schemas.microsoft.com/office/drawing/2014/main" val="2081203038"/>
                    </a:ext>
                  </a:extLst>
                </a:gridCol>
                <a:gridCol w="921794">
                  <a:extLst>
                    <a:ext uri="{9D8B030D-6E8A-4147-A177-3AD203B41FA5}">
                      <a16:colId xmlns="" xmlns:a16="http://schemas.microsoft.com/office/drawing/2014/main" val="1939870502"/>
                    </a:ext>
                  </a:extLst>
                </a:gridCol>
                <a:gridCol w="692458">
                  <a:extLst>
                    <a:ext uri="{9D8B030D-6E8A-4147-A177-3AD203B41FA5}">
                      <a16:colId xmlns="" xmlns:a16="http://schemas.microsoft.com/office/drawing/2014/main" val="1048629945"/>
                    </a:ext>
                  </a:extLst>
                </a:gridCol>
                <a:gridCol w="570087">
                  <a:extLst>
                    <a:ext uri="{9D8B030D-6E8A-4147-A177-3AD203B41FA5}">
                      <a16:colId xmlns="" xmlns:a16="http://schemas.microsoft.com/office/drawing/2014/main" val="1651570142"/>
                    </a:ext>
                  </a:extLst>
                </a:gridCol>
                <a:gridCol w="331537">
                  <a:extLst>
                    <a:ext uri="{9D8B030D-6E8A-4147-A177-3AD203B41FA5}">
                      <a16:colId xmlns="" xmlns:a16="http://schemas.microsoft.com/office/drawing/2014/main" val="118712538"/>
                    </a:ext>
                  </a:extLst>
                </a:gridCol>
              </a:tblGrid>
              <a:tr h="1470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2400" b="1" i="1" kern="100" spc="30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400" b="1" i="1" kern="100" spc="300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BA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1" i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1" i="1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Жила-была</a:t>
                      </a: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Молодец</a:t>
                      </a: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sz="1200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ru-RU" sz="1100" b="1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Диалог/письмо/смс о*3</a:t>
                      </a: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Даты, числительные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7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7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7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2823652"/>
                  </a:ext>
                </a:extLst>
              </a:tr>
              <a:tr h="8745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Хуайюй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88689322"/>
                  </a:ext>
                </a:extLst>
              </a:tr>
              <a:tr h="1470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Дин Кэюань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0" i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0" i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0" i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12867452"/>
                  </a:ext>
                </a:extLst>
              </a:tr>
              <a:tr h="1470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Линь Цзыян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2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+*\\\</a:t>
                      </a: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2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+*</a:t>
                      </a: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200" b="0" i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+\\</a:t>
                      </a:r>
                      <a:endParaRPr lang="ru-RU" sz="12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7)+-+  +</a:t>
                      </a: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i="1" kern="1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5 11 15</a:t>
                      </a: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27177582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Ло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Вэйсы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6972020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1" i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Вэйи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21078167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Май Цзиньхун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6698102"/>
                  </a:ext>
                </a:extLst>
              </a:tr>
              <a:tr h="20737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 Юнькай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81333289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Сюй Цзя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22666003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Цуй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Цзиньчжоу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95484542"/>
                  </a:ext>
                </a:extLst>
              </a:tr>
              <a:tr h="23605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1" kern="1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kern="1200" dirty="0" err="1">
                          <a:solidFill>
                            <a:srgbClr val="830D2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Цю</a:t>
                      </a:r>
                      <a:r>
                        <a:rPr lang="ru-RU" sz="1100" kern="1200" dirty="0">
                          <a:solidFill>
                            <a:srgbClr val="830D2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rgbClr val="830D2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Имо</a:t>
                      </a:r>
                      <a:endParaRPr lang="ru-RU" sz="1100" kern="1200" dirty="0">
                        <a:solidFill>
                          <a:srgbClr val="830D2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—</a:t>
                      </a: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—</a:t>
                      </a: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—</a:t>
                      </a: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2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1)</a:t>
                      </a:r>
                      <a:r>
                        <a:rPr lang="ru-RU" sz="12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  +-+</a:t>
                      </a: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i="1" kern="1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3 12 16</a:t>
                      </a: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27025643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Лиюань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70052128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Хаожань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—</a:t>
                      </a: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—</a:t>
                      </a: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—</a:t>
                      </a: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2)-+--   -</a:t>
                      </a: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i="1" kern="1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4  14</a:t>
                      </a: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46584377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Юньи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64890197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 Ичэнь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+\\\</a:t>
                      </a: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en-US" sz="12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2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---</a:t>
                      </a: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3) -+-</a:t>
                      </a: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i="1" kern="1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6  13</a:t>
                      </a: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82135607"/>
                  </a:ext>
                </a:extLst>
              </a:tr>
              <a:tr h="9051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Чэнь Фалинь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27441945"/>
                  </a:ext>
                </a:extLst>
              </a:tr>
              <a:tr h="203293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1" i="0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100" b="1" i="0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Ши Иньчэнь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2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+\\\</a:t>
                      </a: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2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</a:t>
                      </a: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2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4) -++  -+</a:t>
                      </a: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i="1" kern="1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7 10</a:t>
                      </a: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92185384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1" i="0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100" b="1" i="0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solidFill>
                            <a:srgbClr val="830D2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 Лю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—</a:t>
                      </a: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—</a:t>
                      </a: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—</a:t>
                      </a: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5)+   -</a:t>
                      </a: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i="1" kern="1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1 9 15</a:t>
                      </a: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18309211"/>
                  </a:ext>
                </a:extLst>
              </a:tr>
              <a:tr h="9505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Сунин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i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+\\\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0" i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6) -+   ++</a:t>
                      </a: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i="1" kern="1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2 8</a:t>
                      </a: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34676949"/>
                  </a:ext>
                </a:extLst>
              </a:tr>
              <a:tr h="9505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8031587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16812F5-5C1C-2AD8-3D7A-40F5C0A49E14}"/>
              </a:ext>
            </a:extLst>
          </p:cNvPr>
          <p:cNvSpPr txBox="1"/>
          <p:nvPr/>
        </p:nvSpPr>
        <p:spPr>
          <a:xfrm>
            <a:off x="104776" y="874782"/>
            <a:ext cx="3767313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2000" b="1" dirty="0"/>
              <a:t>Не забудьте записать в </a:t>
            </a:r>
            <a:r>
              <a:rPr lang="en-US" sz="2000" b="1" dirty="0"/>
              <a:t>zoom</a:t>
            </a:r>
            <a:r>
              <a:rPr lang="ru-RU" sz="2000" b="1" dirty="0"/>
              <a:t>-е свои имя и фамилию </a:t>
            </a:r>
            <a:br>
              <a:rPr lang="ru-RU" sz="2000" b="1" dirty="0"/>
            </a:br>
            <a:r>
              <a:rPr lang="ru-RU" sz="2000" b="1" dirty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РУССКИМИ БУКВАМИ</a:t>
            </a:r>
            <a:r>
              <a:rPr lang="ru-RU" sz="2000" b="1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594847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16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  <a:r>
              <a:rPr lang="ru-RU" sz="6600" dirty="0"/>
              <a:t/>
            </a:r>
            <a:br>
              <a:rPr lang="ru-RU" sz="6600" dirty="0"/>
            </a:br>
            <a:r>
              <a:rPr lang="ru-RU" sz="6600" dirty="0"/>
              <a:t>Русские скороговорки и стихотворения</a:t>
            </a:r>
          </a:p>
        </p:txBody>
      </p:sp>
    </p:spTree>
    <p:extLst>
      <p:ext uri="{BB962C8B-B14F-4D97-AF65-F5344CB8AC3E}">
        <p14:creationId xmlns:p14="http://schemas.microsoft.com/office/powerpoint/2010/main" val="44464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287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</a:t>
            </a: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2703514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59000">
              <a:srgbClr val="FFFFE5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15944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4" name="AutoShape 4">
            <a:extLst>
              <a:ext uri="{FF2B5EF4-FFF2-40B4-BE49-F238E27FC236}">
                <a16:creationId xmlns="" xmlns:a16="http://schemas.microsoft.com/office/drawing/2014/main" id="{2C07038B-7821-3C55-5B1D-24D4E7B5491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AutoShape 6">
            <a:extLst>
              <a:ext uri="{FF2B5EF4-FFF2-40B4-BE49-F238E27FC236}">
                <a16:creationId xmlns="" xmlns:a16="http://schemas.microsoft.com/office/drawing/2014/main" id="{5C94CF32-B924-DE69-47CD-AE25607B0C1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45F01D72-2307-FAA2-940F-E4255A3DB79A}"/>
              </a:ext>
            </a:extLst>
          </p:cNvPr>
          <p:cNvSpPr txBox="1"/>
          <p:nvPr/>
        </p:nvSpPr>
        <p:spPr>
          <a:xfrm>
            <a:off x="3666337" y="1479183"/>
            <a:ext cx="533326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Жила́-была́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у́мница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У́мница-разу́мница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у́мницу-разу́мницу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Зна́ла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вся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у́лица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Пету́х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ку́рица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99862710-34C6-46F2-570A-5D60E5211B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41" y="1895483"/>
            <a:ext cx="2857827" cy="3067033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DA9692FD-216C-4FD8-6215-5CE0DD3B1F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4399" y="2217841"/>
            <a:ext cx="2124861" cy="2727117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="" xmlns:a16="http://schemas.microsoft.com/office/drawing/2014/main" id="{059A0DEF-581D-23E2-FB21-10989547F2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0846" y="5080900"/>
            <a:ext cx="8128881" cy="136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890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59000">
              <a:srgbClr val="FFFFE5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15944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4" name="AutoShape 4">
            <a:extLst>
              <a:ext uri="{FF2B5EF4-FFF2-40B4-BE49-F238E27FC236}">
                <a16:creationId xmlns="" xmlns:a16="http://schemas.microsoft.com/office/drawing/2014/main" id="{2C07038B-7821-3C55-5B1D-24D4E7B5491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AutoShape 6">
            <a:extLst>
              <a:ext uri="{FF2B5EF4-FFF2-40B4-BE49-F238E27FC236}">
                <a16:creationId xmlns="" xmlns:a16="http://schemas.microsoft.com/office/drawing/2014/main" id="{5C94CF32-B924-DE69-47CD-AE25607B0C1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45F01D72-2307-FAA2-940F-E4255A3DB79A}"/>
              </a:ext>
            </a:extLst>
          </p:cNvPr>
          <p:cNvSpPr txBox="1"/>
          <p:nvPr/>
        </p:nvSpPr>
        <p:spPr>
          <a:xfrm>
            <a:off x="3666337" y="1479183"/>
            <a:ext cx="533326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FFFFE8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Жила́-была́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FFE8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у́мница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FFFFE8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FFFFE8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FFE8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У́мница-разу́мница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FFFFE8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FFFFE8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FFFFE8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FFE8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у́мницу-разу́мницу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FFFFE8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FFFFE8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FFE8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Зна́ла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FFFFE8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вся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FFE8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у́лица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FFFFE8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FFFFE8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FFE8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Пету́х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FFFFE8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FFE8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ку́рица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FFFFE8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srgbClr val="FFFFE8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99862710-34C6-46F2-570A-5D60E5211B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41" y="1895483"/>
            <a:ext cx="2857827" cy="3067033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DA9692FD-216C-4FD8-6215-5CE0DD3B1F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4399" y="2217841"/>
            <a:ext cx="2124861" cy="2727117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="" xmlns:a16="http://schemas.microsoft.com/office/drawing/2014/main" id="{059A0DEF-581D-23E2-FB21-10989547F2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0846" y="5080900"/>
            <a:ext cx="8128881" cy="136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89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24821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7F12726-1111-419E-AF28-4A221BB8B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79908" y="1056442"/>
            <a:ext cx="7210456" cy="1393794"/>
          </a:xfrm>
        </p:spPr>
        <p:txBody>
          <a:bodyPr>
            <a:normAutofit/>
          </a:bodyPr>
          <a:lstStyle/>
          <a:p>
            <a:pPr algn="ctr"/>
            <a:r>
              <a:rPr lang="ru-RU" sz="4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Молоде́ц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про́тив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ове́ц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4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про́тив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молодца́ сам овца́.</a:t>
            </a:r>
            <a:endParaRPr lang="ru-RU" sz="6000" dirty="0">
              <a:solidFill>
                <a:schemeClr val="tx1"/>
              </a:solidFill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05CC5771-0EF4-03FA-8F9B-B35063AECA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2737" y="2652406"/>
            <a:ext cx="5464797" cy="3510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551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59000">
              <a:srgbClr val="FFFFE5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7F12726-1111-419E-AF28-4A221BB8B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54008" y="90946"/>
            <a:ext cx="7210456" cy="1393794"/>
          </a:xfrm>
        </p:spPr>
        <p:txBody>
          <a:bodyPr>
            <a:normAutofit/>
          </a:bodyPr>
          <a:lstStyle/>
          <a:p>
            <a:pPr algn="ctr"/>
            <a:r>
              <a:rPr lang="ru-RU" sz="4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Молоде́ц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про́тив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ове́ц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4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про́тив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молодца́ сам овца́.</a:t>
            </a:r>
            <a:endParaRPr lang="ru-RU" sz="60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477CB5C-EEC5-8A3C-738E-FEF0AF310FDA}"/>
              </a:ext>
            </a:extLst>
          </p:cNvPr>
          <p:cNvSpPr txBox="1"/>
          <p:nvPr/>
        </p:nvSpPr>
        <p:spPr>
          <a:xfrm>
            <a:off x="6359236" y="2410984"/>
            <a:ext cx="571988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C216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про человека, который ведет себя по-разному в зависимости от ситуации: если он имеет преимущество перед другими (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4C216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овцами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C216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), то он им пользуется; перед теми, кто выше по положению или сильнее его (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4C216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молодцами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C216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), ведет себя смирно (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4C216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как овца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C216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4C216D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017D5A19-37CC-1C37-AD7B-4040A1EFC42A}"/>
              </a:ext>
            </a:extLst>
          </p:cNvPr>
          <p:cNvSpPr txBox="1"/>
          <p:nvPr/>
        </p:nvSpPr>
        <p:spPr>
          <a:xfrm>
            <a:off x="7590243" y="4298577"/>
            <a:ext cx="44888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пословица о том, кто смел со слабым и труслив перед сильным.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97203244-67DA-DBF9-7782-25E8191B8213}"/>
              </a:ext>
            </a:extLst>
          </p:cNvPr>
          <p:cNvSpPr txBox="1"/>
          <p:nvPr/>
        </p:nvSpPr>
        <p:spPr>
          <a:xfrm>
            <a:off x="6261231" y="5091554"/>
            <a:ext cx="56069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о человеке, который самоуверенно ведёт себя среди слабых, но в действительности совсем не силён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145DC5A7-21A6-DF8B-7819-35E32BE792D1}"/>
              </a:ext>
            </a:extLst>
          </p:cNvPr>
          <p:cNvSpPr txBox="1"/>
          <p:nvPr/>
        </p:nvSpPr>
        <p:spPr>
          <a:xfrm>
            <a:off x="6472118" y="6210013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2C8109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О человеке, который похваляется силой среди слабых.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">
            <a:extLst>
              <a:ext uri="{FF2B5EF4-FFF2-40B4-BE49-F238E27FC236}">
                <a16:creationId xmlns="" xmlns:a16="http://schemas.microsoft.com/office/drawing/2014/main" id="{78022208-80C9-8445-379A-AA23C9DF42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90" y="1753339"/>
            <a:ext cx="5606999" cy="503214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A2C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Неодобрительно говорится о человеке, который демонстрирует свою силу, обижая слабых.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3A2C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Open Sans" panose="020B0606030504020204" pitchFamily="34" charset="0"/>
              </a:rPr>
              <a:t>Воевать бы тебе на печи с тараканами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3A2C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Open Sans" panose="020B0606030504020204" pitchFamily="34" charset="0"/>
              </a:rPr>
              <a:t>Храбр после рати, как залез на полати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3A2C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Open Sans" panose="020B0606030504020204" pitchFamily="34" charset="0"/>
              </a:rPr>
              <a:t>Дай, боже, нашему теляти волка </a:t>
            </a:r>
            <a:r>
              <a:rPr kumimoji="0" lang="ru-RU" altLang="ru-RU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3A2C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Open Sans" panose="020B0606030504020204" pitchFamily="34" charset="0"/>
              </a:rPr>
              <a:t>поймати</a:t>
            </a:r>
            <a:endParaRPr kumimoji="0" lang="ru-RU" altLang="ru-RU" sz="1800" b="0" i="1" u="none" strike="noStrike" kern="1200" cap="none" spc="0" normalizeH="0" baseline="0" noProof="0" dirty="0">
              <a:ln>
                <a:noFill/>
              </a:ln>
              <a:solidFill>
                <a:srgbClr val="3A2C00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3A2C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Open Sans" panose="020B0606030504020204" pitchFamily="34" charset="0"/>
              </a:rPr>
              <a:t>В своей норе и мышь себя львом чувствует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A2C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/>
            </a:r>
            <a:b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A2C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</a:b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A2C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Open Sans" panose="020B0606030504020204" pitchFamily="34" charset="0"/>
              </a:rPr>
              <a:t>Эта поговорка обычно употребляется, когда хотят охарактеризовать человека, который силён, смел, самоуверен только среди тех, кто слабее его в чём-либо.</a:t>
            </a:r>
            <a:endParaRPr kumimoji="0" lang="ru-RU" altLang="ru-RU" sz="1800" b="0" i="0" u="none" strike="noStrike" kern="1200" cap="none" spc="0" normalizeH="0" baseline="0" noProof="0" dirty="0">
              <a:ln>
                <a:noFill/>
              </a:ln>
              <a:solidFill>
                <a:srgbClr val="3A2C00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A2C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Open Sans" panose="020B0606030504020204" pitchFamily="34" charset="0"/>
              </a:rPr>
              <a:t>Здесь он «молодец» и демонстрирует свою силу, удаль и напор. Но как только противник будет превосходить его в силе или в чём-то другом, то такой «молодец» становиться тише воды, ниже травы, превращается в запуганную «овцу».</a:t>
            </a:r>
            <a:endParaRPr kumimoji="0" lang="ru-RU" altLang="ru-RU" sz="1800" b="0" i="0" u="none" strike="noStrike" kern="1200" cap="none" spc="0" normalizeH="0" baseline="0" noProof="0" dirty="0">
              <a:ln>
                <a:noFill/>
              </a:ln>
              <a:solidFill>
                <a:srgbClr val="3A2C00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A2C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Open Sans" panose="020B0606030504020204" pitchFamily="34" charset="0"/>
              </a:rPr>
              <a:t>Такой человек самоуверенно ведёт себя среди слабых, но в действительности совсем не силён.</a:t>
            </a:r>
            <a:endParaRPr kumimoji="0" lang="ru-RU" altLang="ru-RU" sz="1800" b="0" i="0" u="none" strike="noStrike" kern="1200" cap="none" spc="0" normalizeH="0" baseline="0" noProof="0" dirty="0">
              <a:ln>
                <a:noFill/>
              </a:ln>
              <a:solidFill>
                <a:srgbClr val="3A2C00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8707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F531ED6-4B4D-28FA-9EAD-4DC99889D7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8A1AD5A-007C-12F4-AF11-5A69C6EEC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24821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45CE1E7-453D-DE43-2E1C-E674DC3458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79908" y="1056442"/>
            <a:ext cx="7210456" cy="1393794"/>
          </a:xfrm>
        </p:spPr>
        <p:txBody>
          <a:bodyPr>
            <a:normAutofit/>
          </a:bodyPr>
          <a:lstStyle/>
          <a:p>
            <a:pPr algn="ctr"/>
            <a:r>
              <a:rPr lang="ru-RU" sz="4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Молоде́ц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про́тив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ове́ц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4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про́тив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молодца́ сам овца́.</a:t>
            </a:r>
            <a:endParaRPr lang="ru-RU" sz="6000" dirty="0">
              <a:solidFill>
                <a:schemeClr val="tx1"/>
              </a:solidFill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90BAB46F-AA31-3D3D-4EAA-2131E6C107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2737" y="2652406"/>
            <a:ext cx="5464797" cy="3510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782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EE90BDD6-5026-C2F3-E1D0-58B55EC83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4699A9-53BC-2C6F-B6EA-1B35F2CF3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733" y="997318"/>
            <a:ext cx="11546480" cy="5860682"/>
          </a:xfrm>
        </p:spPr>
        <p:txBody>
          <a:bodyPr anchor="ctr">
            <a:noAutofit/>
          </a:bodyPr>
          <a:lstStyle/>
          <a:p>
            <a:pPr algn="l"/>
            <a:r>
              <a:rPr lang="ru-RU" sz="3200" dirty="0">
                <a:solidFill>
                  <a:srgbClr val="BFA7C7"/>
                </a:solidFill>
              </a:rPr>
              <a:t>1. Скороговорку «Цапля...» выучить наизусть.</a:t>
            </a:r>
            <a:br>
              <a:rPr lang="ru-RU" sz="3200" dirty="0">
                <a:solidFill>
                  <a:srgbClr val="BFA7C7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/>
            </a: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>2. Составить три варианта текста, объясняющего, как добраться от станции метро / автовокзала /железнодорожного вокзала до вашей квартиры / дома / комнаты: </a:t>
            </a: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>           а) разговор по телефону (диалог),</a:t>
            </a: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>           б) письмо,</a:t>
            </a: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>           в) смс (максимум — 70 символов с пробелами и знаками препинания).</a:t>
            </a: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/>
            </a: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rgbClr val="C4D2EC"/>
                </a:solidFill>
              </a:rPr>
              <a:t>3. Тест по теме «Где-куда-откуда». </a:t>
            </a:r>
            <a:r>
              <a:rPr lang="ru-RU" sz="3200" i="1" dirty="0">
                <a:solidFill>
                  <a:srgbClr val="C4D2EC"/>
                </a:solidFill>
              </a:rPr>
              <a:t>Ссылку на тест см. на сайте.</a:t>
            </a:r>
            <a:endParaRPr lang="ru-RU" sz="3200" dirty="0">
              <a:solidFill>
                <a:srgbClr val="C4D2EC"/>
              </a:solidFill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2FBE8787-19F9-7717-E541-D561DDECBAA0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30 октября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91949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7">
            <a:extLst>
              <a:ext uri="{FF2B5EF4-FFF2-40B4-BE49-F238E27FC236}">
                <a16:creationId xmlns="" xmlns:a16="http://schemas.microsoft.com/office/drawing/2014/main" id="{8DE820BA-5857-75B2-3EE2-46ECB1969DFC}"/>
              </a:ext>
            </a:extLst>
          </p:cNvPr>
          <p:cNvSpPr txBox="1">
            <a:spLocks/>
          </p:cNvSpPr>
          <p:nvPr/>
        </p:nvSpPr>
        <p:spPr>
          <a:xfrm>
            <a:off x="831850" y="1709739"/>
            <a:ext cx="10515600" cy="15001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Даты и числительные</a:t>
            </a:r>
          </a:p>
        </p:txBody>
      </p:sp>
    </p:spTree>
    <p:extLst>
      <p:ext uri="{BB962C8B-B14F-4D97-AF65-F5344CB8AC3E}">
        <p14:creationId xmlns:p14="http://schemas.microsoft.com/office/powerpoint/2010/main" val="3883580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25000">
              <a:srgbClr val="FFFFE5"/>
            </a:gs>
            <a:gs pos="92000">
              <a:srgbClr val="FFF4D1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E46A4028-5E15-54DA-C3E4-46B151B83B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4000" b="1" dirty="0"/>
              <a:t>Имена числительные</a:t>
            </a:r>
          </a:p>
          <a:p>
            <a:pPr marL="0" indent="0" algn="ctr">
              <a:buNone/>
            </a:pPr>
            <a:endParaRPr lang="ru-RU" i="1" dirty="0"/>
          </a:p>
          <a:p>
            <a:pPr marL="0" indent="0" algn="ctr">
              <a:buNone/>
            </a:pPr>
            <a:endParaRPr lang="ru-RU" i="1" dirty="0"/>
          </a:p>
          <a:p>
            <a:pPr marL="0" indent="0" algn="ctr">
              <a:buNone/>
            </a:pPr>
            <a:r>
              <a:rPr lang="ru-RU" i="1" dirty="0"/>
              <a:t>Сколько? Какой (по счету)?</a:t>
            </a:r>
          </a:p>
        </p:txBody>
      </p:sp>
    </p:spTree>
    <p:extLst>
      <p:ext uri="{BB962C8B-B14F-4D97-AF65-F5344CB8AC3E}">
        <p14:creationId xmlns:p14="http://schemas.microsoft.com/office/powerpoint/2010/main" val="17229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25000">
              <a:srgbClr val="FFFFE5"/>
            </a:gs>
            <a:gs pos="92000">
              <a:srgbClr val="FFF4D1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="" xmlns:a16="http://schemas.microsoft.com/office/drawing/2014/main" id="{9EC018C5-DE3A-469E-B500-5568323DF0F3}"/>
              </a:ext>
            </a:extLst>
          </p:cNvPr>
          <p:cNvSpPr txBox="1">
            <a:spLocks/>
          </p:cNvSpPr>
          <p:nvPr/>
        </p:nvSpPr>
        <p:spPr>
          <a:xfrm>
            <a:off x="838200" y="1387366"/>
            <a:ext cx="10515600" cy="4789597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2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5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ЭКРАН КРИМИНАЛЬНЫХ СООБЩЕНИЙ.</a:t>
            </a:r>
            <a:endParaRPr kumimoji="0" lang="ru-RU" sz="5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Гражданка Мухина, найдя кошелёк с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562 093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рублями, приобрела самовар стоимостью около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250 600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рублей, а также чай, сахар и кондитерские изделия на сумму свыше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340 900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рублей, прибавив к найденным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562 093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рублям ещё кое-что из личных сбережений. Собравшимся у Мухиной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187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гостям было предложено роскошное угощение. На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38-ой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минуте пира на хозяйку напал некто Пауков, но гости, увлечённые едой, не обратили на это внимания. Спас Мухину оперуполномоченный Комаров (на его счету уже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265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подобных операций). Видно, жалеет теперь Мухина о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590 500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рублях, потраченных на негодяев гостей!</a:t>
            </a:r>
            <a:endParaRPr kumimoji="0" lang="ru-RU" sz="6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49357" y="4784035"/>
            <a:ext cx="1123784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ТВ. п. 5 пятью, 500 </a:t>
            </a:r>
            <a:r>
              <a:rPr lang="ru-RU" sz="3200" b="1" dirty="0" smtClean="0"/>
              <a:t>пятьюстами</a:t>
            </a:r>
            <a:r>
              <a:rPr lang="ru-RU" sz="3200" dirty="0" smtClean="0"/>
              <a:t>; 6 шестью, 60 </a:t>
            </a:r>
            <a:r>
              <a:rPr lang="ru-RU" sz="3200" b="1" dirty="0" smtClean="0"/>
              <a:t>шестьюдесятью</a:t>
            </a:r>
            <a:r>
              <a:rPr lang="ru-RU" sz="3200" dirty="0" smtClean="0"/>
              <a:t>; </a:t>
            </a:r>
            <a:br>
              <a:rPr lang="ru-RU" sz="3200" dirty="0" smtClean="0"/>
            </a:br>
            <a:r>
              <a:rPr lang="ru-RU" sz="3200" dirty="0" smtClean="0"/>
              <a:t>           2 </a:t>
            </a:r>
            <a:r>
              <a:rPr lang="ru-RU" sz="3200" b="1" dirty="0" smtClean="0"/>
              <a:t>двумя</a:t>
            </a:r>
            <a:r>
              <a:rPr lang="ru-RU" sz="3200" dirty="0" smtClean="0"/>
              <a:t> </a:t>
            </a:r>
            <a:r>
              <a:rPr lang="ru-RU" sz="3200" b="1" dirty="0" smtClean="0"/>
              <a:t>тысячами</a:t>
            </a:r>
            <a:r>
              <a:rPr lang="ru-RU" sz="3200" dirty="0" smtClean="0"/>
              <a:t>; 9 девятью, 90 </a:t>
            </a:r>
            <a:r>
              <a:rPr lang="ru-RU" sz="3200" b="1" dirty="0" smtClean="0"/>
              <a:t>девяноста</a:t>
            </a:r>
            <a:r>
              <a:rPr lang="ru-RU" sz="3200" dirty="0" smtClean="0"/>
              <a:t>; 3 </a:t>
            </a:r>
            <a:r>
              <a:rPr lang="ru-RU" sz="3200" b="1" dirty="0" smtClean="0"/>
              <a:t>тремя.</a:t>
            </a:r>
          </a:p>
          <a:p>
            <a:r>
              <a:rPr lang="ru-RU" sz="3200" dirty="0" smtClean="0"/>
              <a:t>Р. п. 2 двух, 200 </a:t>
            </a:r>
            <a:r>
              <a:rPr lang="ru-RU" sz="3200" b="1" dirty="0" smtClean="0"/>
              <a:t>двухсот</a:t>
            </a:r>
            <a:r>
              <a:rPr lang="ru-RU" sz="3200" dirty="0" smtClean="0"/>
              <a:t>; 5 пяти, 50 </a:t>
            </a:r>
            <a:r>
              <a:rPr lang="ru-RU" sz="3200" b="1" dirty="0" smtClean="0"/>
              <a:t>пятидесяти</a:t>
            </a:r>
            <a:r>
              <a:rPr lang="ru-RU" sz="3200" dirty="0" smtClean="0"/>
              <a:t>; </a:t>
            </a:r>
            <a:r>
              <a:rPr lang="ru-RU" sz="3200" b="1" dirty="0" smtClean="0"/>
              <a:t>тысяч</a:t>
            </a:r>
            <a:r>
              <a:rPr lang="ru-RU" sz="3200" dirty="0" smtClean="0"/>
              <a:t>; 6 шести,</a:t>
            </a:r>
            <a:br>
              <a:rPr lang="ru-RU" sz="3200" dirty="0" smtClean="0"/>
            </a:br>
            <a:r>
              <a:rPr lang="ru-RU" sz="3200" dirty="0" smtClean="0"/>
              <a:t>        600 </a:t>
            </a:r>
            <a:r>
              <a:rPr lang="ru-RU" sz="3200" b="1" dirty="0" smtClean="0"/>
              <a:t>шестисот</a:t>
            </a:r>
            <a:r>
              <a:rPr lang="ru-RU" sz="3200" dirty="0" smtClean="0"/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765677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25000">
              <a:srgbClr val="FFFFE5"/>
            </a:gs>
            <a:gs pos="92000">
              <a:srgbClr val="FFF4D1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="" xmlns:a16="http://schemas.microsoft.com/office/drawing/2014/main" id="{9EC018C5-DE3A-469E-B500-5568323DF0F3}"/>
              </a:ext>
            </a:extLst>
          </p:cNvPr>
          <p:cNvSpPr txBox="1">
            <a:spLocks/>
          </p:cNvSpPr>
          <p:nvPr/>
        </p:nvSpPr>
        <p:spPr>
          <a:xfrm>
            <a:off x="838200" y="1387366"/>
            <a:ext cx="10515600" cy="4789597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2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5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ЭКРАН КРИМИНАЛЬНЫХ СООБЩЕНИЙ.</a:t>
            </a:r>
            <a:endParaRPr kumimoji="0" lang="ru-RU" sz="5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Гражданка Мухина, найдя кошелёк с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562 093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рублями, приобрела самовар стоимостью около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250 600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рублей, а также чай, сахар и кондитерские изделия на сумму свыше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340 900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рублей, прибавив к найденным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562 093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рублям ещё кое-что из личных сбережений. Собравшимся у Мухиной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187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гостям было предложено роскошное угощение. На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38-ой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минуте пира на хозяйку напал некто Пауков, но гости, увлечённые едой, не обратили на это внимания. Спас Мухину оперуполномоченный Комаров (на его счету уже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265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подобных операций). Видно, жалеет теперь Мухина о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590 500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рублях, потраченных на негодяев гостей!</a:t>
            </a:r>
            <a:endParaRPr kumimoji="0" lang="ru-RU" sz="6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49357" y="4784035"/>
            <a:ext cx="1123784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Р. п. 2 двух, 200 </a:t>
            </a:r>
            <a:r>
              <a:rPr lang="ru-RU" sz="3200" b="1" dirty="0" smtClean="0"/>
              <a:t>двухсот</a:t>
            </a:r>
            <a:r>
              <a:rPr lang="ru-RU" sz="3200" dirty="0" smtClean="0"/>
              <a:t>; 5 пяти, 50 </a:t>
            </a:r>
            <a:r>
              <a:rPr lang="ru-RU" sz="3200" b="1" dirty="0" smtClean="0"/>
              <a:t>пятидесяти</a:t>
            </a:r>
            <a:r>
              <a:rPr lang="ru-RU" sz="3200" dirty="0" smtClean="0"/>
              <a:t>; </a:t>
            </a:r>
            <a:r>
              <a:rPr lang="ru-RU" sz="3200" b="1" dirty="0" smtClean="0"/>
              <a:t>тысяч</a:t>
            </a:r>
            <a:r>
              <a:rPr lang="ru-RU" sz="3200" dirty="0" smtClean="0"/>
              <a:t>; 6 шести,</a:t>
            </a:r>
            <a:br>
              <a:rPr lang="ru-RU" sz="3200" dirty="0" smtClean="0"/>
            </a:br>
            <a:r>
              <a:rPr lang="ru-RU" sz="3200" dirty="0" smtClean="0"/>
              <a:t>        600 </a:t>
            </a:r>
            <a:r>
              <a:rPr lang="ru-RU" sz="3200" b="1" dirty="0" smtClean="0"/>
              <a:t>шестисот</a:t>
            </a:r>
            <a:r>
              <a:rPr lang="ru-RU" sz="3200" dirty="0" smtClean="0"/>
              <a:t>.</a:t>
            </a:r>
          </a:p>
          <a:p>
            <a:r>
              <a:rPr lang="ru-RU" sz="3200" dirty="0" smtClean="0"/>
              <a:t>=      3 трёх, 300 </a:t>
            </a:r>
            <a:r>
              <a:rPr lang="ru-RU" sz="3200" b="1" dirty="0" smtClean="0"/>
              <a:t>трёхсот</a:t>
            </a:r>
            <a:r>
              <a:rPr lang="ru-RU" sz="3200" dirty="0" smtClean="0"/>
              <a:t>; 40 </a:t>
            </a:r>
            <a:r>
              <a:rPr lang="ru-RU" sz="3200" b="1" dirty="0" smtClean="0"/>
              <a:t>сорока</a:t>
            </a:r>
            <a:r>
              <a:rPr lang="ru-RU" sz="3200" dirty="0" smtClean="0"/>
              <a:t>; </a:t>
            </a:r>
            <a:r>
              <a:rPr lang="ru-RU" sz="3200" b="1" dirty="0" smtClean="0"/>
              <a:t>тысяч</a:t>
            </a:r>
            <a:r>
              <a:rPr lang="ru-RU" sz="3200" dirty="0" smtClean="0"/>
              <a:t>; 9 девяти, </a:t>
            </a:r>
            <a:br>
              <a:rPr lang="ru-RU" sz="3200" dirty="0" smtClean="0"/>
            </a:br>
            <a:r>
              <a:rPr lang="ru-RU" sz="3200" dirty="0" smtClean="0"/>
              <a:t>        900 </a:t>
            </a:r>
            <a:r>
              <a:rPr lang="ru-RU" sz="3200" b="1" dirty="0" smtClean="0"/>
              <a:t>девятисот</a:t>
            </a:r>
            <a:r>
              <a:rPr lang="ru-RU" sz="3200" dirty="0" smtClean="0"/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044248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25000">
              <a:srgbClr val="FFFFE5"/>
            </a:gs>
            <a:gs pos="92000">
              <a:srgbClr val="FFF4D1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="" xmlns:a16="http://schemas.microsoft.com/office/drawing/2014/main" id="{9EC018C5-DE3A-469E-B500-5568323DF0F3}"/>
              </a:ext>
            </a:extLst>
          </p:cNvPr>
          <p:cNvSpPr txBox="1">
            <a:spLocks/>
          </p:cNvSpPr>
          <p:nvPr/>
        </p:nvSpPr>
        <p:spPr>
          <a:xfrm>
            <a:off x="838200" y="1387366"/>
            <a:ext cx="10515600" cy="4789597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2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5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ЭКРАН КРИМИНАЛЬНЫХ СООБЩЕНИЙ.</a:t>
            </a:r>
            <a:endParaRPr kumimoji="0" lang="ru-RU" sz="5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Гражданка Мухина, найдя кошелёк с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562 093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рублями, приобрела самовар стоимостью около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250 600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рублей, а также чай, сахар и кондитерские изделия на сумму свыше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340 900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рублей, прибавив к найденным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562 093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рублям ещё кое-что из личных сбережений. Собравшимся у Мухиной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187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гостям было предложено роскошное угощение. На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38-ой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минуте пира на хозяйку напал некто Пауков, но гости, увлечённые едой, не обратили на это внимания. Спас Мухину оперуполномоченный Комаров (на его счету уже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265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подобных операций). Видно, жалеет теперь Мухина о </a:t>
            </a:r>
            <a:r>
              <a:rPr kumimoji="0" lang="ru-RU" sz="6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590 500</a:t>
            </a: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рублях, потраченных на негодяев гостей!</a:t>
            </a:r>
            <a:endParaRPr kumimoji="0" lang="ru-RU" sz="6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49357" y="4784035"/>
            <a:ext cx="1123784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ТВ. п. 5 пятью, 500 </a:t>
            </a:r>
            <a:r>
              <a:rPr lang="ru-RU" sz="3200" b="1" dirty="0" smtClean="0"/>
              <a:t>пятьюстами</a:t>
            </a:r>
            <a:r>
              <a:rPr lang="ru-RU" sz="3200" dirty="0" smtClean="0"/>
              <a:t>; 6 шестью, 60 </a:t>
            </a:r>
            <a:r>
              <a:rPr lang="ru-RU" sz="3200" b="1" dirty="0" smtClean="0"/>
              <a:t>шестьюдесятью</a:t>
            </a:r>
            <a:r>
              <a:rPr lang="ru-RU" sz="3200" dirty="0" smtClean="0"/>
              <a:t>; </a:t>
            </a:r>
            <a:br>
              <a:rPr lang="ru-RU" sz="3200" dirty="0" smtClean="0"/>
            </a:br>
            <a:r>
              <a:rPr lang="ru-RU" sz="3200" dirty="0" smtClean="0"/>
              <a:t>           2 </a:t>
            </a:r>
            <a:r>
              <a:rPr lang="ru-RU" sz="3200" b="1" dirty="0" smtClean="0"/>
              <a:t>двумя</a:t>
            </a:r>
            <a:r>
              <a:rPr lang="ru-RU" sz="3200" dirty="0" smtClean="0"/>
              <a:t> </a:t>
            </a:r>
            <a:r>
              <a:rPr lang="ru-RU" sz="3200" b="1" dirty="0" smtClean="0"/>
              <a:t>тысячами</a:t>
            </a:r>
            <a:r>
              <a:rPr lang="ru-RU" sz="3200" dirty="0" smtClean="0"/>
              <a:t>; 9 девятью, 90 </a:t>
            </a:r>
            <a:r>
              <a:rPr lang="ru-RU" sz="3200" b="1" dirty="0" smtClean="0"/>
              <a:t>девяноста</a:t>
            </a:r>
            <a:r>
              <a:rPr lang="ru-RU" sz="3200" dirty="0" smtClean="0"/>
              <a:t>; 3 </a:t>
            </a:r>
            <a:r>
              <a:rPr lang="ru-RU" sz="3200" b="1" dirty="0" smtClean="0"/>
              <a:t>тремя.</a:t>
            </a:r>
          </a:p>
          <a:p>
            <a:r>
              <a:rPr lang="ru-RU" sz="3200" dirty="0" smtClean="0"/>
              <a:t>Д. п. 5 пяти, 500 </a:t>
            </a:r>
            <a:r>
              <a:rPr lang="ru-RU" sz="3200" b="1" dirty="0" smtClean="0"/>
              <a:t>пятистам</a:t>
            </a:r>
            <a:r>
              <a:rPr lang="ru-RU" sz="3200" dirty="0" smtClean="0"/>
              <a:t>; 6 шести, 60 </a:t>
            </a:r>
            <a:r>
              <a:rPr lang="ru-RU" sz="3200" b="1" dirty="0" smtClean="0"/>
              <a:t>шестидесяти</a:t>
            </a:r>
            <a:r>
              <a:rPr lang="ru-RU" sz="3200" dirty="0" smtClean="0"/>
              <a:t>; 2 </a:t>
            </a:r>
            <a:r>
              <a:rPr lang="ru-RU" sz="3200" b="1" dirty="0" smtClean="0"/>
              <a:t>двум</a:t>
            </a:r>
            <a:r>
              <a:rPr lang="ru-RU" sz="3200" dirty="0" smtClean="0"/>
              <a:t>  </a:t>
            </a:r>
          </a:p>
          <a:p>
            <a:r>
              <a:rPr lang="ru-RU" sz="3200" dirty="0"/>
              <a:t> </a:t>
            </a:r>
            <a:r>
              <a:rPr lang="ru-RU" sz="3200" dirty="0" smtClean="0"/>
              <a:t>         </a:t>
            </a:r>
            <a:r>
              <a:rPr lang="ru-RU" sz="3200" b="1" dirty="0" smtClean="0"/>
              <a:t>тысячам</a:t>
            </a:r>
            <a:r>
              <a:rPr lang="ru-RU" sz="3200" dirty="0" smtClean="0"/>
              <a:t>; 9 девяти, </a:t>
            </a:r>
            <a:r>
              <a:rPr lang="ru-RU" sz="3200" dirty="0"/>
              <a:t>90 </a:t>
            </a:r>
            <a:r>
              <a:rPr lang="ru-RU" sz="3200" b="1" dirty="0"/>
              <a:t>девяноста</a:t>
            </a:r>
            <a:r>
              <a:rPr lang="ru-RU" sz="3200" dirty="0"/>
              <a:t>; 3 </a:t>
            </a:r>
            <a:r>
              <a:rPr lang="ru-RU" sz="3200" b="1" dirty="0" smtClean="0"/>
              <a:t>трём</a:t>
            </a:r>
            <a:r>
              <a:rPr lang="ru-RU" sz="3200" dirty="0" smtClean="0"/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132490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25000">
              <a:srgbClr val="FFFFE5"/>
            </a:gs>
            <a:gs pos="92000">
              <a:srgbClr val="FFF4D1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7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Числительные</a:t>
            </a:r>
            <a:endParaRPr lang="ru-RU" sz="3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xmlns="" id="{9EC018C5-DE3A-469E-B500-5568323DF0F3}"/>
              </a:ext>
            </a:extLst>
          </p:cNvPr>
          <p:cNvSpPr txBox="1">
            <a:spLocks/>
          </p:cNvSpPr>
          <p:nvPr/>
        </p:nvSpPr>
        <p:spPr>
          <a:xfrm>
            <a:off x="838200" y="1387366"/>
            <a:ext cx="10515600" cy="4789597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250000"/>
              </a:lnSpc>
              <a:buFont typeface="Arial" panose="020B0604020202020204" pitchFamily="34" charset="0"/>
              <a:buNone/>
              <a:defRPr/>
            </a:pPr>
            <a:r>
              <a:rPr lang="ru-RU" sz="5500" b="1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ЭКРАН КРИМИНАЛЬНЫХ СООБЩЕНИЙ.</a:t>
            </a:r>
            <a:endParaRPr lang="ru-RU" sz="55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lnSpc>
                <a:spcPct val="17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ru-RU" sz="62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Гражданка Мухина, найдя кошелёк с </a:t>
            </a:r>
            <a:r>
              <a:rPr lang="ru-RU" sz="6200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562 093</a:t>
            </a:r>
            <a:r>
              <a:rPr lang="ru-RU" sz="62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 рублями, приобрела самовар стоимостью около </a:t>
            </a:r>
            <a:r>
              <a:rPr lang="ru-RU" sz="6200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250 600</a:t>
            </a:r>
            <a:r>
              <a:rPr lang="ru-RU" sz="62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 рублей, а также чай, сахар и кондитерские изделия на сумму свыше </a:t>
            </a:r>
            <a:r>
              <a:rPr lang="ru-RU" sz="6200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340 900</a:t>
            </a:r>
            <a:r>
              <a:rPr lang="ru-RU" sz="62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 рублей, прибавив к найденным </a:t>
            </a:r>
            <a:r>
              <a:rPr lang="ru-RU" sz="6200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562 093</a:t>
            </a:r>
            <a:r>
              <a:rPr lang="ru-RU" sz="62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 рублям ещё кое-что из личных сбережений. Собравшимся у Мухиной </a:t>
            </a:r>
            <a:r>
              <a:rPr lang="ru-RU" sz="6200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187</a:t>
            </a:r>
            <a:r>
              <a:rPr lang="ru-RU" sz="62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 гостям было предложено роскошное угощение. На </a:t>
            </a:r>
            <a:r>
              <a:rPr lang="ru-RU" sz="6200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38-ой</a:t>
            </a:r>
            <a:r>
              <a:rPr lang="ru-RU" sz="62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 минуте пира на хозяйку напал некто Пауков, но гости, увлечённые едой, не обратили на это внимания. Спас Мухину оперуполномоченный Комаров (на его счету уже </a:t>
            </a:r>
            <a:r>
              <a:rPr lang="ru-RU" sz="6200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265</a:t>
            </a:r>
            <a:r>
              <a:rPr lang="ru-RU" sz="62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 подобных операций). Видно, жалеет теперь Мухина о </a:t>
            </a:r>
            <a:r>
              <a:rPr lang="ru-RU" sz="6200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590 500</a:t>
            </a:r>
            <a:r>
              <a:rPr lang="ru-RU" sz="62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 рублях, потраченных на негодяев гостей!</a:t>
            </a:r>
            <a:endParaRPr lang="ru-RU" sz="6200" dirty="0">
              <a:solidFill>
                <a:prstClr val="black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763" y="4767263"/>
            <a:ext cx="1924050" cy="14097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8903" y="4767263"/>
            <a:ext cx="1409700" cy="14097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81611" y="6323219"/>
            <a:ext cx="9935696" cy="373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</a:rPr>
              <a:t>муха </a:t>
            </a:r>
            <a:r>
              <a:rPr lang="ru-RU" dirty="0" smtClean="0">
                <a:solidFill>
                  <a:prstClr val="black"/>
                </a:solidFill>
                <a:sym typeface="Wingdings" panose="05000000000000000000" pitchFamily="2" charset="2"/>
              </a:rPr>
              <a:t></a:t>
            </a:r>
            <a:r>
              <a:rPr lang="en-US" dirty="0" smtClean="0">
                <a:solidFill>
                  <a:prstClr val="black"/>
                </a:solidFill>
                <a:sym typeface="Wingdings" panose="05000000000000000000" pitchFamily="2" charset="2"/>
              </a:rPr>
              <a:t> </a:t>
            </a:r>
            <a:r>
              <a:rPr lang="ru-RU" dirty="0" smtClean="0">
                <a:solidFill>
                  <a:prstClr val="black"/>
                </a:solidFill>
                <a:sym typeface="Wingdings" panose="05000000000000000000" pitchFamily="2" charset="2"/>
              </a:rPr>
              <a:t>Мухина                           самовар                           паук </a:t>
            </a:r>
            <a:r>
              <a:rPr lang="ru-RU" dirty="0">
                <a:solidFill>
                  <a:prstClr val="black"/>
                </a:solidFill>
                <a:sym typeface="Wingdings" panose="05000000000000000000" pitchFamily="2" charset="2"/>
              </a:rPr>
              <a:t></a:t>
            </a:r>
            <a:r>
              <a:rPr lang="ru-RU" dirty="0" smtClean="0">
                <a:solidFill>
                  <a:prstClr val="black"/>
                </a:solidFill>
                <a:sym typeface="Wingdings" panose="05000000000000000000" pitchFamily="2" charset="2"/>
              </a:rPr>
              <a:t> Пуков                      комар  Комаров    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7693" y="4767263"/>
            <a:ext cx="1562100" cy="14097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56506" y="4567238"/>
            <a:ext cx="2847975" cy="160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508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53EABCE-125E-44C2-A76E-B6CBB4BFB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i="0" dirty="0">
                <a:solidFill>
                  <a:srgbClr val="800000"/>
                </a:solidFill>
                <a:effectLst/>
                <a:latin typeface="Times New Roman" panose="02020603050405020304" pitchFamily="18" charset="0"/>
              </a:rPr>
              <a:t>Корней Чуковский</a:t>
            </a:r>
            <a:br>
              <a:rPr lang="ru-RU" b="1" i="0" dirty="0">
                <a:solidFill>
                  <a:srgbClr val="800000"/>
                </a:solidFill>
                <a:effectLst/>
                <a:latin typeface="Times New Roman" panose="02020603050405020304" pitchFamily="18" charset="0"/>
              </a:rPr>
            </a:br>
            <a:r>
              <a:rPr lang="ru-RU" b="0" i="0" dirty="0">
                <a:solidFill>
                  <a:srgbClr val="333333"/>
                </a:solidFill>
                <a:effectLst/>
                <a:latin typeface="Roboto"/>
              </a:rPr>
              <a:t>Муха-Цокотуха</a:t>
            </a:r>
            <a:br>
              <a:rPr lang="ru-RU" b="0" i="0" dirty="0">
                <a:solidFill>
                  <a:srgbClr val="333333"/>
                </a:solidFill>
                <a:effectLst/>
                <a:latin typeface="Roboto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31AC69D-F278-49C3-B3DA-F29FC57950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990" y="779523"/>
            <a:ext cx="3649717" cy="4351338"/>
          </a:xfrm>
        </p:spPr>
        <p:txBody>
          <a:bodyPr>
            <a:normAutofit fontScale="85000" lnSpcReduction="10000"/>
          </a:bodyPr>
          <a:lstStyle/>
          <a:p>
            <a:pPr marL="0" indent="0" algn="l">
              <a:buNone/>
            </a:pPr>
            <a:r>
              <a:rPr lang="ru-RU" b="0" i="0" dirty="0">
                <a:solidFill>
                  <a:srgbClr val="333333"/>
                </a:solidFill>
                <a:effectLst/>
                <a:latin typeface="Roboto"/>
              </a:rPr>
              <a:t>Муха, Муха-Цокотуха,</a:t>
            </a:r>
          </a:p>
          <a:p>
            <a:pPr marL="0" indent="0" algn="l">
              <a:buNone/>
            </a:pPr>
            <a:r>
              <a:rPr lang="ru-RU" b="0" i="0" dirty="0">
                <a:solidFill>
                  <a:srgbClr val="333333"/>
                </a:solidFill>
                <a:effectLst/>
                <a:latin typeface="Roboto"/>
              </a:rPr>
              <a:t>Позолоченное брюхо!</a:t>
            </a:r>
          </a:p>
          <a:p>
            <a:pPr marL="0" indent="0" algn="l">
              <a:buNone/>
            </a:pPr>
            <a:r>
              <a:rPr lang="ru-RU" b="0" i="0" dirty="0">
                <a:solidFill>
                  <a:srgbClr val="333333"/>
                </a:solidFill>
                <a:effectLst/>
                <a:latin typeface="Roboto"/>
              </a:rPr>
              <a:t>Муха по полю пошла,</a:t>
            </a:r>
          </a:p>
          <a:p>
            <a:pPr marL="0" indent="0" algn="l">
              <a:buNone/>
            </a:pPr>
            <a:r>
              <a:rPr lang="ru-RU" b="0" i="0" dirty="0">
                <a:solidFill>
                  <a:srgbClr val="333333"/>
                </a:solidFill>
                <a:effectLst/>
                <a:latin typeface="Roboto"/>
              </a:rPr>
              <a:t>Муха денежку нашла.</a:t>
            </a:r>
          </a:p>
          <a:p>
            <a:pPr marL="0" indent="0" algn="l">
              <a:buNone/>
            </a:pPr>
            <a:r>
              <a:rPr lang="ru-RU" b="0" i="0" dirty="0">
                <a:solidFill>
                  <a:srgbClr val="333333"/>
                </a:solidFill>
                <a:effectLst/>
                <a:latin typeface="Roboto"/>
              </a:rPr>
              <a:t>Пошла Муха на базар</a:t>
            </a:r>
          </a:p>
          <a:p>
            <a:pPr marL="0" indent="0">
              <a:buNone/>
            </a:pPr>
            <a:r>
              <a:rPr lang="ru-RU" b="0" i="0" dirty="0">
                <a:solidFill>
                  <a:srgbClr val="333333"/>
                </a:solidFill>
                <a:effectLst/>
                <a:latin typeface="Roboto"/>
              </a:rPr>
              <a:t>И купила самовар:</a:t>
            </a:r>
          </a:p>
          <a:p>
            <a:pPr marL="0" indent="0"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«Приходите, тараканы,</a:t>
            </a:r>
          </a:p>
          <a:p>
            <a:pPr marL="0" indent="0"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Я вас чаем угощу!»</a:t>
            </a:r>
          </a:p>
          <a:p>
            <a:pPr marL="0" indent="0"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Тараканы прибегали,</a:t>
            </a:r>
          </a:p>
          <a:p>
            <a:pPr marL="0" indent="0"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Все стаканы выпивали,</a:t>
            </a:r>
          </a:p>
          <a:p>
            <a:pPr marL="0" indent="0" algn="l">
              <a:buNone/>
            </a:pPr>
            <a:endParaRPr lang="ru-RU" b="0" i="0" dirty="0">
              <a:solidFill>
                <a:srgbClr val="333333"/>
              </a:solidFill>
              <a:effectLst/>
              <a:latin typeface="Roboto"/>
            </a:endParaRPr>
          </a:p>
          <a:p>
            <a:endParaRPr lang="ru-RU" dirty="0"/>
          </a:p>
        </p:txBody>
      </p:sp>
      <p:sp>
        <p:nvSpPr>
          <p:cNvPr id="17" name="Объект 2">
            <a:extLst>
              <a:ext uri="{FF2B5EF4-FFF2-40B4-BE49-F238E27FC236}">
                <a16:creationId xmlns:a16="http://schemas.microsoft.com/office/drawing/2014/main" xmlns="" id="{2FD6A819-532A-4A3C-90E5-73BCA974D427}"/>
              </a:ext>
            </a:extLst>
          </p:cNvPr>
          <p:cNvSpPr txBox="1">
            <a:spLocks/>
          </p:cNvSpPr>
          <p:nvPr/>
        </p:nvSpPr>
        <p:spPr>
          <a:xfrm>
            <a:off x="3915103" y="1899198"/>
            <a:ext cx="4361793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А букашки —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По три чашки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333333"/>
                </a:solidFill>
                <a:latin typeface="Roboto"/>
              </a:rPr>
              <a:t>С молоком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И крендельком: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Нынче Муха-Цокотуха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Именинница!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Приходили к Мухе блошки,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Приносили ей сапожки,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А сапожки не простые —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В них застежки золотые.</a:t>
            </a:r>
          </a:p>
          <a:p>
            <a:pPr>
              <a:defRPr/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xmlns="" id="{B76DD341-8FFF-4351-9F30-0F8C5E847905}"/>
              </a:ext>
            </a:extLst>
          </p:cNvPr>
          <p:cNvSpPr txBox="1">
            <a:spLocks/>
          </p:cNvSpPr>
          <p:nvPr/>
        </p:nvSpPr>
        <p:spPr>
          <a:xfrm>
            <a:off x="8350466" y="2288355"/>
            <a:ext cx="372854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Приходила к Мухе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Бабушка-пчела,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Мухе-Цокотухе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Меду принесла: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333333"/>
                </a:solidFill>
                <a:latin typeface="Roboto"/>
              </a:rPr>
              <a:t>«Бабочка-красавица,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Кушайте варенье!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Или вам не нравится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Наше угощенье?»</a:t>
            </a:r>
          </a:p>
          <a:p>
            <a:pPr>
              <a:defRPr/>
            </a:pP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3E46E4BF-2768-4396-AF96-25A0D5D956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5714" y="123334"/>
            <a:ext cx="2226239" cy="18255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2187C01B-5574-497F-A430-DDC19EBF6B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3783" y="4984043"/>
            <a:ext cx="1922079" cy="15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83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>
            <a:extLst>
              <a:ext uri="{FF2B5EF4-FFF2-40B4-BE49-F238E27FC236}">
                <a16:creationId xmlns:a16="http://schemas.microsoft.com/office/drawing/2014/main" xmlns="" id="{BB0D796F-A744-4DED-93D8-D0B93B41EB4B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54691" y="239602"/>
            <a:ext cx="3825611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Вдруг какой-то старичок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Паучок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Нашу Муху в уголок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Поволок —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Хочет бедную убить,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Цокотуху погубить!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«Дорогие гости, помогите!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Паука-злодея зарубите!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И кормила я вас,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И поила я вас,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Не покиньте меня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В мой последний час!»</a:t>
            </a:r>
            <a:endParaRPr lang="ru-RU" dirty="0"/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xmlns="" id="{A55CF4E4-F1C8-40C2-AF11-D1E79448CEA9}"/>
              </a:ext>
            </a:extLst>
          </p:cNvPr>
          <p:cNvSpPr txBox="1">
            <a:spLocks/>
          </p:cNvSpPr>
          <p:nvPr/>
        </p:nvSpPr>
        <p:spPr>
          <a:xfrm>
            <a:off x="4427143" y="681037"/>
            <a:ext cx="3825611" cy="536098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Но жуки-червяки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 err="1">
                <a:solidFill>
                  <a:srgbClr val="333333"/>
                </a:solidFill>
                <a:latin typeface="Roboto"/>
              </a:rPr>
              <a:t>Испугалися</a:t>
            </a:r>
            <a:r>
              <a:rPr lang="ru-RU" dirty="0">
                <a:solidFill>
                  <a:srgbClr val="333333"/>
                </a:solidFill>
                <a:latin typeface="Roboto"/>
              </a:rPr>
              <a:t>,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По углам, по щелям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 err="1">
                <a:solidFill>
                  <a:srgbClr val="333333"/>
                </a:solidFill>
                <a:latin typeface="Roboto"/>
              </a:rPr>
              <a:t>Разбежалися</a:t>
            </a:r>
            <a:r>
              <a:rPr lang="ru-RU" dirty="0">
                <a:solidFill>
                  <a:srgbClr val="333333"/>
                </a:solidFill>
                <a:latin typeface="Roboto"/>
              </a:rPr>
              <a:t>: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333333"/>
                </a:solidFill>
                <a:latin typeface="Roboto"/>
              </a:rPr>
              <a:t>Тараканы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Под диваны,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А </a:t>
            </a:r>
            <a:r>
              <a:rPr lang="ru-RU" dirty="0" err="1">
                <a:solidFill>
                  <a:srgbClr val="333333"/>
                </a:solidFill>
                <a:latin typeface="Roboto"/>
              </a:rPr>
              <a:t>козявочки</a:t>
            </a:r>
            <a:endParaRPr lang="ru-RU" dirty="0">
              <a:solidFill>
                <a:srgbClr val="333333"/>
              </a:solidFill>
              <a:latin typeface="Roboto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Под лавочки,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А букашки под кровать —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Не желают воевать!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И никто даже с места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Не сдвинется: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Пропадай-погибай,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Именинница!</a:t>
            </a:r>
          </a:p>
          <a:p>
            <a:pPr>
              <a:defRPr/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xmlns="" id="{4FBEEDB8-60ED-40D1-BDA2-F978537B6A96}"/>
              </a:ext>
            </a:extLst>
          </p:cNvPr>
          <p:cNvSpPr txBox="1">
            <a:spLocks/>
          </p:cNvSpPr>
          <p:nvPr/>
        </p:nvSpPr>
        <p:spPr>
          <a:xfrm>
            <a:off x="8722814" y="3571410"/>
            <a:ext cx="374724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sz="2400" dirty="0">
                <a:solidFill>
                  <a:srgbClr val="333333"/>
                </a:solidFill>
                <a:latin typeface="Roboto"/>
              </a:rPr>
              <a:t>А кузнечик, а кузнечик,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sz="2400" dirty="0">
                <a:solidFill>
                  <a:srgbClr val="333333"/>
                </a:solidFill>
                <a:latin typeface="Roboto"/>
              </a:rPr>
              <a:t>Ну, совсем как человечек,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sz="2400" dirty="0">
                <a:solidFill>
                  <a:srgbClr val="333333"/>
                </a:solidFill>
                <a:latin typeface="Roboto"/>
              </a:rPr>
              <a:t>Скок, скок, скок, скок!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sz="2400" dirty="0">
                <a:solidFill>
                  <a:srgbClr val="333333"/>
                </a:solidFill>
                <a:latin typeface="Roboto"/>
              </a:rPr>
              <a:t>За кусток,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sz="2400" dirty="0">
                <a:solidFill>
                  <a:srgbClr val="333333"/>
                </a:solidFill>
                <a:latin typeface="Roboto"/>
              </a:rPr>
              <a:t>Под мосток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sz="2400" dirty="0">
                <a:solidFill>
                  <a:srgbClr val="333333"/>
                </a:solidFill>
                <a:latin typeface="Roboto"/>
              </a:rPr>
              <a:t>И молчок!</a:t>
            </a:r>
          </a:p>
          <a:p>
            <a:pPr>
              <a:defRPr/>
            </a:pP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57D9A752-C0C4-47FE-9B41-E9E8391399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6011" y="0"/>
            <a:ext cx="2725147" cy="204386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A042F9D2-14C5-4C41-84B6-E3EC629059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638" y="4590940"/>
            <a:ext cx="2354317" cy="176573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4895CAD0-1E1B-46E1-B3BC-61959D32D9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7826" y="1660026"/>
            <a:ext cx="1481516" cy="1768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636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>
            <a:extLst>
              <a:ext uri="{FF2B5EF4-FFF2-40B4-BE49-F238E27FC236}">
                <a16:creationId xmlns:a16="http://schemas.microsoft.com/office/drawing/2014/main" xmlns="" id="{54271061-C1C0-4271-9D92-DB7A78B3097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0" y="122950"/>
            <a:ext cx="4269828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А злодей-то не шутит,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Руки-ноги он Мухе верёвками крутит,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Зубы острые в самое сердце вонзает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И кровь у неё выпивает.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Муха криком кричит,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Надрывается,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А злодей молчит,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333333"/>
                </a:solidFill>
                <a:latin typeface="Roboto"/>
              </a:rPr>
              <a:t>Ухмыляется.</a:t>
            </a:r>
          </a:p>
          <a:p>
            <a:endParaRPr lang="ru-RU" dirty="0"/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xmlns="" id="{2F9F8532-AE81-4859-9A73-487BD5920E0E}"/>
              </a:ext>
            </a:extLst>
          </p:cNvPr>
          <p:cNvSpPr txBox="1">
            <a:spLocks/>
          </p:cNvSpPr>
          <p:nvPr/>
        </p:nvSpPr>
        <p:spPr>
          <a:xfrm>
            <a:off x="3652347" y="2506662"/>
            <a:ext cx="4269827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Вдруг откуда-то летит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Маленький Комарик,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И в руке его горит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Маленький фонарик.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333333"/>
                </a:solidFill>
                <a:latin typeface="Roboto"/>
              </a:rPr>
              <a:t>«Где убийца, где злодей?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Не боюсь его когтей!»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Подлетает к Пауку,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333333"/>
                </a:solidFill>
                <a:latin typeface="Roboto"/>
              </a:rPr>
              <a:t>Саблю вынимает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И ему на всём скаку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Голову срубает!</a:t>
            </a:r>
          </a:p>
          <a:p>
            <a:pPr>
              <a:defRPr/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xmlns="" id="{E02BA7B6-068A-4EF8-AF28-7AFD09D6A5A9}"/>
              </a:ext>
            </a:extLst>
          </p:cNvPr>
          <p:cNvSpPr txBox="1">
            <a:spLocks/>
          </p:cNvSpPr>
          <p:nvPr/>
        </p:nvSpPr>
        <p:spPr>
          <a:xfrm>
            <a:off x="7979980" y="3429000"/>
            <a:ext cx="4382813" cy="31562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Муху за руку берёт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И к окошечку ведёт: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333333"/>
                </a:solidFill>
                <a:latin typeface="Roboto"/>
              </a:rPr>
              <a:t>«Я злодея зарубил,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333333"/>
                </a:solidFill>
                <a:latin typeface="Roboto"/>
              </a:rPr>
              <a:t>Я тебя освободил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И теперь, душа-девица,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На тебе хочу жениться!»</a:t>
            </a:r>
          </a:p>
          <a:p>
            <a:pPr>
              <a:defRPr/>
            </a:pP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EAB91639-A4C2-47E4-AF8C-733906965B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793" y="4372303"/>
            <a:ext cx="3070394" cy="205148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4F885F3D-BF9E-4232-ACC5-B5D56ABE36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4812" y="927921"/>
            <a:ext cx="4269827" cy="240177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AA7E8FCF-1BE5-43B0-AD34-119EB8427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828" y="218861"/>
            <a:ext cx="2824654" cy="2118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380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052"/>
                    </a14:imgEffect>
                    <a14:imgEffect>
                      <a14:saturation sat="50000"/>
                    </a14:imgEffect>
                  </a14:imgLayer>
                </a14:imgProps>
              </a:ext>
            </a:extLst>
          </a:blip>
          <a:srcRect l="-3217" t="-9036" r="-2846" b="9036"/>
          <a:stretch/>
        </p:blipFill>
        <p:spPr>
          <a:xfrm>
            <a:off x="-2938996" y="-935005"/>
            <a:ext cx="30528000" cy="981257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2BD3465-6610-AC97-0316-C085FA2FB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814" y="3594115"/>
            <a:ext cx="10515600" cy="1325563"/>
          </a:xfrm>
        </p:spPr>
        <p:txBody>
          <a:bodyPr>
            <a:normAutofit/>
          </a:bodyPr>
          <a:lstStyle/>
          <a:p>
            <a:r>
              <a:rPr lang="ru-RU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Муха-Цокотуха</a:t>
            </a:r>
            <a:r>
              <a:rPr lang="ru-RU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(1976)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C543CBA-6CDD-2D77-90F5-E63243730C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5665" y="299258"/>
            <a:ext cx="10066361" cy="847898"/>
          </a:xfrm>
        </p:spPr>
        <p:txBody>
          <a:bodyPr>
            <a:normAutofit/>
          </a:bodyPr>
          <a:lstStyle/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https://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vk.com/video-211341254_456239380</a:t>
            </a:r>
            <a:endParaRPr lang="ru-RU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90290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25000">
              <a:srgbClr val="FFFFE5"/>
            </a:gs>
            <a:gs pos="92000">
              <a:srgbClr val="FFF4D1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7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Числительные</a:t>
            </a:r>
            <a:endParaRPr lang="ru-RU" sz="3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xmlns="" id="{9EC018C5-DE3A-469E-B500-5568323DF0F3}"/>
              </a:ext>
            </a:extLst>
          </p:cNvPr>
          <p:cNvSpPr txBox="1">
            <a:spLocks/>
          </p:cNvSpPr>
          <p:nvPr/>
        </p:nvSpPr>
        <p:spPr>
          <a:xfrm>
            <a:off x="838200" y="1387366"/>
            <a:ext cx="10515600" cy="4789597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250000"/>
              </a:lnSpc>
              <a:buFont typeface="Arial" panose="020B0604020202020204" pitchFamily="34" charset="0"/>
              <a:buNone/>
              <a:defRPr/>
            </a:pPr>
            <a:r>
              <a:rPr lang="ru-RU" sz="5500" b="1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ЭКРАН КРИМИНАЛЬНЫХ СООБЩЕНИЙ.</a:t>
            </a:r>
            <a:endParaRPr lang="ru-RU" sz="55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lnSpc>
                <a:spcPct val="17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ru-RU" sz="62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Гражданка Мухина, найдя кошелёк с </a:t>
            </a:r>
            <a:r>
              <a:rPr lang="ru-RU" sz="6200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562 093</a:t>
            </a:r>
            <a:r>
              <a:rPr lang="ru-RU" sz="62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 рублями, приобрела самовар стоимостью около </a:t>
            </a:r>
            <a:r>
              <a:rPr lang="ru-RU" sz="6200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250 600</a:t>
            </a:r>
            <a:r>
              <a:rPr lang="ru-RU" sz="62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 рублей, а также чай, сахар и кондитерские изделия на сумму свыше </a:t>
            </a:r>
            <a:r>
              <a:rPr lang="ru-RU" sz="6200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340 900</a:t>
            </a:r>
            <a:r>
              <a:rPr lang="ru-RU" sz="62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 рублей, прибавив к найденным </a:t>
            </a:r>
            <a:r>
              <a:rPr lang="ru-RU" sz="6200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562 093</a:t>
            </a:r>
            <a:r>
              <a:rPr lang="ru-RU" sz="62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 рублям ещё кое-что из личных сбережений. Собравшимся у Мухиной </a:t>
            </a:r>
            <a:r>
              <a:rPr lang="ru-RU" sz="6200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187</a:t>
            </a:r>
            <a:r>
              <a:rPr lang="ru-RU" sz="62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 гостям было предложено роскошное угощение. На </a:t>
            </a:r>
            <a:r>
              <a:rPr lang="ru-RU" sz="6200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38-ой</a:t>
            </a:r>
            <a:r>
              <a:rPr lang="ru-RU" sz="62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 минуте пира на хозяйку напал некто Пауков, но гости, увлечённые едой, не обратили на это внимания. Спас Мухину оперуполномоченный Комаров (на его счету уже </a:t>
            </a:r>
            <a:r>
              <a:rPr lang="ru-RU" sz="6200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265</a:t>
            </a:r>
            <a:r>
              <a:rPr lang="ru-RU" sz="62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 подобных операций). Видно, жалеет теперь Мухина о </a:t>
            </a:r>
            <a:r>
              <a:rPr lang="ru-RU" sz="6200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590 500</a:t>
            </a:r>
            <a:r>
              <a:rPr lang="ru-RU" sz="62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 рублях, потраченных на негодяев гостей!</a:t>
            </a:r>
            <a:endParaRPr lang="ru-RU" sz="6200" dirty="0">
              <a:solidFill>
                <a:prstClr val="black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763" y="4767263"/>
            <a:ext cx="1924050" cy="14097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8903" y="4767263"/>
            <a:ext cx="1409700" cy="14097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81611" y="6323219"/>
            <a:ext cx="9935696" cy="373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</a:rPr>
              <a:t>муха </a:t>
            </a:r>
            <a:r>
              <a:rPr lang="ru-RU" dirty="0" smtClean="0">
                <a:solidFill>
                  <a:prstClr val="black"/>
                </a:solidFill>
                <a:sym typeface="Wingdings" panose="05000000000000000000" pitchFamily="2" charset="2"/>
              </a:rPr>
              <a:t></a:t>
            </a:r>
            <a:r>
              <a:rPr lang="en-US" dirty="0" smtClean="0">
                <a:solidFill>
                  <a:prstClr val="black"/>
                </a:solidFill>
                <a:sym typeface="Wingdings" panose="05000000000000000000" pitchFamily="2" charset="2"/>
              </a:rPr>
              <a:t> </a:t>
            </a:r>
            <a:r>
              <a:rPr lang="ru-RU" dirty="0" smtClean="0">
                <a:solidFill>
                  <a:prstClr val="black"/>
                </a:solidFill>
                <a:sym typeface="Wingdings" panose="05000000000000000000" pitchFamily="2" charset="2"/>
              </a:rPr>
              <a:t>Мухина                           самовар                           паук </a:t>
            </a:r>
            <a:r>
              <a:rPr lang="ru-RU" dirty="0">
                <a:solidFill>
                  <a:prstClr val="black"/>
                </a:solidFill>
                <a:sym typeface="Wingdings" panose="05000000000000000000" pitchFamily="2" charset="2"/>
              </a:rPr>
              <a:t></a:t>
            </a:r>
            <a:r>
              <a:rPr lang="ru-RU" dirty="0" smtClean="0">
                <a:solidFill>
                  <a:prstClr val="black"/>
                </a:solidFill>
                <a:sym typeface="Wingdings" panose="05000000000000000000" pitchFamily="2" charset="2"/>
              </a:rPr>
              <a:t> Пуков                      комар  Комаров    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7693" y="4767263"/>
            <a:ext cx="1562100" cy="14097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56506" y="4567238"/>
            <a:ext cx="2847975" cy="160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625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Таблица 5">
                <a:extLst>
                  <a:ext uri="{FF2B5EF4-FFF2-40B4-BE49-F238E27FC236}">
                    <a16:creationId xmlns="" xmlns:a16="http://schemas.microsoft.com/office/drawing/2014/main" id="{68D88191-E982-401E-A70E-717B41B35FEA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72863" y="1233995"/>
              <a:ext cx="11434438" cy="417897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03681">
                      <a:extLst>
                        <a:ext uri="{9D8B030D-6E8A-4147-A177-3AD203B41FA5}">
                          <a16:colId xmlns="" xmlns:a16="http://schemas.microsoft.com/office/drawing/2014/main" val="1685412347"/>
                        </a:ext>
                      </a:extLst>
                    </a:gridCol>
                    <a:gridCol w="2290439">
                      <a:extLst>
                        <a:ext uri="{9D8B030D-6E8A-4147-A177-3AD203B41FA5}">
                          <a16:colId xmlns="" xmlns:a16="http://schemas.microsoft.com/office/drawing/2014/main" val="2403642687"/>
                        </a:ext>
                      </a:extLst>
                    </a:gridCol>
                    <a:gridCol w="2059619">
                      <a:extLst>
                        <a:ext uri="{9D8B030D-6E8A-4147-A177-3AD203B41FA5}">
                          <a16:colId xmlns="" xmlns:a16="http://schemas.microsoft.com/office/drawing/2014/main" val="3973677639"/>
                        </a:ext>
                      </a:extLst>
                    </a:gridCol>
                    <a:gridCol w="3169328">
                      <a:extLst>
                        <a:ext uri="{9D8B030D-6E8A-4147-A177-3AD203B41FA5}">
                          <a16:colId xmlns="" xmlns:a16="http://schemas.microsoft.com/office/drawing/2014/main" val="3106803936"/>
                        </a:ext>
                      </a:extLst>
                    </a:gridCol>
                    <a:gridCol w="3311371">
                      <a:extLst>
                        <a:ext uri="{9D8B030D-6E8A-4147-A177-3AD203B41FA5}">
                          <a16:colId xmlns="" xmlns:a16="http://schemas.microsoft.com/office/drawing/2014/main" val="2032728925"/>
                        </a:ext>
                      </a:extLst>
                    </a:gridCol>
                  </a:tblGrid>
                  <a:tr h="603682">
                    <a:tc>
                      <a:txBody>
                        <a:bodyPr/>
                        <a:lstStyle/>
                        <a:p>
                          <a:r>
                            <a:rPr lang="ru-RU" sz="1400" dirty="0" err="1"/>
                            <a:t>циф-ра</a:t>
                          </a:r>
                          <a:endParaRPr lang="ru-RU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600" dirty="0"/>
                            <a:t>числительное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600" dirty="0"/>
                            <a:t>формы (кроме падежных)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600" dirty="0"/>
                            <a:t>управление существительным в ИП и ВП (</a:t>
                          </a:r>
                          <a:r>
                            <a:rPr lang="ru-RU" sz="1600" dirty="0" err="1"/>
                            <a:t>неодуш</a:t>
                          </a:r>
                          <a:r>
                            <a:rPr lang="ru-RU" sz="1600" dirty="0"/>
                            <a:t>.)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4142506421"/>
                      </a:ext>
                    </a:extLst>
                  </a:tr>
                  <a:tr h="601588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ru-RU" dirty="0"/>
                            <a:t>один, одна, одно, одни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ru-RU" dirty="0"/>
                            <a:t>число ,</a:t>
                          </a:r>
                          <a:br>
                            <a:rPr lang="ru-RU" dirty="0"/>
                          </a:br>
                          <a:r>
                            <a:rPr lang="ru-RU" dirty="0"/>
                            <a:t>в ед. ч. — род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ru-RU" dirty="0"/>
                            <a:t>+ сущ. в ед. ч. ИП.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ru-RU" i="1" dirty="0"/>
                            <a:t>один дом, одна книга, одно окно, одни ножницы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3182691601"/>
                      </a:ext>
                    </a:extLst>
                  </a:tr>
                  <a:tr h="416045">
                    <a:tc>
                      <a:txBody>
                        <a:bodyPr/>
                        <a:lstStyle/>
                        <a:p>
                          <a:r>
                            <a:rPr lang="ru-RU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ru-RU" dirty="0"/>
                            <a:t>два, две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ru-RU" dirty="0" err="1"/>
                            <a:t>м+ср</a:t>
                          </a:r>
                          <a:r>
                            <a:rPr lang="ru-RU" dirty="0"/>
                            <a:t>. и </a:t>
                          </a:r>
                          <a:r>
                            <a:rPr lang="ru-RU" dirty="0" err="1"/>
                            <a:t>ж.род</a:t>
                          </a:r>
                          <a:endParaRPr lang="ru-RU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r>
                            <a:rPr lang="ru-RU" dirty="0"/>
                            <a:t>+ сущ. в ед. ч. РП.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ru-RU" i="1" dirty="0"/>
                            <a:t>два дома (два окна), две книги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218131900"/>
                      </a:ext>
                    </a:extLst>
                  </a:tr>
                  <a:tr h="416045">
                    <a:tc>
                      <a:txBody>
                        <a:bodyPr/>
                        <a:lstStyle/>
                        <a:p>
                          <a:r>
                            <a:rPr lang="ru-RU" dirty="0"/>
                            <a:t>3, 4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ru-RU" dirty="0"/>
                            <a:t>три, четыре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r>
                            <a:rPr lang="ru-RU" dirty="0"/>
                            <a:t>+ сущ. в ед. ч. РП.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ru-RU" i="1" dirty="0"/>
                            <a:t>три дома, книги, окна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465591840"/>
                      </a:ext>
                    </a:extLst>
                  </a:tr>
                  <a:tr h="41604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ru-RU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≥</m:t>
                                </m:r>
                                <m:r>
                                  <a:rPr lang="ru-RU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ru-RU" dirty="0"/>
                            <a:t>пять, шесть, … десять, одиннадцать, двадцать, … сорок, девяносто, сто, двести….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r>
                            <a:rPr lang="ru-RU" dirty="0"/>
                            <a:t>+ сущ. во мн. ч. РП.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ru-RU" i="1" dirty="0"/>
                            <a:t>пять/десять/сто/много/мало… домов, книг, окон, 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="" xmlns:a16="http://schemas.microsoft.com/office/drawing/2014/main" val="2466315081"/>
                      </a:ext>
                    </a:extLst>
                  </a:tr>
                  <a:tr h="416045">
                    <a:tc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ru-RU" dirty="0"/>
                            <a:t>много, мало, несколько…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i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206304345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Таблица 5">
                <a:extLst>
                  <a:ext uri="{FF2B5EF4-FFF2-40B4-BE49-F238E27FC236}">
                    <a16:creationId xmlns:a16="http://schemas.microsoft.com/office/drawing/2014/main" id="{68D88191-E982-401E-A70E-717B41B35FEA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72863" y="1233995"/>
              <a:ext cx="11434438" cy="417897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03681">
                      <a:extLst>
                        <a:ext uri="{9D8B030D-6E8A-4147-A177-3AD203B41FA5}">
                          <a16:colId xmlns:a16="http://schemas.microsoft.com/office/drawing/2014/main" val="1685412347"/>
                        </a:ext>
                      </a:extLst>
                    </a:gridCol>
                    <a:gridCol w="2290439">
                      <a:extLst>
                        <a:ext uri="{9D8B030D-6E8A-4147-A177-3AD203B41FA5}">
                          <a16:colId xmlns:a16="http://schemas.microsoft.com/office/drawing/2014/main" val="2403642687"/>
                        </a:ext>
                      </a:extLst>
                    </a:gridCol>
                    <a:gridCol w="2059619">
                      <a:extLst>
                        <a:ext uri="{9D8B030D-6E8A-4147-A177-3AD203B41FA5}">
                          <a16:colId xmlns:a16="http://schemas.microsoft.com/office/drawing/2014/main" val="3973677639"/>
                        </a:ext>
                      </a:extLst>
                    </a:gridCol>
                    <a:gridCol w="3169328">
                      <a:extLst>
                        <a:ext uri="{9D8B030D-6E8A-4147-A177-3AD203B41FA5}">
                          <a16:colId xmlns:a16="http://schemas.microsoft.com/office/drawing/2014/main" val="3106803936"/>
                        </a:ext>
                      </a:extLst>
                    </a:gridCol>
                    <a:gridCol w="3311371">
                      <a:extLst>
                        <a:ext uri="{9D8B030D-6E8A-4147-A177-3AD203B41FA5}">
                          <a16:colId xmlns:a16="http://schemas.microsoft.com/office/drawing/2014/main" val="2032728925"/>
                        </a:ext>
                      </a:extLst>
                    </a:gridCol>
                  </a:tblGrid>
                  <a:tr h="603682">
                    <a:tc>
                      <a:txBody>
                        <a:bodyPr/>
                        <a:lstStyle/>
                        <a:p>
                          <a:r>
                            <a:rPr lang="ru-RU" sz="1400" dirty="0" err="1"/>
                            <a:t>циф-ра</a:t>
                          </a:r>
                          <a:endParaRPr lang="ru-RU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600" dirty="0"/>
                            <a:t>числительное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600" dirty="0"/>
                            <a:t>формы (кроме падежных)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600" dirty="0"/>
                            <a:t>управление существительным в ИП и ВП (</a:t>
                          </a:r>
                          <a:r>
                            <a:rPr lang="ru-RU" sz="1600" dirty="0" err="1"/>
                            <a:t>неодуш</a:t>
                          </a:r>
                          <a:r>
                            <a:rPr lang="ru-RU" sz="1600" dirty="0"/>
                            <a:t>.)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42506421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ru-RU" dirty="0"/>
                            <a:t>один, одна, одно, одни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ru-RU" dirty="0"/>
                            <a:t>число ,</a:t>
                          </a:r>
                          <a:br>
                            <a:rPr lang="ru-RU" dirty="0"/>
                          </a:br>
                          <a:r>
                            <a:rPr lang="ru-RU" dirty="0"/>
                            <a:t>в ед. ч. — род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ru-RU" dirty="0"/>
                            <a:t>+ сущ. в ед. ч. ИП.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ru-RU" i="1" dirty="0"/>
                            <a:t>один дом, одна книга, одно окно, одни ножницы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82691601"/>
                      </a:ext>
                    </a:extLst>
                  </a:tr>
                  <a:tr h="416045">
                    <a:tc>
                      <a:txBody>
                        <a:bodyPr/>
                        <a:lstStyle/>
                        <a:p>
                          <a:r>
                            <a:rPr lang="ru-RU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ru-RU" dirty="0"/>
                            <a:t>два, две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ru-RU" dirty="0" err="1"/>
                            <a:t>м+ср</a:t>
                          </a:r>
                          <a:r>
                            <a:rPr lang="ru-RU" dirty="0"/>
                            <a:t>. и </a:t>
                          </a:r>
                          <a:r>
                            <a:rPr lang="ru-RU" dirty="0" err="1"/>
                            <a:t>ж.род</a:t>
                          </a:r>
                          <a:endParaRPr lang="ru-RU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r>
                            <a:rPr lang="ru-RU" dirty="0"/>
                            <a:t>+ сущ. в ед. ч. РП.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ru-RU" i="1" dirty="0"/>
                            <a:t>два дома (два окна), две книги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8131900"/>
                      </a:ext>
                    </a:extLst>
                  </a:tr>
                  <a:tr h="416045">
                    <a:tc>
                      <a:txBody>
                        <a:bodyPr/>
                        <a:lstStyle/>
                        <a:p>
                          <a:r>
                            <a:rPr lang="ru-RU" dirty="0"/>
                            <a:t>3, 4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ru-RU" dirty="0"/>
                            <a:t>три, четыре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r>
                            <a:rPr lang="ru-RU" dirty="0"/>
                            <a:t>+ сущ. в ед. ч. РП.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ru-RU" i="1" dirty="0"/>
                            <a:t>три дома, книги, окна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65591840"/>
                      </a:ext>
                    </a:extLst>
                  </a:tr>
                  <a:tr h="1463040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>
                          <a:blip r:embed="rId2"/>
                          <a:stretch>
                            <a:fillRect l="-1010" t="-143333" r="-1800000" b="-5041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ru-RU" dirty="0"/>
                            <a:t>пять, шесть, … десять, одиннадцать, двадцать, … сорок, девяносто, сто, двести….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r>
                            <a:rPr lang="ru-RU" dirty="0"/>
                            <a:t>+ сущ. во мн. ч. РП.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ru-RU" i="1" dirty="0"/>
                            <a:t>пять/десять/сто/много/мало… домов, книг, окон, 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466315081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ru-RU" dirty="0"/>
                            <a:t>много, мало, несколько…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i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6304345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Объект 6">
            <a:extLst>
              <a:ext uri="{FF2B5EF4-FFF2-40B4-BE49-F238E27FC236}">
                <a16:creationId xmlns="" xmlns:a16="http://schemas.microsoft.com/office/drawing/2014/main" id="{C84B454F-AC27-43C5-8564-4B443400592C}"/>
              </a:ext>
            </a:extLst>
          </p:cNvPr>
          <p:cNvSpPr txBox="1">
            <a:spLocks/>
          </p:cNvSpPr>
          <p:nvPr/>
        </p:nvSpPr>
        <p:spPr>
          <a:xfrm>
            <a:off x="372863" y="5537255"/>
            <a:ext cx="11446274" cy="1163297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Внимание</a:t>
            </a:r>
            <a:r>
              <a:rPr kumimoji="0" lang="ru-RU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! В других падежах в падежную форму ставятся </a:t>
            </a:r>
            <a:r>
              <a:rPr kumimoji="0" lang="ru-RU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все</a:t>
            </a:r>
            <a:r>
              <a:rPr kumimoji="0" lang="ru-RU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слова конструкции с числительным: нет одной книги, мимо двух домов, о трёх окнах, с пятью студентами, о нескольких вопросах.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0405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5614F4B6-3F31-4C4F-84CE-1F306A2CF43D}"/>
              </a:ext>
            </a:extLst>
          </p:cNvPr>
          <p:cNvSpPr txBox="1">
            <a:spLocks/>
          </p:cNvSpPr>
          <p:nvPr/>
        </p:nvSpPr>
        <p:spPr>
          <a:xfrm>
            <a:off x="651769" y="959930"/>
            <a:ext cx="10515600" cy="691318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98022D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Особенности склонения имен числительных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Объект 2">
            <a:extLst>
              <a:ext uri="{FF2B5EF4-FFF2-40B4-BE49-F238E27FC236}">
                <a16:creationId xmlns="" xmlns:a16="http://schemas.microsoft.com/office/drawing/2014/main" id="{B9112949-A5DC-4D78-B1FE-FA9CABE725E8}"/>
              </a:ext>
            </a:extLst>
          </p:cNvPr>
          <p:cNvSpPr txBox="1">
            <a:spLocks/>
          </p:cNvSpPr>
          <p:nvPr/>
        </p:nvSpPr>
        <p:spPr>
          <a:xfrm>
            <a:off x="1778863" y="1651248"/>
            <a:ext cx="8634274" cy="484214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составном количественном числительном изменяется каждое слово.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lvl="0" indent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>
                <a:tab pos="6645910" algn="l"/>
              </a:tabLst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Пример склонения количественного числительного 3892 человека.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lvl="0" indent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>
                <a:tab pos="6645910" algn="l"/>
              </a:tabLst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Имен.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Три тысячи восемьсот девяносто два человека.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lvl="0" indent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>
                <a:tab pos="6645910" algn="l"/>
              </a:tabLst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Родит.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Трёх тысяч восьмисот девяноста двух человек.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lvl="0" indent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>
                <a:tab pos="6645910" algn="l"/>
              </a:tabLst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Дат.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Трём тысячам восьмистам девяноста двум людям.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lvl="0" indent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>
                <a:tab pos="6645910" algn="l"/>
              </a:tabLst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Вин.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Три тысячи восемьсот девяносто два человека.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lvl="0" indent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>
                <a:tab pos="6645910" algn="l"/>
              </a:tabLst>
              <a:defRPr/>
            </a:pPr>
            <a:r>
              <a:rPr kumimoji="0" lang="ru-RU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Твор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Тремя тысячами восьмьюстами девяноста двумя людьми.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lvl="0" indent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>
                <a:tab pos="6570980" algn="l"/>
              </a:tabLst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Предл.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(о) Трёх тысячах восьмистах девяноста двух людях.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lvl="0" indent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>
                <a:tab pos="6645910" algn="l"/>
              </a:tabLst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0187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5614F4B6-3F31-4C4F-84CE-1F306A2CF43D}"/>
              </a:ext>
            </a:extLst>
          </p:cNvPr>
          <p:cNvSpPr txBox="1">
            <a:spLocks/>
          </p:cNvSpPr>
          <p:nvPr/>
        </p:nvSpPr>
        <p:spPr>
          <a:xfrm>
            <a:off x="651769" y="959930"/>
            <a:ext cx="10515600" cy="691318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98022D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Особенности склонения имен числительных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B69B862B-3CF9-4B35-A49B-C07792FDA929}"/>
              </a:ext>
            </a:extLst>
          </p:cNvPr>
          <p:cNvSpPr txBox="1">
            <a:spLocks/>
          </p:cNvSpPr>
          <p:nvPr/>
        </p:nvSpPr>
        <p:spPr>
          <a:xfrm>
            <a:off x="651769" y="1651248"/>
            <a:ext cx="10515600" cy="510550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>
                <a:tab pos="6645910" algn="l"/>
              </a:tabLst>
              <a:defRPr/>
            </a:pPr>
            <a:r>
              <a: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Первая часть дробного числительного — это количественное числительное, а вторая — порядковое.  </a:t>
            </a:r>
            <a:r>
              <a:rPr kumimoji="0" lang="ru-RU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склонении дробных числительных изменяются обе части.</a:t>
            </a:r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lvl="0" indent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>
                <a:tab pos="6645910" algn="l"/>
              </a:tabLst>
              <a:defRPr/>
            </a:pPr>
            <a:r>
              <a:rPr kumimoji="0" lang="ru-RU" sz="20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Имен.</a:t>
            </a:r>
            <a:r>
              <a: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Три пятых.</a:t>
            </a:r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lvl="0" indent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>
                <a:tab pos="6645910" algn="l"/>
              </a:tabLst>
              <a:defRPr/>
            </a:pPr>
            <a:r>
              <a:rPr kumimoji="0" lang="ru-RU" sz="20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Родит.</a:t>
            </a:r>
            <a:r>
              <a: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Трёх пятых.</a:t>
            </a:r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lvl="0" indent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>
                <a:tab pos="6645910" algn="l"/>
              </a:tabLst>
              <a:defRPr/>
            </a:pPr>
            <a:r>
              <a:rPr kumimoji="0" lang="ru-RU" sz="20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Дат.</a:t>
            </a:r>
            <a:r>
              <a: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Трём пятым.</a:t>
            </a:r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lvl="0" indent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>
                <a:tab pos="6645910" algn="l"/>
              </a:tabLst>
              <a:defRPr/>
            </a:pPr>
            <a:r>
              <a:rPr kumimoji="0" lang="ru-RU" sz="20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Винит.</a:t>
            </a:r>
            <a:r>
              <a: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Три пятых.</a:t>
            </a:r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lvl="0" indent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>
                <a:tab pos="6645910" algn="l"/>
              </a:tabLst>
              <a:defRPr/>
            </a:pPr>
            <a:r>
              <a:rPr kumimoji="0" lang="ru-RU" sz="20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Твор.</a:t>
            </a:r>
            <a:r>
              <a: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Тремя пятыми.</a:t>
            </a:r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lvl="0" indent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>
                <a:tab pos="6645910" algn="l"/>
              </a:tabLst>
              <a:defRPr/>
            </a:pPr>
            <a:r>
              <a:rPr kumimoji="0" lang="ru-RU" sz="20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Предл.</a:t>
            </a:r>
            <a:r>
              <a: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(о) Трёх пятых.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A39D7DC0-8D15-B26F-4AE5-AC12D8051F7B}"/>
              </a:ext>
            </a:extLst>
          </p:cNvPr>
          <p:cNvSpPr txBox="1"/>
          <p:nvPr/>
        </p:nvSpPr>
        <p:spPr>
          <a:xfrm>
            <a:off x="5561814" y="3242821"/>
            <a:ext cx="27809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3/5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="" xmlns:a16="http://schemas.microsoft.com/office/drawing/2014/main" id="{765F0E63-FCD8-4F2D-9D45-581E88CFC1E1}"/>
              </a:ext>
            </a:extLst>
          </p:cNvPr>
          <p:cNvCxnSpPr/>
          <p:nvPr/>
        </p:nvCxnSpPr>
        <p:spPr>
          <a:xfrm>
            <a:off x="5561814" y="4110087"/>
            <a:ext cx="27337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664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5614F4B6-3F31-4C4F-84CE-1F306A2CF43D}"/>
              </a:ext>
            </a:extLst>
          </p:cNvPr>
          <p:cNvSpPr txBox="1">
            <a:spLocks/>
          </p:cNvSpPr>
          <p:nvPr/>
        </p:nvSpPr>
        <p:spPr>
          <a:xfrm>
            <a:off x="651769" y="959930"/>
            <a:ext cx="10515600" cy="691318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98022D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Особенности склонения имен числительных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74374D8C-2450-49FB-9D7C-2490D830BCD1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>
                <a:tab pos="6645910" algn="l"/>
              </a:tabLst>
              <a:defRPr/>
            </a:pPr>
            <a:r>
              <a: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ru-RU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смешанном числе (целое и дробь) существительным управляет дробь, а не целое число.</a:t>
            </a: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lvl="0" indent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>
                <a:tab pos="6645910" algn="l"/>
              </a:tabLst>
              <a:defRPr/>
            </a:pPr>
            <a:r>
              <a:rPr kumimoji="0" lang="ru-RU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употреблении слов «с половиной», с «четвертью», «с третью», существительным управляет целое число.</a:t>
            </a: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lvl="0" indent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>
                <a:tab pos="6645910" algn="l"/>
              </a:tabLst>
              <a:defRPr/>
            </a:pPr>
            <a:r>
              <a: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«Десять и пять десятых процента» (существительное «процент» употребляется в единственном числе).</a:t>
            </a: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lvl="0" indent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>
                <a:tab pos="6645910" algn="l"/>
              </a:tabLst>
              <a:defRPr/>
            </a:pPr>
            <a:r>
              <a: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«Десять с половиной процентов» (существительное ставится во множественном числе).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4512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5614F4B6-3F31-4C4F-84CE-1F306A2CF43D}"/>
              </a:ext>
            </a:extLst>
          </p:cNvPr>
          <p:cNvSpPr txBox="1">
            <a:spLocks/>
          </p:cNvSpPr>
          <p:nvPr/>
        </p:nvSpPr>
        <p:spPr>
          <a:xfrm>
            <a:off x="651769" y="959930"/>
            <a:ext cx="10515600" cy="691318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98022D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Особенности склонения имен числительных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F300D6B3-4E14-4C1A-9A8D-53A07EC381DF}"/>
              </a:ext>
            </a:extLst>
          </p:cNvPr>
          <p:cNvSpPr txBox="1">
            <a:spLocks/>
          </p:cNvSpPr>
          <p:nvPr/>
        </p:nvSpPr>
        <p:spPr>
          <a:xfrm>
            <a:off x="838200" y="1324303"/>
            <a:ext cx="10515600" cy="5168572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>
                <a:tab pos="6645910" algn="l"/>
              </a:tabLst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lvl="0" indent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>
                <a:tab pos="6645910" algn="l"/>
              </a:tabLst>
              <a:defRPr/>
            </a:pPr>
            <a:r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Особенности в склонении имеют слова «полтора», «полторы», «полтораста», относящиеся к дробным числительным.</a:t>
            </a: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lvl="0" indent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>
                <a:tab pos="6645910" algn="l"/>
              </a:tabLst>
              <a:defRPr/>
            </a:pPr>
            <a:r>
              <a:rPr kumimoji="0" lang="ru-RU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склонении они имеют формы только двух падежей</a:t>
            </a:r>
            <a:r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lvl="0" indent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>
                <a:tab pos="6645910" algn="l"/>
              </a:tabLst>
              <a:defRPr/>
            </a:pPr>
            <a:r>
              <a:rPr kumimoji="0" lang="ru-RU" sz="18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Имен.</a:t>
            </a:r>
            <a:r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Полтора метра, полторы тонны.</a:t>
            </a: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lvl="0" indent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>
                <a:tab pos="6645910" algn="l"/>
              </a:tabLst>
              <a:defRPr/>
            </a:pPr>
            <a:r>
              <a:rPr kumimoji="0" lang="ru-RU" sz="18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Родит.</a:t>
            </a:r>
            <a:r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Полутора метров, полутора тонн.</a:t>
            </a: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lvl="0" indent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>
                <a:tab pos="6645910" algn="l"/>
              </a:tabLst>
              <a:defRPr/>
            </a:pPr>
            <a:r>
              <a:rPr kumimoji="0" lang="ru-RU" sz="18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Дат.</a:t>
            </a:r>
            <a:r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Полутора метрам, полутора тоннам.</a:t>
            </a: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lvl="0" indent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>
                <a:tab pos="6645910" algn="l"/>
              </a:tabLst>
              <a:defRPr/>
            </a:pPr>
            <a:r>
              <a:rPr kumimoji="0" lang="ru-RU" sz="18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Винит.</a:t>
            </a:r>
            <a:r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Полтора метра, полторы тонны.</a:t>
            </a: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lvl="0" indent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>
                <a:tab pos="6645910" algn="l"/>
              </a:tabLst>
              <a:defRPr/>
            </a:pPr>
            <a:r>
              <a:rPr kumimoji="0" lang="ru-RU" sz="18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Твор.</a:t>
            </a:r>
            <a:r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Полутора метрами, полутора тоннами.</a:t>
            </a: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lvl="0" indent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>
                <a:tab pos="6645910" algn="l"/>
              </a:tabLst>
              <a:defRPr/>
            </a:pPr>
            <a:r>
              <a:rPr kumimoji="0" lang="ru-RU" sz="18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Предл.</a:t>
            </a:r>
            <a:r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(о) Полутора метрах, (о) полутора тоннах.</a:t>
            </a: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lvl="0" indent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>
                <a:tab pos="6645910" algn="l"/>
              </a:tabLst>
              <a:defRPr/>
            </a:pPr>
            <a:r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1743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5614F4B6-3F31-4C4F-84CE-1F306A2CF43D}"/>
              </a:ext>
            </a:extLst>
          </p:cNvPr>
          <p:cNvSpPr txBox="1">
            <a:spLocks/>
          </p:cNvSpPr>
          <p:nvPr/>
        </p:nvSpPr>
        <p:spPr>
          <a:xfrm>
            <a:off x="651769" y="959930"/>
            <a:ext cx="10515600" cy="691318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98022D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Особенности склонения имен числительных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42BD75A0-3860-4085-8900-32625864AD3F}"/>
              </a:ext>
            </a:extLst>
          </p:cNvPr>
          <p:cNvSpPr txBox="1">
            <a:spLocks/>
          </p:cNvSpPr>
          <p:nvPr/>
        </p:nvSpPr>
        <p:spPr>
          <a:xfrm>
            <a:off x="500683" y="1706733"/>
            <a:ext cx="10817772" cy="5328745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>
                <a:tab pos="6645910" algn="l"/>
              </a:tabLst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ru-RU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Собирательные числительные </a:t>
            </a:r>
            <a:r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ru-RU" sz="18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двое</a:t>
            </a:r>
            <a:r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трое</a:t>
            </a:r>
            <a:r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…) </a:t>
            </a:r>
            <a:r>
              <a:rPr kumimoji="0" lang="ru-RU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употребляются</a:t>
            </a:r>
            <a:r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645910" algn="l"/>
              </a:tabLst>
              <a:defRPr/>
            </a:pPr>
            <a:r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существительными мужского и общего рода, называющими лиц;</a:t>
            </a: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645910" algn="l"/>
              </a:tabLst>
              <a:defRPr/>
            </a:pPr>
            <a:r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существительными мужского рода на «а» сочетаются только собирательные числительные;</a:t>
            </a: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645910" algn="l"/>
              </a:tabLst>
              <a:defRPr/>
            </a:pPr>
            <a:r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существительными «дети», «ребята», «люди» и с существительным «лицо» (в значении «человек»);</a:t>
            </a: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645910" algn="l"/>
              </a:tabLst>
              <a:defRPr/>
            </a:pPr>
            <a:r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существительными имеющими форму только множественного числа;</a:t>
            </a: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645910" algn="l"/>
              </a:tabLst>
              <a:defRPr/>
            </a:pPr>
            <a:r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личными местоимениями;</a:t>
            </a: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645910" algn="l"/>
              </a:tabLst>
              <a:defRPr/>
            </a:pPr>
            <a:r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названиями детёнышей животных;</a:t>
            </a: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645910" algn="l"/>
              </a:tabLst>
              <a:defRPr/>
            </a:pPr>
            <a:r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качестве числительных, перешедших в разряд существительных;</a:t>
            </a: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645910" algn="l"/>
              </a:tabLst>
              <a:defRPr/>
            </a:pPr>
            <a:r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существительными, называющими парные предметы;</a:t>
            </a: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>
                <a:tab pos="6645910" algn="l"/>
              </a:tabLst>
              <a:defRPr/>
            </a:pPr>
            <a:r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существительными, относящимися к официально-деловой лексике.</a:t>
            </a: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marR="0" lvl="0" indent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>
                <a:tab pos="6645910" algn="l"/>
              </a:tabLst>
              <a:defRPr/>
            </a:pPr>
            <a:r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Собирательные числительные в косвенных падежах имеют окончания полных прилагательных множественного числа. В косвенных падежах при неодушевлённых существительных собирательные числительные обычно заменяются на количественные.</a:t>
            </a: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lvl="0" indent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>
                <a:tab pos="6645910" algn="l"/>
              </a:tabLst>
              <a:defRPr/>
            </a:pPr>
            <a:r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сочетании с одушевлёнными существительными собирательные числительные употребляются как в именительном, так и в косвенных падежах. 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5283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5614F4B6-3F31-4C4F-84CE-1F306A2CF43D}"/>
              </a:ext>
            </a:extLst>
          </p:cNvPr>
          <p:cNvSpPr txBox="1">
            <a:spLocks/>
          </p:cNvSpPr>
          <p:nvPr/>
        </p:nvSpPr>
        <p:spPr>
          <a:xfrm>
            <a:off x="651769" y="959930"/>
            <a:ext cx="10515600" cy="691318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98022D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Особенности склонения имен числительных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9F02ACDC-BFF6-4A4A-BC45-4F62CEC18C1A}"/>
              </a:ext>
            </a:extLst>
          </p:cNvPr>
          <p:cNvSpPr txBox="1">
            <a:spLocks/>
          </p:cNvSpPr>
          <p:nvPr/>
        </p:nvSpPr>
        <p:spPr>
          <a:xfrm>
            <a:off x="838200" y="1271752"/>
            <a:ext cx="10515600" cy="490521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>
                <a:tab pos="6645910" algn="l"/>
              </a:tabLst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lvl="0" indent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>
                <a:tab pos="6645910" algn="l"/>
              </a:tabLst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Неопределенно-количественные слова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сколько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столько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несколько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мало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много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т.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п.) сочетаются с существительными как обычные количественные числительные, а склоняются по типу собирательных числительных. </a:t>
            </a:r>
          </a:p>
          <a:p>
            <a:pPr marL="228600" marR="0" lvl="0" indent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>
                <a:tab pos="6645910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Отдельными правилами определяются правописание сложных слов, в состав которых входят числительные, а также особенности согласования сказуемого с подлежащим, в состав которого входит числительное. 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Пятилетний — ему пять лет.</a:t>
            </a:r>
            <a:endParaRPr kumimoji="0" lang="ru-RU" sz="3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4849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5614F4B6-3F31-4C4F-84CE-1F306A2CF43D}"/>
              </a:ext>
            </a:extLst>
          </p:cNvPr>
          <p:cNvSpPr txBox="1">
            <a:spLocks/>
          </p:cNvSpPr>
          <p:nvPr/>
        </p:nvSpPr>
        <p:spPr>
          <a:xfrm>
            <a:off x="651769" y="959930"/>
            <a:ext cx="10515600" cy="691318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98022D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Особенности склонения имен числительных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BF6F6728-E911-4BA7-865E-BF093F59CB9B}"/>
              </a:ext>
            </a:extLst>
          </p:cNvPr>
          <p:cNvSpPr txBox="1">
            <a:spLocks/>
          </p:cNvSpPr>
          <p:nvPr/>
        </p:nvSpPr>
        <p:spPr>
          <a:xfrm>
            <a:off x="651769" y="1952789"/>
            <a:ext cx="10515600" cy="490521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>
                <a:tab pos="6645910" algn="l"/>
              </a:tabLst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Порядковые числительные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обозначают порядок предметов при счёте и согласуются с существительными в формах рода, числа и падежа и имеют падежные окончания прилагательных. Это происходит путём прибавления к полной основе количественного числительного окончания полного прилагательного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(«шесть» — «шестой»),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сложных числительных (от 50 до 80 и от 200 до 900) изменяется и первая часть основы (например,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«триста» — «трёхсотый»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т. п.).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lvl="0" indent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>
                <a:tab pos="6645910" algn="l"/>
              </a:tabLst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Составные числительные при образовании порядковых преобразуют только последнюю часть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(«двадцать пять» — «двадцать пятый»)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lvl="0" indent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>
                <a:tab pos="6645910" algn="l"/>
              </a:tabLst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Порядковые числительные, оканчивающиеся на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«тысячный»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«миллионный»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«миллиардный»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пишутся слитно.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Семитысячный.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наличии сочетания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«с половиной»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за которым следуют «тысячный», «миллионный», «миллиардный», получается сочетание типа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«Семи с половиной тысячный»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9228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7">
            <a:extLst>
              <a:ext uri="{FF2B5EF4-FFF2-40B4-BE49-F238E27FC236}">
                <a16:creationId xmlns="" xmlns:a16="http://schemas.microsoft.com/office/drawing/2014/main" id="{8DE820BA-5857-75B2-3EE2-46ECB1969DFC}"/>
              </a:ext>
            </a:extLst>
          </p:cNvPr>
          <p:cNvSpPr txBox="1">
            <a:spLocks/>
          </p:cNvSpPr>
          <p:nvPr/>
        </p:nvSpPr>
        <p:spPr>
          <a:xfrm>
            <a:off x="831850" y="1709739"/>
            <a:ext cx="10515600" cy="15001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Числительные</a:t>
            </a:r>
          </a:p>
        </p:txBody>
      </p:sp>
    </p:spTree>
    <p:extLst>
      <p:ext uri="{BB962C8B-B14F-4D97-AF65-F5344CB8AC3E}">
        <p14:creationId xmlns:p14="http://schemas.microsoft.com/office/powerpoint/2010/main" val="33591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A066465F-CE35-4A47-A2A2-6347BDF86F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26" t="2003" b="982"/>
          <a:stretch/>
        </p:blipFill>
        <p:spPr>
          <a:xfrm>
            <a:off x="1056443" y="1376039"/>
            <a:ext cx="10184694" cy="5157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579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4BB16607-8366-4FB5-8433-9A924A13A477}"/>
              </a:ext>
            </a:extLst>
          </p:cNvPr>
          <p:cNvSpPr txBox="1"/>
          <p:nvPr/>
        </p:nvSpPr>
        <p:spPr>
          <a:xfrm>
            <a:off x="893687" y="2015232"/>
            <a:ext cx="9919316" cy="3372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egoe Script" panose="030B0504020000000003" pitchFamily="66" charset="0"/>
                <a:ea typeface="Calibri" panose="020F0502020204030204" pitchFamily="34" charset="0"/>
                <a:cs typeface="Calibri" panose="020F0502020204030204" pitchFamily="34" charset="0"/>
              </a:rPr>
              <a:t>Дорогая Ольга Александровна!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egoe Script" panose="030B0504020000000003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     Пишет Вам Ваша бывшая ученица Сергеенкова Татьяна. Вы помните выпуск 1995 года? 2 года назад мы все были на встрече выпускников. Ну, не все, конечно, а кто смог — 16 человек.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egoe Script" panose="030B0504020000000003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     Пишу Вам обычное письмо, так как Ваш адрес у меня записан еще со школьных времён и кто-то из наших сказал, что Вы по-прежнему живёте там. А есть ли у Вас электронная почта, я, к сожалению, не знаю. Надеюсь, что Вы за эти 2 года не переехали.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6759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4BB16607-8366-4FB5-8433-9A924A13A477}"/>
              </a:ext>
            </a:extLst>
          </p:cNvPr>
          <p:cNvSpPr txBox="1"/>
          <p:nvPr/>
        </p:nvSpPr>
        <p:spPr>
          <a:xfrm>
            <a:off x="964707" y="1633492"/>
            <a:ext cx="10262586" cy="45356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egoe Script" panose="030B0504020000000003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     На встрече выпускников я рассказывала, что уже 8 лет работаю в Иркутске. Периодически езжу в отпуск к маме. Она вышла на пенсию, продала квартиру в Москве и вот уже больше 5 лет живёт в Костромской области у своей сестры. Обычно я прилетаю в Москву днём и сразу еду на вечернем поезде в Кострому, но в этот раз мне нужно кое-что сделать по работе, поэтому я задержусь в Москве на 4 дня. Очень хотела бы с Вами повидаться.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egoe Script" panose="030B0504020000000003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     Надеюсь, что у Вас всё хорошо и Вы получите моё письмо. С нетерпе­нием буду ждать Вашего ответа. Если у Вас есть электронная почта, то вот мой мейл: tatbelova_78@mail.ru.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egoe Script" panose="030B0504020000000003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     С уважением, Ваша бывшая ученица Таня Сергеенкова.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708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BC1F495E-C751-4A48-B97A-E3CCA411C9BC}"/>
              </a:ext>
            </a:extLst>
          </p:cNvPr>
          <p:cNvSpPr txBox="1"/>
          <p:nvPr/>
        </p:nvSpPr>
        <p:spPr>
          <a:xfrm>
            <a:off x="680620" y="1596457"/>
            <a:ext cx="10830759" cy="46528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 Ольги Александровны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Знаменская О. А.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1350"/>
              </a:lnSpc>
              <a:spcBef>
                <a:spcPts val="0"/>
              </a:spcBef>
              <a:spcAft>
                <a:spcPts val="15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93969B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Сегодня, 15:47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135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93969B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Кому: вам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Танюша, милая! 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Очень была рада получить от тебя письмо. Конечно, у меня есть электронная почта, теперь без неё никуда.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Когда ты приезжаешь? Очень хочу тебя увидеть, но через 2 недели я уезжаю на 10 дней в Суздаль к своей давней подруге. Она перенесла серьёзную операцию, через 12 дней её выписывают из больницы, нужен уход, а её дочь должна срочно ехать за границу решать какие-то важные проблемы. Я решила им помочь, вот обещала приехать. Вернусь 27.04. Будет очень жаль, если ты окажешься в Москве в моё отсутствие.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Судя по твоему адресу, ты уже вышла замуж, я правильно поняла? Надеюсь, нам удастся встретиться и мы обо всём поговорим.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616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BC1F495E-C751-4A48-B97A-E3CCA411C9BC}"/>
              </a:ext>
            </a:extLst>
          </p:cNvPr>
          <p:cNvSpPr txBox="1"/>
          <p:nvPr/>
        </p:nvSpPr>
        <p:spPr>
          <a:xfrm>
            <a:off x="914400" y="1596458"/>
            <a:ext cx="10493405" cy="4742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RE: От Ольги Александровны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Белова Татьяна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1350"/>
              </a:lnSpc>
              <a:spcBef>
                <a:spcPts val="0"/>
              </a:spcBef>
              <a:spcAft>
                <a:spcPts val="15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93969B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Сегодня, 16:14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135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93969B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Кому: вам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Дорогая Ольга Александровна!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очень рада, что Вы получили моё письмо и ответили. Я лечу в Москву 7 или 8.04, поэтому мы обязательно встретимся. Точную дату я сообщу сразу, как куплю билет и забронирую гостиницу.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 встречи,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Ваша Таня </a:t>
            </a:r>
          </a:p>
        </p:txBody>
      </p:sp>
    </p:spTree>
    <p:extLst>
      <p:ext uri="{BB962C8B-B14F-4D97-AF65-F5344CB8AC3E}">
        <p14:creationId xmlns:p14="http://schemas.microsoft.com/office/powerpoint/2010/main" val="3163366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9C39F33C-C978-4156-AB41-2E5920AA6829}"/>
              </a:ext>
            </a:extLst>
          </p:cNvPr>
          <p:cNvSpPr txBox="1"/>
          <p:nvPr/>
        </p:nvSpPr>
        <p:spPr>
          <a:xfrm>
            <a:off x="782715" y="1737923"/>
            <a:ext cx="10349884" cy="44468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RE: Re[2]: От Ольги Александровны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Знаменская О. А.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1350"/>
              </a:lnSpc>
              <a:spcBef>
                <a:spcPts val="0"/>
              </a:spcBef>
              <a:spcAft>
                <a:spcPts val="15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93969B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Сегодня, 16:21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135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93969B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Кому: вам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Танечка!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правильно поняла, что тебе теперь негде остановиться в Москве? Зачем тебе гостиница? Я живу одна в 3-комнатной квартире. Приезжай ко мне! Так мы сможем вдоволь наговориться. Да и твои бывшие одноклассники ко мне иногда заходят. Устроим внеочередную встречу выпускников. Напиши, когда ты прилетаешь. Я вряд ли смогу встретить тебя в аэропорту, но ты ведь прилетишь в Домодедово? Если поедешь на общественном транспорте, я встречу тебя у метро или у станции электрички. И вот мой телефон: 8-916-152-34-11. 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085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60B4098C-5C92-4F38-9A46-2D46807FCA01}"/>
              </a:ext>
            </a:extLst>
          </p:cNvPr>
          <p:cNvSpPr txBox="1"/>
          <p:nvPr/>
        </p:nvSpPr>
        <p:spPr>
          <a:xfrm>
            <a:off x="1367162" y="1926455"/>
            <a:ext cx="9206143" cy="3560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RE: Re[3]: От Ольги Александровны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Белова Татьяна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1350"/>
              </a:lnSpc>
              <a:spcBef>
                <a:spcPts val="0"/>
              </a:spcBef>
              <a:spcAft>
                <a:spcPts val="15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93969B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Сегодня, 16:24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93969B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Кому: вам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Ольга Александровна! Спасибо огромное за предложение! Если честно, у меня проблемы с гостиницей.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Билет купила на вт., 7.04. Прилетаю я в Домодедово в 14:30. Но встречать меня не надо, я доберусь сама. Позвоню Вам сразу, как приземлится самолёт.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 встречи! 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Ваша Таня.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9375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13C2F1B-8699-4184-A307-EA3C29F6F6ED}"/>
              </a:ext>
            </a:extLst>
          </p:cNvPr>
          <p:cNvSpPr txBox="1"/>
          <p:nvPr/>
        </p:nvSpPr>
        <p:spPr>
          <a:xfrm>
            <a:off x="1438182" y="1549806"/>
            <a:ext cx="9126245" cy="4246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Телефонный разговор. Звонок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Дзынь-дзынь-дзынь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marR="0" lvl="0" indent="-18034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Алло! Танюша! Ты уже прилетела? Так рано?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marR="0" lvl="0" indent="-18034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Алло! Ольга Александровна! Я задерживаюсь. Здесь нелётная погода, гроза, град и ураган, я еще не вылетела из Иркутска.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marR="0" lvl="0" indent="-18034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Алло! Алло! Танечка! Плохо слышно! Ты где? В Домодедове?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marR="0" lvl="0" indent="-18034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Нет-нет, я ещё в Иркутске!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marR="0" lvl="0" indent="-18034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Алло! Ничего не поняла! Ты на станции? Я выхожу тебя встречать.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marR="0" lvl="0" indent="-18034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Не надо, Ольга Александровна! 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шшшш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</a:t>
            </a:r>
            <a:r>
              <a:rPr kumimoji="0" 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сбрдддцццззззо-шшш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 ту-ту-ту…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082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2B2917A8-E4F3-41D8-B208-FB9C8B8F69BD}"/>
              </a:ext>
            </a:extLst>
          </p:cNvPr>
          <p:cNvSpPr txBox="1"/>
          <p:nvPr/>
        </p:nvSpPr>
        <p:spPr>
          <a:xfrm>
            <a:off x="632830" y="1406236"/>
            <a:ext cx="974028" cy="532903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Смс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C89BDDB2-8E5F-4782-B2B3-C46E9F4DC16D}"/>
              </a:ext>
            </a:extLst>
          </p:cNvPr>
          <p:cNvSpPr txBox="1"/>
          <p:nvPr/>
        </p:nvSpPr>
        <p:spPr>
          <a:xfrm>
            <a:off x="1237991" y="2449346"/>
            <a:ext cx="7164280" cy="993926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Ольга Александровна! Мой вылет задержан. Как минимум на 2 ч. Я напишу.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62BF4D9-372B-41BB-A14E-4A6EB76524DF}"/>
              </a:ext>
            </a:extLst>
          </p:cNvPr>
          <p:cNvSpPr txBox="1"/>
          <p:nvPr/>
        </p:nvSpPr>
        <p:spPr>
          <a:xfrm>
            <a:off x="3947161" y="4306431"/>
            <a:ext cx="7164280" cy="145495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Ольга Александровна! Объявили мой самолёт, вылет через 35 мин. В М в 17:00. У Вас буду после 6 ч.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веч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638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D835447C-FDE8-0B08-B841-73C533897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DCC7684-7526-B2E8-85B9-86EC222C7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733" y="997318"/>
            <a:ext cx="11546480" cy="5860682"/>
          </a:xfrm>
        </p:spPr>
        <p:txBody>
          <a:bodyPr anchor="ctr">
            <a:noAutofit/>
          </a:bodyPr>
          <a:lstStyle/>
          <a:p>
            <a:r>
              <a:rPr lang="ru-RU" sz="3600" dirty="0"/>
              <a:t>1. </a:t>
            </a:r>
            <a:r>
              <a:rPr lang="ru-RU" sz="3600" dirty="0">
                <a:solidFill>
                  <a:schemeClr val="tx1"/>
                </a:solidFill>
              </a:rPr>
              <a:t>Поговорку «Молодец против овец...» выучите наизусть.</a:t>
            </a:r>
            <a:br>
              <a:rPr lang="ru-RU" sz="3600" dirty="0">
                <a:solidFill>
                  <a:schemeClr val="tx1"/>
                </a:solidFill>
              </a:rPr>
            </a:br>
            <a:r>
              <a:rPr lang="ru-RU" sz="3600" dirty="0">
                <a:solidFill>
                  <a:schemeClr val="tx1"/>
                </a:solidFill>
              </a:rPr>
              <a:t/>
            </a:r>
            <a:br>
              <a:rPr lang="ru-RU" sz="3600" dirty="0">
                <a:solidFill>
                  <a:schemeClr val="tx1"/>
                </a:solidFill>
              </a:rPr>
            </a:br>
            <a:r>
              <a:rPr lang="ru-RU" sz="3600" dirty="0"/>
              <a:t>2. Прочитайте тексты с числительными </a:t>
            </a:r>
            <a:r>
              <a:rPr lang="ru-RU" sz="3600" dirty="0" smtClean="0"/>
              <a:t>(</a:t>
            </a:r>
            <a:r>
              <a:rPr lang="en-US" sz="3600" dirty="0"/>
              <a:t>https://www.philol.msu.ru/~</a:t>
            </a:r>
            <a:r>
              <a:rPr lang="en-US" sz="3600" dirty="0" smtClean="0"/>
              <a:t>elvigus/Gruppy/DZ</a:t>
            </a:r>
            <a:r>
              <a:rPr lang="ru-RU" sz="3600" dirty="0" smtClean="0"/>
              <a:t> </a:t>
            </a:r>
            <a:r>
              <a:rPr lang="en-US" sz="3600" dirty="0" err="1" smtClean="0"/>
              <a:t>gruppam</a:t>
            </a:r>
            <a:r>
              <a:rPr lang="en-US" sz="3600" dirty="0" smtClean="0"/>
              <a:t>/InterFsChislit.docx</a:t>
            </a:r>
            <a:r>
              <a:rPr lang="ru-RU" sz="3600" dirty="0" smtClean="0"/>
              <a:t>), </a:t>
            </a:r>
            <a:r>
              <a:rPr lang="ru-RU" sz="3600" dirty="0"/>
              <a:t>обратите внимание на числительные и их формы, задайте вопросы к числительным и сочетаниям с </a:t>
            </a:r>
            <a:r>
              <a:rPr lang="ru-RU" sz="3600" dirty="0" smtClean="0"/>
              <a:t>числительными</a:t>
            </a:r>
            <a:r>
              <a:rPr lang="ru-RU" sz="3600" dirty="0"/>
              <a:t>.</a:t>
            </a:r>
            <a:br>
              <a:rPr lang="ru-RU" sz="3600" dirty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>3. Тест по тексту «Экран криминальных сообщений</a:t>
            </a:r>
            <a:r>
              <a:rPr lang="ru-RU" sz="3600" dirty="0" smtClean="0"/>
              <a:t>» (</a:t>
            </a:r>
            <a:r>
              <a:rPr lang="en-US" sz="3600" dirty="0"/>
              <a:t>https://onlinetestpad.com/pkf3t3voboifm</a:t>
            </a:r>
            <a:r>
              <a:rPr lang="ru-RU" sz="3600" i="1" dirty="0" smtClean="0"/>
              <a:t>).</a:t>
            </a:r>
            <a:br>
              <a:rPr lang="ru-RU" sz="3600" i="1" dirty="0" smtClean="0"/>
            </a:br>
            <a:r>
              <a:rPr lang="ru-RU" sz="3600" i="1" dirty="0"/>
              <a:t/>
            </a:r>
            <a:br>
              <a:rPr lang="ru-RU" sz="3600" i="1" dirty="0"/>
            </a:br>
            <a:r>
              <a:rPr lang="ru-RU" sz="3600" dirty="0" smtClean="0"/>
              <a:t>4. Расскажите об Ольге Александровне и Татьяне.</a:t>
            </a:r>
            <a:endParaRPr lang="ru-RU" sz="36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DC897CF8-C7B2-3BE2-FAD9-02F5315188D1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</a:t>
            </a:r>
            <a:r>
              <a:rPr kumimoji="0" lang="ru-RU" sz="5400" b="1" i="0" u="none" strike="noStrike" kern="1200" cap="none" spc="300" normalizeH="0" baseline="0" noProof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11 </a:t>
            </a: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ноября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36734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2434</TotalTime>
  <Words>1437</Words>
  <Application>Microsoft Office PowerPoint</Application>
  <PresentationFormat>Широкоэкранный</PresentationFormat>
  <Paragraphs>414</Paragraphs>
  <Slides>39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39</vt:i4>
      </vt:variant>
    </vt:vector>
  </HeadingPairs>
  <TitlesOfParts>
    <vt:vector size="55" baseType="lpstr">
      <vt:lpstr>Arial</vt:lpstr>
      <vt:lpstr>Arial</vt:lpstr>
      <vt:lpstr>Arial Black</vt:lpstr>
      <vt:lpstr>Book Antiqua</vt:lpstr>
      <vt:lpstr>Calibri</vt:lpstr>
      <vt:lpstr>Calibri Light</vt:lpstr>
      <vt:lpstr>Cambria Math</vt:lpstr>
      <vt:lpstr>Georgia</vt:lpstr>
      <vt:lpstr>Open Sans</vt:lpstr>
      <vt:lpstr>Roboto</vt:lpstr>
      <vt:lpstr>Segoe Script</vt:lpstr>
      <vt:lpstr>Times New Roman</vt:lpstr>
      <vt:lpstr>Verdana</vt:lpstr>
      <vt:lpstr>Wingdings</vt:lpstr>
      <vt:lpstr>Тема Office</vt:lpstr>
      <vt:lpstr>1_Тема Office</vt:lpstr>
      <vt:lpstr>Бакалавры-философы 2025 года поступления </vt:lpstr>
      <vt:lpstr>Фонетика Русские скороговорки и стихотворения</vt:lpstr>
      <vt:lpstr>Ц</vt:lpstr>
      <vt:lpstr>Скороговорки</vt:lpstr>
      <vt:lpstr>Скороговорки</vt:lpstr>
      <vt:lpstr>Скороговорки</vt:lpstr>
      <vt:lpstr>Презентация PowerPoint</vt:lpstr>
      <vt:lpstr>Скороговорки</vt:lpstr>
      <vt:lpstr>1. Скороговорку «Цапля...» выучить наизусть.  2. Составить три варианта текста, объясняющего, как добраться от станции метро / автовокзала /железнодорожного вокзала до вашей квартиры / дома / комнаты:             а) разговор по телефону (диалог),            б) письмо,            в) смс (максимум — 70 символов с пробелами и знаками препинания).  3. Тест по теме «Где-куда-откуда». Ссылку на тест см. на сайте.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Корней Чуковский Муха-Цокотуха </vt:lpstr>
      <vt:lpstr>Презентация PowerPoint</vt:lpstr>
      <vt:lpstr>Презентация PowerPoint</vt:lpstr>
      <vt:lpstr>Муха-Цокотуха (1976)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1. Поговорку «Молодец против овец...» выучите наизусть.  2. Прочитайте тексты с числительными (https://www.philol.msu.ru/~elvigus/Gruppy/DZ gruppam/InterFsChislit.docx), обратите внимание на числительные и их формы, задайте вопросы к числительным и сочетаниям с числительными.  3. Тест по тексту «Экран криминальных сообщений» (https://onlinetestpad.com/pkf3t3voboifm).  4. Расскажите об Ольге Александровне и Татьяне.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Бакалавры-философы 2025 года поступления </dc:title>
  <dc:creator>Гусева</dc:creator>
  <cp:lastModifiedBy>Гусева</cp:lastModifiedBy>
  <cp:revision>70</cp:revision>
  <dcterms:created xsi:type="dcterms:W3CDTF">2024-09-01T20:30:35Z</dcterms:created>
  <dcterms:modified xsi:type="dcterms:W3CDTF">2025-11-10T09:57:14Z</dcterms:modified>
</cp:coreProperties>
</file>