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5"/>
  </p:notesMasterIdLst>
  <p:sldIdLst>
    <p:sldId id="256" r:id="rId3"/>
    <p:sldId id="266" r:id="rId4"/>
    <p:sldId id="270" r:id="rId5"/>
    <p:sldId id="273" r:id="rId6"/>
    <p:sldId id="434" r:id="rId7"/>
    <p:sldId id="267" r:id="rId8"/>
    <p:sldId id="459" r:id="rId9"/>
    <p:sldId id="278" r:id="rId10"/>
    <p:sldId id="837" r:id="rId11"/>
    <p:sldId id="274" r:id="rId12"/>
    <p:sldId id="300" r:id="rId13"/>
    <p:sldId id="836" r:id="rId14"/>
    <p:sldId id="839" r:id="rId15"/>
    <p:sldId id="441" r:id="rId16"/>
    <p:sldId id="419" r:id="rId17"/>
    <p:sldId id="420" r:id="rId18"/>
    <p:sldId id="396" r:id="rId19"/>
    <p:sldId id="480" r:id="rId20"/>
    <p:sldId id="422" r:id="rId21"/>
    <p:sldId id="329" r:id="rId22"/>
    <p:sldId id="331" r:id="rId23"/>
    <p:sldId id="400" r:id="rId24"/>
    <p:sldId id="408" r:id="rId25"/>
    <p:sldId id="409" r:id="rId26"/>
    <p:sldId id="410" r:id="rId27"/>
    <p:sldId id="412" r:id="rId28"/>
    <p:sldId id="411" r:id="rId29"/>
    <p:sldId id="407" r:id="rId30"/>
    <p:sldId id="486" r:id="rId31"/>
    <p:sldId id="333" r:id="rId32"/>
    <p:sldId id="36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  <p:sldId id="354" r:id="rId54"/>
    <p:sldId id="355" r:id="rId55"/>
    <p:sldId id="356" r:id="rId56"/>
    <p:sldId id="357" r:id="rId57"/>
    <p:sldId id="358" r:id="rId58"/>
    <p:sldId id="359" r:id="rId59"/>
    <p:sldId id="360" r:id="rId60"/>
    <p:sldId id="361" r:id="rId61"/>
    <p:sldId id="362" r:id="rId62"/>
    <p:sldId id="369" r:id="rId63"/>
    <p:sldId id="370" r:id="rId64"/>
    <p:sldId id="371" r:id="rId65"/>
    <p:sldId id="372" r:id="rId66"/>
    <p:sldId id="373" r:id="rId67"/>
    <p:sldId id="374" r:id="rId68"/>
    <p:sldId id="375" r:id="rId69"/>
    <p:sldId id="495" r:id="rId70"/>
    <p:sldId id="496" r:id="rId71"/>
    <p:sldId id="497" r:id="rId72"/>
    <p:sldId id="498" r:id="rId73"/>
    <p:sldId id="499" r:id="rId74"/>
    <p:sldId id="500" r:id="rId75"/>
    <p:sldId id="501" r:id="rId76"/>
    <p:sldId id="502" r:id="rId77"/>
    <p:sldId id="504" r:id="rId78"/>
    <p:sldId id="505" r:id="rId79"/>
    <p:sldId id="506" r:id="rId80"/>
    <p:sldId id="379" r:id="rId81"/>
    <p:sldId id="380" r:id="rId82"/>
    <p:sldId id="381" r:id="rId83"/>
    <p:sldId id="490" r:id="rId8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0D26"/>
    <a:srgbClr val="BBA5D3"/>
    <a:srgbClr val="B3A7E5"/>
    <a:srgbClr val="D3DEF1"/>
    <a:srgbClr val="CAD7EE"/>
    <a:srgbClr val="B7A4DD"/>
    <a:srgbClr val="D3E6B9"/>
    <a:srgbClr val="F2F8D8"/>
    <a:srgbClr val="B2ABE5"/>
    <a:srgbClr val="C3A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30 октября 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—23: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3678"/>
              </p:ext>
            </p:extLst>
          </p:nvPr>
        </p:nvGraphicFramePr>
        <p:xfrm>
          <a:off x="104776" y="2025085"/>
          <a:ext cx="11856852" cy="4666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429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136678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320246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197736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424660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421105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180474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216568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1065516">
                  <a:extLst>
                    <a:ext uri="{9D8B030D-6E8A-4147-A177-3AD203B41FA5}">
                      <a16:colId xmlns:a16="http://schemas.microsoft.com/office/drawing/2014/main" val="4204094954"/>
                    </a:ext>
                  </a:extLst>
                </a:gridCol>
                <a:gridCol w="469760">
                  <a:extLst>
                    <a:ext uri="{9D8B030D-6E8A-4147-A177-3AD203B41FA5}">
                      <a16:colId xmlns:a16="http://schemas.microsoft.com/office/drawing/2014/main" val="3512687050"/>
                    </a:ext>
                  </a:extLst>
                </a:gridCol>
                <a:gridCol w="159488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408186">
                  <a:extLst>
                    <a:ext uri="{9D8B030D-6E8A-4147-A177-3AD203B41FA5}">
                      <a16:colId xmlns:a16="http://schemas.microsoft.com/office/drawing/2014/main" val="3354036930"/>
                    </a:ext>
                  </a:extLst>
                </a:gridCol>
                <a:gridCol w="467833">
                  <a:extLst>
                    <a:ext uri="{9D8B030D-6E8A-4147-A177-3AD203B41FA5}">
                      <a16:colId xmlns:a16="http://schemas.microsoft.com/office/drawing/2014/main" val="1245638451"/>
                    </a:ext>
                  </a:extLst>
                </a:gridCol>
                <a:gridCol w="340242">
                  <a:extLst>
                    <a:ext uri="{9D8B030D-6E8A-4147-A177-3AD203B41FA5}">
                      <a16:colId xmlns:a16="http://schemas.microsoft.com/office/drawing/2014/main" val="2839565259"/>
                    </a:ext>
                  </a:extLst>
                </a:gridCol>
                <a:gridCol w="170121">
                  <a:extLst>
                    <a:ext uri="{9D8B030D-6E8A-4147-A177-3AD203B41FA5}">
                      <a16:colId xmlns:a16="http://schemas.microsoft.com/office/drawing/2014/main" val="1273863544"/>
                    </a:ext>
                  </a:extLst>
                </a:gridCol>
                <a:gridCol w="956930">
                  <a:extLst>
                    <a:ext uri="{9D8B030D-6E8A-4147-A177-3AD203B41FA5}">
                      <a16:colId xmlns:a16="http://schemas.microsoft.com/office/drawing/2014/main" val="2798962432"/>
                    </a:ext>
                  </a:extLst>
                </a:gridCol>
                <a:gridCol w="916328">
                  <a:extLst>
                    <a:ext uri="{9D8B030D-6E8A-4147-A177-3AD203B41FA5}">
                      <a16:colId xmlns:a16="http://schemas.microsoft.com/office/drawing/2014/main" val="2871681523"/>
                    </a:ext>
                  </a:extLst>
                </a:gridCol>
                <a:gridCol w="547398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506027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692458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570087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  <a:gridCol w="331537">
                  <a:extLst>
                    <a:ext uri="{9D8B030D-6E8A-4147-A177-3AD203B41FA5}">
                      <a16:colId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Цапля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Жила-была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 и МГУ</a:t>
                      </a:r>
                      <a:endParaRPr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Диалог/письмо/смс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Даты, числительные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ОБЩЕЕ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Чтение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Грамматика А1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Грамматика В1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Хуайюй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++\+\\+\++\++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62,79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Кэюань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++++\++++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67,44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Цзыян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Вэйи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++\+-++-\+- -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-\+\+\+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+\+\+++\+-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 Цзиньхун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 Юнькай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Цзя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74,42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Юньи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55,81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Ичэнь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+++\+\+++\+\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93,02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Иньчэнь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i="0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 i="0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++\\+ - +\- +\-+-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+*+\\+\+\+\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 - +\-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+\\\\+++\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+\+\\- - - 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15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</a:t>
            </a:r>
            <a:br>
              <a:rPr lang="ru-RU" sz="2400" i="1" dirty="0">
                <a:solidFill>
                  <a:srgbClr val="0070C0"/>
                </a:solidFill>
              </a:rPr>
            </a:br>
            <a:r>
              <a:rPr lang="ru-RU" sz="2400" i="1" dirty="0">
                <a:solidFill>
                  <a:srgbClr val="0070C0"/>
                </a:solidFill>
              </a:rPr>
              <a:t>1 курса бакалавриата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факультета философии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931333" y="355600"/>
            <a:ext cx="106865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002060"/>
                </a:solidFill>
              </a:rPr>
              <a:t>Я студент(ка)</a:t>
            </a:r>
            <a:br>
              <a:rPr lang="ru-RU" sz="5400" i="1" dirty="0">
                <a:solidFill>
                  <a:srgbClr val="002060"/>
                </a:solidFill>
              </a:rPr>
            </a:br>
            <a:r>
              <a:rPr lang="ru-RU" sz="5400" i="1" dirty="0">
                <a:solidFill>
                  <a:srgbClr val="002060"/>
                </a:solidFill>
              </a:rPr>
              <a:t>1 курса бакалавриата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факультета философии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3936449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7B4D2-9FF1-4AE2-BDE4-74C461F665DA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DCCF78-B567-8223-3F60-319B5E33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48F58-6D50-288E-314F-06DD7A47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8106040-E300-20B2-F011-39D879C83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71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29175-7C9E-73DB-A2D9-A49095A43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0A42D-25E8-7364-16E2-4B5F8B36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51970C-30F3-B8CD-FC87-D7E9776F86E8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A112EF-F68B-8968-D717-0ACF9A4F9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0B5CB4A7-AA01-2BB2-2445-6F6CDA0D7E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C6659548-AEBB-9CDD-734A-E32DDFF402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3B2130-5E2A-796B-58CD-92557BE76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E2B0439-A6EF-6F25-B0D1-53C411A6A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04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F01D72-2307-FAA2-940F-E4255A3DB79A}"/>
              </a:ext>
            </a:extLst>
          </p:cNvPr>
          <p:cNvSpPr txBox="1"/>
          <p:nvPr/>
        </p:nvSpPr>
        <p:spPr>
          <a:xfrm>
            <a:off x="3666337" y="1479183"/>
            <a:ext cx="53332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Жила́-была́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У́мница-разу́мница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у́мницу-разу́мницу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Зна́ла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у́лица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Пету́х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ку́рица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862710-34C6-46F2-570A-5D60E52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41" y="1895483"/>
            <a:ext cx="2857827" cy="306703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9692FD-216C-4FD8-6215-5CE0DD3B1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399" y="2217841"/>
            <a:ext cx="2124861" cy="27271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9A0DEF-581D-23E2-FB21-10989547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46" y="5080900"/>
            <a:ext cx="8128881" cy="13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90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0BDD6-5026-C2F3-E1D0-58B55EC83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699A9-53BC-2C6F-B6EA-1B35F2CF3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/>
              <a:t>1. </a:t>
            </a:r>
            <a:r>
              <a:rPr lang="ru-RU" sz="3200" dirty="0">
                <a:solidFill>
                  <a:schemeClr val="tx1"/>
                </a:solidFill>
              </a:rPr>
              <a:t>Скороговорку «Цапля...» выучить наизусть.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3. </a:t>
            </a:r>
            <a:r>
              <a:rPr lang="ru-RU" sz="3200" dirty="0"/>
              <a:t>Тест по теме «Где-куда-откуда». </a:t>
            </a:r>
            <a:r>
              <a:rPr lang="ru-RU" sz="3200" i="1" dirty="0"/>
              <a:t>Ссылку на тест см. на сайте.</a:t>
            </a:r>
            <a:endParaRPr lang="ru-RU" sz="3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FBE8787-19F9-7717-E541-D561DDECBAA0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1949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4949091" cy="1042340"/>
          </a:xfrm>
        </p:spPr>
        <p:txBody>
          <a:bodyPr/>
          <a:lstStyle/>
          <a:p>
            <a:pPr algn="ctr"/>
            <a:r>
              <a:rPr lang="ru-RU" dirty="0"/>
              <a:t>Тема урока: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пешком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ехать на транспорте или техническом приспособлении: на автобусе, на трамвае, на троллейбусе, на электричке, на метро, на такси, на поезде, на лифте, на эскалаторе,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лететь на самолёте, на вертолёте, на дельтаплане,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плыть на корабле, на пароходе, на лодке,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(пере)сесть на автобус, на трамвай, на самолёт, на корабль,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увидеть кого-то в автобусе, в самолёте, в лифте, на корабле, на эскалаторе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перейти улицу на перекрёстке, на светофоре, по (наземному/подземному) переходу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на наземном переходе, в подземном переходе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по направлению движения (по движению)/против движения, в том же/в обратном направлении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проехать четыре остановки, выйти на четвёртой остановке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604C83F-7D1E-4AC5-A851-39712B7F9235}"/>
              </a:ext>
            </a:extLst>
          </p:cNvPr>
          <p:cNvSpPr txBox="1">
            <a:spLocks/>
          </p:cNvSpPr>
          <p:nvPr/>
        </p:nvSpPr>
        <p:spPr>
          <a:xfrm>
            <a:off x="5985411" y="316806"/>
            <a:ext cx="4673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добраться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доехать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дойти до …</a:t>
            </a:r>
          </a:p>
        </p:txBody>
      </p:sp>
    </p:spTree>
    <p:extLst>
      <p:ext uri="{BB962C8B-B14F-4D97-AF65-F5344CB8AC3E}">
        <p14:creationId xmlns:p14="http://schemas.microsoft.com/office/powerpoint/2010/main" val="327897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BB66C1-4262-43A0-9EC6-EA831831D3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23278"/>
          <a:ext cx="10515597" cy="5215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3610">
                  <a:extLst>
                    <a:ext uri="{9D8B030D-6E8A-4147-A177-3AD203B41FA5}">
                      <a16:colId xmlns:a16="http://schemas.microsoft.com/office/drawing/2014/main" val="3614791035"/>
                    </a:ext>
                  </a:extLst>
                </a:gridCol>
                <a:gridCol w="976543">
                  <a:extLst>
                    <a:ext uri="{9D8B030D-6E8A-4147-A177-3AD203B41FA5}">
                      <a16:colId xmlns:a16="http://schemas.microsoft.com/office/drawing/2014/main" val="2585536991"/>
                    </a:ext>
                  </a:extLst>
                </a:gridCol>
                <a:gridCol w="4775444">
                  <a:extLst>
                    <a:ext uri="{9D8B030D-6E8A-4147-A177-3AD203B41FA5}">
                      <a16:colId xmlns:a16="http://schemas.microsoft.com/office/drawing/2014/main" val="379797432"/>
                    </a:ext>
                  </a:extLst>
                </a:gridCol>
              </a:tblGrid>
              <a:tr h="1006728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Увидишь (ГДЕ?)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Иди, поверни (КУДА?)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0277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(прямо) перед (</a:t>
                      </a:r>
                      <a:r>
                        <a:rPr lang="ru-RU" sz="3600" i="1" dirty="0"/>
                        <a:t>собой)</a:t>
                      </a:r>
                      <a:r>
                        <a:rPr lang="ru-RU" sz="3600" i="0" dirty="0"/>
                        <a:t>, впереди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прямо, </a:t>
                      </a:r>
                    </a:p>
                    <a:p>
                      <a:r>
                        <a:rPr lang="ru-RU" sz="3600" dirty="0"/>
                        <a:t>вперёд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82433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направо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77654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слева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налево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616472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сзади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назад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78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797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18029-9020-4448-0527-EBC161D8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526D7-8DFF-AA12-355D-8E060C5B8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>
                <a:solidFill>
                  <a:srgbClr val="BBA5D3"/>
                </a:solidFill>
              </a:rPr>
              <a:t>1. Скороговорку «Цапля...» выучить наизусть.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3. </a:t>
            </a:r>
            <a:r>
              <a:rPr lang="ru-RU" sz="3200" dirty="0"/>
              <a:t>Тест по теме «Где-куда-откуда». </a:t>
            </a:r>
            <a:r>
              <a:rPr lang="ru-RU" sz="3200" i="1" dirty="0"/>
              <a:t>Ссылку на тест см. на сайте.</a:t>
            </a:r>
            <a:endParaRPr lang="ru-RU" sz="3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85B226C-E278-59F2-E886-DDBA0ACB906E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925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05BE5F0-20AB-E4AA-9075-D3FF77339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084521"/>
            <a:ext cx="10515600" cy="5005129"/>
          </a:xfrm>
        </p:spPr>
        <p:txBody>
          <a:bodyPr>
            <a:normAutofit/>
          </a:bodyPr>
          <a:lstStyle/>
          <a:p>
            <a:r>
              <a:rPr lang="ru-RU" sz="3200" dirty="0"/>
              <a:t>Метро Университет. Идти прямо 5 </a:t>
            </a:r>
            <a:r>
              <a:rPr lang="ru-RU" sz="3200" dirty="0" err="1"/>
              <a:t>минут.Номер</a:t>
            </a:r>
            <a:r>
              <a:rPr lang="ru-RU" sz="3200" dirty="0"/>
              <a:t> комнаты 122</a:t>
            </a:r>
          </a:p>
          <a:p>
            <a:r>
              <a:rPr lang="ru-RU" sz="3200" dirty="0"/>
              <a:t>5+1+11+1+5+1+2+1+5+1+5+1+5+1+1+1+5+1+5+1+7+1+3</a:t>
            </a:r>
          </a:p>
          <a:p>
            <a:endParaRPr lang="ru-RU" sz="3200" dirty="0"/>
          </a:p>
          <a:p>
            <a:r>
              <a:rPr lang="ru-RU" sz="3200" dirty="0"/>
              <a:t>30+50=80-15=65</a:t>
            </a:r>
          </a:p>
        </p:txBody>
      </p:sp>
    </p:spTree>
    <p:extLst>
      <p:ext uri="{BB962C8B-B14F-4D97-AF65-F5344CB8AC3E}">
        <p14:creationId xmlns:p14="http://schemas.microsoft.com/office/powerpoint/2010/main" val="788084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</a:t>
            </a:r>
            <a:r>
              <a:rPr kumimoji="0" lang="ru-RU" sz="3600" b="1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8410" y="2991755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3468C-AF4C-3250-6FFB-211F3BD001D4}"/>
              </a:ext>
            </a:extLst>
          </p:cNvPr>
          <p:cNvSpPr txBox="1"/>
          <p:nvPr/>
        </p:nvSpPr>
        <p:spPr>
          <a:xfrm>
            <a:off x="1239520" y="5104318"/>
            <a:ext cx="2885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это случилось?</a:t>
            </a:r>
            <a:b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 числа?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C14FB9B8-20AC-FC97-CB66-0A2EE0176445}"/>
              </a:ext>
            </a:extLst>
          </p:cNvPr>
          <p:cNvSpPr txBox="1">
            <a:spLocks/>
          </p:cNvSpPr>
          <p:nvPr/>
        </p:nvSpPr>
        <p:spPr>
          <a:xfrm>
            <a:off x="9234170" y="4211214"/>
            <a:ext cx="2825750" cy="9102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обстоятельство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60440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5" y="1876743"/>
            <a:ext cx="4084320" cy="815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85E51D6-9FFA-4166-B8C7-46D19F3E3F73}"/>
              </a:ext>
            </a:extLst>
          </p:cNvPr>
          <p:cNvSpPr txBox="1">
            <a:spLocks/>
          </p:cNvSpPr>
          <p:nvPr/>
        </p:nvSpPr>
        <p:spPr>
          <a:xfrm>
            <a:off x="589280" y="2692400"/>
            <a:ext cx="11308080" cy="36474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месяца?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октября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года?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5F4DFAF-D34D-49FD-8A72-D21B7AC2D267}"/>
              </a:ext>
            </a:extLst>
          </p:cNvPr>
          <p:cNvCxnSpPr/>
          <p:nvPr/>
        </p:nvCxnSpPr>
        <p:spPr>
          <a:xfrm flipH="1">
            <a:off x="1432560" y="3230880"/>
            <a:ext cx="1645920" cy="4978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2163260-DB93-4929-9B04-C9F245C25F95}"/>
              </a:ext>
            </a:extLst>
          </p:cNvPr>
          <p:cNvCxnSpPr>
            <a:cxnSpLocks/>
          </p:cNvCxnSpPr>
          <p:nvPr/>
        </p:nvCxnSpPr>
        <p:spPr>
          <a:xfrm flipH="1">
            <a:off x="5435600" y="4124960"/>
            <a:ext cx="4378960" cy="57403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9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</p:txBody>
      </p:sp>
    </p:spTree>
    <p:extLst>
      <p:ext uri="{BB962C8B-B14F-4D97-AF65-F5344CB8AC3E}">
        <p14:creationId xmlns:p14="http://schemas.microsoft.com/office/powerpoint/2010/main" val="3249196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десятое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189495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</p:txBody>
      </p:sp>
    </p:spTree>
    <p:extLst>
      <p:ext uri="{BB962C8B-B14F-4D97-AF65-F5344CB8AC3E}">
        <p14:creationId xmlns:p14="http://schemas.microsoft.com/office/powerpoint/2010/main" val="2043662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десятого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027461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2509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день, когда я родился / родилась.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4C38F-E19B-C400-E485-AE22041EEBFA}"/>
              </a:ext>
            </a:extLst>
          </p:cNvPr>
          <p:cNvSpPr txBox="1"/>
          <p:nvPr/>
        </p:nvSpPr>
        <p:spPr>
          <a:xfrm>
            <a:off x="0" y="1544295"/>
            <a:ext cx="10209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EE0000"/>
                </a:solidFill>
              </a:rPr>
              <a:t>И.п</a:t>
            </a:r>
            <a:r>
              <a:rPr lang="ru-RU" sz="2400" dirty="0">
                <a:solidFill>
                  <a:srgbClr val="EE0000"/>
                </a:solidFill>
              </a:rPr>
              <a:t>. </a:t>
            </a:r>
            <a:r>
              <a:rPr lang="ru-RU" sz="2400" dirty="0"/>
              <a:t>Пят</a:t>
            </a:r>
            <a:r>
              <a:rPr lang="ru-RU" sz="2400" dirty="0">
                <a:solidFill>
                  <a:srgbClr val="EE0000"/>
                </a:solidFill>
              </a:rPr>
              <a:t>ое</a:t>
            </a:r>
            <a:r>
              <a:rPr lang="ru-RU" sz="2400" dirty="0"/>
              <a:t> июля две тысячи шестого года — это день, когда я родился.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6A7B9-C400-B510-70E2-CC190CAEBDBD}"/>
              </a:ext>
            </a:extLst>
          </p:cNvPr>
          <p:cNvSpPr txBox="1"/>
          <p:nvPr/>
        </p:nvSpPr>
        <p:spPr>
          <a:xfrm>
            <a:off x="0" y="3880602"/>
            <a:ext cx="10209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EE0000"/>
                </a:solidFill>
              </a:rPr>
              <a:t>Р.п</a:t>
            </a:r>
            <a:r>
              <a:rPr lang="ru-RU" sz="2400" dirty="0">
                <a:solidFill>
                  <a:srgbClr val="EE0000"/>
                </a:solidFill>
              </a:rPr>
              <a:t>. </a:t>
            </a:r>
            <a:r>
              <a:rPr lang="ru-RU" sz="2400" dirty="0"/>
              <a:t>Я родился пят</a:t>
            </a:r>
            <a:r>
              <a:rPr lang="ru-RU" sz="2400" dirty="0">
                <a:solidFill>
                  <a:srgbClr val="EE0000"/>
                </a:solidFill>
              </a:rPr>
              <a:t>ого</a:t>
            </a:r>
            <a:r>
              <a:rPr lang="ru-RU" sz="2400" dirty="0"/>
              <a:t> июля две тысячи шестого года.</a:t>
            </a:r>
          </a:p>
          <a:p>
            <a:endParaRPr lang="ru-RU" sz="2400" dirty="0"/>
          </a:p>
          <a:p>
            <a:r>
              <a:rPr lang="ru-RU" sz="2400" dirty="0"/>
              <a:t>12 — </a:t>
            </a:r>
            <a:r>
              <a:rPr lang="ru-RU" sz="2400" dirty="0" err="1"/>
              <a:t>двенАдцатое</a:t>
            </a:r>
            <a:r>
              <a:rPr lang="ru-RU" sz="2400" dirty="0"/>
              <a:t> / </a:t>
            </a:r>
            <a:r>
              <a:rPr lang="ru-RU" sz="2400" dirty="0" err="1"/>
              <a:t>двенАдцатого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1956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499161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701507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995281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1296247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3322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2CDBC0-CADD-5BF3-6C90-C998D98CA09C}"/>
              </a:ext>
            </a:extLst>
          </p:cNvPr>
          <p:cNvSpPr txBox="1"/>
          <p:nvPr/>
        </p:nvSpPr>
        <p:spPr>
          <a:xfrm>
            <a:off x="7309282" y="4686012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 тысячи двадцать втор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год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7164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-398202" y="2744169"/>
            <a:ext cx="10485120" cy="42370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(полная дата)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(месяц + 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E3C55A-12CE-7091-00E8-ADFEB7C2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27" y="34804"/>
            <a:ext cx="5022574" cy="28251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1E01D9-6258-0153-E498-F4451F2B3960}"/>
              </a:ext>
            </a:extLst>
          </p:cNvPr>
          <p:cNvSpPr txBox="1"/>
          <p:nvPr/>
        </p:nvSpPr>
        <p:spPr>
          <a:xfrm>
            <a:off x="301083" y="1516566"/>
            <a:ext cx="6713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Я </a:t>
            </a:r>
            <a:r>
              <a:rPr lang="ru-RU" dirty="0" err="1"/>
              <a:t>родилАсь</a:t>
            </a:r>
            <a:r>
              <a:rPr lang="ru-RU" dirty="0"/>
              <a:t> двадцать пятого февраля две тысячи </a:t>
            </a:r>
            <a:r>
              <a:rPr lang="ru-RU" dirty="0" err="1"/>
              <a:t>шестОго</a:t>
            </a:r>
            <a:r>
              <a:rPr lang="ru-RU" dirty="0"/>
              <a:t> </a:t>
            </a:r>
            <a:r>
              <a:rPr lang="ru-RU" dirty="0" err="1"/>
              <a:t>гОда</a:t>
            </a:r>
            <a:r>
              <a:rPr lang="ru-RU" dirty="0"/>
              <a:t>.</a:t>
            </a:r>
          </a:p>
          <a:p>
            <a:pPr algn="r"/>
            <a:r>
              <a:rPr lang="ru-RU" dirty="0"/>
              <a:t>Я </a:t>
            </a:r>
            <a:r>
              <a:rPr lang="ru-RU" dirty="0" err="1"/>
              <a:t>родилАсь</a:t>
            </a:r>
            <a:r>
              <a:rPr lang="ru-RU" dirty="0"/>
              <a:t> в </a:t>
            </a:r>
            <a:r>
              <a:rPr lang="ru-RU" dirty="0" err="1"/>
              <a:t>февралЕ</a:t>
            </a:r>
            <a:r>
              <a:rPr lang="ru-RU" dirty="0"/>
              <a:t> две тысячи </a:t>
            </a:r>
            <a:r>
              <a:rPr lang="ru-RU" dirty="0" err="1"/>
              <a:t>шестОго</a:t>
            </a:r>
            <a:r>
              <a:rPr lang="ru-RU" dirty="0"/>
              <a:t> </a:t>
            </a:r>
            <a:r>
              <a:rPr lang="ru-RU" dirty="0" err="1"/>
              <a:t>гОда</a:t>
            </a:r>
            <a:r>
              <a:rPr lang="ru-RU" dirty="0"/>
              <a:t>.</a:t>
            </a:r>
          </a:p>
          <a:p>
            <a:pPr algn="r"/>
            <a:r>
              <a:rPr lang="ru-RU" dirty="0"/>
              <a:t>Я </a:t>
            </a:r>
            <a:r>
              <a:rPr lang="ru-RU" dirty="0" err="1"/>
              <a:t>родилАсь</a:t>
            </a:r>
            <a:r>
              <a:rPr lang="ru-RU" dirty="0"/>
              <a:t> в две тысячи </a:t>
            </a:r>
            <a:r>
              <a:rPr lang="ru-RU" dirty="0" err="1"/>
              <a:t>шестОм</a:t>
            </a:r>
            <a:r>
              <a:rPr lang="ru-RU" dirty="0"/>
              <a:t> </a:t>
            </a:r>
            <a:r>
              <a:rPr lang="ru-RU" dirty="0" err="1"/>
              <a:t>годУ</a:t>
            </a:r>
            <a:r>
              <a:rPr lang="ru-RU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D7FD7-2C1F-77AC-4E60-36F2FC77F960}"/>
              </a:ext>
            </a:extLst>
          </p:cNvPr>
          <p:cNvSpPr txBox="1"/>
          <p:nvPr/>
        </p:nvSpPr>
        <p:spPr>
          <a:xfrm>
            <a:off x="5408342" y="5934670"/>
            <a:ext cx="6713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Я </a:t>
            </a:r>
            <a:r>
              <a:rPr lang="ru-RU" dirty="0" err="1"/>
              <a:t>родИлся</a:t>
            </a:r>
            <a:r>
              <a:rPr lang="ru-RU" dirty="0"/>
              <a:t> двадцать шестого </a:t>
            </a:r>
            <a:r>
              <a:rPr lang="ru-RU" dirty="0" err="1"/>
              <a:t>сентябрЯ</a:t>
            </a:r>
            <a:r>
              <a:rPr lang="ru-RU" dirty="0"/>
              <a:t> две тысячи </a:t>
            </a:r>
            <a:r>
              <a:rPr lang="ru-RU" dirty="0" err="1"/>
              <a:t>шестОго</a:t>
            </a:r>
            <a:r>
              <a:rPr lang="ru-RU" dirty="0"/>
              <a:t> </a:t>
            </a:r>
            <a:r>
              <a:rPr lang="ru-RU" dirty="0" err="1"/>
              <a:t>гОда</a:t>
            </a:r>
            <a:r>
              <a:rPr lang="ru-RU" dirty="0"/>
              <a:t>.</a:t>
            </a:r>
          </a:p>
          <a:p>
            <a:pPr algn="r"/>
            <a:r>
              <a:rPr lang="ru-RU" dirty="0"/>
              <a:t>Я </a:t>
            </a:r>
            <a:r>
              <a:rPr lang="ru-RU" dirty="0" err="1"/>
              <a:t>родИлся</a:t>
            </a:r>
            <a:r>
              <a:rPr lang="ru-RU" dirty="0"/>
              <a:t> в </a:t>
            </a:r>
            <a:r>
              <a:rPr lang="ru-RU" dirty="0" err="1"/>
              <a:t>сентябрЕ</a:t>
            </a:r>
            <a:r>
              <a:rPr lang="ru-RU" dirty="0"/>
              <a:t> две тысячи </a:t>
            </a:r>
            <a:r>
              <a:rPr lang="ru-RU" dirty="0" err="1"/>
              <a:t>шестОго</a:t>
            </a:r>
            <a:r>
              <a:rPr lang="ru-RU" dirty="0"/>
              <a:t> </a:t>
            </a:r>
            <a:r>
              <a:rPr lang="ru-RU" dirty="0" err="1"/>
              <a:t>гОда</a:t>
            </a:r>
            <a:r>
              <a:rPr lang="ru-RU" dirty="0"/>
              <a:t>.</a:t>
            </a:r>
          </a:p>
          <a:p>
            <a:pPr algn="r"/>
            <a:r>
              <a:rPr lang="ru-RU" dirty="0"/>
              <a:t>Я </a:t>
            </a:r>
            <a:r>
              <a:rPr lang="ru-RU" dirty="0" err="1"/>
              <a:t>родИлся</a:t>
            </a:r>
            <a:r>
              <a:rPr lang="ru-RU" dirty="0"/>
              <a:t> в две тысячи </a:t>
            </a:r>
            <a:r>
              <a:rPr lang="ru-RU" dirty="0" err="1"/>
              <a:t>шестОм</a:t>
            </a:r>
            <a:r>
              <a:rPr lang="ru-RU" dirty="0"/>
              <a:t> </a:t>
            </a:r>
            <a:r>
              <a:rPr lang="ru-RU" dirty="0" err="1"/>
              <a:t>годУ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7784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E46A4028-5E15-54DA-C3E4-46B151B83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Имена числительные</a:t>
            </a:r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i="1" dirty="0"/>
              <a:t>Сколько? Какой (по счету)?</a:t>
            </a:r>
          </a:p>
        </p:txBody>
      </p:sp>
    </p:spTree>
    <p:extLst>
      <p:ext uri="{BB962C8B-B14F-4D97-AF65-F5344CB8AC3E}">
        <p14:creationId xmlns:p14="http://schemas.microsoft.com/office/powerpoint/2010/main" val="17229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706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093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175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586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824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139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6205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811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514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91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5264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362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42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1808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2260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4572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2164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309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6291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877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6678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4357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4486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3209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5451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018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8389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298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2264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пятьюдесятью двумя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637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7924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числительные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487285" y="2939084"/>
          <a:ext cx="1103934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2041963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958789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  <a:gridCol w="2015231">
                  <a:extLst>
                    <a:ext uri="{9D8B030D-6E8A-4147-A177-3AD203B41FA5}">
                      <a16:colId xmlns:a16="http://schemas.microsoft.com/office/drawing/2014/main" val="1188690312"/>
                    </a:ext>
                  </a:extLst>
                </a:gridCol>
                <a:gridCol w="1642369">
                  <a:extLst>
                    <a:ext uri="{9D8B030D-6E8A-4147-A177-3AD203B41FA5}">
                      <a16:colId xmlns:a16="http://schemas.microsoft.com/office/drawing/2014/main" val="4100616522"/>
                    </a:ext>
                  </a:extLst>
                </a:gridCol>
                <a:gridCol w="1216240">
                  <a:extLst>
                    <a:ext uri="{9D8B030D-6E8A-4147-A177-3AD203B41FA5}">
                      <a16:colId xmlns:a16="http://schemas.microsoft.com/office/drawing/2014/main" val="219789"/>
                    </a:ext>
                  </a:extLst>
                </a:gridCol>
                <a:gridCol w="2524674">
                  <a:extLst>
                    <a:ext uri="{9D8B030D-6E8A-4147-A177-3AD203B41FA5}">
                      <a16:colId xmlns:a16="http://schemas.microsoft.com/office/drawing/2014/main" val="12742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трём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пятидесяти двум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восемь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 пятьдесят два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восьмью/восемью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пятнадцатью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 пятьюдесятью двумя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трёх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восьми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пятнадцати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сорока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(о) ста пятидесяти двух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9421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588984" y="887767"/>
            <a:ext cx="10485120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474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032649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КОМУ/ЧЕМУ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Доволен КЕМ/ЧЕМ?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7072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588984" y="887767"/>
            <a:ext cx="10485120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012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098111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семьсот восемьдесят девять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</a:t>
                      </a:r>
                      <a:r>
                        <a:rPr lang="ru-RU" sz="1200" i="1" spc="0" baseline="0" dirty="0">
                          <a:solidFill>
                            <a:srgbClr val="0070C0"/>
                          </a:solidFill>
                        </a:rPr>
                        <a:t>КОМУ/ЧЕМУ</a:t>
                      </a:r>
                      <a:r>
                        <a:rPr lang="ru-RU" sz="1200" i="1" kern="1200" spc="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 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КЕМ/ЧЕМ? </a:t>
                      </a:r>
                      <a:r>
                        <a:rPr lang="ru-RU" sz="1200" i="1" kern="1200" spc="-2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СКО́ЛЬКИМИ</a:t>
                      </a:r>
                      <a:r>
                        <a:rPr lang="ru-RU" sz="1200" i="1" kern="1200" spc="-2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 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560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588984" y="887767"/>
            <a:ext cx="10485120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369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085754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семьсот восемьдесят девять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ёх</a:t>
                      </a:r>
                      <a:r>
                        <a:rPr lang="ru-RU" sz="1800" dirty="0"/>
                        <a:t>с</a:t>
                      </a:r>
                      <a:r>
                        <a:rPr lang="ru-RU" sz="1800" u="sng" dirty="0"/>
                        <a:t>от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</a:t>
                      </a:r>
                      <a:r>
                        <a:rPr lang="ru-RU" sz="1200" i="1" spc="0" baseline="0" dirty="0">
                          <a:solidFill>
                            <a:srgbClr val="0070C0"/>
                          </a:solidFill>
                        </a:rPr>
                        <a:t>КОМУ/ЧЕМУ</a:t>
                      </a:r>
                      <a:r>
                        <a:rPr lang="ru-RU" sz="1200" i="1" kern="1200" spc="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 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КЕМ/ЧЕМ? </a:t>
                      </a:r>
                      <a:r>
                        <a:rPr lang="ru-RU" sz="1200" i="1" kern="1200" spc="-2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СКО́ЛЬКИМИ</a:t>
                      </a:r>
                      <a:r>
                        <a:rPr lang="ru-RU" sz="1200" i="1" kern="1200" spc="-2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 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8934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588984" y="887767"/>
            <a:ext cx="10485120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726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073397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семьсот восемьдесят девять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ёх</a:t>
                      </a:r>
                      <a:r>
                        <a:rPr lang="ru-RU" sz="1800" dirty="0"/>
                        <a:t>с</a:t>
                      </a:r>
                      <a:r>
                        <a:rPr lang="ru-RU" sz="1800" u="sng" dirty="0"/>
                        <a:t>от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</a:t>
                      </a:r>
                      <a:r>
                        <a:rPr lang="ru-RU" sz="1200" i="1" spc="0" baseline="0" dirty="0">
                          <a:solidFill>
                            <a:srgbClr val="0070C0"/>
                          </a:solidFill>
                        </a:rPr>
                        <a:t>КОМУ/ЧЕМУ</a:t>
                      </a:r>
                      <a:r>
                        <a:rPr lang="ru-RU" sz="1200" i="1" kern="1200" spc="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ём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 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КЕМ/ЧЕМ? </a:t>
                      </a:r>
                      <a:r>
                        <a:rPr lang="ru-RU" sz="1200" i="1" kern="1200" spc="-2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СКО́ЛЬКИМИ</a:t>
                      </a:r>
                      <a:r>
                        <a:rPr lang="ru-RU" sz="1200" i="1" kern="1200" spc="-2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 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4571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588984" y="887767"/>
            <a:ext cx="10485120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55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110468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семьсот восемьдесят девять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ёх</a:t>
                      </a:r>
                      <a:r>
                        <a:rPr lang="ru-RU" sz="1800" dirty="0"/>
                        <a:t>с</a:t>
                      </a:r>
                      <a:r>
                        <a:rPr lang="ru-RU" sz="1800" u="sng" dirty="0"/>
                        <a:t>от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</a:t>
                      </a:r>
                      <a:r>
                        <a:rPr lang="ru-RU" sz="1200" i="1" spc="0" baseline="0" dirty="0">
                          <a:solidFill>
                            <a:srgbClr val="0070C0"/>
                          </a:solidFill>
                        </a:rPr>
                        <a:t>КОМУ/ЧЕМУ</a:t>
                      </a:r>
                      <a:r>
                        <a:rPr lang="ru-RU" sz="1200" i="1" kern="1200" spc="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ём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 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тысяч семьсот восемьдесят девять дерев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КЕМ/ЧЕМ? </a:t>
                      </a:r>
                      <a:r>
                        <a:rPr lang="ru-RU" sz="1200" i="1" kern="1200" spc="-2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СКО́ЛЬКИМИ</a:t>
                      </a:r>
                      <a:r>
                        <a:rPr lang="ru-RU" sz="1200" i="1" kern="1200" spc="-2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 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6965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588984" y="887767"/>
            <a:ext cx="10485120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369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085754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семьсот восемьдесят девять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ёх</a:t>
                      </a:r>
                      <a:r>
                        <a:rPr lang="ru-RU" sz="1800" dirty="0"/>
                        <a:t>с</a:t>
                      </a:r>
                      <a:r>
                        <a:rPr lang="ru-RU" sz="1800" u="sng" dirty="0"/>
                        <a:t>от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</a:t>
                      </a:r>
                      <a:r>
                        <a:rPr lang="ru-RU" sz="1200" i="1" spc="0" baseline="0" dirty="0">
                          <a:solidFill>
                            <a:srgbClr val="0070C0"/>
                          </a:solidFill>
                        </a:rPr>
                        <a:t>КОМУ/ЧЕМУ</a:t>
                      </a:r>
                      <a:r>
                        <a:rPr lang="ru-RU" sz="1200" i="1" kern="1200" spc="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ём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 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тысяч семьсот восемьдесят девять дерев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КЕМ/ЧЕМ? </a:t>
                      </a:r>
                      <a:r>
                        <a:rPr lang="ru-RU" sz="1200" i="1" kern="1200" spc="-2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СКО́ЛЬКИМИ</a:t>
                      </a:r>
                      <a:r>
                        <a:rPr lang="ru-RU" sz="1200" i="1" kern="1200" spc="-2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ью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двенадцать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трем</a:t>
                      </a:r>
                      <a:r>
                        <a:rPr lang="ru-RU" sz="1800" u="sng" dirty="0"/>
                        <a:t>я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семь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восьмь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десять</a:t>
                      </a:r>
                      <a:r>
                        <a:rPr lang="ru-RU" sz="1800" u="sng" dirty="0"/>
                        <a:t>ю/</a:t>
                      </a:r>
                      <a:r>
                        <a:rPr lang="ru-RU" sz="1800" dirty="0" err="1"/>
                        <a:t>восемь</a:t>
                      </a:r>
                      <a:r>
                        <a:rPr lang="ru-RU" sz="1800" u="sng" dirty="0" err="1"/>
                        <a:t>ю</a:t>
                      </a:r>
                      <a:r>
                        <a:rPr lang="ru-RU" sz="1800" dirty="0" err="1"/>
                        <a:t>десять</a:t>
                      </a:r>
                      <a:r>
                        <a:rPr lang="ru-RU" sz="1800" u="sng" dirty="0" err="1"/>
                        <a:t>ю</a:t>
                      </a:r>
                      <a:r>
                        <a:rPr lang="ru-RU" sz="1800" dirty="0"/>
                        <a:t> девять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 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7336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41177" y="887767"/>
            <a:ext cx="10832927" cy="6480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Просклоняйте группы с числительными по падежам: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EF5BBF-8403-48E2-9008-3844ED346F1A}"/>
              </a:ext>
            </a:extLst>
          </p:cNvPr>
          <p:cNvGraphicFramePr>
            <a:graphicFrameLocks noGrp="1"/>
          </p:cNvGraphicFramePr>
          <p:nvPr/>
        </p:nvGraphicFramePr>
        <p:xfrm>
          <a:off x="241177" y="1606859"/>
          <a:ext cx="11709646" cy="52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012">
                  <a:extLst>
                    <a:ext uri="{9D8B030D-6E8A-4147-A177-3AD203B41FA5}">
                      <a16:colId xmlns:a16="http://schemas.microsoft.com/office/drawing/2014/main" val="306233312"/>
                    </a:ext>
                  </a:extLst>
                </a:gridCol>
                <a:gridCol w="1098111">
                  <a:extLst>
                    <a:ext uri="{9D8B030D-6E8A-4147-A177-3AD203B41FA5}">
                      <a16:colId xmlns:a16="http://schemas.microsoft.com/office/drawing/2014/main" val="224024768"/>
                    </a:ext>
                  </a:extLst>
                </a:gridCol>
                <a:gridCol w="10049523">
                  <a:extLst>
                    <a:ext uri="{9D8B030D-6E8A-4147-A177-3AD203B41FA5}">
                      <a16:colId xmlns:a16="http://schemas.microsoft.com/office/drawing/2014/main" val="2190849953"/>
                    </a:ext>
                  </a:extLst>
                </a:gridCol>
              </a:tblGrid>
              <a:tr h="4814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512 346 789 + дерево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47614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Это КТО/ЧТО?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семьсот восемьдесят девять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60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Р.П.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Нет КОГО/ЧЕГО?</a:t>
                      </a:r>
                    </a:p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ёх</a:t>
                      </a:r>
                      <a:r>
                        <a:rPr lang="ru-RU" sz="1800" dirty="0"/>
                        <a:t>с</a:t>
                      </a:r>
                      <a:r>
                        <a:rPr lang="ru-RU" sz="1800" u="sng" dirty="0"/>
                        <a:t>от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</a:t>
                      </a:r>
                      <a:r>
                        <a:rPr lang="ru-RU" sz="1800" u="sng" dirty="0"/>
                        <a:t>ч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сот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43366"/>
                  </a:ext>
                </a:extLst>
              </a:tr>
              <a:tr h="791435">
                <a:tc>
                  <a:txBody>
                    <a:bodyPr/>
                    <a:lstStyle/>
                    <a:p>
                      <a:r>
                        <a:rPr lang="ru-RU" sz="1600" dirty="0"/>
                        <a:t>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Рад </a:t>
                      </a:r>
                      <a:r>
                        <a:rPr lang="ru-RU" sz="1200" i="1" spc="0" baseline="0" dirty="0">
                          <a:solidFill>
                            <a:srgbClr val="0070C0"/>
                          </a:solidFill>
                        </a:rPr>
                        <a:t>КОМУ/ЧЕМУ</a:t>
                      </a:r>
                      <a:r>
                        <a:rPr lang="ru-RU" sz="1200" i="1" kern="1200" spc="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ём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</a:t>
                      </a:r>
                      <a:r>
                        <a:rPr lang="ru-RU" sz="1800" dirty="0"/>
                        <a:t>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4169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В.П.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Вижу КОГО/ЧТО? СКОЛЬКО?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пят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dirty="0"/>
                        <a:t>сот двенадцать миллион</a:t>
                      </a:r>
                      <a:r>
                        <a:rPr lang="ru-RU" sz="1800" u="sng" dirty="0"/>
                        <a:t>ов</a:t>
                      </a:r>
                      <a:r>
                        <a:rPr lang="ru-RU" sz="1800" dirty="0"/>
                        <a:t> триста сорок шесть тысяч семьсот восемьдесят девять дерев</a:t>
                      </a:r>
                      <a:r>
                        <a:rPr lang="ru-RU" sz="1800" u="none" dirty="0"/>
                        <a:t>ь</a:t>
                      </a:r>
                      <a:r>
                        <a:rPr lang="ru-RU" sz="1800" u="sng" dirty="0"/>
                        <a:t>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53777"/>
                  </a:ext>
                </a:extLst>
              </a:tr>
              <a:tr h="831007">
                <a:tc>
                  <a:txBody>
                    <a:bodyPr/>
                    <a:lstStyle/>
                    <a:p>
                      <a:r>
                        <a:rPr lang="ru-RU" sz="1600" dirty="0"/>
                        <a:t>Т.П.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Доволен КЕМ/ЧЕМ? </a:t>
                      </a:r>
                      <a:r>
                        <a:rPr lang="ru-RU" sz="1200" i="1" kern="1200" spc="-2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СКО́ЛЬКИМИ</a:t>
                      </a:r>
                      <a:r>
                        <a:rPr lang="ru-RU" sz="1200" i="1" kern="1200" spc="-2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пят</a:t>
                      </a:r>
                      <a:r>
                        <a:rPr lang="ru-RU" sz="1800" u="sng" dirty="0"/>
                        <a:t>ью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двенадцать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трем</a:t>
                      </a:r>
                      <a:r>
                        <a:rPr lang="ru-RU" sz="1800" u="sng" dirty="0"/>
                        <a:t>я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семь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ами</a:t>
                      </a:r>
                      <a:r>
                        <a:rPr lang="ru-RU" sz="1800" dirty="0"/>
                        <a:t> восьмь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десять</a:t>
                      </a:r>
                      <a:r>
                        <a:rPr lang="ru-RU" sz="1800" u="sng" dirty="0"/>
                        <a:t>ю/</a:t>
                      </a:r>
                      <a:r>
                        <a:rPr lang="ru-RU" sz="1800" dirty="0" err="1"/>
                        <a:t>восемь</a:t>
                      </a:r>
                      <a:r>
                        <a:rPr lang="ru-RU" sz="1800" u="sng" dirty="0" err="1"/>
                        <a:t>ю</a:t>
                      </a:r>
                      <a:r>
                        <a:rPr lang="ru-RU" sz="1800" dirty="0" err="1"/>
                        <a:t>десять</a:t>
                      </a:r>
                      <a:r>
                        <a:rPr lang="ru-RU" sz="1800" u="sng" dirty="0" err="1"/>
                        <a:t>ю</a:t>
                      </a:r>
                      <a:r>
                        <a:rPr lang="ru-RU" sz="1800" dirty="0"/>
                        <a:t> девять</a:t>
                      </a:r>
                      <a:r>
                        <a:rPr lang="ru-RU" sz="1800" u="sng" dirty="0"/>
                        <a:t>ю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8819"/>
                  </a:ext>
                </a:extLst>
              </a:tr>
              <a:tr h="654220">
                <a:tc>
                  <a:txBody>
                    <a:bodyPr/>
                    <a:lstStyle/>
                    <a:p>
                      <a:r>
                        <a:rPr lang="ru-RU" sz="1600" dirty="0"/>
                        <a:t>П.П.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</a:rPr>
                        <a:t>Думаю о КОМ/ЧЁМ? СКОЛЬКИХ?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(о) пят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ах</a:t>
                      </a:r>
                      <a:r>
                        <a:rPr lang="ru-RU" sz="1800" dirty="0"/>
                        <a:t> двенадцат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миллион</a:t>
                      </a:r>
                      <a:r>
                        <a:rPr lang="ru-RU" sz="1800" u="sng" dirty="0"/>
                        <a:t>ах</a:t>
                      </a:r>
                      <a:r>
                        <a:rPr lang="ru-RU" sz="1800" dirty="0"/>
                        <a:t> тр</a:t>
                      </a:r>
                      <a:r>
                        <a:rPr lang="ru-RU" sz="1800" u="sng" dirty="0"/>
                        <a:t>ёх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ах</a:t>
                      </a:r>
                      <a:r>
                        <a:rPr lang="ru-RU" sz="1800" dirty="0"/>
                        <a:t> сорок</a:t>
                      </a:r>
                      <a:r>
                        <a:rPr lang="ru-RU" sz="1800" u="sng" dirty="0"/>
                        <a:t>а</a:t>
                      </a:r>
                      <a:r>
                        <a:rPr lang="ru-RU" sz="1800" dirty="0"/>
                        <a:t> шест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тысяч</a:t>
                      </a:r>
                      <a:r>
                        <a:rPr lang="ru-RU" sz="1800" u="sng" dirty="0"/>
                        <a:t>ах</a:t>
                      </a:r>
                      <a:r>
                        <a:rPr lang="ru-RU" sz="1800" dirty="0"/>
                        <a:t> сем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ст</a:t>
                      </a:r>
                      <a:r>
                        <a:rPr lang="ru-RU" sz="1800" u="sng" dirty="0"/>
                        <a:t>ах</a:t>
                      </a:r>
                      <a:r>
                        <a:rPr lang="ru-RU" sz="1800" dirty="0"/>
                        <a:t> восьм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десят</a:t>
                      </a:r>
                      <a:r>
                        <a:rPr lang="ru-RU" sz="1800" u="sng" dirty="0"/>
                        <a:t>и </a:t>
                      </a:r>
                      <a:r>
                        <a:rPr lang="ru-RU" sz="1800" dirty="0"/>
                        <a:t>девят</a:t>
                      </a:r>
                      <a:r>
                        <a:rPr lang="ru-RU" sz="1800" u="sng" dirty="0"/>
                        <a:t>и</a:t>
                      </a:r>
                      <a:r>
                        <a:rPr lang="ru-RU" sz="1800" dirty="0"/>
                        <a:t> деревь</a:t>
                      </a:r>
                      <a:r>
                        <a:rPr lang="ru-RU" sz="1800" u="sng" dirty="0"/>
                        <a:t>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5284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A61133-FF8A-1CFF-398E-A2C871130B06}"/>
              </a:ext>
            </a:extLst>
          </p:cNvPr>
          <p:cNvSpPr txBox="1"/>
          <p:nvPr/>
        </p:nvSpPr>
        <p:spPr>
          <a:xfrm>
            <a:off x="3336323" y="1982450"/>
            <a:ext cx="47449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346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тысяч</a:t>
            </a:r>
          </a:p>
        </p:txBody>
      </p:sp>
    </p:spTree>
    <p:extLst>
      <p:ext uri="{BB962C8B-B14F-4D97-AF65-F5344CB8AC3E}">
        <p14:creationId xmlns:p14="http://schemas.microsoft.com/office/powerpoint/2010/main" val="34431043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247BAB-B45D-AFE4-3764-98F01D1217AC}"/>
              </a:ext>
            </a:extLst>
          </p:cNvPr>
          <p:cNvSpPr txBox="1"/>
          <p:nvPr/>
        </p:nvSpPr>
        <p:spPr>
          <a:xfrm>
            <a:off x="268758" y="251425"/>
            <a:ext cx="1142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512 346 789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2628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52B2E-37E1-214A-464E-3C3B065CF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3C0425-43BD-7672-7110-2B08BBE3A1A4}"/>
              </a:ext>
            </a:extLst>
          </p:cNvPr>
          <p:cNvSpPr txBox="1"/>
          <p:nvPr/>
        </p:nvSpPr>
        <p:spPr>
          <a:xfrm>
            <a:off x="268758" y="251425"/>
            <a:ext cx="1142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12 346 789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87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F6470-6652-760E-9698-E8EDC3912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A08DFD-B24F-2F79-E246-D9C12F379CE8}"/>
              </a:ext>
            </a:extLst>
          </p:cNvPr>
          <p:cNvSpPr txBox="1"/>
          <p:nvPr/>
        </p:nvSpPr>
        <p:spPr>
          <a:xfrm>
            <a:off x="268758" y="251425"/>
            <a:ext cx="1142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346 789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945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65A75-C3C1-F810-5426-0A5C9DEFB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3FE6B9-272A-0350-1950-03CCFA990539}"/>
              </a:ext>
            </a:extLst>
          </p:cNvPr>
          <p:cNvSpPr txBox="1"/>
          <p:nvPr/>
        </p:nvSpPr>
        <p:spPr>
          <a:xfrm>
            <a:off x="268758" y="251425"/>
            <a:ext cx="1142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46 789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0669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4DA1-A056-7BC9-A749-FE45236C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C69D2B-72C5-AFCF-5CD2-F6F0F6DC2105}"/>
              </a:ext>
            </a:extLst>
          </p:cNvPr>
          <p:cNvSpPr txBox="1"/>
          <p:nvPr/>
        </p:nvSpPr>
        <p:spPr>
          <a:xfrm>
            <a:off x="268758" y="251425"/>
            <a:ext cx="11420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сорок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6 789 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6124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1E76F-EADD-3CC3-1214-DB930A5EF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FDA47D-2F43-FBE5-2109-EC145A6D24AF}"/>
              </a:ext>
            </a:extLst>
          </p:cNvPr>
          <p:cNvSpPr txBox="1"/>
          <p:nvPr/>
        </p:nvSpPr>
        <p:spPr>
          <a:xfrm>
            <a:off x="268758" y="251425"/>
            <a:ext cx="11420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сорок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тысяч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789 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311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1F7FB-10FC-78B8-5E49-94EEA82FA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3D27CD-D346-6B25-6DBB-3B1808C21664}"/>
              </a:ext>
            </a:extLst>
          </p:cNvPr>
          <p:cNvSpPr txBox="1"/>
          <p:nvPr/>
        </p:nvSpPr>
        <p:spPr>
          <a:xfrm>
            <a:off x="268758" y="251425"/>
            <a:ext cx="11420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сорок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тысяч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89 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3556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D4DC1-2866-8F66-2CCB-7B4647540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C7E099-B9E5-1493-75B5-97DC29E31CE6}"/>
              </a:ext>
            </a:extLst>
          </p:cNvPr>
          <p:cNvSpPr txBox="1"/>
          <p:nvPr/>
        </p:nvSpPr>
        <p:spPr>
          <a:xfrm>
            <a:off x="268758" y="251425"/>
            <a:ext cx="11420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сорок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тысяч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восьм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</a:t>
            </a:r>
            <a:endParaRPr kumimoji="0" lang="ru-RU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5512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63AB4-6AAE-4FC0-5DB7-DBE621534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34B621-BDA2-68C2-B390-F539EBCC4B48}"/>
              </a:ext>
            </a:extLst>
          </p:cNvPr>
          <p:cNvSpPr txBox="1"/>
          <p:nvPr/>
        </p:nvSpPr>
        <p:spPr>
          <a:xfrm>
            <a:off x="268758" y="251425"/>
            <a:ext cx="11420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сорок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шест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тысяч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восьм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девят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4059192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B9793-71F0-15C5-AC92-92B31563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58CDEE-3758-5951-2C32-D5381048B760}"/>
              </a:ext>
            </a:extLst>
          </p:cNvPr>
          <p:cNvSpPr txBox="1"/>
          <p:nvPr/>
        </p:nvSpPr>
        <p:spPr>
          <a:xfrm>
            <a:off x="268758" y="251425"/>
            <a:ext cx="11420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512 346 789 (о) пят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двенадцат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миллион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ёх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сорок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шест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тысяч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ах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восьм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40327825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5E29724-2DF7-40B1-98D9-4A9C4E7D9618}"/>
              </a:ext>
            </a:extLst>
          </p:cNvPr>
          <p:cNvSpPr txBox="1">
            <a:spLocks/>
          </p:cNvSpPr>
          <p:nvPr/>
        </p:nvSpPr>
        <p:spPr>
          <a:xfrm>
            <a:off x="838200" y="1450428"/>
            <a:ext cx="10515600" cy="48452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ТЕКСТ 1.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Набу́хшие семена́ теплолюби́вых культу́р (огурцы́, помидо́ры, кабачки́) можно закали́ть, подержав их 20-30 часов в помещении с температурой около 18-25 градусов тепла, а потом на 50-70 часов вынести на холод, поддерживая температуру минус 1-3 градуса. На 3-5 дней раньше образуются за́вязи у расте́ний, вы́ращенных из семя́н огурцо́в, обработанных таким образом. Можно поступить и иначе. Проведи́те предпосе́вное прогрева́ние семя́н в течение 1-2 часов от комнатной температуры до плюс 50-60 градусов. И опять на огурцах раньше появятся за́вязи. (Из журнала «Юный натуралист»)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6853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285254C-89A2-456A-88D4-88B985A07DF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ТЕКСТ 2.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 прошлом тысячелетии было обнаружено несколько пар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альбатро́сов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счита́вшихся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истреблёнными, на уединённом островке́ примерно в 700 километрах южнее Токио. Это уникальное место начали строго охранять. Через 5 лет там стало уже 50 пар.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Альбатро́сы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гнездя́тся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не ежегодно. Зато они живут очень долго, до 80 лет. За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ко́рмом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для птенца́ родители летают очень далеко, до 200 километров от гнезда́. (Из журнала «Юный натуралист»)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67D2FC-5A51-768E-E9C5-BDD95298DD9A}"/>
              </a:ext>
            </a:extLst>
          </p:cNvPr>
          <p:cNvSpPr txBox="1"/>
          <p:nvPr/>
        </p:nvSpPr>
        <p:spPr>
          <a:xfrm>
            <a:off x="6096000" y="4348716"/>
            <a:ext cx="2399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восьмИдесятИ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36D00-4DD4-81A7-4491-D56EDF36AB61}"/>
              </a:ext>
            </a:extLst>
          </p:cNvPr>
          <p:cNvSpPr txBox="1"/>
          <p:nvPr/>
        </p:nvSpPr>
        <p:spPr>
          <a:xfrm>
            <a:off x="6381307" y="474713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двУхсОт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9035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25000">
              <a:srgbClr val="FFFFE5"/>
            </a:gs>
            <a:gs pos="92000">
              <a:srgbClr val="FFF4D1"/>
            </a:gs>
            <a:gs pos="100000">
              <a:srgbClr val="FFE79B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2886723" y="0"/>
            <a:ext cx="6418555" cy="105644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565BD44-ED30-46CF-88A1-390FFCDA73A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ТЕКСТ 3.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Опытные птицево́ды-любители для птицы загота́вливают больше ква́шеной капу́сты, чем зерна́, загота́вливая её на́ зиму по 600-700 килограммов. Если курица снесёт за год 200 яиц, она должна затратить, а значит, и получить с кормом много ка́льция. Поэтому кормить нужно птицу качественно и пита́тельно, чтобы она не испытывала недостатка в минеральных веществах. Для 20 кур вполне хватит корму́шки длиной не менее 110, шириной не менее 24, высотой 13 сантиметров. (Из журнала «Юный натуралист»)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1892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35447C-FDE8-0B08-B841-73C53389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C7684-7526-B2E8-85B9-86EC222C7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r>
              <a:rPr lang="ru-RU" sz="4000" dirty="0"/>
              <a:t>1. Поговорку «Жила-была умница...» выучить </a:t>
            </a:r>
            <a:r>
              <a:rPr lang="ru-RU" sz="4000" dirty="0">
                <a:solidFill>
                  <a:schemeClr val="tx1"/>
                </a:solidFill>
              </a:rPr>
              <a:t>наизусть.</a:t>
            </a:r>
            <a:br>
              <a:rPr lang="ru-RU" sz="4000" dirty="0">
                <a:solidFill>
                  <a:schemeClr val="tx1"/>
                </a:solidFill>
              </a:rPr>
            </a:br>
            <a:br>
              <a:rPr lang="ru-RU" sz="4000" dirty="0"/>
            </a:br>
            <a:r>
              <a:rPr lang="ru-RU" sz="4000" dirty="0"/>
              <a:t>2. Тест по теме «Даты». </a:t>
            </a:r>
            <a:r>
              <a:rPr lang="ru-RU" sz="4000" i="1" dirty="0"/>
              <a:t> Ссылки на тест см. на сайте.</a:t>
            </a:r>
            <a:br>
              <a:rPr lang="ru-RU" sz="4000" i="1" dirty="0"/>
            </a:br>
            <a:br>
              <a:rPr lang="ru-RU" sz="4000" dirty="0"/>
            </a:br>
            <a:r>
              <a:rPr lang="ru-RU" sz="4000" dirty="0"/>
              <a:t>3. Разобраться в теме «Числительные». Падежные формы, согласование. </a:t>
            </a:r>
            <a:r>
              <a:rPr lang="ru-RU" sz="4000" i="1" dirty="0"/>
              <a:t>Ссылки на грамматический материал по согласованию см. на сайте.</a:t>
            </a:r>
            <a:endParaRPr lang="ru-RU" sz="40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C897CF8-C7B2-3BE2-FAD9-02F5315188D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6 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78616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2232</TotalTime>
  <Words>5586</Words>
  <Application>Microsoft Office PowerPoint</Application>
  <PresentationFormat>Широкоэкранный</PresentationFormat>
  <Paragraphs>1523</Paragraphs>
  <Slides>82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82</vt:i4>
      </vt:variant>
    </vt:vector>
  </HeadingPairs>
  <TitlesOfParts>
    <vt:vector size="90" baseType="lpstr">
      <vt:lpstr>Arial</vt:lpstr>
      <vt:lpstr>Arial Black</vt:lpstr>
      <vt:lpstr>Book Antiqua</vt:lpstr>
      <vt:lpstr>Calibri</vt:lpstr>
      <vt:lpstr>Calibri Light</vt:lpstr>
      <vt:lpstr>Times New Roman</vt:lpstr>
      <vt:lpstr>Тема Office</vt:lpstr>
      <vt:lpstr>1_Тема Office</vt:lpstr>
      <vt:lpstr>Бакалавры-философы 2025 года поступления </vt:lpstr>
      <vt:lpstr>Расскажите о себе, пожалуйста…</vt:lpstr>
      <vt:lpstr>Презентация PowerPoint</vt:lpstr>
      <vt:lpstr>Фонетика Русские скороговорки и стихотворения</vt:lpstr>
      <vt:lpstr>Ц</vt:lpstr>
      <vt:lpstr>Скороговорки</vt:lpstr>
      <vt:lpstr>Скороговорки</vt:lpstr>
      <vt:lpstr>Скороговорки</vt:lpstr>
      <vt:lpstr>1. Скороговорку «Цапля...»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  <vt:lpstr>Тема урока: </vt:lpstr>
      <vt:lpstr>Презентация PowerPoint</vt:lpstr>
      <vt:lpstr>1. Скороговорку «Цапля...»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Поговорку «Жила-была умница...» выучить наизусть.  2. Тест по теме «Даты».  Ссылки на тест см. на сайте.  3. Разобраться в теме «Числительные». Падежные формы, согласование. Ссылки на грамматический материал по согласованию см. на сайте.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47</cp:revision>
  <dcterms:created xsi:type="dcterms:W3CDTF">2024-09-01T20:30:35Z</dcterms:created>
  <dcterms:modified xsi:type="dcterms:W3CDTF">2025-10-30T19:28:01Z</dcterms:modified>
</cp:coreProperties>
</file>