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5"/>
  </p:notesMasterIdLst>
  <p:sldIdLst>
    <p:sldId id="256" r:id="rId3"/>
    <p:sldId id="273" r:id="rId4"/>
    <p:sldId id="831" r:id="rId5"/>
    <p:sldId id="268" r:id="rId6"/>
    <p:sldId id="832" r:id="rId7"/>
    <p:sldId id="836" r:id="rId8"/>
    <p:sldId id="434" r:id="rId9"/>
    <p:sldId id="267" r:id="rId10"/>
    <p:sldId id="266" r:id="rId11"/>
    <p:sldId id="270" r:id="rId12"/>
    <p:sldId id="835" r:id="rId13"/>
    <p:sldId id="271" r:id="rId14"/>
    <p:sldId id="834" r:id="rId15"/>
    <p:sldId id="275" r:id="rId16"/>
    <p:sldId id="436" r:id="rId17"/>
    <p:sldId id="274" r:id="rId18"/>
    <p:sldId id="300" r:id="rId19"/>
    <p:sldId id="295" r:id="rId20"/>
    <p:sldId id="301" r:id="rId21"/>
    <p:sldId id="296" r:id="rId22"/>
    <p:sldId id="302" r:id="rId23"/>
    <p:sldId id="297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293" r:id="rId36"/>
    <p:sldId id="314" r:id="rId37"/>
    <p:sldId id="315" r:id="rId38"/>
    <p:sldId id="441" r:id="rId39"/>
    <p:sldId id="294" r:id="rId40"/>
    <p:sldId id="394" r:id="rId41"/>
    <p:sldId id="413" r:id="rId42"/>
    <p:sldId id="414" r:id="rId43"/>
    <p:sldId id="415" r:id="rId44"/>
    <p:sldId id="416" r:id="rId45"/>
    <p:sldId id="417" r:id="rId46"/>
    <p:sldId id="418" r:id="rId47"/>
    <p:sldId id="419" r:id="rId48"/>
    <p:sldId id="420" r:id="rId49"/>
    <p:sldId id="396" r:id="rId50"/>
    <p:sldId id="397" r:id="rId51"/>
    <p:sldId id="398" r:id="rId52"/>
    <p:sldId id="399" r:id="rId53"/>
    <p:sldId id="473" r:id="rId54"/>
    <p:sldId id="474" r:id="rId55"/>
    <p:sldId id="475" r:id="rId56"/>
    <p:sldId id="476" r:id="rId57"/>
    <p:sldId id="477" r:id="rId58"/>
    <p:sldId id="421" r:id="rId59"/>
    <p:sldId id="478" r:id="rId60"/>
    <p:sldId id="479" r:id="rId61"/>
    <p:sldId id="480" r:id="rId62"/>
    <p:sldId id="422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1" r:id="rId76"/>
    <p:sldId id="400" r:id="rId77"/>
    <p:sldId id="408" r:id="rId78"/>
    <p:sldId id="409" r:id="rId79"/>
    <p:sldId id="410" r:id="rId80"/>
    <p:sldId id="412" r:id="rId81"/>
    <p:sldId id="411" r:id="rId82"/>
    <p:sldId id="407" r:id="rId83"/>
    <p:sldId id="465" r:id="rId8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A7E5"/>
    <a:srgbClr val="D3DEF1"/>
    <a:srgbClr val="CAD7EE"/>
    <a:srgbClr val="B7A4DD"/>
    <a:srgbClr val="D3E6B9"/>
    <a:srgbClr val="F2F8D8"/>
    <a:srgbClr val="B2ABE5"/>
    <a:srgbClr val="C3A8BE"/>
    <a:srgbClr val="FFFFFF"/>
    <a:srgbClr val="C2A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49" d="100"/>
          <a:sy n="49" d="100"/>
        </p:scale>
        <p:origin x="12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mpgcgz4r62w7q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28 октября 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—23: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081600"/>
              </p:ext>
            </p:extLst>
          </p:nvPr>
        </p:nvGraphicFramePr>
        <p:xfrm>
          <a:off x="104776" y="2025085"/>
          <a:ext cx="11986005" cy="5057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429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136678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320246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197736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194945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424660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421105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180474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216568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1070811">
                  <a:extLst>
                    <a:ext uri="{9D8B030D-6E8A-4147-A177-3AD203B41FA5}">
                      <a16:colId xmlns:a16="http://schemas.microsoft.com/office/drawing/2014/main" val="4204094954"/>
                    </a:ext>
                  </a:extLst>
                </a:gridCol>
                <a:gridCol w="385010">
                  <a:extLst>
                    <a:ext uri="{9D8B030D-6E8A-4147-A177-3AD203B41FA5}">
                      <a16:colId xmlns:a16="http://schemas.microsoft.com/office/drawing/2014/main" val="3512687050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505287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168442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938464">
                  <a:extLst>
                    <a:ext uri="{9D8B030D-6E8A-4147-A177-3AD203B41FA5}">
                      <a16:colId xmlns:a16="http://schemas.microsoft.com/office/drawing/2014/main" val="3354036930"/>
                    </a:ext>
                  </a:extLst>
                </a:gridCol>
                <a:gridCol w="589547">
                  <a:extLst>
                    <a:ext uri="{9D8B030D-6E8A-4147-A177-3AD203B41FA5}">
                      <a16:colId xmlns:a16="http://schemas.microsoft.com/office/drawing/2014/main" val="1245638451"/>
                    </a:ext>
                  </a:extLst>
                </a:gridCol>
                <a:gridCol w="697832">
                  <a:extLst>
                    <a:ext uri="{9D8B030D-6E8A-4147-A177-3AD203B41FA5}">
                      <a16:colId xmlns:a16="http://schemas.microsoft.com/office/drawing/2014/main" val="2839565259"/>
                    </a:ext>
                  </a:extLst>
                </a:gridCol>
                <a:gridCol w="156450">
                  <a:extLst>
                    <a:ext uri="{9D8B030D-6E8A-4147-A177-3AD203B41FA5}">
                      <a16:colId xmlns:a16="http://schemas.microsoft.com/office/drawing/2014/main" val="1273863544"/>
                    </a:ext>
                  </a:extLst>
                </a:gridCol>
                <a:gridCol w="587428">
                  <a:extLst>
                    <a:ext uri="{9D8B030D-6E8A-4147-A177-3AD203B41FA5}">
                      <a16:colId xmlns:a16="http://schemas.microsoft.com/office/drawing/2014/main" val="2798962432"/>
                    </a:ext>
                  </a:extLst>
                </a:gridCol>
                <a:gridCol w="928511">
                  <a:extLst>
                    <a:ext uri="{9D8B030D-6E8A-4147-A177-3AD203B41FA5}">
                      <a16:colId xmlns:a16="http://schemas.microsoft.com/office/drawing/2014/main" val="2871681523"/>
                    </a:ext>
                  </a:extLst>
                </a:gridCol>
                <a:gridCol w="469232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288757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421106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430005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  <a:gridCol w="250632">
                  <a:extLst>
                    <a:ext uri="{9D8B030D-6E8A-4147-A177-3AD203B41FA5}">
                      <a16:colId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От топота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Бык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Цапля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себе и МГУ</a:t>
                      </a:r>
                      <a:endParaRPr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ДЗ Об МГУ…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ДЗ Знакомство</a:t>
                      </a:r>
                    </a:p>
                    <a:p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ВстГр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Отв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??/Диал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уроке Даты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ОБЩЕЕ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Чтение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Грамматика А1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7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Грамматика В1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Хуайюй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++\+\\+\++\++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\+++--+-++-++--+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+-+\ + + +++-++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-++ -++\++\\++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62,79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Кэюань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+++- - +-+++  +++ ++++++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++++--- - - - 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-++-+ +- - 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+-\++\++++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67,44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Цзыян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п/д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++++-+-+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Вэйи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 Цзиньхун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 Юнькай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Цзя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 Цзиньчжоу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74,42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Хаожань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Юньи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55,81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Ичэнь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+++\+\+++\+\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п/д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++-++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i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93,02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900" b="1" kern="100" dirty="0">
                          <a:solidFill>
                            <a:srgbClr val="B3A7E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Иньчэнь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+++\+++++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3ош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i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-+-+- -+\+\ +-\+\+\-+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5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15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03422-4BA1-C233-2EF0-CECC24841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66188-4D6D-1727-C5A4-4E7DCFB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37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П, Т</a:t>
            </a:r>
            <a:endParaRPr lang="ru-RU" sz="27000" dirty="0"/>
          </a:p>
        </p:txBody>
      </p:sp>
    </p:spTree>
    <p:extLst>
      <p:ext uri="{BB962C8B-B14F-4D97-AF65-F5344CB8AC3E}">
        <p14:creationId xmlns:p14="http://schemas.microsoft.com/office/powerpoint/2010/main" val="400359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9514"/>
            <a:ext cx="11211418" cy="2389461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/>
              <a:t>1. Выучить скороговорки.</a:t>
            </a:r>
            <a:br>
              <a:rPr lang="ru-RU" sz="4000" dirty="0"/>
            </a:br>
            <a:r>
              <a:rPr lang="ru-RU" sz="4000" dirty="0">
                <a:solidFill>
                  <a:srgbClr val="B2ABE5"/>
                </a:solidFill>
              </a:rPr>
              <a:t>2. Ответить на вопросы:</a:t>
            </a:r>
            <a:br>
              <a:rPr lang="ru-RU" dirty="0">
                <a:solidFill>
                  <a:srgbClr val="B2ABE5"/>
                </a:solidFill>
              </a:rPr>
            </a:br>
            <a:r>
              <a:rPr lang="ru-RU" sz="2400" dirty="0">
                <a:solidFill>
                  <a:srgbClr val="B2ABE5"/>
                </a:solidFill>
              </a:rPr>
              <a:t>Что вы знаете об МГУ?</a:t>
            </a:r>
            <a:br>
              <a:rPr lang="ru-RU" sz="2400" dirty="0">
                <a:solidFill>
                  <a:srgbClr val="B2ABE5"/>
                </a:solidFill>
              </a:rPr>
            </a:br>
            <a:r>
              <a:rPr lang="ru-RU" sz="2400" dirty="0">
                <a:solidFill>
                  <a:srgbClr val="B2ABE5"/>
                </a:solidFill>
              </a:rPr>
              <a:t>Что вы знаете о вашем факультете?</a:t>
            </a:r>
            <a:br>
              <a:rPr lang="ru-RU" sz="2400" dirty="0">
                <a:solidFill>
                  <a:srgbClr val="B2ABE5"/>
                </a:solidFill>
              </a:rPr>
            </a:br>
            <a:r>
              <a:rPr lang="ru-RU" sz="2400" dirty="0">
                <a:solidFill>
                  <a:srgbClr val="B2ABE5"/>
                </a:solidFill>
              </a:rPr>
              <a:t>Что можете рассказать о вашей будущей профессии? </a:t>
            </a:r>
            <a:endParaRPr lang="ru-RU" sz="1600" dirty="0">
              <a:solidFill>
                <a:srgbClr val="B2ABE5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</a:t>
            </a:r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 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октября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3A085-18BD-0702-6940-27230E24B649}"/>
              </a:ext>
            </a:extLst>
          </p:cNvPr>
          <p:cNvSpPr txBox="1"/>
          <p:nvPr/>
        </p:nvSpPr>
        <p:spPr>
          <a:xfrm>
            <a:off x="628650" y="3228975"/>
            <a:ext cx="114633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B2ABE5"/>
                </a:solidFill>
                <a:latin typeface="+mj-lt"/>
                <a:ea typeface="+mj-ea"/>
                <a:cs typeface="+mj-cs"/>
              </a:rPr>
              <a:t>3. </a:t>
            </a:r>
            <a:r>
              <a:rPr lang="ru-RU" sz="2800" dirty="0">
                <a:solidFill>
                  <a:srgbClr val="B2ABE5"/>
                </a:solidFill>
              </a:rPr>
              <a:t>По материалам «Знакомство» (</a:t>
            </a:r>
            <a:r>
              <a:rPr lang="ru-RU" sz="2800" i="1" dirty="0">
                <a:solidFill>
                  <a:srgbClr val="B2ABE5"/>
                </a:solidFill>
              </a:rPr>
              <a:t>см. сайт</a:t>
            </a:r>
            <a:r>
              <a:rPr lang="ru-RU" sz="2800" dirty="0">
                <a:solidFill>
                  <a:srgbClr val="B2ABE5"/>
                </a:solidFill>
              </a:rPr>
              <a:t>) </a:t>
            </a:r>
            <a:br>
              <a:rPr lang="ru-RU" sz="2800" dirty="0">
                <a:solidFill>
                  <a:srgbClr val="B2ABE5"/>
                </a:solidFill>
              </a:rPr>
            </a:br>
            <a:r>
              <a:rPr lang="ru-RU" sz="2000" dirty="0">
                <a:solidFill>
                  <a:srgbClr val="B2ABE5"/>
                </a:solidFill>
              </a:rPr>
              <a:t>— повторить и выучить все правила и формы (</a:t>
            </a:r>
            <a:r>
              <a:rPr lang="ru-RU" i="1" dirty="0">
                <a:solidFill>
                  <a:srgbClr val="B2ABE5"/>
                </a:solidFill>
              </a:rPr>
              <a:t>все страницы</a:t>
            </a:r>
            <a:r>
              <a:rPr lang="ru-RU" sz="2000" dirty="0">
                <a:solidFill>
                  <a:srgbClr val="B2ABE5"/>
                </a:solidFill>
              </a:rPr>
              <a:t>); </a:t>
            </a:r>
            <a:br>
              <a:rPr lang="ru-RU" sz="2000" dirty="0">
                <a:solidFill>
                  <a:srgbClr val="B2ABE5"/>
                </a:solidFill>
              </a:rPr>
            </a:br>
            <a:r>
              <a:rPr lang="ru-RU" sz="2000" dirty="0">
                <a:solidFill>
                  <a:srgbClr val="B2ABE5"/>
                </a:solidFill>
              </a:rPr>
              <a:t>— </a:t>
            </a:r>
            <a:r>
              <a:rPr lang="ru-RU" sz="2000" i="1" dirty="0">
                <a:solidFill>
                  <a:srgbClr val="B2ABE5"/>
                </a:solidFill>
              </a:rPr>
              <a:t>страница 3</a:t>
            </a:r>
            <a:r>
              <a:rPr lang="ru-RU" sz="2000" dirty="0">
                <a:solidFill>
                  <a:srgbClr val="B2ABE5"/>
                </a:solidFill>
              </a:rPr>
              <a:t>: заполнить пропуски и ответить на вопросы. </a:t>
            </a:r>
            <a:r>
              <a:rPr lang="ru-RU" sz="1400" dirty="0">
                <a:solidFill>
                  <a:srgbClr val="B2ABE5"/>
                </a:solidFill>
              </a:rPr>
              <a:t>Подготовить текст для демонстрации на экране или пересылки во время урока</a:t>
            </a:r>
            <a:r>
              <a:rPr lang="ru-RU" sz="2000" dirty="0">
                <a:solidFill>
                  <a:srgbClr val="B2ABE5"/>
                </a:solidFill>
              </a:rPr>
              <a:t>;</a:t>
            </a:r>
            <a:br>
              <a:rPr lang="ru-RU" sz="2000" dirty="0">
                <a:solidFill>
                  <a:srgbClr val="B2ABE5"/>
                </a:solidFill>
              </a:rPr>
            </a:br>
            <a:r>
              <a:rPr lang="ru-RU" sz="2000" dirty="0">
                <a:solidFill>
                  <a:srgbClr val="B2ABE5"/>
                </a:solidFill>
              </a:rPr>
              <a:t>— составить рассказ, подобный прочитанным, в котором будут формы на правило ГДЕ-КУДА-ОТКУДА (</a:t>
            </a:r>
            <a:r>
              <a:rPr lang="ru-RU" sz="1600" dirty="0">
                <a:solidFill>
                  <a:srgbClr val="B2ABE5"/>
                </a:solidFill>
              </a:rPr>
              <a:t>устно</a:t>
            </a:r>
            <a:r>
              <a:rPr lang="ru-RU" sz="2000" dirty="0">
                <a:solidFill>
                  <a:srgbClr val="B2ABE5"/>
                </a:solidFill>
              </a:rPr>
              <a:t>). </a:t>
            </a:r>
          </a:p>
          <a:p>
            <a:endParaRPr lang="ru-RU" sz="2000" dirty="0">
              <a:solidFill>
                <a:srgbClr val="B2ABE5"/>
              </a:solidFill>
            </a:endParaRPr>
          </a:p>
          <a:p>
            <a:r>
              <a:rPr lang="ru-RU" sz="2000" dirty="0">
                <a:solidFill>
                  <a:srgbClr val="B2ABE5"/>
                </a:solidFill>
              </a:rPr>
              <a:t>4. Сообщение на номер </a:t>
            </a:r>
            <a:r>
              <a:rPr lang="ru-RU" sz="2000" dirty="0" err="1">
                <a:solidFill>
                  <a:srgbClr val="B2ABE5"/>
                </a:solidFill>
              </a:rPr>
              <a:t>Воцапа</a:t>
            </a:r>
            <a:r>
              <a:rPr lang="ru-RU" sz="2000" dirty="0">
                <a:solidFill>
                  <a:srgbClr val="B2ABE5"/>
                </a:solidFill>
              </a:rPr>
              <a:t> </a:t>
            </a:r>
            <a:r>
              <a:rPr lang="ru-RU" sz="2400" b="1" dirty="0">
                <a:solidFill>
                  <a:srgbClr val="B2ABE5"/>
                </a:solidFill>
              </a:rPr>
              <a:t>+7-925-737-91-57 </a:t>
            </a:r>
            <a:r>
              <a:rPr lang="ru-RU" sz="2000" dirty="0">
                <a:solidFill>
                  <a:srgbClr val="B2ABE5"/>
                </a:solidFill>
              </a:rPr>
              <a:t>со своего действующего телефона. В сообщении должно быть: </a:t>
            </a:r>
            <a:br>
              <a:rPr lang="ru-RU" sz="2000" dirty="0">
                <a:solidFill>
                  <a:srgbClr val="B2ABE5"/>
                </a:solidFill>
              </a:rPr>
            </a:br>
            <a:r>
              <a:rPr lang="ru-RU" sz="2000" dirty="0">
                <a:solidFill>
                  <a:srgbClr val="B2ABE5"/>
                </a:solidFill>
              </a:rPr>
              <a:t>     Фамилия и имя,       группа,      сообщение об успешном посещении страницы группы.</a:t>
            </a:r>
          </a:p>
        </p:txBody>
      </p:sp>
    </p:spTree>
    <p:extLst>
      <p:ext uri="{BB962C8B-B14F-4D97-AF65-F5344CB8AC3E}">
        <p14:creationId xmlns:p14="http://schemas.microsoft.com/office/powerpoint/2010/main" val="2061382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15F76C98-97E4-465B-16CF-97AE443B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CA6D28C7-B8FD-F41F-8019-135D25DC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676DCA13-74D7-7909-2F3B-EF2532F12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28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0C55-369B-C36C-9EDB-77F1EAF76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47E2C-23C8-245F-AA1B-74BE80E0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DDEC9-7BC9-CD64-BB47-B228FBB40CDB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D3E6B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D3E6B9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0A3393FD-BAEB-5690-7072-36CB2A1EB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291925E2-9F07-C6AD-B6FE-64067E22E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AA309175-C738-B7A0-8465-173CD46CB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BD494D-F79A-7161-9635-70E4E9C199EA}"/>
              </a:ext>
            </a:extLst>
          </p:cNvPr>
          <p:cNvSpPr txBox="1"/>
          <p:nvPr/>
        </p:nvSpPr>
        <p:spPr>
          <a:xfrm>
            <a:off x="6197600" y="3429000"/>
            <a:ext cx="2799644" cy="465667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1E52D9-8891-123C-EEDE-58551719D393}"/>
              </a:ext>
            </a:extLst>
          </p:cNvPr>
          <p:cNvSpPr txBox="1"/>
          <p:nvPr/>
        </p:nvSpPr>
        <p:spPr>
          <a:xfrm>
            <a:off x="6197600" y="3900186"/>
            <a:ext cx="2993265" cy="15642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698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703514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15944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7B4D2-9FF1-4AE2-BDE4-74C461F665DA}"/>
              </a:ext>
            </a:extLst>
          </p:cNvPr>
          <p:cNvSpPr txBox="1"/>
          <p:nvPr/>
        </p:nvSpPr>
        <p:spPr>
          <a:xfrm>
            <a:off x="4389638" y="1152025"/>
            <a:ext cx="53332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Ца́пля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крыльце́,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Объясня́ет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бу́кву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Ц: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— Подойди́, цыплёнок 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Повторя́й-ка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цып-цып-цып. 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Е́сли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вы́учишь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уро́к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Подарю́ тебе́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цвето́к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DCCF78-B567-8223-3F60-319B5E33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84" y="2584595"/>
            <a:ext cx="2637392" cy="395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2C07038B-7821-3C55-5B1D-24D4E7B54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C94CF32-B924-DE69-47CD-AE25607B0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48F58-6D50-288E-314F-06DD7A47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27" y="4486774"/>
            <a:ext cx="1964239" cy="1767521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8106040-E300-20B2-F011-39D879C83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t="6779" r="23415" b="7805"/>
          <a:stretch/>
        </p:blipFill>
        <p:spPr bwMode="auto">
          <a:xfrm flipH="1">
            <a:off x="154724" y="2584595"/>
            <a:ext cx="4104651" cy="41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713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1500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Расскажите о себе, пожалуйста…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57C9D-9835-4B04-9F06-99DD1F32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943" y="2175029"/>
            <a:ext cx="7393296" cy="450985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Как Вас зовут?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Откуда Вы? Где сейчас живёте?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когда родились?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и сколько учили русский язык?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Где Вы учитесь?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Как Вы оказались в МГУ?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научные интересы?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Ваши профессиональные планы на будущее?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8115300" y="2428875"/>
            <a:ext cx="3671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Я студент(ка)</a:t>
            </a:r>
            <a:br>
              <a:rPr lang="ru-RU" sz="2400" i="1" dirty="0">
                <a:solidFill>
                  <a:srgbClr val="0070C0"/>
                </a:solidFill>
              </a:rPr>
            </a:br>
            <a:r>
              <a:rPr lang="ru-RU" sz="2400" i="1" dirty="0">
                <a:solidFill>
                  <a:srgbClr val="0070C0"/>
                </a:solidFill>
              </a:rPr>
              <a:t>1 курса бакалавриата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факультета философии</a:t>
            </a:r>
          </a:p>
          <a:p>
            <a:r>
              <a:rPr lang="ru-RU" sz="2400" i="1" dirty="0">
                <a:solidFill>
                  <a:srgbClr val="0070C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2716317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A58F4-7870-8AFF-C6FC-CC9AB3E7DB41}"/>
              </a:ext>
            </a:extLst>
          </p:cNvPr>
          <p:cNvSpPr txBox="1"/>
          <p:nvPr/>
        </p:nvSpPr>
        <p:spPr>
          <a:xfrm>
            <a:off x="931333" y="355600"/>
            <a:ext cx="106865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002060"/>
                </a:solidFill>
              </a:rPr>
              <a:t>Я студент(ка)</a:t>
            </a:r>
            <a:br>
              <a:rPr lang="ru-RU" sz="5400" i="1" dirty="0">
                <a:solidFill>
                  <a:srgbClr val="002060"/>
                </a:solidFill>
              </a:rPr>
            </a:br>
            <a:r>
              <a:rPr lang="ru-RU" sz="5400" i="1" dirty="0">
                <a:solidFill>
                  <a:srgbClr val="002060"/>
                </a:solidFill>
              </a:rPr>
              <a:t>1 курса бакалавриата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факультета философии</a:t>
            </a:r>
          </a:p>
          <a:p>
            <a:r>
              <a:rPr lang="ru-RU" sz="5400" i="1" dirty="0">
                <a:solidFill>
                  <a:srgbClr val="002060"/>
                </a:solidFill>
              </a:rPr>
              <a:t>Московского государственного университета имени Михаила Васильевича Ломоносова.</a:t>
            </a:r>
          </a:p>
        </p:txBody>
      </p:sp>
    </p:spTree>
    <p:extLst>
      <p:ext uri="{BB962C8B-B14F-4D97-AF65-F5344CB8AC3E}">
        <p14:creationId xmlns:p14="http://schemas.microsoft.com/office/powerpoint/2010/main" val="3936449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4C7A1-363F-8F55-09AC-7D65644C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34CFF2-36FB-4EDB-9DFE-E0DE58A2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9514"/>
            <a:ext cx="11211418" cy="2389461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>
                <a:solidFill>
                  <a:srgbClr val="B7A4DD"/>
                </a:solidFill>
              </a:rPr>
              <a:t>1. Выучить скороговорки.</a:t>
            </a:r>
            <a:br>
              <a:rPr lang="ru-RU" sz="4000" dirty="0"/>
            </a:br>
            <a:r>
              <a:rPr lang="ru-RU" sz="4000" dirty="0"/>
              <a:t>2. Ответить на вопросы:</a:t>
            </a:r>
            <a:br>
              <a:rPr lang="ru-RU" dirty="0"/>
            </a:br>
            <a:r>
              <a:rPr lang="ru-RU" sz="2400" dirty="0"/>
              <a:t>Что вы знаете об МГУ?</a:t>
            </a:r>
            <a:br>
              <a:rPr lang="ru-RU" sz="2400" dirty="0"/>
            </a:br>
            <a:r>
              <a:rPr lang="ru-RU" sz="2400" dirty="0"/>
              <a:t>Что вы знаете о вашем факультете?</a:t>
            </a:r>
            <a:br>
              <a:rPr lang="ru-RU" sz="2400" dirty="0"/>
            </a:br>
            <a:r>
              <a:rPr lang="ru-RU" sz="2400" dirty="0"/>
              <a:t>Что можете рассказать о вашей будущей профессии? </a:t>
            </a:r>
            <a:endParaRPr lang="ru-RU" sz="16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5FB9A20-186C-D885-96B2-9BB63F673AC3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</a:t>
            </a:r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 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октября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7B148-3815-714B-20B2-11F0ECADC377}"/>
              </a:ext>
            </a:extLst>
          </p:cNvPr>
          <p:cNvSpPr txBox="1"/>
          <p:nvPr/>
        </p:nvSpPr>
        <p:spPr>
          <a:xfrm>
            <a:off x="628650" y="3228975"/>
            <a:ext cx="114633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CAD7EE"/>
                </a:solidFill>
                <a:latin typeface="+mj-lt"/>
                <a:ea typeface="+mj-ea"/>
                <a:cs typeface="+mj-cs"/>
              </a:rPr>
              <a:t>3. </a:t>
            </a:r>
            <a:r>
              <a:rPr lang="ru-RU" sz="2800" dirty="0">
                <a:solidFill>
                  <a:srgbClr val="CAD7EE"/>
                </a:solidFill>
              </a:rPr>
              <a:t>По материалам «Знакомство» (</a:t>
            </a:r>
            <a:r>
              <a:rPr lang="ru-RU" sz="2800" i="1" dirty="0">
                <a:solidFill>
                  <a:srgbClr val="CAD7EE"/>
                </a:solidFill>
              </a:rPr>
              <a:t>см. сайт</a:t>
            </a:r>
            <a:r>
              <a:rPr lang="ru-RU" sz="2800" dirty="0">
                <a:solidFill>
                  <a:srgbClr val="CAD7EE"/>
                </a:solidFill>
              </a:rPr>
              <a:t>) </a:t>
            </a:r>
            <a:br>
              <a:rPr lang="ru-RU" sz="2800" dirty="0">
                <a:solidFill>
                  <a:srgbClr val="CAD7EE"/>
                </a:solidFill>
              </a:rPr>
            </a:br>
            <a:r>
              <a:rPr lang="ru-RU" sz="2000" dirty="0">
                <a:solidFill>
                  <a:srgbClr val="CAD7EE"/>
                </a:solidFill>
              </a:rPr>
              <a:t>— повторить и выучить все правила и формы (</a:t>
            </a:r>
            <a:r>
              <a:rPr lang="ru-RU" i="1" dirty="0">
                <a:solidFill>
                  <a:srgbClr val="CAD7EE"/>
                </a:solidFill>
              </a:rPr>
              <a:t>все страницы</a:t>
            </a:r>
            <a:r>
              <a:rPr lang="ru-RU" sz="2000" dirty="0">
                <a:solidFill>
                  <a:srgbClr val="CAD7EE"/>
                </a:solidFill>
              </a:rPr>
              <a:t>); </a:t>
            </a:r>
            <a:br>
              <a:rPr lang="ru-RU" sz="2000" dirty="0">
                <a:solidFill>
                  <a:srgbClr val="CAD7EE"/>
                </a:solidFill>
              </a:rPr>
            </a:br>
            <a:r>
              <a:rPr lang="ru-RU" sz="2000" dirty="0">
                <a:solidFill>
                  <a:srgbClr val="CAD7EE"/>
                </a:solidFill>
              </a:rPr>
              <a:t>— </a:t>
            </a:r>
            <a:r>
              <a:rPr lang="ru-RU" sz="2000" i="1" dirty="0">
                <a:solidFill>
                  <a:srgbClr val="CAD7EE"/>
                </a:solidFill>
              </a:rPr>
              <a:t>страница 3</a:t>
            </a:r>
            <a:r>
              <a:rPr lang="ru-RU" sz="2000" dirty="0">
                <a:solidFill>
                  <a:srgbClr val="CAD7EE"/>
                </a:solidFill>
              </a:rPr>
              <a:t>: заполнить пропуски и ответить на вопросы. </a:t>
            </a:r>
            <a:r>
              <a:rPr lang="ru-RU" sz="1400" dirty="0">
                <a:solidFill>
                  <a:srgbClr val="CAD7EE"/>
                </a:solidFill>
              </a:rPr>
              <a:t>Подготовить текст для демонстрации на экране или пересылки во время урока</a:t>
            </a:r>
            <a:r>
              <a:rPr lang="ru-RU" sz="2000" dirty="0">
                <a:solidFill>
                  <a:srgbClr val="CAD7EE"/>
                </a:solidFill>
              </a:rPr>
              <a:t>;</a:t>
            </a:r>
            <a:br>
              <a:rPr lang="ru-RU" sz="2000" dirty="0">
                <a:solidFill>
                  <a:srgbClr val="CAD7EE"/>
                </a:solidFill>
              </a:rPr>
            </a:br>
            <a:r>
              <a:rPr lang="ru-RU" sz="2000" dirty="0">
                <a:solidFill>
                  <a:srgbClr val="CAD7EE"/>
                </a:solidFill>
              </a:rPr>
              <a:t>— составить рассказ, подобный прочитанным, в котором будут формы на правило ГДЕ-КУДА-ОТКУДА (</a:t>
            </a:r>
            <a:r>
              <a:rPr lang="ru-RU" sz="1600" dirty="0">
                <a:solidFill>
                  <a:srgbClr val="CAD7EE"/>
                </a:solidFill>
              </a:rPr>
              <a:t>устно</a:t>
            </a:r>
            <a:r>
              <a:rPr lang="ru-RU" sz="2000" dirty="0">
                <a:solidFill>
                  <a:srgbClr val="CAD7EE"/>
                </a:solidFill>
              </a:rPr>
              <a:t>). </a:t>
            </a:r>
          </a:p>
          <a:p>
            <a:endParaRPr lang="ru-RU" sz="2000" dirty="0">
              <a:solidFill>
                <a:srgbClr val="CAD7EE"/>
              </a:solidFill>
            </a:endParaRPr>
          </a:p>
          <a:p>
            <a:r>
              <a:rPr lang="ru-RU" sz="2000" dirty="0">
                <a:solidFill>
                  <a:srgbClr val="CAD7EE"/>
                </a:solidFill>
              </a:rPr>
              <a:t>4. Сообщение на номер </a:t>
            </a:r>
            <a:r>
              <a:rPr lang="ru-RU" sz="2000" dirty="0" err="1">
                <a:solidFill>
                  <a:srgbClr val="CAD7EE"/>
                </a:solidFill>
              </a:rPr>
              <a:t>Воцапа</a:t>
            </a:r>
            <a:r>
              <a:rPr lang="ru-RU" sz="2000" dirty="0">
                <a:solidFill>
                  <a:srgbClr val="CAD7EE"/>
                </a:solidFill>
              </a:rPr>
              <a:t> </a:t>
            </a:r>
            <a:r>
              <a:rPr lang="ru-RU" sz="2400" b="1" dirty="0">
                <a:solidFill>
                  <a:srgbClr val="CAD7EE"/>
                </a:solidFill>
              </a:rPr>
              <a:t>+7-925-737-91-57 </a:t>
            </a:r>
            <a:r>
              <a:rPr lang="ru-RU" sz="2000" dirty="0">
                <a:solidFill>
                  <a:srgbClr val="CAD7EE"/>
                </a:solidFill>
              </a:rPr>
              <a:t>со своего действующего телефона. В сообщении должно быть: </a:t>
            </a:r>
            <a:br>
              <a:rPr lang="ru-RU" sz="2000" dirty="0">
                <a:solidFill>
                  <a:srgbClr val="CAD7EE"/>
                </a:solidFill>
              </a:rPr>
            </a:br>
            <a:r>
              <a:rPr lang="ru-RU" sz="2000" dirty="0">
                <a:solidFill>
                  <a:srgbClr val="CAD7EE"/>
                </a:solidFill>
              </a:rPr>
              <a:t>     Фамилия и имя,       группа,      сообщение об успешном посещении страницы группы.</a:t>
            </a:r>
          </a:p>
        </p:txBody>
      </p:sp>
    </p:spTree>
    <p:extLst>
      <p:ext uri="{BB962C8B-B14F-4D97-AF65-F5344CB8AC3E}">
        <p14:creationId xmlns:p14="http://schemas.microsoft.com/office/powerpoint/2010/main" val="302794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6600" dirty="0"/>
              <a:t>Что вы знаете об МГУ?</a:t>
            </a:r>
            <a:br>
              <a:rPr lang="ru-RU" sz="6600" dirty="0"/>
            </a:br>
            <a:r>
              <a:rPr lang="ru-RU" sz="6600" dirty="0"/>
              <a:t>Что вы знаете о вашем факультете?</a:t>
            </a:r>
            <a:br>
              <a:rPr lang="ru-RU" sz="6600" dirty="0"/>
            </a:br>
            <a:r>
              <a:rPr lang="ru-RU" sz="6600" dirty="0"/>
              <a:t>Что можете рассказать о вашей будущей профессии?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4EC2-FD51-B97A-82DE-FF4F4F673739}"/>
              </a:ext>
            </a:extLst>
          </p:cNvPr>
          <p:cNvSpPr txBox="1"/>
          <p:nvPr/>
        </p:nvSpPr>
        <p:spPr>
          <a:xfrm>
            <a:off x="0" y="0"/>
            <a:ext cx="1683026" cy="1569660"/>
          </a:xfrm>
          <a:prstGeom prst="rect">
            <a:avLst/>
          </a:prstGeom>
          <a:solidFill>
            <a:srgbClr val="BEA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9810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E32EA-2529-19F1-DA12-B3FB661C1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ED384-6669-84C5-7748-A824B52AC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9514"/>
            <a:ext cx="11211418" cy="2389461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dirty="0">
                <a:solidFill>
                  <a:srgbClr val="B3A7E5"/>
                </a:solidFill>
              </a:rPr>
              <a:t>1. Выучить скороговорки.</a:t>
            </a:r>
            <a:br>
              <a:rPr lang="ru-RU" sz="4000" dirty="0">
                <a:solidFill>
                  <a:srgbClr val="B3A7E5"/>
                </a:solidFill>
              </a:rPr>
            </a:br>
            <a:r>
              <a:rPr lang="ru-RU" sz="4000" dirty="0">
                <a:solidFill>
                  <a:srgbClr val="B3A7E5"/>
                </a:solidFill>
              </a:rPr>
              <a:t>2. Ответить на вопросы:</a:t>
            </a:r>
            <a:br>
              <a:rPr lang="ru-RU" dirty="0">
                <a:solidFill>
                  <a:srgbClr val="B3A7E5"/>
                </a:solidFill>
              </a:rPr>
            </a:br>
            <a:r>
              <a:rPr lang="ru-RU" sz="2400" dirty="0">
                <a:solidFill>
                  <a:srgbClr val="B3A7E5"/>
                </a:solidFill>
              </a:rPr>
              <a:t>Что вы знаете об МГУ?</a:t>
            </a:r>
            <a:br>
              <a:rPr lang="ru-RU" sz="2400" dirty="0">
                <a:solidFill>
                  <a:srgbClr val="B3A7E5"/>
                </a:solidFill>
              </a:rPr>
            </a:br>
            <a:r>
              <a:rPr lang="ru-RU" sz="2400" dirty="0">
                <a:solidFill>
                  <a:srgbClr val="B3A7E5"/>
                </a:solidFill>
              </a:rPr>
              <a:t>Что вы знаете о вашем факультете?</a:t>
            </a:r>
            <a:br>
              <a:rPr lang="ru-RU" sz="2400" dirty="0">
                <a:solidFill>
                  <a:srgbClr val="B3A7E5"/>
                </a:solidFill>
              </a:rPr>
            </a:br>
            <a:r>
              <a:rPr lang="ru-RU" sz="2400" dirty="0">
                <a:solidFill>
                  <a:srgbClr val="B3A7E5"/>
                </a:solidFill>
              </a:rPr>
              <a:t>Что можете рассказать о вашей будущей профессии? </a:t>
            </a:r>
            <a:endParaRPr lang="ru-RU" sz="1600" dirty="0">
              <a:solidFill>
                <a:srgbClr val="B3A7E5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CD44F2A-8961-541E-F8A9-3F9152517FFC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</a:t>
            </a:r>
            <a:r>
              <a:rPr lang="ru-RU" sz="5400" b="1" spc="3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 28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октября 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00CA7-CF38-4BE0-69D8-D8A2F212E712}"/>
              </a:ext>
            </a:extLst>
          </p:cNvPr>
          <p:cNvSpPr txBox="1"/>
          <p:nvPr/>
        </p:nvSpPr>
        <p:spPr>
          <a:xfrm>
            <a:off x="628650" y="3228975"/>
            <a:ext cx="1146333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+mj-lt"/>
                <a:ea typeface="+mj-ea"/>
                <a:cs typeface="+mj-cs"/>
              </a:rPr>
              <a:t>3. </a:t>
            </a:r>
            <a:r>
              <a:rPr lang="ru-RU" sz="2800" dirty="0">
                <a:solidFill>
                  <a:prstClr val="black"/>
                </a:solidFill>
              </a:rPr>
              <a:t>По материалам «Знакомство» (</a:t>
            </a:r>
            <a:r>
              <a:rPr lang="ru-RU" sz="2800" i="1" dirty="0">
                <a:solidFill>
                  <a:prstClr val="black"/>
                </a:solidFill>
              </a:rPr>
              <a:t>см. сайт</a:t>
            </a:r>
            <a:r>
              <a:rPr lang="ru-RU" sz="2800" dirty="0">
                <a:solidFill>
                  <a:prstClr val="black"/>
                </a:solidFill>
              </a:rPr>
              <a:t>) 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повторить и выучить все правила и формы (</a:t>
            </a:r>
            <a:r>
              <a:rPr lang="ru-RU" i="1" dirty="0">
                <a:solidFill>
                  <a:prstClr val="black"/>
                </a:solidFill>
              </a:rPr>
              <a:t>все страницы</a:t>
            </a:r>
            <a:r>
              <a:rPr lang="ru-RU" sz="2000" dirty="0">
                <a:solidFill>
                  <a:prstClr val="black"/>
                </a:solidFill>
              </a:rPr>
              <a:t>); 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</a:t>
            </a:r>
            <a:r>
              <a:rPr lang="ru-RU" sz="2000" i="1" dirty="0">
                <a:solidFill>
                  <a:prstClr val="black"/>
                </a:solidFill>
              </a:rPr>
              <a:t>страница 3</a:t>
            </a:r>
            <a:r>
              <a:rPr lang="ru-RU" sz="2000" dirty="0">
                <a:solidFill>
                  <a:prstClr val="black"/>
                </a:solidFill>
              </a:rPr>
              <a:t>: заполнить пропуски и ответить на вопросы. </a:t>
            </a:r>
            <a:r>
              <a:rPr lang="ru-RU" sz="1400" dirty="0">
                <a:solidFill>
                  <a:prstClr val="black"/>
                </a:solidFill>
              </a:rPr>
              <a:t>Подготовить текст для демонстрации на экране или пересылки во время урока</a:t>
            </a:r>
            <a:r>
              <a:rPr lang="ru-RU" sz="2000" dirty="0">
                <a:solidFill>
                  <a:prstClr val="black"/>
                </a:solidFill>
              </a:rPr>
              <a:t>;</a:t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dirty="0">
                <a:solidFill>
                  <a:prstClr val="black"/>
                </a:solidFill>
              </a:rPr>
              <a:t>— составить рассказ, подобный прочитанным, в котором будут формы на правило ГДЕ-КУДА-ОТКУДА (</a:t>
            </a:r>
            <a:r>
              <a:rPr lang="ru-RU" sz="1600" dirty="0">
                <a:solidFill>
                  <a:prstClr val="black"/>
                </a:solidFill>
              </a:rPr>
              <a:t>устно</a:t>
            </a:r>
            <a:r>
              <a:rPr lang="ru-RU" sz="2000" dirty="0">
                <a:solidFill>
                  <a:prstClr val="black"/>
                </a:solidFill>
              </a:rPr>
              <a:t>). 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r>
              <a:rPr lang="ru-RU" sz="2000" dirty="0">
                <a:solidFill>
                  <a:srgbClr val="D3DEF1"/>
                </a:solidFill>
              </a:rPr>
              <a:t>4. Сообщение на номер </a:t>
            </a:r>
            <a:r>
              <a:rPr lang="ru-RU" sz="2000" dirty="0" err="1">
                <a:solidFill>
                  <a:srgbClr val="D3DEF1"/>
                </a:solidFill>
              </a:rPr>
              <a:t>Воцапа</a:t>
            </a:r>
            <a:r>
              <a:rPr lang="ru-RU" sz="2000" dirty="0">
                <a:solidFill>
                  <a:srgbClr val="D3DEF1"/>
                </a:solidFill>
              </a:rPr>
              <a:t> </a:t>
            </a:r>
            <a:r>
              <a:rPr lang="ru-RU" sz="2400" b="1" dirty="0">
                <a:solidFill>
                  <a:srgbClr val="D3DEF1"/>
                </a:solidFill>
              </a:rPr>
              <a:t>+7-925-737-91-57 </a:t>
            </a:r>
            <a:r>
              <a:rPr lang="ru-RU" sz="2000" dirty="0">
                <a:solidFill>
                  <a:srgbClr val="D3DEF1"/>
                </a:solidFill>
              </a:rPr>
              <a:t>со своего действующего телефона. В сообщении должно быть: </a:t>
            </a:r>
            <a:br>
              <a:rPr lang="ru-RU" sz="2000" dirty="0">
                <a:solidFill>
                  <a:srgbClr val="D3DEF1"/>
                </a:solidFill>
              </a:rPr>
            </a:br>
            <a:r>
              <a:rPr lang="ru-RU" sz="2000" dirty="0">
                <a:solidFill>
                  <a:srgbClr val="D3DEF1"/>
                </a:solidFill>
              </a:rPr>
              <a:t>     Фамилия и имя,       группа,      сообщение об успешном посещении страницы группы.</a:t>
            </a:r>
          </a:p>
        </p:txBody>
      </p:sp>
    </p:spTree>
    <p:extLst>
      <p:ext uri="{BB962C8B-B14F-4D97-AF65-F5344CB8AC3E}">
        <p14:creationId xmlns:p14="http://schemas.microsoft.com/office/powerpoint/2010/main" val="487471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Тема урока: ЗНАКОМСТВО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8DED-8DF5-4EFB-B397-E953C47E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895"/>
            <a:ext cx="12192000" cy="5077609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5592" y="1837681"/>
            <a:ext cx="4465468" cy="319596"/>
          </a:xfrm>
        </p:spPr>
        <p:txBody>
          <a:bodyPr>
            <a:normAutofit fontScale="475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Материалы по теме «Знакомство» (см. на сайте)</a:t>
            </a:r>
          </a:p>
        </p:txBody>
      </p:sp>
    </p:spTree>
    <p:extLst>
      <p:ext uri="{BB962C8B-B14F-4D97-AF65-F5344CB8AC3E}">
        <p14:creationId xmlns:p14="http://schemas.microsoft.com/office/powerpoint/2010/main" val="159216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" y="868730"/>
            <a:ext cx="12045244" cy="5401441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Тест</a:t>
            </a:r>
            <a:r>
              <a:rPr lang="ru-RU" sz="5400" dirty="0"/>
              <a:t> </a:t>
            </a:r>
            <a:r>
              <a:rPr lang="ru-RU" sz="4400" b="0" i="0" u="sng" dirty="0">
                <a:solidFill>
                  <a:srgbClr val="589FF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hlinkClick r:id="rId2"/>
              </a:rPr>
              <a:t>https://onlinetestpad.com/mpgcgz4r62w7q</a:t>
            </a:r>
            <a:br>
              <a:rPr lang="ru-RU" sz="5400" b="0" i="0" u="sng" dirty="0">
                <a:solidFill>
                  <a:srgbClr val="589FF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</a:br>
            <a:endParaRPr lang="ru-RU" sz="4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834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9" y="440233"/>
            <a:ext cx="4949091" cy="1042340"/>
          </a:xfrm>
        </p:spPr>
        <p:txBody>
          <a:bodyPr/>
          <a:lstStyle/>
          <a:p>
            <a:pPr algn="ctr"/>
            <a:r>
              <a:rPr lang="ru-RU" dirty="0"/>
              <a:t>Тема урока: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42369"/>
            <a:ext cx="10515600" cy="477539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пешком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ехать на транспорте или техническом приспособлении: на автобусе, на трамвае, на троллейбусе, на электричке, на метро, на такси, на поезде, на лифте, на эскалаторе,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лететь на самолёте, на вертолёте, на дельтаплане,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плыть на корабле, на пароходе, на лодке,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(пере)сесть на автобус, на трамвай, на самолёт, на корабль,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увидеть кого-то в автобусе, в самолёте, в лифте, на корабле, на эскалаторе …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перейти улицу на перекрёстке, на светофоре, по (наземному/подземному) переходу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на наземном переходе, в подземном переходе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идти по направлению движения (по движению)/против движения, в том же/в обратном направлении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проехать четыре остановки, выйти на четвёртой остановке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604C83F-7D1E-4AC5-A851-39712B7F9235}"/>
              </a:ext>
            </a:extLst>
          </p:cNvPr>
          <p:cNvSpPr txBox="1">
            <a:spLocks/>
          </p:cNvSpPr>
          <p:nvPr/>
        </p:nvSpPr>
        <p:spPr>
          <a:xfrm>
            <a:off x="5985411" y="316806"/>
            <a:ext cx="4673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добраться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доехать до …</a:t>
            </a:r>
            <a:b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Как дойти до …</a:t>
            </a:r>
          </a:p>
        </p:txBody>
      </p:sp>
    </p:spTree>
    <p:extLst>
      <p:ext uri="{BB962C8B-B14F-4D97-AF65-F5344CB8AC3E}">
        <p14:creationId xmlns:p14="http://schemas.microsoft.com/office/powerpoint/2010/main" val="3278972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8BB66C1-4262-43A0-9EC6-EA831831D3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23278"/>
          <a:ext cx="10515597" cy="5215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3610">
                  <a:extLst>
                    <a:ext uri="{9D8B030D-6E8A-4147-A177-3AD203B41FA5}">
                      <a16:colId xmlns:a16="http://schemas.microsoft.com/office/drawing/2014/main" val="3614791035"/>
                    </a:ext>
                  </a:extLst>
                </a:gridCol>
                <a:gridCol w="976543">
                  <a:extLst>
                    <a:ext uri="{9D8B030D-6E8A-4147-A177-3AD203B41FA5}">
                      <a16:colId xmlns:a16="http://schemas.microsoft.com/office/drawing/2014/main" val="2585536991"/>
                    </a:ext>
                  </a:extLst>
                </a:gridCol>
                <a:gridCol w="4775444">
                  <a:extLst>
                    <a:ext uri="{9D8B030D-6E8A-4147-A177-3AD203B41FA5}">
                      <a16:colId xmlns:a16="http://schemas.microsoft.com/office/drawing/2014/main" val="379797432"/>
                    </a:ext>
                  </a:extLst>
                </a:gridCol>
              </a:tblGrid>
              <a:tr h="1006728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Увидишь (ГДЕ?)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Иди, поверни (КУДА?)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0277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(прямо) перед (</a:t>
                      </a:r>
                      <a:r>
                        <a:rPr lang="ru-RU" sz="3600" i="1" dirty="0"/>
                        <a:t>собой)</a:t>
                      </a:r>
                      <a:r>
                        <a:rPr lang="ru-RU" sz="3600" i="0" dirty="0"/>
                        <a:t>, впереди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прямо, </a:t>
                      </a:r>
                    </a:p>
                    <a:p>
                      <a:r>
                        <a:rPr lang="ru-RU" sz="3600" dirty="0"/>
                        <a:t>вперёд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824333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направо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77654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слева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налево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616472"/>
                  </a:ext>
                </a:extLst>
              </a:tr>
              <a:tr h="1006728">
                <a:tc>
                  <a:txBody>
                    <a:bodyPr/>
                    <a:lstStyle/>
                    <a:p>
                      <a:r>
                        <a:rPr lang="ru-RU" sz="3600" dirty="0"/>
                        <a:t>сзади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назад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78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797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… (</a:t>
            </a:r>
            <a:r>
              <a:rPr lang="ru-RU" dirty="0">
                <a:solidFill>
                  <a:srgbClr val="00B050"/>
                </a:solidFill>
              </a:rPr>
              <a:t>я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… (</a:t>
            </a:r>
            <a:r>
              <a:rPr lang="ru-RU" dirty="0">
                <a:solidFill>
                  <a:srgbClr val="00B050"/>
                </a:solidFill>
              </a:rPr>
              <a:t>школа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967249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… (</a:t>
            </a:r>
            <a:r>
              <a:rPr lang="ru-RU" dirty="0">
                <a:solidFill>
                  <a:srgbClr val="00B050"/>
                </a:solidFill>
              </a:rPr>
              <a:t>школа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801030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… (</a:t>
            </a:r>
            <a:r>
              <a:rPr lang="ru-RU" dirty="0">
                <a:solidFill>
                  <a:srgbClr val="00B050"/>
                </a:solidFill>
              </a:rPr>
              <a:t>вход</a:t>
            </a:r>
            <a:r>
              <a:rPr lang="ru-RU" dirty="0"/>
              <a:t>)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739024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115618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… (</a:t>
            </a:r>
            <a:r>
              <a:rPr lang="ru-RU" dirty="0">
                <a:solidFill>
                  <a:srgbClr val="00B050"/>
                </a:solidFill>
              </a:rPr>
              <a:t>первый перекрёсток</a:t>
            </a:r>
            <a:r>
              <a:rPr lang="ru-RU" dirty="0"/>
              <a:t>),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026334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… (</a:t>
            </a:r>
            <a:r>
              <a:rPr lang="ru-RU" dirty="0">
                <a:solidFill>
                  <a:srgbClr val="7030A0"/>
                </a:solidFill>
              </a:rPr>
              <a:t>там/туда/оттуда</a:t>
            </a:r>
            <a:r>
              <a:rPr lang="ru-RU" dirty="0"/>
              <a:t>) 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20465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…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2064432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… (</a:t>
            </a:r>
            <a:r>
              <a:rPr lang="ru-RU" dirty="0">
                <a:solidFill>
                  <a:srgbClr val="00B050"/>
                </a:solidFill>
              </a:rPr>
              <a:t>следующий перекрёсток</a:t>
            </a:r>
            <a:r>
              <a:rPr lang="ru-RU" dirty="0"/>
              <a:t>)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881542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713916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021317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 </a:t>
            </a:r>
            <a:r>
              <a:rPr lang="ru-RU" dirty="0"/>
              <a:t>и один (</a:t>
            </a:r>
            <a:r>
              <a:rPr lang="ru-RU" dirty="0">
                <a:solidFill>
                  <a:srgbClr val="7030A0"/>
                </a:solidFill>
              </a:rPr>
              <a:t>слева/налево</a:t>
            </a:r>
            <a:r>
              <a:rPr lang="ru-RU" dirty="0"/>
              <a:t>)?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818389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 </a:t>
            </a:r>
            <a:r>
              <a:rPr lang="ru-RU" dirty="0"/>
              <a:t>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... (</a:t>
            </a:r>
            <a:r>
              <a:rPr lang="ru-RU" dirty="0">
                <a:solidFill>
                  <a:srgbClr val="7030A0"/>
                </a:solidFill>
              </a:rPr>
              <a:t>справа/направо</a:t>
            </a:r>
            <a:r>
              <a:rPr lang="ru-RU" dirty="0"/>
              <a:t>) 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246387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… (</a:t>
            </a:r>
            <a:r>
              <a:rPr lang="ru-RU" dirty="0">
                <a:solidFill>
                  <a:srgbClr val="00B050"/>
                </a:solidFill>
              </a:rPr>
              <a:t>другая сторона</a:t>
            </a:r>
            <a:r>
              <a:rPr lang="ru-RU" dirty="0"/>
              <a:t>)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742411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… (</a:t>
            </a:r>
            <a:r>
              <a:rPr lang="ru-RU" dirty="0">
                <a:solidFill>
                  <a:srgbClr val="00B050"/>
                </a:solidFill>
              </a:rPr>
              <a:t>ты</a:t>
            </a:r>
            <a:r>
              <a:rPr lang="ru-RU" dirty="0"/>
              <a:t>)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40250335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… (</a:t>
            </a:r>
            <a:r>
              <a:rPr lang="ru-RU" dirty="0">
                <a:solidFill>
                  <a:srgbClr val="00B050"/>
                </a:solidFill>
              </a:rPr>
              <a:t>второй подъезд</a:t>
            </a:r>
            <a:r>
              <a:rPr lang="ru-RU" dirty="0"/>
              <a:t>).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3324335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</a:t>
            </a:r>
            <a:r>
              <a:rPr lang="ru-RU" dirty="0">
                <a:solidFill>
                  <a:srgbClr val="00B050"/>
                </a:solidFill>
              </a:rPr>
              <a:t>во втором подъезде</a:t>
            </a:r>
            <a:r>
              <a:rPr lang="ru-RU" dirty="0"/>
              <a:t>. Квартира 29. Поднимайся … (</a:t>
            </a:r>
            <a:r>
              <a:rPr lang="ru-RU" dirty="0">
                <a:solidFill>
                  <a:srgbClr val="00B050"/>
                </a:solidFill>
              </a:rPr>
              <a:t>третий этаж</a:t>
            </a:r>
            <a:r>
              <a:rPr lang="ru-RU" dirty="0"/>
              <a:t>).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443292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— Лена, привет! У меня завтра день рождения. В субботу буду праздновать. Приходи </a:t>
            </a:r>
            <a:r>
              <a:rPr lang="ru-RU" dirty="0">
                <a:solidFill>
                  <a:srgbClr val="00B050"/>
                </a:solidFill>
              </a:rPr>
              <a:t>ко мне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Ой, здорово! Обязательно приду. А где ты живёшь?</a:t>
            </a:r>
          </a:p>
          <a:p>
            <a:pPr marL="0" indent="0">
              <a:buNone/>
            </a:pPr>
            <a:r>
              <a:rPr lang="ru-RU" dirty="0"/>
              <a:t>— Недалеко от нашей школы. Улицу Денисова знаешь?</a:t>
            </a:r>
          </a:p>
          <a:p>
            <a:pPr marL="0" indent="0">
              <a:buNone/>
            </a:pPr>
            <a:r>
              <a:rPr lang="ru-RU" dirty="0"/>
              <a:t>— Не очень… Объясни. Как идти </a:t>
            </a:r>
            <a:r>
              <a:rPr lang="ru-RU" dirty="0">
                <a:solidFill>
                  <a:srgbClr val="00B050"/>
                </a:solidFill>
              </a:rPr>
              <a:t>от школы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— Ну, </a:t>
            </a:r>
            <a:r>
              <a:rPr lang="ru-RU" dirty="0">
                <a:solidFill>
                  <a:srgbClr val="00B050"/>
                </a:solidFill>
              </a:rPr>
              <a:t>от входа</a:t>
            </a:r>
            <a:r>
              <a:rPr lang="ru-RU" dirty="0"/>
              <a:t> сначала идешь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dirty="0"/>
              <a:t>, </a:t>
            </a:r>
            <a:r>
              <a:rPr lang="ru-RU" dirty="0">
                <a:solidFill>
                  <a:srgbClr val="7030A0"/>
                </a:solidFill>
              </a:rPr>
              <a:t>там </a:t>
            </a:r>
            <a:r>
              <a:rPr lang="ru-RU" dirty="0"/>
              <a:t>перейди улицу и поверни опять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. </a:t>
            </a:r>
            <a:r>
              <a:rPr lang="ru-RU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dirty="0"/>
              <a:t> поверни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— Так, значит два раза </a:t>
            </a:r>
            <a:r>
              <a:rPr lang="ru-RU" dirty="0">
                <a:solidFill>
                  <a:srgbClr val="7030A0"/>
                </a:solidFill>
              </a:rPr>
              <a:t>направо</a:t>
            </a:r>
            <a:r>
              <a:rPr lang="ru-RU" dirty="0"/>
              <a:t> и один </a:t>
            </a:r>
            <a:r>
              <a:rPr lang="ru-RU" dirty="0">
                <a:solidFill>
                  <a:srgbClr val="7030A0"/>
                </a:solidFill>
              </a:rPr>
              <a:t>налево</a:t>
            </a:r>
            <a:r>
              <a:rPr lang="ru-RU" dirty="0"/>
              <a:t>?</a:t>
            </a:r>
          </a:p>
          <a:p>
            <a:pPr marL="0" indent="0">
              <a:buNone/>
            </a:pPr>
            <a:r>
              <a:rPr lang="ru-RU" dirty="0"/>
              <a:t>— Да. Пройди еще немного и </a:t>
            </a:r>
            <a:r>
              <a:rPr lang="ru-RU" dirty="0">
                <a:solidFill>
                  <a:srgbClr val="7030A0"/>
                </a:solidFill>
              </a:rPr>
              <a:t>справа </a:t>
            </a:r>
            <a:r>
              <a:rPr lang="ru-RU" dirty="0"/>
              <a:t>увидишь маленькую улицу. Это улица Денисова. Тебе нужно перейти </a:t>
            </a:r>
            <a:r>
              <a:rPr lang="ru-RU" dirty="0">
                <a:solidFill>
                  <a:srgbClr val="00B050"/>
                </a:solidFill>
              </a:rPr>
              <a:t>на другую сторону</a:t>
            </a:r>
            <a:r>
              <a:rPr lang="ru-RU" dirty="0"/>
              <a:t> улицы, </a:t>
            </a:r>
            <a:r>
              <a:rPr lang="ru-RU" dirty="0">
                <a:solidFill>
                  <a:srgbClr val="00B050"/>
                </a:solidFill>
              </a:rPr>
              <a:t>перед тобой</a:t>
            </a:r>
            <a:r>
              <a:rPr lang="ru-RU" dirty="0"/>
              <a:t> будет красный дом. Это мой. Я живу </a:t>
            </a:r>
            <a:r>
              <a:rPr lang="ru-RU" dirty="0">
                <a:solidFill>
                  <a:srgbClr val="00B050"/>
                </a:solidFill>
              </a:rPr>
              <a:t>во втором подъезде</a:t>
            </a:r>
            <a:r>
              <a:rPr lang="ru-RU" dirty="0"/>
              <a:t>. Квартира 29. Поднимайся </a:t>
            </a:r>
            <a:r>
              <a:rPr lang="ru-RU" dirty="0">
                <a:solidFill>
                  <a:srgbClr val="00B050"/>
                </a:solidFill>
              </a:rPr>
              <a:t>на третий этаж</a:t>
            </a:r>
            <a:r>
              <a:rPr lang="ru-RU" dirty="0"/>
              <a:t>. К сожалению, лифта нет.</a:t>
            </a:r>
          </a:p>
          <a:p>
            <a:pPr marL="0" indent="0">
              <a:buNone/>
            </a:pPr>
            <a:r>
              <a:rPr lang="ru-RU" dirty="0"/>
              <a:t>— Ничего, третий этаж — невысоко. Во сколько начало?</a:t>
            </a:r>
          </a:p>
          <a:p>
            <a:pPr marL="0" indent="0">
              <a:buNone/>
            </a:pPr>
            <a:r>
              <a:rPr lang="ru-RU" dirty="0"/>
              <a:t>— В четыре. Жду! </a:t>
            </a:r>
          </a:p>
        </p:txBody>
      </p:sp>
    </p:spTree>
    <p:extLst>
      <p:ext uri="{BB962C8B-B14F-4D97-AF65-F5344CB8AC3E}">
        <p14:creationId xmlns:p14="http://schemas.microsoft.com/office/powerpoint/2010/main" val="1589660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365125"/>
            <a:ext cx="11150353" cy="6337516"/>
          </a:xfrm>
        </p:spPr>
        <p:txBody>
          <a:bodyPr>
            <a:normAutofit fontScale="92500"/>
          </a:bodyPr>
          <a:lstStyle/>
          <a:p>
            <a:pPr marL="0" indent="457200">
              <a:buNone/>
            </a:pPr>
            <a:r>
              <a:rPr lang="ru-RU" sz="3600" i="1" dirty="0"/>
              <a:t>Здравствуй, Лена! У меня завтра день рождения. В субботу буду праздновать. Приходи </a:t>
            </a:r>
            <a:r>
              <a:rPr lang="ru-RU" sz="3600" i="1" dirty="0">
                <a:solidFill>
                  <a:srgbClr val="00B050"/>
                </a:solidFill>
              </a:rPr>
              <a:t>ко мне </a:t>
            </a:r>
            <a:r>
              <a:rPr lang="ru-RU" sz="3600" i="1" dirty="0"/>
              <a:t>в четыре часа.</a:t>
            </a:r>
          </a:p>
          <a:p>
            <a:pPr marL="0" indent="457200">
              <a:buNone/>
            </a:pPr>
            <a:r>
              <a:rPr lang="ru-RU" sz="3600" i="1" dirty="0"/>
              <a:t>Я живу недалеко от нашей школы. На улице Денисова. Если ты не знаешь, где это, я сейчас объясню, как идти </a:t>
            </a:r>
            <a:r>
              <a:rPr lang="ru-RU" sz="3600" i="1" dirty="0">
                <a:solidFill>
                  <a:srgbClr val="00B050"/>
                </a:solidFill>
              </a:rPr>
              <a:t>от школы</a:t>
            </a:r>
            <a:r>
              <a:rPr lang="ru-RU" sz="3600" i="1" dirty="0"/>
              <a:t>. </a:t>
            </a:r>
            <a:r>
              <a:rPr lang="ru-RU" sz="3600" i="1" dirty="0">
                <a:solidFill>
                  <a:srgbClr val="00B050"/>
                </a:solidFill>
              </a:rPr>
              <a:t>От входа</a:t>
            </a:r>
            <a:r>
              <a:rPr lang="ru-RU" sz="3600" i="1" dirty="0"/>
              <a:t> сначала идёшь </a:t>
            </a:r>
            <a:r>
              <a:rPr lang="ru-RU" sz="3600" i="1" dirty="0">
                <a:solidFill>
                  <a:srgbClr val="7030A0"/>
                </a:solidFill>
              </a:rPr>
              <a:t>направо</a:t>
            </a:r>
            <a:r>
              <a:rPr lang="ru-RU" sz="3600" i="1" dirty="0"/>
              <a:t> </a:t>
            </a:r>
            <a:r>
              <a:rPr lang="ru-RU" sz="3600" i="1" dirty="0">
                <a:solidFill>
                  <a:srgbClr val="00B050"/>
                </a:solidFill>
              </a:rPr>
              <a:t>до первого перекрёстка</a:t>
            </a:r>
            <a:r>
              <a:rPr lang="ru-RU" sz="3600" i="1" dirty="0"/>
              <a:t>, </a:t>
            </a:r>
            <a:r>
              <a:rPr lang="ru-RU" sz="3600" i="1" dirty="0">
                <a:solidFill>
                  <a:srgbClr val="7030A0"/>
                </a:solidFill>
              </a:rPr>
              <a:t>там </a:t>
            </a:r>
            <a:r>
              <a:rPr lang="ru-RU" sz="3600" i="1" dirty="0"/>
              <a:t>перейди улицу и поверни опять </a:t>
            </a:r>
            <a:r>
              <a:rPr lang="ru-RU" sz="3600" i="1" dirty="0">
                <a:solidFill>
                  <a:srgbClr val="7030A0"/>
                </a:solidFill>
              </a:rPr>
              <a:t>направо</a:t>
            </a:r>
            <a:r>
              <a:rPr lang="ru-RU" sz="3600" i="1" dirty="0"/>
              <a:t>. </a:t>
            </a:r>
            <a:r>
              <a:rPr lang="ru-RU" sz="3600" i="1" dirty="0">
                <a:solidFill>
                  <a:srgbClr val="00B050"/>
                </a:solidFill>
              </a:rPr>
              <a:t>На следующем перекрёстке</a:t>
            </a:r>
            <a:r>
              <a:rPr lang="ru-RU" sz="3600" i="1" dirty="0"/>
              <a:t> поверни </a:t>
            </a:r>
            <a:r>
              <a:rPr lang="ru-RU" sz="3600" i="1" dirty="0">
                <a:solidFill>
                  <a:srgbClr val="7030A0"/>
                </a:solidFill>
              </a:rPr>
              <a:t>налево</a:t>
            </a:r>
            <a:r>
              <a:rPr lang="ru-RU" sz="3600" i="1" dirty="0"/>
              <a:t>. Пройди ещё немного и </a:t>
            </a:r>
            <a:r>
              <a:rPr lang="ru-RU" sz="3600" i="1" dirty="0">
                <a:solidFill>
                  <a:srgbClr val="7030A0"/>
                </a:solidFill>
              </a:rPr>
              <a:t>справа </a:t>
            </a:r>
            <a:r>
              <a:rPr lang="ru-RU" sz="3600" i="1" dirty="0"/>
              <a:t>увидишь маленькую улицу. Это улица Денисова. Тебе нужно перейти </a:t>
            </a:r>
            <a:r>
              <a:rPr lang="ru-RU" sz="3600" i="1" dirty="0">
                <a:solidFill>
                  <a:srgbClr val="00B050"/>
                </a:solidFill>
              </a:rPr>
              <a:t>на другую сторону</a:t>
            </a:r>
            <a:r>
              <a:rPr lang="ru-RU" sz="3600" i="1" dirty="0"/>
              <a:t> улицы, </a:t>
            </a:r>
            <a:r>
              <a:rPr lang="ru-RU" sz="3600" i="1" dirty="0">
                <a:solidFill>
                  <a:srgbClr val="00B050"/>
                </a:solidFill>
              </a:rPr>
              <a:t>перед тобой</a:t>
            </a:r>
            <a:r>
              <a:rPr lang="ru-RU" sz="3600" i="1" dirty="0"/>
              <a:t> будет красный дом. Это мой. Я живу </a:t>
            </a:r>
            <a:r>
              <a:rPr lang="ru-RU" sz="3600" i="1" dirty="0">
                <a:solidFill>
                  <a:srgbClr val="00B050"/>
                </a:solidFill>
              </a:rPr>
              <a:t>во втором подъезде</a:t>
            </a:r>
            <a:r>
              <a:rPr lang="ru-RU" sz="3600" i="1" dirty="0"/>
              <a:t>. Квартира 29. Это </a:t>
            </a:r>
            <a:r>
              <a:rPr lang="ru-RU" sz="3600" i="1" dirty="0">
                <a:solidFill>
                  <a:srgbClr val="00B050"/>
                </a:solidFill>
              </a:rPr>
              <a:t>на третьем этаже</a:t>
            </a:r>
            <a:r>
              <a:rPr lang="ru-RU" sz="3600" i="1" dirty="0"/>
              <a:t>. К сожалению, лифта нет.</a:t>
            </a:r>
          </a:p>
          <a:p>
            <a:pPr marL="0" indent="457200">
              <a:buNone/>
            </a:pPr>
            <a:r>
              <a:rPr lang="ru-RU" sz="3600" i="1" dirty="0"/>
              <a:t>Жду тебя в 16:00 в эту субботу! </a:t>
            </a:r>
          </a:p>
        </p:txBody>
      </p:sp>
    </p:spTree>
    <p:extLst>
      <p:ext uri="{BB962C8B-B14F-4D97-AF65-F5344CB8AC3E}">
        <p14:creationId xmlns:p14="http://schemas.microsoft.com/office/powerpoint/2010/main" val="3737500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2F64-D824-4DDF-B993-80F05E42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39" y="1073058"/>
            <a:ext cx="11150353" cy="5000410"/>
          </a:xfrm>
        </p:spPr>
        <p:txBody>
          <a:bodyPr>
            <a:normAutofit fontScale="92500" lnSpcReduction="10000"/>
          </a:bodyPr>
          <a:lstStyle/>
          <a:p>
            <a:pPr marL="0" indent="457200" algn="ctr">
              <a:buNone/>
            </a:pP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Жду на ДР суб.4ч.От шк.2р.напр,налев,</a:t>
            </a:r>
            <a:b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чер.ул,кр.д.Денисова</a:t>
            </a: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b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2,2п,3эт,29</a:t>
            </a:r>
          </a:p>
          <a:p>
            <a:pPr marL="0" indent="457200">
              <a:buNone/>
            </a:pPr>
            <a:endParaRPr lang="ru-RU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endParaRPr lang="ru-RU" sz="3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ru-RU" sz="3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(69 знаков)</a:t>
            </a:r>
            <a:endParaRPr lang="ru-RU" sz="5400" i="1" dirty="0"/>
          </a:p>
        </p:txBody>
      </p:sp>
    </p:spTree>
    <p:extLst>
      <p:ext uri="{BB962C8B-B14F-4D97-AF65-F5344CB8AC3E}">
        <p14:creationId xmlns:p14="http://schemas.microsoft.com/office/powerpoint/2010/main" val="3019539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831850" y="1709739"/>
            <a:ext cx="10515600" cy="150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Даты и числительные</a:t>
            </a:r>
          </a:p>
        </p:txBody>
      </p:sp>
    </p:spTree>
    <p:extLst>
      <p:ext uri="{BB962C8B-B14F-4D97-AF65-F5344CB8AC3E}">
        <p14:creationId xmlns:p14="http://schemas.microsoft.com/office/powerpoint/2010/main" val="3883580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EDB80-F4BA-4230-9543-CACA37A97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3" y="192862"/>
            <a:ext cx="621348" cy="6504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8BFD0C-27C7-495D-8724-FE551158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2" y="1752600"/>
            <a:ext cx="9210675" cy="5105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7F4D05-857B-9192-E9E1-8328E7907028}"/>
              </a:ext>
            </a:extLst>
          </p:cNvPr>
          <p:cNvSpPr txBox="1"/>
          <p:nvPr/>
        </p:nvSpPr>
        <p:spPr>
          <a:xfrm>
            <a:off x="7894320" y="192862"/>
            <a:ext cx="416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Дата — запись, включающая в себя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 месяца, месяц и год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иногда день недели, номер недели в году и систему летосчисления. </a:t>
            </a:r>
          </a:p>
        </p:txBody>
      </p:sp>
    </p:spTree>
    <p:extLst>
      <p:ext uri="{BB962C8B-B14F-4D97-AF65-F5344CB8AC3E}">
        <p14:creationId xmlns:p14="http://schemas.microsoft.com/office/powerpoint/2010/main" val="3176518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</p:spTree>
    <p:extLst>
      <p:ext uri="{BB962C8B-B14F-4D97-AF65-F5344CB8AC3E}">
        <p14:creationId xmlns:p14="http://schemas.microsoft.com/office/powerpoint/2010/main" val="1264777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</p:spTree>
    <p:extLst>
      <p:ext uri="{BB962C8B-B14F-4D97-AF65-F5344CB8AC3E}">
        <p14:creationId xmlns:p14="http://schemas.microsoft.com/office/powerpoint/2010/main" val="31115471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8761366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пятого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57F5428-AF54-7967-55AC-1D4B9792B9D7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1409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двадцать третье 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0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</p:spTree>
    <p:extLst>
      <p:ext uri="{BB962C8B-B14F-4D97-AF65-F5344CB8AC3E}">
        <p14:creationId xmlns:p14="http://schemas.microsoft.com/office/powerpoint/2010/main" val="2503339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девят</a:t>
            </a:r>
            <a:r>
              <a:rPr kumimoji="0" lang="ru-RU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1426" y="2959099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53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4" y="1876743"/>
            <a:ext cx="4547235" cy="13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2025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7588250" y="1866583"/>
            <a:ext cx="2406650" cy="11941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09.10.2024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23.09.2025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F2D75F4A-82A3-8B3E-7051-8613C6F095DD}"/>
              </a:ext>
            </a:extLst>
          </p:cNvPr>
          <p:cNvSpPr txBox="1">
            <a:spLocks/>
          </p:cNvSpPr>
          <p:nvPr/>
        </p:nvSpPr>
        <p:spPr>
          <a:xfrm>
            <a:off x="964564" y="3225801"/>
            <a:ext cx="6312536" cy="673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23 сентября 2025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E4B94-C413-BB77-831E-F519F67315E5}"/>
              </a:ext>
            </a:extLst>
          </p:cNvPr>
          <p:cNvSpPr txBox="1">
            <a:spLocks/>
          </p:cNvSpPr>
          <p:nvPr/>
        </p:nvSpPr>
        <p:spPr>
          <a:xfrm>
            <a:off x="964564" y="3898901"/>
            <a:ext cx="7023736" cy="1183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третье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сентября две тысячи двадцать пятого года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A5B01548-D81D-A316-E3CF-377417C7CD79}"/>
              </a:ext>
            </a:extLst>
          </p:cNvPr>
          <p:cNvSpPr txBox="1">
            <a:spLocks/>
          </p:cNvSpPr>
          <p:nvPr/>
        </p:nvSpPr>
        <p:spPr>
          <a:xfrm>
            <a:off x="4337050" y="4937760"/>
            <a:ext cx="7987030" cy="1902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9 октября 2024 года.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</a:t>
            </a:r>
            <a:r>
              <a:rPr kumimoji="0" lang="ru-RU" sz="3600" b="1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ого</a:t>
            </a: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октября</a:t>
            </a:r>
            <a:b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0" i="0" u="dotDash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CDED6-C106-071C-335A-BBBF997AD87F}"/>
              </a:ext>
            </a:extLst>
          </p:cNvPr>
          <p:cNvSpPr txBox="1"/>
          <p:nvPr/>
        </p:nvSpPr>
        <p:spPr>
          <a:xfrm>
            <a:off x="227330" y="2844225"/>
            <a:ext cx="821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Что сегодня? Какое сегодня число?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DD126BE4-8550-3BBF-D64C-7DE9E31FC58C}"/>
              </a:ext>
            </a:extLst>
          </p:cNvPr>
          <p:cNvSpPr txBox="1">
            <a:spLocks/>
          </p:cNvSpPr>
          <p:nvPr/>
        </p:nvSpPr>
        <p:spPr>
          <a:xfrm>
            <a:off x="7598410" y="2991755"/>
            <a:ext cx="3642360" cy="1331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подлежащее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 именительный падеж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B3468C-AF4C-3250-6FFB-211F3BD001D4}"/>
              </a:ext>
            </a:extLst>
          </p:cNvPr>
          <p:cNvSpPr txBox="1"/>
          <p:nvPr/>
        </p:nvSpPr>
        <p:spPr>
          <a:xfrm>
            <a:off x="1239520" y="5104318"/>
            <a:ext cx="2885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Когда это случилось?</a:t>
            </a:r>
            <a:b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 числа?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C14FB9B8-20AC-FC97-CB66-0A2EE0176445}"/>
              </a:ext>
            </a:extLst>
          </p:cNvPr>
          <p:cNvSpPr txBox="1">
            <a:spLocks/>
          </p:cNvSpPr>
          <p:nvPr/>
        </p:nvSpPr>
        <p:spPr>
          <a:xfrm>
            <a:off x="9234170" y="4211214"/>
            <a:ext cx="2825750" cy="9102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обстоятельство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60440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64565" y="1876743"/>
            <a:ext cx="4084320" cy="8156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октября 2024 года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85E51D6-9FFA-4166-B8C7-46D19F3E3F73}"/>
              </a:ext>
            </a:extLst>
          </p:cNvPr>
          <p:cNvSpPr txBox="1">
            <a:spLocks/>
          </p:cNvSpPr>
          <p:nvPr/>
        </p:nvSpPr>
        <p:spPr>
          <a:xfrm>
            <a:off x="589280" y="2692400"/>
            <a:ext cx="11308080" cy="36474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Девятое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девятого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месяца?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октября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Месяц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600" b="0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какого года? Кого/чего? </a:t>
            </a: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Р.П.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четвёртого года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B5F4DFAF-D34D-49FD-8A72-D21B7AC2D267}"/>
              </a:ext>
            </a:extLst>
          </p:cNvPr>
          <p:cNvCxnSpPr/>
          <p:nvPr/>
        </p:nvCxnSpPr>
        <p:spPr>
          <a:xfrm flipH="1">
            <a:off x="1432560" y="3230880"/>
            <a:ext cx="1645920" cy="49784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2163260-DB93-4929-9B04-C9F245C25F95}"/>
              </a:ext>
            </a:extLst>
          </p:cNvPr>
          <p:cNvCxnSpPr>
            <a:cxnSpLocks/>
          </p:cNvCxnSpPr>
          <p:nvPr/>
        </p:nvCxnSpPr>
        <p:spPr>
          <a:xfrm flipH="1">
            <a:off x="5435600" y="4124960"/>
            <a:ext cx="4378960" cy="57403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99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</p:txBody>
      </p:sp>
    </p:spTree>
    <p:extLst>
      <p:ext uri="{BB962C8B-B14F-4D97-AF65-F5344CB8AC3E}">
        <p14:creationId xmlns:p14="http://schemas.microsoft.com/office/powerpoint/2010/main" val="32491967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74101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289515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6955722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565937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7188163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7341743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965116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762209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3148794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4224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0116313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(Сегодня)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пятое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восемнадцатое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первое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тридцатое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первое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одиннадцатое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девятое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пятнадцатое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первое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пятое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десятое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41894955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</p:txBody>
      </p:sp>
    </p:spTree>
    <p:extLst>
      <p:ext uri="{BB962C8B-B14F-4D97-AF65-F5344CB8AC3E}">
        <p14:creationId xmlns:p14="http://schemas.microsoft.com/office/powerpoint/2010/main" val="20436628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264160" y="71120"/>
            <a:ext cx="92754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475615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162560" y="71120"/>
            <a:ext cx="937704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3693738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3424943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2977563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891448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9467756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9838058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8127863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218153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8120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446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2089594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9539605" y="738823"/>
            <a:ext cx="2489835" cy="6048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05.11.2001, 18.05.1986, 21.03.1972, 30.12.1940, 01.10.2000, 11.01.1018, 29.02.1844, 15.04.1700, 03.06.1455, 31.07.1333, 25.08.906, 10.09.3000.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0" y="71120"/>
            <a:ext cx="9539605" cy="671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(Это произошло)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пятого ноября две тысячи первого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восемнадцатого мая тысяча девятьсот восемьдесят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первого марта тысяча девятьсот семьдесят второго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тридцатого декабря тысяча девятьсот сорокового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первого октября двухтысячного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одиннадцатого января тысяча восемнадцатого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девятого февраля тысяча восемьсот сорок четвертого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пятнадцатого апреля тысяча семисотого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третьего июня тысяча четыреста пятьдесят пятого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тридцать первого июля тысяча триста тридцать третьего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пятого августа девятьсот шестого года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десятого сентября трёхтысячного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0274612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375920" y="1950720"/>
            <a:ext cx="10485120" cy="25095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день, когда я родился / родилась.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родился / родилась … 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566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4991616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7015075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39952812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12962478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33227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4602480" y="388938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3BCA8167-B065-4C71-8387-BDAAA0EBB9DC}"/>
              </a:ext>
            </a:extLst>
          </p:cNvPr>
          <p:cNvSpPr txBox="1">
            <a:spLocks/>
          </p:cNvSpPr>
          <p:nvPr/>
        </p:nvSpPr>
        <p:spPr>
          <a:xfrm>
            <a:off x="4284647" y="18486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сентября 2022 года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BC6DAF7-0F0E-4A4B-9C67-79CB8BC364B9}"/>
              </a:ext>
            </a:extLst>
          </p:cNvPr>
          <p:cNvSpPr txBox="1">
            <a:spLocks/>
          </p:cNvSpPr>
          <p:nvPr/>
        </p:nvSpPr>
        <p:spPr>
          <a:xfrm>
            <a:off x="56002" y="2021806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Сегодня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94650F-2EC6-4D8A-B24F-59FC5D662CE8}"/>
              </a:ext>
            </a:extLst>
          </p:cNvPr>
          <p:cNvSpPr txBox="1"/>
          <p:nvPr/>
        </p:nvSpPr>
        <p:spPr>
          <a:xfrm>
            <a:off x="7292415" y="193737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двадцать треть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сентября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6BF61B61-5492-068E-EB58-E1BD67455206}"/>
              </a:ext>
            </a:extLst>
          </p:cNvPr>
          <p:cNvSpPr txBox="1">
            <a:spLocks/>
          </p:cNvSpPr>
          <p:nvPr/>
        </p:nvSpPr>
        <p:spPr>
          <a:xfrm>
            <a:off x="4284647" y="3156709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сентябрь 2022 года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6A0E9A-71E1-253B-233A-E0B8559D3B5C}"/>
              </a:ext>
            </a:extLst>
          </p:cNvPr>
          <p:cNvSpPr txBox="1">
            <a:spLocks/>
          </p:cNvSpPr>
          <p:nvPr/>
        </p:nvSpPr>
        <p:spPr>
          <a:xfrm>
            <a:off x="179463" y="3429000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сентябр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7FDE-AD1E-E319-019D-424A7F5E6CE4}"/>
              </a:ext>
            </a:extLst>
          </p:cNvPr>
          <p:cNvSpPr txBox="1"/>
          <p:nvPr/>
        </p:nvSpPr>
        <p:spPr>
          <a:xfrm>
            <a:off x="7309282" y="3297869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 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сентябр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второго года.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4F2A371-0B98-014F-52D0-7E871C9D79C4}"/>
              </a:ext>
            </a:extLst>
          </p:cNvPr>
          <p:cNvSpPr txBox="1">
            <a:spLocks/>
          </p:cNvSpPr>
          <p:nvPr/>
        </p:nvSpPr>
        <p:spPr>
          <a:xfrm>
            <a:off x="4398947" y="4776254"/>
            <a:ext cx="2787121" cy="990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год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04B0A54-866E-B197-4075-7972F3DB93F9}"/>
              </a:ext>
            </a:extLst>
          </p:cNvPr>
          <p:cNvSpPr txBox="1">
            <a:spLocks/>
          </p:cNvSpPr>
          <p:nvPr/>
        </p:nvSpPr>
        <p:spPr>
          <a:xfrm>
            <a:off x="179463" y="4730097"/>
            <a:ext cx="4105184" cy="824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Сейчас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две тысячи двадцать втор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ой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2CDBC0-CADD-5BF3-6C90-C998D98CA09C}"/>
              </a:ext>
            </a:extLst>
          </p:cNvPr>
          <p:cNvSpPr txBox="1"/>
          <p:nvPr/>
        </p:nvSpPr>
        <p:spPr>
          <a:xfrm>
            <a:off x="7309282" y="4686012"/>
            <a:ext cx="4882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Это случилось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две тысячи двадцать втор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</a:t>
            </a:r>
            <a:r>
              <a:rPr kumimoji="0" lang="ru-RU" sz="2000" b="0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год</a:t>
            </a:r>
            <a:r>
              <a:rPr kumimoji="0" lang="ru-RU" sz="2000" b="1" i="0" u="dotDash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71648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rgbClr val="A9DDB9"/>
            </a:gs>
            <a:gs pos="83000">
              <a:srgbClr val="89FFBE"/>
            </a:gs>
            <a:gs pos="100000">
              <a:srgbClr val="E0E9C5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9FC265-9DC2-450C-8DC7-C8C43DA82B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91840" cy="16532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Даты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DEBAEB15-2E74-4B1D-8BE2-0932E275515B}"/>
              </a:ext>
            </a:extLst>
          </p:cNvPr>
          <p:cNvSpPr txBox="1">
            <a:spLocks/>
          </p:cNvSpPr>
          <p:nvPr/>
        </p:nvSpPr>
        <p:spPr>
          <a:xfrm>
            <a:off x="-286689" y="2788773"/>
            <a:ext cx="10485120" cy="42370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(полная дата)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(месяц + 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Я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лся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родила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сь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… </a:t>
            </a:r>
            <a:r>
              <a:rPr kumimoji="0" lang="ru-RU" sz="4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(год)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E3C55A-12CE-7091-00E8-ADFEB7C2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27" y="34804"/>
            <a:ext cx="5022574" cy="282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844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33" y="997318"/>
            <a:ext cx="11546480" cy="5860682"/>
          </a:xfrm>
        </p:spPr>
        <p:txBody>
          <a:bodyPr anchor="ctr">
            <a:noAutofit/>
          </a:bodyPr>
          <a:lstStyle/>
          <a:p>
            <a:pPr algn="l"/>
            <a:r>
              <a:rPr lang="ru-RU" sz="3200" dirty="0"/>
              <a:t>1. </a:t>
            </a:r>
            <a:r>
              <a:rPr lang="ru-RU" sz="3200" dirty="0">
                <a:solidFill>
                  <a:schemeClr val="tx1"/>
                </a:solidFill>
              </a:rPr>
              <a:t>Скороговорку «Цыпленок в цирке выступал...» выучить наизусть.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2. Составить три варианта текста, объясняющего, как добраться от станции метро / автовокзала /железнодорожного вокзала до вашей квартиры / дома / комнаты: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а) разговор по телефону (диалог),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б) письмо,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          в) смс (максимум — 70 символов с пробелами и знаками препинания).</a:t>
            </a:r>
            <a:br>
              <a:rPr lang="ru-RU" sz="3200" dirty="0">
                <a:solidFill>
                  <a:schemeClr val="tx1"/>
                </a:solidFill>
              </a:rPr>
            </a:b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3. </a:t>
            </a:r>
            <a:r>
              <a:rPr lang="ru-RU" sz="3200" dirty="0"/>
              <a:t>Тест по теме «Где-куда-откуда». </a:t>
            </a:r>
            <a:r>
              <a:rPr lang="ru-RU" sz="3200" i="1" dirty="0"/>
              <a:t>Ссылку на тест см. на сайте.</a:t>
            </a:r>
            <a:endParaRPr lang="ru-RU" sz="3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30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9050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6906</Words>
  <Application>Microsoft Office PowerPoint</Application>
  <PresentationFormat>Широкоэкранный</PresentationFormat>
  <Paragraphs>746</Paragraphs>
  <Slides>82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82</vt:i4>
      </vt:variant>
    </vt:vector>
  </HeadingPairs>
  <TitlesOfParts>
    <vt:vector size="91" baseType="lpstr">
      <vt:lpstr>Arial</vt:lpstr>
      <vt:lpstr>Arial Black</vt:lpstr>
      <vt:lpstr>Book Antiqua</vt:lpstr>
      <vt:lpstr>Calibri</vt:lpstr>
      <vt:lpstr>Calibri Light</vt:lpstr>
      <vt:lpstr>Roboto</vt:lpstr>
      <vt:lpstr>Times New Roman</vt:lpstr>
      <vt:lpstr>Тема Office</vt:lpstr>
      <vt:lpstr>1_Тема Office</vt:lpstr>
      <vt:lpstr>Бакалавры-философы 2025 года поступления </vt:lpstr>
      <vt:lpstr>Фонетика Русские скороговорки и стихотворения</vt:lpstr>
      <vt:lpstr>П, Т</vt:lpstr>
      <vt:lpstr>1. Выучить скороговорки. 2. Ответить на вопросы: Что вы знаете об МГУ? Что вы знаете о вашем факультете? Что можете рассказать о вашей будущей профессии? </vt:lpstr>
      <vt:lpstr>Скороговорки</vt:lpstr>
      <vt:lpstr>Скороговорки</vt:lpstr>
      <vt:lpstr>Ц</vt:lpstr>
      <vt:lpstr>Скороговорки</vt:lpstr>
      <vt:lpstr>Расскажите о себе, пожалуйста…</vt:lpstr>
      <vt:lpstr>Презентация PowerPoint</vt:lpstr>
      <vt:lpstr>1. Выучить скороговорки. 2. Ответить на вопросы: Что вы знаете об МГУ? Что вы знаете о вашем факультете? Что можете рассказать о вашей будущей профессии? </vt:lpstr>
      <vt:lpstr>Что вы знаете об МГУ? Что вы знаете о вашем факультете? Что можете рассказать о вашей будущей профессии?</vt:lpstr>
      <vt:lpstr>1. Выучить скороговорки. 2. Ответить на вопросы: Что вы знаете об МГУ? Что вы знаете о вашем факультете? Что можете рассказать о вашей будущей профессии? </vt:lpstr>
      <vt:lpstr>Тема урока: ЗНАКОМСТВО</vt:lpstr>
      <vt:lpstr>Тест https://onlinetestpad.com/mpgcgz4r62w7q </vt:lpstr>
      <vt:lpstr>Тема урока: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Скороговорку «Цыпленок в цирке выступал...» выучить наизусть.  2. Составить три варианта текста, объясняющего, как добраться от станции метро / автовокзала /железнодорожного вокзала до вашей квартиры / дома / комнаты:             а) разговор по телефону (диалог),            б) письмо,            в) смс (максимум — 70 символов с пробелами и знаками препинания).  3. Тест по теме «Где-куда-откуда». Ссылку на тест см. на сайте.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39</cp:revision>
  <dcterms:created xsi:type="dcterms:W3CDTF">2024-09-01T20:30:35Z</dcterms:created>
  <dcterms:modified xsi:type="dcterms:W3CDTF">2025-10-28T19:37:41Z</dcterms:modified>
</cp:coreProperties>
</file>