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8"/>
  </p:notesMasterIdLst>
  <p:sldIdLst>
    <p:sldId id="2009" r:id="rId3"/>
    <p:sldId id="2008" r:id="rId4"/>
    <p:sldId id="1948" r:id="rId5"/>
    <p:sldId id="1994" r:id="rId6"/>
    <p:sldId id="257" r:id="rId7"/>
    <p:sldId id="265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66" r:id="rId17"/>
    <p:sldId id="275" r:id="rId18"/>
    <p:sldId id="276" r:id="rId19"/>
    <p:sldId id="277" r:id="rId20"/>
    <p:sldId id="278" r:id="rId21"/>
    <p:sldId id="279" r:id="rId22"/>
    <p:sldId id="296" r:id="rId23"/>
    <p:sldId id="297" r:id="rId24"/>
    <p:sldId id="300" r:id="rId25"/>
    <p:sldId id="301" r:id="rId26"/>
    <p:sldId id="302" r:id="rId27"/>
    <p:sldId id="303" r:id="rId28"/>
    <p:sldId id="1958" r:id="rId29"/>
    <p:sldId id="328" r:id="rId30"/>
    <p:sldId id="329" r:id="rId31"/>
    <p:sldId id="330" r:id="rId32"/>
    <p:sldId id="331" r:id="rId33"/>
    <p:sldId id="333" r:id="rId34"/>
    <p:sldId id="334" r:id="rId35"/>
    <p:sldId id="335" r:id="rId36"/>
    <p:sldId id="338" r:id="rId37"/>
    <p:sldId id="339" r:id="rId38"/>
    <p:sldId id="340" r:id="rId39"/>
    <p:sldId id="341" r:id="rId40"/>
    <p:sldId id="342" r:id="rId41"/>
    <p:sldId id="343" r:id="rId42"/>
    <p:sldId id="344" r:id="rId43"/>
    <p:sldId id="345" r:id="rId44"/>
    <p:sldId id="1964" r:id="rId45"/>
    <p:sldId id="346" r:id="rId46"/>
    <p:sldId id="347" r:id="rId47"/>
    <p:sldId id="348" r:id="rId48"/>
    <p:sldId id="350" r:id="rId49"/>
    <p:sldId id="351" r:id="rId50"/>
    <p:sldId id="352" r:id="rId51"/>
    <p:sldId id="353" r:id="rId52"/>
    <p:sldId id="313" r:id="rId53"/>
    <p:sldId id="314" r:id="rId54"/>
    <p:sldId id="315" r:id="rId55"/>
    <p:sldId id="316" r:id="rId56"/>
    <p:sldId id="317" r:id="rId57"/>
    <p:sldId id="318" r:id="rId58"/>
    <p:sldId id="319" r:id="rId59"/>
    <p:sldId id="320" r:id="rId60"/>
    <p:sldId id="321" r:id="rId61"/>
    <p:sldId id="323" r:id="rId62"/>
    <p:sldId id="322" r:id="rId63"/>
    <p:sldId id="324" r:id="rId64"/>
    <p:sldId id="325" r:id="rId65"/>
    <p:sldId id="304" r:id="rId66"/>
    <p:sldId id="305" r:id="rId67"/>
    <p:sldId id="306" r:id="rId68"/>
    <p:sldId id="308" r:id="rId69"/>
    <p:sldId id="309" r:id="rId70"/>
    <p:sldId id="307" r:id="rId71"/>
    <p:sldId id="310" r:id="rId72"/>
    <p:sldId id="1982" r:id="rId73"/>
    <p:sldId id="1983" r:id="rId74"/>
    <p:sldId id="1984" r:id="rId75"/>
    <p:sldId id="1985" r:id="rId76"/>
    <p:sldId id="1986" r:id="rId77"/>
    <p:sldId id="1987" r:id="rId78"/>
    <p:sldId id="1988" r:id="rId79"/>
    <p:sldId id="1989" r:id="rId80"/>
    <p:sldId id="1990" r:id="rId81"/>
    <p:sldId id="354" r:id="rId82"/>
    <p:sldId id="356" r:id="rId83"/>
    <p:sldId id="357" r:id="rId84"/>
    <p:sldId id="358" r:id="rId85"/>
    <p:sldId id="360" r:id="rId86"/>
    <p:sldId id="2012" r:id="rId87"/>
    <p:sldId id="2011" r:id="rId88"/>
    <p:sldId id="361" r:id="rId89"/>
    <p:sldId id="2013" r:id="rId90"/>
    <p:sldId id="1972" r:id="rId91"/>
    <p:sldId id="363" r:id="rId92"/>
    <p:sldId id="364" r:id="rId93"/>
    <p:sldId id="365" r:id="rId94"/>
    <p:sldId id="366" r:id="rId95"/>
    <p:sldId id="367" r:id="rId96"/>
    <p:sldId id="1991" r:id="rId97"/>
    <p:sldId id="1992" r:id="rId98"/>
    <p:sldId id="1993" r:id="rId99"/>
    <p:sldId id="2010" r:id="rId100"/>
    <p:sldId id="1995" r:id="rId101"/>
    <p:sldId id="1996" r:id="rId102"/>
    <p:sldId id="1997" r:id="rId103"/>
    <p:sldId id="284" r:id="rId104"/>
    <p:sldId id="285" r:id="rId105"/>
    <p:sldId id="286" r:id="rId106"/>
    <p:sldId id="287" r:id="rId107"/>
    <p:sldId id="368" r:id="rId108"/>
    <p:sldId id="370" r:id="rId109"/>
    <p:sldId id="371" r:id="rId110"/>
    <p:sldId id="372" r:id="rId111"/>
    <p:sldId id="373" r:id="rId112"/>
    <p:sldId id="288" r:id="rId113"/>
    <p:sldId id="290" r:id="rId114"/>
    <p:sldId id="291" r:id="rId115"/>
    <p:sldId id="292" r:id="rId116"/>
    <p:sldId id="293" r:id="rId117"/>
    <p:sldId id="294" r:id="rId118"/>
    <p:sldId id="295" r:id="rId119"/>
    <p:sldId id="280" r:id="rId120"/>
    <p:sldId id="259" r:id="rId121"/>
    <p:sldId id="281" r:id="rId122"/>
    <p:sldId id="282" r:id="rId123"/>
    <p:sldId id="283" r:id="rId124"/>
    <p:sldId id="1954" r:id="rId125"/>
    <p:sldId id="1951" r:id="rId126"/>
    <p:sldId id="378" r:id="rId1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25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007" autoAdjust="0"/>
  </p:normalViewPr>
  <p:slideViewPr>
    <p:cSldViewPr snapToGrid="0">
      <p:cViewPr>
        <p:scale>
          <a:sx n="96" d="100"/>
          <a:sy n="96" d="100"/>
        </p:scale>
        <p:origin x="178" y="-6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presProps" Target="presProps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viewProps" Target="viewProps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theme" Target="theme/theme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tableStyles" Target="tableStyles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2203D-C459-4E33-8616-D27937927FE2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65474C-A969-42B8-844C-B4874BD8C3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798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2F2F1-14B4-DF04-04D9-C053C0C64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5B51978-83AB-919B-511F-29563E8E5A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C8524EA-5924-50CC-25D0-D7D35CE8C4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88656E-C4DF-79C0-AB00-76FED0A331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514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5474C-A969-42B8-844C-B4874BD8C382}" type="slidenum">
              <a:rPr lang="ru-RU" smtClean="0"/>
              <a:t>107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409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AE652E-78FC-E726-769E-418447E135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4FCA6AA-55E6-6CEC-D47F-CA4794FB3C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278BED-66D7-3F95-313A-451E7CDC1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B3E02B-5703-6C82-1BD5-4DF9BE906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7D684D-C2D0-79DF-0C75-1467A637E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993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3944A1-EDBA-F12F-2DF5-22BDE8BC8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1D1AB8-983C-EBE5-5418-02DED0885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57991E-E07B-D65D-E1B5-41680BD49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DBEE14-63E7-163E-4103-56A0E1A5C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40465F-2196-0F9F-84F6-3DBE30AF5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64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961E06-4AF8-73B1-135F-66FEC5026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1CA659-AA9B-53AE-F163-F12868A0D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F61347-03DE-AE0F-2D03-8614260AD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558C7B-A247-C540-F099-18DA80A72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F11574-6B06-99AE-0C83-3F2876697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877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DB029E-DC36-EA52-0687-92E00CFD9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283BEC-BDB6-B84E-0827-380C388EF3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8E762E-5BED-8863-0FC5-E082A415C0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AF7954-AD28-A266-A882-1F465250E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8B828A-C2FF-822F-F8F6-B34CECF0B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C9D216-7166-1967-3354-BEA8A9522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659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4F7F1-A614-59AB-6DD9-92AE4508E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EADE93-7703-0A1B-D17F-14BB1315C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601FA7-8747-6EF8-868B-94AF3E65A1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3DCB19-B748-FF6B-328C-C75E97F336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6420277-9D5A-7C08-4FD4-567BD34F9D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0C8153D-4BB1-8AC3-D203-016CF7937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0745162-AA2C-DFC0-8C0B-77B96685F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23B3929-09A5-202B-5DA8-96D445354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804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50A543-9B02-99D4-67A7-E30C499B9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F3899CF-1262-4F9E-7F51-57E560932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A93848A-982D-29F5-1E5A-0362C35E0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B4DAFB0-4D01-747C-7594-5867ADF38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398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591EAF1-1F1F-B45A-B15A-DDF71ABB1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57F3E1D-9E30-5CC4-1F93-FEACB59BA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66C6488-F1A2-C938-1FD9-E4C5CD0EA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923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28441A-F624-6DA0-A075-E5BA331AB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052DCB-5B46-0514-9AFE-9F180F647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64C1AF0-25D7-CD27-E00F-B91803A12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FFFA07-3D9C-59EB-807F-1185D7E90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9D2AA7-0923-FD96-000E-D7BB8DE3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982B1B-4DEC-33B5-ADFB-8C2A6D58C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673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E070D-9376-39C3-B1CC-6C104187E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2C56E30-711C-C8F8-1125-06F5A2BE6D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76B3D28-D22C-58A9-450D-FC8EDBEC7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E1DA0A-9695-F98B-DC50-9F421410D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4F09E3-F2BE-83B3-B835-5AD7C57EF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036B20-AD1D-CAE8-0164-04A1832C9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134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3331C0-69C0-97E3-B1A3-B51AA21E8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72AF7A1-04DC-077E-750D-C6422193AA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EBFF57-1B76-E3E3-5F50-41BB29317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DD9FCB-D77A-3A49-85D6-271800FAB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D49B95-1120-B843-64F3-9DCFA2AE8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751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46571A7-19D0-4701-7167-9FFF22E461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F5F31D-A29A-4C17-0102-5D0C758094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3286EA-FDCC-0D91-A1ED-E084DAA38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D141-441D-4D3D-BB12-A1C9A55ED10A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7EF86E-D3AB-0346-EDF3-6FA61A30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E0D810-4A99-2A5E-8547-446F12B40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790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25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377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9912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364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5535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9690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2266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9263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0994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871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534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5C90B6-C285-D2A4-A0BB-14F5E3632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0BFE16-3C1A-B89F-9F19-A1D22373B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FC72F5-DDDA-C578-1FC0-F0270F6BC1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CD141-441D-4D3D-BB12-A1C9A55ED10A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130683-1872-F249-22B9-0E38BB3AC1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E0BD13-4206-877B-BAB8-978751972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1D03E-ABFF-4E30-A9F9-16F6379BB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97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927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testpad.com/cgvckg6n6bxd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CCFEC-B3C1-76F4-2E64-203D4375C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4FEB3AD-487D-EB38-0032-DFF64FD5D8F1}"/>
              </a:ext>
            </a:extLst>
          </p:cNvPr>
          <p:cNvSpPr txBox="1"/>
          <p:nvPr/>
        </p:nvSpPr>
        <p:spPr>
          <a:xfrm>
            <a:off x="0" y="744993"/>
            <a:ext cx="5440680" cy="892552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мая 2025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11:00—13:15      13:30—15:45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55387E-0C93-ABB3-A610-A76A4276F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851"/>
            <a:ext cx="5440680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5386FCC3-873D-4EDD-BE40-D834A87AAB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011363"/>
              </p:ext>
            </p:extLst>
          </p:nvPr>
        </p:nvGraphicFramePr>
        <p:xfrm>
          <a:off x="0" y="1652535"/>
          <a:ext cx="5429227" cy="5123501"/>
        </p:xfrm>
        <a:graphic>
          <a:graphicData uri="http://schemas.openxmlformats.org/drawingml/2006/table">
            <a:tbl>
              <a:tblPr firstRow="1" firstCol="1" bandRow="1"/>
              <a:tblGrid>
                <a:gridCol w="334761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1148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344843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457572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197963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707010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386499">
                  <a:extLst>
                    <a:ext uri="{9D8B030D-6E8A-4147-A177-3AD203B41FA5}">
                      <a16:colId xmlns:a16="http://schemas.microsoft.com/office/drawing/2014/main" val="827995855"/>
                    </a:ext>
                  </a:extLst>
                </a:gridCol>
                <a:gridCol w="646443">
                  <a:extLst>
                    <a:ext uri="{9D8B030D-6E8A-4147-A177-3AD203B41FA5}">
                      <a16:colId xmlns:a16="http://schemas.microsoft.com/office/drawing/2014/main" val="1712168320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460987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40001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схеме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на уроке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Цзэжань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- +++\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+!+\++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Цзэкунь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- ++\+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Жань</a:t>
                      </a:r>
                      <a:endParaRPr lang="ru-RU" sz="14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- ++ -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- +\+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Инин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+ - ++ -</a:t>
                      </a:r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+!\+++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Кунь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Лю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Минцзюнь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\++++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-!!\+++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Вэньцин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+++++</a:t>
                      </a:r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Хуан Инин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- - 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-++ - + - + -+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- + -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Хаоюй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++\++</a:t>
                      </a:r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+!\+++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i="0" u="non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Цзя</a:t>
                      </a:r>
                      <a:r>
                        <a:rPr lang="ru-RU" sz="1400" i="0" u="non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i="0" u="non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Ботянь</a:t>
                      </a:r>
                      <a:endParaRPr lang="ru-RU" sz="1400" i="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++ - 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-!+++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Чжао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Имин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- 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Чжоу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Сяньчжи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200" dirty="0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kern="1200" dirty="0" err="1">
                          <a:solidFill>
                            <a:srgbClr val="6C42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Чжунтэн</a:t>
                      </a:r>
                      <a:endParaRPr lang="ru-RU" sz="1400" kern="1200" dirty="0">
                        <a:solidFill>
                          <a:srgbClr val="6C423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-\+++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Шанюй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++\++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- 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E675519-B0E9-48CF-D775-E21AB2ADC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8472290"/>
              </p:ext>
            </p:extLst>
          </p:nvPr>
        </p:nvGraphicFramePr>
        <p:xfrm>
          <a:off x="5708745" y="45333"/>
          <a:ext cx="6344440" cy="6823682"/>
        </p:xfrm>
        <a:graphic>
          <a:graphicData uri="http://schemas.openxmlformats.org/drawingml/2006/table">
            <a:tbl>
              <a:tblPr firstRow="1" firstCol="1" bandRow="1"/>
              <a:tblGrid>
                <a:gridCol w="337185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555020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403637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441960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217102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  <a:gridCol w="664897">
                  <a:extLst>
                    <a:ext uri="{9D8B030D-6E8A-4147-A177-3AD203B41FA5}">
                      <a16:colId xmlns:a16="http://schemas.microsoft.com/office/drawing/2014/main" val="1010998529"/>
                    </a:ext>
                  </a:extLst>
                </a:gridCol>
                <a:gridCol w="515661">
                  <a:extLst>
                    <a:ext uri="{9D8B030D-6E8A-4147-A177-3AD203B41FA5}">
                      <a16:colId xmlns:a16="http://schemas.microsoft.com/office/drawing/2014/main" val="1155983093"/>
                    </a:ext>
                  </a:extLst>
                </a:gridCol>
                <a:gridCol w="1068168">
                  <a:extLst>
                    <a:ext uri="{9D8B030D-6E8A-4147-A177-3AD203B41FA5}">
                      <a16:colId xmlns:a16="http://schemas.microsoft.com/office/drawing/2014/main" val="2096220678"/>
                    </a:ext>
                  </a:extLst>
                </a:gridCol>
                <a:gridCol w="274736">
                  <a:extLst>
                    <a:ext uri="{9D8B030D-6E8A-4147-A177-3AD203B41FA5}">
                      <a16:colId xmlns:a16="http://schemas.microsoft.com/office/drawing/2014/main" val="1566560713"/>
                    </a:ext>
                  </a:extLst>
                </a:gridCol>
                <a:gridCol w="540954">
                  <a:extLst>
                    <a:ext uri="{9D8B030D-6E8A-4147-A177-3AD203B41FA5}">
                      <a16:colId xmlns:a16="http://schemas.microsoft.com/office/drawing/2014/main" val="1143284281"/>
                    </a:ext>
                  </a:extLst>
                </a:gridCol>
              </a:tblGrid>
              <a:tr h="49187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схеме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42994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7775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\ + - ё - 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668977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800" dirty="0" err="1"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endParaRPr lang="ru-R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 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- 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 -  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endParaRPr lang="ru-RU" sz="1600" kern="12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 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 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i="0" u="non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 ++ 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- + \  -  + - 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 + 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b="1" u="sng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 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0209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800" dirty="0" err="1">
                          <a:solidFill>
                            <a:srgbClr val="7600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7178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6FEC6-7544-9E2A-1392-BFDAEFA2B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421" y="1646237"/>
            <a:ext cx="10515600" cy="132556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ru-RU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ВКЛЮЧИТЕ ВИДЕОКАМЕРЫ!!!!!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80A236-CC10-3727-AA1D-549540154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7337" y="3886200"/>
            <a:ext cx="6212305" cy="67377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должна вас всех видеть</a:t>
            </a:r>
          </a:p>
        </p:txBody>
      </p:sp>
    </p:spTree>
    <p:extLst>
      <p:ext uri="{BB962C8B-B14F-4D97-AF65-F5344CB8AC3E}">
        <p14:creationId xmlns:p14="http://schemas.microsoft.com/office/powerpoint/2010/main" val="3272691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467EB9-2A2E-C1AE-AEC4-1F0A98325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CDA9E-BF8C-46F2-E45B-231FB769A2EB}"/>
              </a:ext>
            </a:extLst>
          </p:cNvPr>
          <p:cNvSpPr txBox="1">
            <a:spLocks/>
          </p:cNvSpPr>
          <p:nvPr/>
        </p:nvSpPr>
        <p:spPr>
          <a:xfrm>
            <a:off x="116284" y="202404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12 мая 2025 г.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A2C3D3-46C1-3EF1-C482-29F2DEF18370}"/>
              </a:ext>
            </a:extLst>
          </p:cNvPr>
          <p:cNvSpPr txBox="1"/>
          <p:nvPr/>
        </p:nvSpPr>
        <p:spPr>
          <a:xfrm>
            <a:off x="271292" y="1130081"/>
            <a:ext cx="11804423" cy="3161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BFCFE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BFCFE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Всем: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BFCFE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внимательно изучить последующие слайды презентации, проанализировать предложения на слайде 51.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схеме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BFCFE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слайде 50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составить пять предложений с несогласованными определениями.</a:t>
            </a:r>
            <a:endParaRPr kumimoji="0" lang="ru-RU" sz="36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6317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CCFFFF"/>
            </a:gs>
            <a:gs pos="29000">
              <a:schemeClr val="accent6">
                <a:lumMod val="20000"/>
                <a:lumOff val="80000"/>
              </a:schemeClr>
            </a:gs>
            <a:gs pos="5000">
              <a:srgbClr val="009644">
                <a:lumMod val="41000"/>
                <a:lumOff val="59000"/>
                <a:alpha val="6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6C5E86B9-6531-B158-1BC9-D396C3AA461F}"/>
              </a:ext>
            </a:extLst>
          </p:cNvPr>
          <p:cNvSpPr/>
          <p:nvPr/>
        </p:nvSpPr>
        <p:spPr>
          <a:xfrm>
            <a:off x="3321945" y="2306063"/>
            <a:ext cx="4320000" cy="4320000"/>
          </a:xfrm>
          <a:prstGeom prst="ellipse">
            <a:avLst/>
          </a:prstGeom>
          <a:solidFill>
            <a:srgbClr val="BFAA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B543FF5-C39B-2BAC-3E6F-E7CD9D9B2A4B}"/>
              </a:ext>
            </a:extLst>
          </p:cNvPr>
          <p:cNvGrpSpPr/>
          <p:nvPr/>
        </p:nvGrpSpPr>
        <p:grpSpPr>
          <a:xfrm>
            <a:off x="6311590" y="3902924"/>
            <a:ext cx="5040351" cy="563139"/>
            <a:chOff x="6311590" y="3902924"/>
            <a:chExt cx="5040351" cy="563139"/>
          </a:xfrm>
        </p:grpSpPr>
        <p:cxnSp>
          <p:nvCxnSpPr>
            <p:cNvPr id="5" name="Прямая со стрелкой 4">
              <a:extLst>
                <a:ext uri="{FF2B5EF4-FFF2-40B4-BE49-F238E27FC236}">
                  <a16:creationId xmlns:a16="http://schemas.microsoft.com/office/drawing/2014/main" id="{0C049439-646D-8159-A159-BD5040D7E654}"/>
                </a:ext>
              </a:extLst>
            </p:cNvPr>
            <p:cNvCxnSpPr>
              <a:cxnSpLocks/>
            </p:cNvCxnSpPr>
            <p:nvPr/>
          </p:nvCxnSpPr>
          <p:spPr>
            <a:xfrm>
              <a:off x="6311590" y="4466063"/>
              <a:ext cx="5040351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919CE17-2093-0305-C900-AE627A54CCEF}"/>
                </a:ext>
              </a:extLst>
            </p:cNvPr>
            <p:cNvSpPr txBox="1"/>
            <p:nvPr/>
          </p:nvSpPr>
          <p:spPr>
            <a:xfrm>
              <a:off x="7818640" y="3902924"/>
              <a:ext cx="29917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ИЗ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E9239AB-945F-11A9-0B29-C4D8D0C9DFD8}"/>
              </a:ext>
            </a:extLst>
          </p:cNvPr>
          <p:cNvGrpSpPr/>
          <p:nvPr/>
        </p:nvGrpSpPr>
        <p:grpSpPr>
          <a:xfrm>
            <a:off x="428224" y="3908940"/>
            <a:ext cx="5040351" cy="512515"/>
            <a:chOff x="6311590" y="2916485"/>
            <a:chExt cx="5040351" cy="512515"/>
          </a:xfrm>
        </p:grpSpPr>
        <p:cxnSp>
          <p:nvCxnSpPr>
            <p:cNvPr id="12" name="Прямая со стрелкой 11">
              <a:extLst>
                <a:ext uri="{FF2B5EF4-FFF2-40B4-BE49-F238E27FC236}">
                  <a16:creationId xmlns:a16="http://schemas.microsoft.com/office/drawing/2014/main" id="{308ED686-C4D9-8D76-9FF5-C84B30A7C5C4}"/>
                </a:ext>
              </a:extLst>
            </p:cNvPr>
            <p:cNvCxnSpPr>
              <a:cxnSpLocks/>
            </p:cNvCxnSpPr>
            <p:nvPr/>
          </p:nvCxnSpPr>
          <p:spPr>
            <a:xfrm>
              <a:off x="6311590" y="3429000"/>
              <a:ext cx="5040351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C2A6B2B-39FB-7842-F78C-B8DEC2A4E26E}"/>
                </a:ext>
              </a:extLst>
            </p:cNvPr>
            <p:cNvSpPr txBox="1"/>
            <p:nvPr/>
          </p:nvSpPr>
          <p:spPr>
            <a:xfrm>
              <a:off x="6343063" y="2916485"/>
              <a:ext cx="27097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В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Ю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B851DC1-C272-0F50-FFA8-8C46ABDE0096}"/>
              </a:ext>
            </a:extLst>
          </p:cNvPr>
          <p:cNvSpPr txBox="1"/>
          <p:nvPr/>
        </p:nvSpPr>
        <p:spPr>
          <a:xfrm>
            <a:off x="476146" y="4479719"/>
            <a:ext cx="2845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запад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восток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CD289437-9945-986E-3895-CB3421521231}"/>
              </a:ext>
            </a:extLst>
          </p:cNvPr>
          <p:cNvSpPr/>
          <p:nvPr/>
        </p:nvSpPr>
        <p:spPr>
          <a:xfrm>
            <a:off x="7482468" y="5196468"/>
            <a:ext cx="2341756" cy="9590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озеро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6651C844-8B14-B5DC-CB91-A2F464BB852B}"/>
              </a:ext>
            </a:extLst>
          </p:cNvPr>
          <p:cNvSpPr/>
          <p:nvPr/>
        </p:nvSpPr>
        <p:spPr>
          <a:xfrm>
            <a:off x="3772473" y="4802458"/>
            <a:ext cx="2171128" cy="1353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пруд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Полилиния: фигура 18">
            <a:extLst>
              <a:ext uri="{FF2B5EF4-FFF2-40B4-BE49-F238E27FC236}">
                <a16:creationId xmlns:a16="http://schemas.microsoft.com/office/drawing/2014/main" id="{55F7515B-B6E5-21C7-DBE4-0EDBC23B71A1}"/>
              </a:ext>
            </a:extLst>
          </p:cNvPr>
          <p:cNvSpPr/>
          <p:nvPr/>
        </p:nvSpPr>
        <p:spPr>
          <a:xfrm>
            <a:off x="0" y="869795"/>
            <a:ext cx="7560528" cy="4832956"/>
          </a:xfrm>
          <a:custGeom>
            <a:avLst/>
            <a:gdLst>
              <a:gd name="connsiteX0" fmla="*/ 0 w 4728117"/>
              <a:gd name="connsiteY0" fmla="*/ 0 h 5352585"/>
              <a:gd name="connsiteX1" fmla="*/ 66907 w 4728117"/>
              <a:gd name="connsiteY1" fmla="*/ 156117 h 5352585"/>
              <a:gd name="connsiteX2" fmla="*/ 100361 w 4728117"/>
              <a:gd name="connsiteY2" fmla="*/ 267629 h 5352585"/>
              <a:gd name="connsiteX3" fmla="*/ 245327 w 4728117"/>
              <a:gd name="connsiteY3" fmla="*/ 557561 h 5352585"/>
              <a:gd name="connsiteX4" fmla="*/ 301083 w 4728117"/>
              <a:gd name="connsiteY4" fmla="*/ 702526 h 5352585"/>
              <a:gd name="connsiteX5" fmla="*/ 501805 w 4728117"/>
              <a:gd name="connsiteY5" fmla="*/ 970156 h 5352585"/>
              <a:gd name="connsiteX6" fmla="*/ 546409 w 4728117"/>
              <a:gd name="connsiteY6" fmla="*/ 1037063 h 5352585"/>
              <a:gd name="connsiteX7" fmla="*/ 613317 w 4728117"/>
              <a:gd name="connsiteY7" fmla="*/ 1148575 h 5352585"/>
              <a:gd name="connsiteX8" fmla="*/ 802887 w 4728117"/>
              <a:gd name="connsiteY8" fmla="*/ 1338146 h 5352585"/>
              <a:gd name="connsiteX9" fmla="*/ 869795 w 4728117"/>
              <a:gd name="connsiteY9" fmla="*/ 1405053 h 5352585"/>
              <a:gd name="connsiteX10" fmla="*/ 947853 w 4728117"/>
              <a:gd name="connsiteY10" fmla="*/ 1460809 h 5352585"/>
              <a:gd name="connsiteX11" fmla="*/ 1025912 w 4728117"/>
              <a:gd name="connsiteY11" fmla="*/ 1527717 h 5352585"/>
              <a:gd name="connsiteX12" fmla="*/ 1248936 w 4728117"/>
              <a:gd name="connsiteY12" fmla="*/ 1672683 h 5352585"/>
              <a:gd name="connsiteX13" fmla="*/ 1438507 w 4728117"/>
              <a:gd name="connsiteY13" fmla="*/ 1795346 h 5352585"/>
              <a:gd name="connsiteX14" fmla="*/ 1672683 w 4728117"/>
              <a:gd name="connsiteY14" fmla="*/ 1884556 h 5352585"/>
              <a:gd name="connsiteX15" fmla="*/ 1862253 w 4728117"/>
              <a:gd name="connsiteY15" fmla="*/ 1962614 h 5352585"/>
              <a:gd name="connsiteX16" fmla="*/ 1962614 w 4728117"/>
              <a:gd name="connsiteY16" fmla="*/ 2029522 h 5352585"/>
              <a:gd name="connsiteX17" fmla="*/ 2051824 w 4728117"/>
              <a:gd name="connsiteY17" fmla="*/ 2096429 h 5352585"/>
              <a:gd name="connsiteX18" fmla="*/ 2096429 w 4728117"/>
              <a:gd name="connsiteY18" fmla="*/ 2129883 h 5352585"/>
              <a:gd name="connsiteX19" fmla="*/ 2129883 w 4728117"/>
              <a:gd name="connsiteY19" fmla="*/ 2185639 h 5352585"/>
              <a:gd name="connsiteX20" fmla="*/ 2185639 w 4728117"/>
              <a:gd name="connsiteY20" fmla="*/ 2241395 h 5352585"/>
              <a:gd name="connsiteX21" fmla="*/ 2230244 w 4728117"/>
              <a:gd name="connsiteY21" fmla="*/ 2319453 h 5352585"/>
              <a:gd name="connsiteX22" fmla="*/ 2274848 w 4728117"/>
              <a:gd name="connsiteY22" fmla="*/ 2386361 h 5352585"/>
              <a:gd name="connsiteX23" fmla="*/ 2330605 w 4728117"/>
              <a:gd name="connsiteY23" fmla="*/ 2486722 h 5352585"/>
              <a:gd name="connsiteX24" fmla="*/ 2341756 w 4728117"/>
              <a:gd name="connsiteY24" fmla="*/ 2542478 h 5352585"/>
              <a:gd name="connsiteX25" fmla="*/ 2386361 w 4728117"/>
              <a:gd name="connsiteY25" fmla="*/ 2642839 h 5352585"/>
              <a:gd name="connsiteX26" fmla="*/ 2475570 w 4728117"/>
              <a:gd name="connsiteY26" fmla="*/ 2798956 h 5352585"/>
              <a:gd name="connsiteX27" fmla="*/ 2509024 w 4728117"/>
              <a:gd name="connsiteY27" fmla="*/ 2810107 h 5352585"/>
              <a:gd name="connsiteX28" fmla="*/ 2598234 w 4728117"/>
              <a:gd name="connsiteY28" fmla="*/ 2877014 h 5352585"/>
              <a:gd name="connsiteX29" fmla="*/ 2665141 w 4728117"/>
              <a:gd name="connsiteY29" fmla="*/ 2932770 h 5352585"/>
              <a:gd name="connsiteX30" fmla="*/ 2720897 w 4728117"/>
              <a:gd name="connsiteY30" fmla="*/ 2966224 h 5352585"/>
              <a:gd name="connsiteX31" fmla="*/ 2910468 w 4728117"/>
              <a:gd name="connsiteY31" fmla="*/ 3088887 h 5352585"/>
              <a:gd name="connsiteX32" fmla="*/ 3021980 w 4728117"/>
              <a:gd name="connsiteY32" fmla="*/ 3133492 h 5352585"/>
              <a:gd name="connsiteX33" fmla="*/ 3144644 w 4728117"/>
              <a:gd name="connsiteY33" fmla="*/ 3189248 h 5352585"/>
              <a:gd name="connsiteX34" fmla="*/ 3211551 w 4728117"/>
              <a:gd name="connsiteY34" fmla="*/ 3256156 h 5352585"/>
              <a:gd name="connsiteX35" fmla="*/ 3233853 w 4728117"/>
              <a:gd name="connsiteY35" fmla="*/ 3289609 h 5352585"/>
              <a:gd name="connsiteX36" fmla="*/ 3334214 w 4728117"/>
              <a:gd name="connsiteY36" fmla="*/ 3311912 h 5352585"/>
              <a:gd name="connsiteX37" fmla="*/ 3389970 w 4728117"/>
              <a:gd name="connsiteY37" fmla="*/ 3401122 h 5352585"/>
              <a:gd name="connsiteX38" fmla="*/ 3456878 w 4728117"/>
              <a:gd name="connsiteY38" fmla="*/ 3523785 h 5352585"/>
              <a:gd name="connsiteX39" fmla="*/ 3490331 w 4728117"/>
              <a:gd name="connsiteY39" fmla="*/ 3601844 h 5352585"/>
              <a:gd name="connsiteX40" fmla="*/ 3546087 w 4728117"/>
              <a:gd name="connsiteY40" fmla="*/ 3769112 h 5352585"/>
              <a:gd name="connsiteX41" fmla="*/ 3579541 w 4728117"/>
              <a:gd name="connsiteY41" fmla="*/ 3869473 h 5352585"/>
              <a:gd name="connsiteX42" fmla="*/ 3590692 w 4728117"/>
              <a:gd name="connsiteY42" fmla="*/ 3958683 h 5352585"/>
              <a:gd name="connsiteX43" fmla="*/ 3624146 w 4728117"/>
              <a:gd name="connsiteY43" fmla="*/ 4304370 h 5352585"/>
              <a:gd name="connsiteX44" fmla="*/ 3646448 w 4728117"/>
              <a:gd name="connsiteY44" fmla="*/ 4371278 h 5352585"/>
              <a:gd name="connsiteX45" fmla="*/ 3668751 w 4728117"/>
              <a:gd name="connsiteY45" fmla="*/ 4449336 h 5352585"/>
              <a:gd name="connsiteX46" fmla="*/ 3735658 w 4728117"/>
              <a:gd name="connsiteY46" fmla="*/ 4572000 h 5352585"/>
              <a:gd name="connsiteX47" fmla="*/ 3757961 w 4728117"/>
              <a:gd name="connsiteY47" fmla="*/ 4650058 h 5352585"/>
              <a:gd name="connsiteX48" fmla="*/ 3813717 w 4728117"/>
              <a:gd name="connsiteY48" fmla="*/ 4739268 h 5352585"/>
              <a:gd name="connsiteX49" fmla="*/ 3880624 w 4728117"/>
              <a:gd name="connsiteY49" fmla="*/ 4806175 h 5352585"/>
              <a:gd name="connsiteX50" fmla="*/ 3925229 w 4728117"/>
              <a:gd name="connsiteY50" fmla="*/ 4850780 h 5352585"/>
              <a:gd name="connsiteX51" fmla="*/ 3969834 w 4728117"/>
              <a:gd name="connsiteY51" fmla="*/ 4884234 h 5352585"/>
              <a:gd name="connsiteX52" fmla="*/ 4003287 w 4728117"/>
              <a:gd name="connsiteY52" fmla="*/ 4917687 h 5352585"/>
              <a:gd name="connsiteX53" fmla="*/ 4070195 w 4728117"/>
              <a:gd name="connsiteY53" fmla="*/ 4962292 h 5352585"/>
              <a:gd name="connsiteX54" fmla="*/ 4103648 w 4728117"/>
              <a:gd name="connsiteY54" fmla="*/ 4995746 h 5352585"/>
              <a:gd name="connsiteX55" fmla="*/ 4170556 w 4728117"/>
              <a:gd name="connsiteY55" fmla="*/ 5040351 h 5352585"/>
              <a:gd name="connsiteX56" fmla="*/ 4304370 w 4728117"/>
              <a:gd name="connsiteY56" fmla="*/ 5151863 h 5352585"/>
              <a:gd name="connsiteX57" fmla="*/ 4415883 w 4728117"/>
              <a:gd name="connsiteY57" fmla="*/ 5207619 h 5352585"/>
              <a:gd name="connsiteX58" fmla="*/ 4460487 w 4728117"/>
              <a:gd name="connsiteY58" fmla="*/ 5241073 h 5352585"/>
              <a:gd name="connsiteX59" fmla="*/ 4549697 w 4728117"/>
              <a:gd name="connsiteY59" fmla="*/ 5274526 h 5352585"/>
              <a:gd name="connsiteX60" fmla="*/ 4661209 w 4728117"/>
              <a:gd name="connsiteY60" fmla="*/ 5319131 h 5352585"/>
              <a:gd name="connsiteX61" fmla="*/ 4705814 w 4728117"/>
              <a:gd name="connsiteY61" fmla="*/ 5341434 h 5352585"/>
              <a:gd name="connsiteX62" fmla="*/ 4728117 w 4728117"/>
              <a:gd name="connsiteY62" fmla="*/ 5352585 h 5352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4728117" h="5352585">
                <a:moveTo>
                  <a:pt x="0" y="0"/>
                </a:moveTo>
                <a:cubicBezTo>
                  <a:pt x="36609" y="73219"/>
                  <a:pt x="38768" y="71701"/>
                  <a:pt x="66907" y="156117"/>
                </a:cubicBezTo>
                <a:cubicBezTo>
                  <a:pt x="79179" y="192933"/>
                  <a:pt x="84600" y="232166"/>
                  <a:pt x="100361" y="267629"/>
                </a:cubicBezTo>
                <a:cubicBezTo>
                  <a:pt x="144245" y="366367"/>
                  <a:pt x="206539" y="456712"/>
                  <a:pt x="245327" y="557561"/>
                </a:cubicBezTo>
                <a:cubicBezTo>
                  <a:pt x="263912" y="605883"/>
                  <a:pt x="277930" y="656219"/>
                  <a:pt x="301083" y="702526"/>
                </a:cubicBezTo>
                <a:cubicBezTo>
                  <a:pt x="392115" y="884591"/>
                  <a:pt x="375276" y="780360"/>
                  <a:pt x="501805" y="970156"/>
                </a:cubicBezTo>
                <a:cubicBezTo>
                  <a:pt x="516673" y="992458"/>
                  <a:pt x="532618" y="1014079"/>
                  <a:pt x="546409" y="1037063"/>
                </a:cubicBezTo>
                <a:cubicBezTo>
                  <a:pt x="568712" y="1074234"/>
                  <a:pt x="582665" y="1117923"/>
                  <a:pt x="613317" y="1148575"/>
                </a:cubicBezTo>
                <a:lnTo>
                  <a:pt x="802887" y="1338146"/>
                </a:lnTo>
                <a:cubicBezTo>
                  <a:pt x="825190" y="1360449"/>
                  <a:pt x="844129" y="1386720"/>
                  <a:pt x="869795" y="1405053"/>
                </a:cubicBezTo>
                <a:cubicBezTo>
                  <a:pt x="895814" y="1423638"/>
                  <a:pt x="922710" y="1441054"/>
                  <a:pt x="947853" y="1460809"/>
                </a:cubicBezTo>
                <a:cubicBezTo>
                  <a:pt x="974800" y="1481982"/>
                  <a:pt x="997886" y="1507995"/>
                  <a:pt x="1025912" y="1527717"/>
                </a:cubicBezTo>
                <a:cubicBezTo>
                  <a:pt x="1098423" y="1578744"/>
                  <a:pt x="1176785" y="1621147"/>
                  <a:pt x="1248936" y="1672683"/>
                </a:cubicBezTo>
                <a:cubicBezTo>
                  <a:pt x="1304375" y="1712282"/>
                  <a:pt x="1378061" y="1768048"/>
                  <a:pt x="1438507" y="1795346"/>
                </a:cubicBezTo>
                <a:cubicBezTo>
                  <a:pt x="1514635" y="1829726"/>
                  <a:pt x="1597971" y="1847199"/>
                  <a:pt x="1672683" y="1884556"/>
                </a:cubicBezTo>
                <a:cubicBezTo>
                  <a:pt x="1793432" y="1944931"/>
                  <a:pt x="1730352" y="1918648"/>
                  <a:pt x="1862253" y="1962614"/>
                </a:cubicBezTo>
                <a:cubicBezTo>
                  <a:pt x="2022541" y="2082831"/>
                  <a:pt x="1776234" y="1900490"/>
                  <a:pt x="1962614" y="2029522"/>
                </a:cubicBezTo>
                <a:cubicBezTo>
                  <a:pt x="1993175" y="2050680"/>
                  <a:pt x="2022087" y="2074127"/>
                  <a:pt x="2051824" y="2096429"/>
                </a:cubicBezTo>
                <a:lnTo>
                  <a:pt x="2096429" y="2129883"/>
                </a:lnTo>
                <a:cubicBezTo>
                  <a:pt x="2107580" y="2148468"/>
                  <a:pt x="2116343" y="2168714"/>
                  <a:pt x="2129883" y="2185639"/>
                </a:cubicBezTo>
                <a:cubicBezTo>
                  <a:pt x="2146302" y="2206163"/>
                  <a:pt x="2171059" y="2219526"/>
                  <a:pt x="2185639" y="2241395"/>
                </a:cubicBezTo>
                <a:cubicBezTo>
                  <a:pt x="2262773" y="2357096"/>
                  <a:pt x="2145372" y="2177998"/>
                  <a:pt x="2230244" y="2319453"/>
                </a:cubicBezTo>
                <a:cubicBezTo>
                  <a:pt x="2244035" y="2342438"/>
                  <a:pt x="2261057" y="2363377"/>
                  <a:pt x="2274848" y="2386361"/>
                </a:cubicBezTo>
                <a:cubicBezTo>
                  <a:pt x="2316855" y="2456371"/>
                  <a:pt x="2298609" y="2422731"/>
                  <a:pt x="2330605" y="2486722"/>
                </a:cubicBezTo>
                <a:cubicBezTo>
                  <a:pt x="2334322" y="2505307"/>
                  <a:pt x="2336310" y="2524324"/>
                  <a:pt x="2341756" y="2542478"/>
                </a:cubicBezTo>
                <a:cubicBezTo>
                  <a:pt x="2359048" y="2600120"/>
                  <a:pt x="2364393" y="2591582"/>
                  <a:pt x="2386361" y="2642839"/>
                </a:cubicBezTo>
                <a:cubicBezTo>
                  <a:pt x="2419671" y="2720562"/>
                  <a:pt x="2412692" y="2754043"/>
                  <a:pt x="2475570" y="2798956"/>
                </a:cubicBezTo>
                <a:cubicBezTo>
                  <a:pt x="2485135" y="2805788"/>
                  <a:pt x="2497873" y="2806390"/>
                  <a:pt x="2509024" y="2810107"/>
                </a:cubicBezTo>
                <a:cubicBezTo>
                  <a:pt x="2581329" y="2882412"/>
                  <a:pt x="2496623" y="2803116"/>
                  <a:pt x="2598234" y="2877014"/>
                </a:cubicBezTo>
                <a:cubicBezTo>
                  <a:pt x="2621713" y="2894089"/>
                  <a:pt x="2641662" y="2915695"/>
                  <a:pt x="2665141" y="2932770"/>
                </a:cubicBezTo>
                <a:cubicBezTo>
                  <a:pt x="2682670" y="2945518"/>
                  <a:pt x="2703141" y="2953795"/>
                  <a:pt x="2720897" y="2966224"/>
                </a:cubicBezTo>
                <a:cubicBezTo>
                  <a:pt x="2805522" y="3025462"/>
                  <a:pt x="2780945" y="3037078"/>
                  <a:pt x="2910468" y="3088887"/>
                </a:cubicBezTo>
                <a:cubicBezTo>
                  <a:pt x="2947639" y="3103755"/>
                  <a:pt x="2985396" y="3117233"/>
                  <a:pt x="3021980" y="3133492"/>
                </a:cubicBezTo>
                <a:cubicBezTo>
                  <a:pt x="3171559" y="3199972"/>
                  <a:pt x="3062023" y="3161708"/>
                  <a:pt x="3144644" y="3189248"/>
                </a:cubicBezTo>
                <a:cubicBezTo>
                  <a:pt x="3190840" y="3220047"/>
                  <a:pt x="3173828" y="3203345"/>
                  <a:pt x="3211551" y="3256156"/>
                </a:cubicBezTo>
                <a:cubicBezTo>
                  <a:pt x="3219341" y="3267062"/>
                  <a:pt x="3222702" y="3282175"/>
                  <a:pt x="3233853" y="3289609"/>
                </a:cubicBezTo>
                <a:cubicBezTo>
                  <a:pt x="3240605" y="3294110"/>
                  <a:pt x="3332981" y="3311665"/>
                  <a:pt x="3334214" y="3311912"/>
                </a:cubicBezTo>
                <a:cubicBezTo>
                  <a:pt x="3355808" y="3376691"/>
                  <a:pt x="3332120" y="3318478"/>
                  <a:pt x="3389970" y="3401122"/>
                </a:cubicBezTo>
                <a:cubicBezTo>
                  <a:pt x="3412854" y="3433813"/>
                  <a:pt x="3440650" y="3488625"/>
                  <a:pt x="3456878" y="3523785"/>
                </a:cubicBezTo>
                <a:cubicBezTo>
                  <a:pt x="3468741" y="3549488"/>
                  <a:pt x="3480657" y="3575240"/>
                  <a:pt x="3490331" y="3601844"/>
                </a:cubicBezTo>
                <a:cubicBezTo>
                  <a:pt x="3510416" y="3657078"/>
                  <a:pt x="3527502" y="3713356"/>
                  <a:pt x="3546087" y="3769112"/>
                </a:cubicBezTo>
                <a:lnTo>
                  <a:pt x="3579541" y="3869473"/>
                </a:lnTo>
                <a:cubicBezTo>
                  <a:pt x="3583258" y="3899210"/>
                  <a:pt x="3587634" y="3928871"/>
                  <a:pt x="3590692" y="3958683"/>
                </a:cubicBezTo>
                <a:cubicBezTo>
                  <a:pt x="3602504" y="4073846"/>
                  <a:pt x="3608643" y="4189645"/>
                  <a:pt x="3624146" y="4304370"/>
                </a:cubicBezTo>
                <a:cubicBezTo>
                  <a:pt x="3627294" y="4327667"/>
                  <a:pt x="3639693" y="4348760"/>
                  <a:pt x="3646448" y="4371278"/>
                </a:cubicBezTo>
                <a:cubicBezTo>
                  <a:pt x="3651805" y="4389136"/>
                  <a:pt x="3659384" y="4430603"/>
                  <a:pt x="3668751" y="4449336"/>
                </a:cubicBezTo>
                <a:cubicBezTo>
                  <a:pt x="3703247" y="4518328"/>
                  <a:pt x="3706072" y="4495077"/>
                  <a:pt x="3735658" y="4572000"/>
                </a:cubicBezTo>
                <a:cubicBezTo>
                  <a:pt x="3745372" y="4597257"/>
                  <a:pt x="3747553" y="4625079"/>
                  <a:pt x="3757961" y="4650058"/>
                </a:cubicBezTo>
                <a:cubicBezTo>
                  <a:pt x="3758778" y="4652018"/>
                  <a:pt x="3803836" y="4728152"/>
                  <a:pt x="3813717" y="4739268"/>
                </a:cubicBezTo>
                <a:cubicBezTo>
                  <a:pt x="3834671" y="4762841"/>
                  <a:pt x="3858322" y="4783873"/>
                  <a:pt x="3880624" y="4806175"/>
                </a:cubicBezTo>
                <a:cubicBezTo>
                  <a:pt x="3895492" y="4821043"/>
                  <a:pt x="3908407" y="4838164"/>
                  <a:pt x="3925229" y="4850780"/>
                </a:cubicBezTo>
                <a:cubicBezTo>
                  <a:pt x="3940097" y="4861931"/>
                  <a:pt x="3955723" y="4872139"/>
                  <a:pt x="3969834" y="4884234"/>
                </a:cubicBezTo>
                <a:cubicBezTo>
                  <a:pt x="3981807" y="4894497"/>
                  <a:pt x="3990839" y="4908005"/>
                  <a:pt x="4003287" y="4917687"/>
                </a:cubicBezTo>
                <a:cubicBezTo>
                  <a:pt x="4024445" y="4934143"/>
                  <a:pt x="4049037" y="4945836"/>
                  <a:pt x="4070195" y="4962292"/>
                </a:cubicBezTo>
                <a:cubicBezTo>
                  <a:pt x="4082643" y="4971974"/>
                  <a:pt x="4091200" y="4986064"/>
                  <a:pt x="4103648" y="4995746"/>
                </a:cubicBezTo>
                <a:cubicBezTo>
                  <a:pt x="4124806" y="5012202"/>
                  <a:pt x="4149398" y="5023895"/>
                  <a:pt x="4170556" y="5040351"/>
                </a:cubicBezTo>
                <a:cubicBezTo>
                  <a:pt x="4216388" y="5075998"/>
                  <a:pt x="4252437" y="5125897"/>
                  <a:pt x="4304370" y="5151863"/>
                </a:cubicBezTo>
                <a:cubicBezTo>
                  <a:pt x="4341541" y="5170448"/>
                  <a:pt x="4379800" y="5187000"/>
                  <a:pt x="4415883" y="5207619"/>
                </a:cubicBezTo>
                <a:cubicBezTo>
                  <a:pt x="4432019" y="5216840"/>
                  <a:pt x="4444241" y="5232047"/>
                  <a:pt x="4460487" y="5241073"/>
                </a:cubicBezTo>
                <a:cubicBezTo>
                  <a:pt x="4480484" y="5252182"/>
                  <a:pt x="4524661" y="5266181"/>
                  <a:pt x="4549697" y="5274526"/>
                </a:cubicBezTo>
                <a:cubicBezTo>
                  <a:pt x="4611773" y="5336602"/>
                  <a:pt x="4550812" y="5289022"/>
                  <a:pt x="4661209" y="5319131"/>
                </a:cubicBezTo>
                <a:cubicBezTo>
                  <a:pt x="4677247" y="5323505"/>
                  <a:pt x="4690946" y="5334000"/>
                  <a:pt x="4705814" y="5341434"/>
                </a:cubicBezTo>
                <a:lnTo>
                  <a:pt x="4728117" y="5352585"/>
                </a:lnTo>
              </a:path>
            </a:pathLst>
          </a:custGeom>
          <a:noFill/>
          <a:ln w="762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71DA0533-AC14-25CD-8358-63D0059EB389}"/>
              </a:ext>
            </a:extLst>
          </p:cNvPr>
          <p:cNvSpPr/>
          <p:nvPr/>
        </p:nvSpPr>
        <p:spPr>
          <a:xfrm flipH="1" flipV="1">
            <a:off x="9824223" y="5702751"/>
            <a:ext cx="2367775" cy="998371"/>
          </a:xfrm>
          <a:custGeom>
            <a:avLst/>
            <a:gdLst>
              <a:gd name="connsiteX0" fmla="*/ 0 w 4728117"/>
              <a:gd name="connsiteY0" fmla="*/ 0 h 5352585"/>
              <a:gd name="connsiteX1" fmla="*/ 66907 w 4728117"/>
              <a:gd name="connsiteY1" fmla="*/ 156117 h 5352585"/>
              <a:gd name="connsiteX2" fmla="*/ 100361 w 4728117"/>
              <a:gd name="connsiteY2" fmla="*/ 267629 h 5352585"/>
              <a:gd name="connsiteX3" fmla="*/ 245327 w 4728117"/>
              <a:gd name="connsiteY3" fmla="*/ 557561 h 5352585"/>
              <a:gd name="connsiteX4" fmla="*/ 301083 w 4728117"/>
              <a:gd name="connsiteY4" fmla="*/ 702526 h 5352585"/>
              <a:gd name="connsiteX5" fmla="*/ 501805 w 4728117"/>
              <a:gd name="connsiteY5" fmla="*/ 970156 h 5352585"/>
              <a:gd name="connsiteX6" fmla="*/ 546409 w 4728117"/>
              <a:gd name="connsiteY6" fmla="*/ 1037063 h 5352585"/>
              <a:gd name="connsiteX7" fmla="*/ 613317 w 4728117"/>
              <a:gd name="connsiteY7" fmla="*/ 1148575 h 5352585"/>
              <a:gd name="connsiteX8" fmla="*/ 802887 w 4728117"/>
              <a:gd name="connsiteY8" fmla="*/ 1338146 h 5352585"/>
              <a:gd name="connsiteX9" fmla="*/ 869795 w 4728117"/>
              <a:gd name="connsiteY9" fmla="*/ 1405053 h 5352585"/>
              <a:gd name="connsiteX10" fmla="*/ 947853 w 4728117"/>
              <a:gd name="connsiteY10" fmla="*/ 1460809 h 5352585"/>
              <a:gd name="connsiteX11" fmla="*/ 1025912 w 4728117"/>
              <a:gd name="connsiteY11" fmla="*/ 1527717 h 5352585"/>
              <a:gd name="connsiteX12" fmla="*/ 1248936 w 4728117"/>
              <a:gd name="connsiteY12" fmla="*/ 1672683 h 5352585"/>
              <a:gd name="connsiteX13" fmla="*/ 1438507 w 4728117"/>
              <a:gd name="connsiteY13" fmla="*/ 1795346 h 5352585"/>
              <a:gd name="connsiteX14" fmla="*/ 1672683 w 4728117"/>
              <a:gd name="connsiteY14" fmla="*/ 1884556 h 5352585"/>
              <a:gd name="connsiteX15" fmla="*/ 1862253 w 4728117"/>
              <a:gd name="connsiteY15" fmla="*/ 1962614 h 5352585"/>
              <a:gd name="connsiteX16" fmla="*/ 1962614 w 4728117"/>
              <a:gd name="connsiteY16" fmla="*/ 2029522 h 5352585"/>
              <a:gd name="connsiteX17" fmla="*/ 2051824 w 4728117"/>
              <a:gd name="connsiteY17" fmla="*/ 2096429 h 5352585"/>
              <a:gd name="connsiteX18" fmla="*/ 2096429 w 4728117"/>
              <a:gd name="connsiteY18" fmla="*/ 2129883 h 5352585"/>
              <a:gd name="connsiteX19" fmla="*/ 2129883 w 4728117"/>
              <a:gd name="connsiteY19" fmla="*/ 2185639 h 5352585"/>
              <a:gd name="connsiteX20" fmla="*/ 2185639 w 4728117"/>
              <a:gd name="connsiteY20" fmla="*/ 2241395 h 5352585"/>
              <a:gd name="connsiteX21" fmla="*/ 2230244 w 4728117"/>
              <a:gd name="connsiteY21" fmla="*/ 2319453 h 5352585"/>
              <a:gd name="connsiteX22" fmla="*/ 2274848 w 4728117"/>
              <a:gd name="connsiteY22" fmla="*/ 2386361 h 5352585"/>
              <a:gd name="connsiteX23" fmla="*/ 2330605 w 4728117"/>
              <a:gd name="connsiteY23" fmla="*/ 2486722 h 5352585"/>
              <a:gd name="connsiteX24" fmla="*/ 2341756 w 4728117"/>
              <a:gd name="connsiteY24" fmla="*/ 2542478 h 5352585"/>
              <a:gd name="connsiteX25" fmla="*/ 2386361 w 4728117"/>
              <a:gd name="connsiteY25" fmla="*/ 2642839 h 5352585"/>
              <a:gd name="connsiteX26" fmla="*/ 2475570 w 4728117"/>
              <a:gd name="connsiteY26" fmla="*/ 2798956 h 5352585"/>
              <a:gd name="connsiteX27" fmla="*/ 2509024 w 4728117"/>
              <a:gd name="connsiteY27" fmla="*/ 2810107 h 5352585"/>
              <a:gd name="connsiteX28" fmla="*/ 2598234 w 4728117"/>
              <a:gd name="connsiteY28" fmla="*/ 2877014 h 5352585"/>
              <a:gd name="connsiteX29" fmla="*/ 2665141 w 4728117"/>
              <a:gd name="connsiteY29" fmla="*/ 2932770 h 5352585"/>
              <a:gd name="connsiteX30" fmla="*/ 2720897 w 4728117"/>
              <a:gd name="connsiteY30" fmla="*/ 2966224 h 5352585"/>
              <a:gd name="connsiteX31" fmla="*/ 2910468 w 4728117"/>
              <a:gd name="connsiteY31" fmla="*/ 3088887 h 5352585"/>
              <a:gd name="connsiteX32" fmla="*/ 3021980 w 4728117"/>
              <a:gd name="connsiteY32" fmla="*/ 3133492 h 5352585"/>
              <a:gd name="connsiteX33" fmla="*/ 3144644 w 4728117"/>
              <a:gd name="connsiteY33" fmla="*/ 3189248 h 5352585"/>
              <a:gd name="connsiteX34" fmla="*/ 3211551 w 4728117"/>
              <a:gd name="connsiteY34" fmla="*/ 3256156 h 5352585"/>
              <a:gd name="connsiteX35" fmla="*/ 3233853 w 4728117"/>
              <a:gd name="connsiteY35" fmla="*/ 3289609 h 5352585"/>
              <a:gd name="connsiteX36" fmla="*/ 3334214 w 4728117"/>
              <a:gd name="connsiteY36" fmla="*/ 3311912 h 5352585"/>
              <a:gd name="connsiteX37" fmla="*/ 3389970 w 4728117"/>
              <a:gd name="connsiteY37" fmla="*/ 3401122 h 5352585"/>
              <a:gd name="connsiteX38" fmla="*/ 3456878 w 4728117"/>
              <a:gd name="connsiteY38" fmla="*/ 3523785 h 5352585"/>
              <a:gd name="connsiteX39" fmla="*/ 3490331 w 4728117"/>
              <a:gd name="connsiteY39" fmla="*/ 3601844 h 5352585"/>
              <a:gd name="connsiteX40" fmla="*/ 3546087 w 4728117"/>
              <a:gd name="connsiteY40" fmla="*/ 3769112 h 5352585"/>
              <a:gd name="connsiteX41" fmla="*/ 3579541 w 4728117"/>
              <a:gd name="connsiteY41" fmla="*/ 3869473 h 5352585"/>
              <a:gd name="connsiteX42" fmla="*/ 3590692 w 4728117"/>
              <a:gd name="connsiteY42" fmla="*/ 3958683 h 5352585"/>
              <a:gd name="connsiteX43" fmla="*/ 3624146 w 4728117"/>
              <a:gd name="connsiteY43" fmla="*/ 4304370 h 5352585"/>
              <a:gd name="connsiteX44" fmla="*/ 3646448 w 4728117"/>
              <a:gd name="connsiteY44" fmla="*/ 4371278 h 5352585"/>
              <a:gd name="connsiteX45" fmla="*/ 3668751 w 4728117"/>
              <a:gd name="connsiteY45" fmla="*/ 4449336 h 5352585"/>
              <a:gd name="connsiteX46" fmla="*/ 3735658 w 4728117"/>
              <a:gd name="connsiteY46" fmla="*/ 4572000 h 5352585"/>
              <a:gd name="connsiteX47" fmla="*/ 3757961 w 4728117"/>
              <a:gd name="connsiteY47" fmla="*/ 4650058 h 5352585"/>
              <a:gd name="connsiteX48" fmla="*/ 3813717 w 4728117"/>
              <a:gd name="connsiteY48" fmla="*/ 4739268 h 5352585"/>
              <a:gd name="connsiteX49" fmla="*/ 3880624 w 4728117"/>
              <a:gd name="connsiteY49" fmla="*/ 4806175 h 5352585"/>
              <a:gd name="connsiteX50" fmla="*/ 3925229 w 4728117"/>
              <a:gd name="connsiteY50" fmla="*/ 4850780 h 5352585"/>
              <a:gd name="connsiteX51" fmla="*/ 3969834 w 4728117"/>
              <a:gd name="connsiteY51" fmla="*/ 4884234 h 5352585"/>
              <a:gd name="connsiteX52" fmla="*/ 4003287 w 4728117"/>
              <a:gd name="connsiteY52" fmla="*/ 4917687 h 5352585"/>
              <a:gd name="connsiteX53" fmla="*/ 4070195 w 4728117"/>
              <a:gd name="connsiteY53" fmla="*/ 4962292 h 5352585"/>
              <a:gd name="connsiteX54" fmla="*/ 4103648 w 4728117"/>
              <a:gd name="connsiteY54" fmla="*/ 4995746 h 5352585"/>
              <a:gd name="connsiteX55" fmla="*/ 4170556 w 4728117"/>
              <a:gd name="connsiteY55" fmla="*/ 5040351 h 5352585"/>
              <a:gd name="connsiteX56" fmla="*/ 4304370 w 4728117"/>
              <a:gd name="connsiteY56" fmla="*/ 5151863 h 5352585"/>
              <a:gd name="connsiteX57" fmla="*/ 4415883 w 4728117"/>
              <a:gd name="connsiteY57" fmla="*/ 5207619 h 5352585"/>
              <a:gd name="connsiteX58" fmla="*/ 4460487 w 4728117"/>
              <a:gd name="connsiteY58" fmla="*/ 5241073 h 5352585"/>
              <a:gd name="connsiteX59" fmla="*/ 4549697 w 4728117"/>
              <a:gd name="connsiteY59" fmla="*/ 5274526 h 5352585"/>
              <a:gd name="connsiteX60" fmla="*/ 4661209 w 4728117"/>
              <a:gd name="connsiteY60" fmla="*/ 5319131 h 5352585"/>
              <a:gd name="connsiteX61" fmla="*/ 4705814 w 4728117"/>
              <a:gd name="connsiteY61" fmla="*/ 5341434 h 5352585"/>
              <a:gd name="connsiteX62" fmla="*/ 4728117 w 4728117"/>
              <a:gd name="connsiteY62" fmla="*/ 5352585 h 5352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4728117" h="5352585">
                <a:moveTo>
                  <a:pt x="0" y="0"/>
                </a:moveTo>
                <a:cubicBezTo>
                  <a:pt x="36609" y="73219"/>
                  <a:pt x="38768" y="71701"/>
                  <a:pt x="66907" y="156117"/>
                </a:cubicBezTo>
                <a:cubicBezTo>
                  <a:pt x="79179" y="192933"/>
                  <a:pt x="84600" y="232166"/>
                  <a:pt x="100361" y="267629"/>
                </a:cubicBezTo>
                <a:cubicBezTo>
                  <a:pt x="144245" y="366367"/>
                  <a:pt x="206539" y="456712"/>
                  <a:pt x="245327" y="557561"/>
                </a:cubicBezTo>
                <a:cubicBezTo>
                  <a:pt x="263912" y="605883"/>
                  <a:pt x="277930" y="656219"/>
                  <a:pt x="301083" y="702526"/>
                </a:cubicBezTo>
                <a:cubicBezTo>
                  <a:pt x="392115" y="884591"/>
                  <a:pt x="375276" y="780360"/>
                  <a:pt x="501805" y="970156"/>
                </a:cubicBezTo>
                <a:cubicBezTo>
                  <a:pt x="516673" y="992458"/>
                  <a:pt x="532618" y="1014079"/>
                  <a:pt x="546409" y="1037063"/>
                </a:cubicBezTo>
                <a:cubicBezTo>
                  <a:pt x="568712" y="1074234"/>
                  <a:pt x="582665" y="1117923"/>
                  <a:pt x="613317" y="1148575"/>
                </a:cubicBezTo>
                <a:lnTo>
                  <a:pt x="802887" y="1338146"/>
                </a:lnTo>
                <a:cubicBezTo>
                  <a:pt x="825190" y="1360449"/>
                  <a:pt x="844129" y="1386720"/>
                  <a:pt x="869795" y="1405053"/>
                </a:cubicBezTo>
                <a:cubicBezTo>
                  <a:pt x="895814" y="1423638"/>
                  <a:pt x="922710" y="1441054"/>
                  <a:pt x="947853" y="1460809"/>
                </a:cubicBezTo>
                <a:cubicBezTo>
                  <a:pt x="974800" y="1481982"/>
                  <a:pt x="997886" y="1507995"/>
                  <a:pt x="1025912" y="1527717"/>
                </a:cubicBezTo>
                <a:cubicBezTo>
                  <a:pt x="1098423" y="1578744"/>
                  <a:pt x="1176785" y="1621147"/>
                  <a:pt x="1248936" y="1672683"/>
                </a:cubicBezTo>
                <a:cubicBezTo>
                  <a:pt x="1304375" y="1712282"/>
                  <a:pt x="1378061" y="1768048"/>
                  <a:pt x="1438507" y="1795346"/>
                </a:cubicBezTo>
                <a:cubicBezTo>
                  <a:pt x="1514635" y="1829726"/>
                  <a:pt x="1597971" y="1847199"/>
                  <a:pt x="1672683" y="1884556"/>
                </a:cubicBezTo>
                <a:cubicBezTo>
                  <a:pt x="1793432" y="1944931"/>
                  <a:pt x="1730352" y="1918648"/>
                  <a:pt x="1862253" y="1962614"/>
                </a:cubicBezTo>
                <a:cubicBezTo>
                  <a:pt x="2022541" y="2082831"/>
                  <a:pt x="1776234" y="1900490"/>
                  <a:pt x="1962614" y="2029522"/>
                </a:cubicBezTo>
                <a:cubicBezTo>
                  <a:pt x="1993175" y="2050680"/>
                  <a:pt x="2022087" y="2074127"/>
                  <a:pt x="2051824" y="2096429"/>
                </a:cubicBezTo>
                <a:lnTo>
                  <a:pt x="2096429" y="2129883"/>
                </a:lnTo>
                <a:cubicBezTo>
                  <a:pt x="2107580" y="2148468"/>
                  <a:pt x="2116343" y="2168714"/>
                  <a:pt x="2129883" y="2185639"/>
                </a:cubicBezTo>
                <a:cubicBezTo>
                  <a:pt x="2146302" y="2206163"/>
                  <a:pt x="2171059" y="2219526"/>
                  <a:pt x="2185639" y="2241395"/>
                </a:cubicBezTo>
                <a:cubicBezTo>
                  <a:pt x="2262773" y="2357096"/>
                  <a:pt x="2145372" y="2177998"/>
                  <a:pt x="2230244" y="2319453"/>
                </a:cubicBezTo>
                <a:cubicBezTo>
                  <a:pt x="2244035" y="2342438"/>
                  <a:pt x="2261057" y="2363377"/>
                  <a:pt x="2274848" y="2386361"/>
                </a:cubicBezTo>
                <a:cubicBezTo>
                  <a:pt x="2316855" y="2456371"/>
                  <a:pt x="2298609" y="2422731"/>
                  <a:pt x="2330605" y="2486722"/>
                </a:cubicBezTo>
                <a:cubicBezTo>
                  <a:pt x="2334322" y="2505307"/>
                  <a:pt x="2336310" y="2524324"/>
                  <a:pt x="2341756" y="2542478"/>
                </a:cubicBezTo>
                <a:cubicBezTo>
                  <a:pt x="2359048" y="2600120"/>
                  <a:pt x="2364393" y="2591582"/>
                  <a:pt x="2386361" y="2642839"/>
                </a:cubicBezTo>
                <a:cubicBezTo>
                  <a:pt x="2419671" y="2720562"/>
                  <a:pt x="2412692" y="2754043"/>
                  <a:pt x="2475570" y="2798956"/>
                </a:cubicBezTo>
                <a:cubicBezTo>
                  <a:pt x="2485135" y="2805788"/>
                  <a:pt x="2497873" y="2806390"/>
                  <a:pt x="2509024" y="2810107"/>
                </a:cubicBezTo>
                <a:cubicBezTo>
                  <a:pt x="2581329" y="2882412"/>
                  <a:pt x="2496623" y="2803116"/>
                  <a:pt x="2598234" y="2877014"/>
                </a:cubicBezTo>
                <a:cubicBezTo>
                  <a:pt x="2621713" y="2894089"/>
                  <a:pt x="2641662" y="2915695"/>
                  <a:pt x="2665141" y="2932770"/>
                </a:cubicBezTo>
                <a:cubicBezTo>
                  <a:pt x="2682670" y="2945518"/>
                  <a:pt x="2703141" y="2953795"/>
                  <a:pt x="2720897" y="2966224"/>
                </a:cubicBezTo>
                <a:cubicBezTo>
                  <a:pt x="2805522" y="3025462"/>
                  <a:pt x="2780945" y="3037078"/>
                  <a:pt x="2910468" y="3088887"/>
                </a:cubicBezTo>
                <a:cubicBezTo>
                  <a:pt x="2947639" y="3103755"/>
                  <a:pt x="2985396" y="3117233"/>
                  <a:pt x="3021980" y="3133492"/>
                </a:cubicBezTo>
                <a:cubicBezTo>
                  <a:pt x="3171559" y="3199972"/>
                  <a:pt x="3062023" y="3161708"/>
                  <a:pt x="3144644" y="3189248"/>
                </a:cubicBezTo>
                <a:cubicBezTo>
                  <a:pt x="3190840" y="3220047"/>
                  <a:pt x="3173828" y="3203345"/>
                  <a:pt x="3211551" y="3256156"/>
                </a:cubicBezTo>
                <a:cubicBezTo>
                  <a:pt x="3219341" y="3267062"/>
                  <a:pt x="3222702" y="3282175"/>
                  <a:pt x="3233853" y="3289609"/>
                </a:cubicBezTo>
                <a:cubicBezTo>
                  <a:pt x="3240605" y="3294110"/>
                  <a:pt x="3332981" y="3311665"/>
                  <a:pt x="3334214" y="3311912"/>
                </a:cubicBezTo>
                <a:cubicBezTo>
                  <a:pt x="3355808" y="3376691"/>
                  <a:pt x="3332120" y="3318478"/>
                  <a:pt x="3389970" y="3401122"/>
                </a:cubicBezTo>
                <a:cubicBezTo>
                  <a:pt x="3412854" y="3433813"/>
                  <a:pt x="3440650" y="3488625"/>
                  <a:pt x="3456878" y="3523785"/>
                </a:cubicBezTo>
                <a:cubicBezTo>
                  <a:pt x="3468741" y="3549488"/>
                  <a:pt x="3480657" y="3575240"/>
                  <a:pt x="3490331" y="3601844"/>
                </a:cubicBezTo>
                <a:cubicBezTo>
                  <a:pt x="3510416" y="3657078"/>
                  <a:pt x="3527502" y="3713356"/>
                  <a:pt x="3546087" y="3769112"/>
                </a:cubicBezTo>
                <a:lnTo>
                  <a:pt x="3579541" y="3869473"/>
                </a:lnTo>
                <a:cubicBezTo>
                  <a:pt x="3583258" y="3899210"/>
                  <a:pt x="3587634" y="3928871"/>
                  <a:pt x="3590692" y="3958683"/>
                </a:cubicBezTo>
                <a:cubicBezTo>
                  <a:pt x="3602504" y="4073846"/>
                  <a:pt x="3608643" y="4189645"/>
                  <a:pt x="3624146" y="4304370"/>
                </a:cubicBezTo>
                <a:cubicBezTo>
                  <a:pt x="3627294" y="4327667"/>
                  <a:pt x="3639693" y="4348760"/>
                  <a:pt x="3646448" y="4371278"/>
                </a:cubicBezTo>
                <a:cubicBezTo>
                  <a:pt x="3651805" y="4389136"/>
                  <a:pt x="3659384" y="4430603"/>
                  <a:pt x="3668751" y="4449336"/>
                </a:cubicBezTo>
                <a:cubicBezTo>
                  <a:pt x="3703247" y="4518328"/>
                  <a:pt x="3706072" y="4495077"/>
                  <a:pt x="3735658" y="4572000"/>
                </a:cubicBezTo>
                <a:cubicBezTo>
                  <a:pt x="3745372" y="4597257"/>
                  <a:pt x="3747553" y="4625079"/>
                  <a:pt x="3757961" y="4650058"/>
                </a:cubicBezTo>
                <a:cubicBezTo>
                  <a:pt x="3758778" y="4652018"/>
                  <a:pt x="3803836" y="4728152"/>
                  <a:pt x="3813717" y="4739268"/>
                </a:cubicBezTo>
                <a:cubicBezTo>
                  <a:pt x="3834671" y="4762841"/>
                  <a:pt x="3858322" y="4783873"/>
                  <a:pt x="3880624" y="4806175"/>
                </a:cubicBezTo>
                <a:cubicBezTo>
                  <a:pt x="3895492" y="4821043"/>
                  <a:pt x="3908407" y="4838164"/>
                  <a:pt x="3925229" y="4850780"/>
                </a:cubicBezTo>
                <a:cubicBezTo>
                  <a:pt x="3940097" y="4861931"/>
                  <a:pt x="3955723" y="4872139"/>
                  <a:pt x="3969834" y="4884234"/>
                </a:cubicBezTo>
                <a:cubicBezTo>
                  <a:pt x="3981807" y="4894497"/>
                  <a:pt x="3990839" y="4908005"/>
                  <a:pt x="4003287" y="4917687"/>
                </a:cubicBezTo>
                <a:cubicBezTo>
                  <a:pt x="4024445" y="4934143"/>
                  <a:pt x="4049037" y="4945836"/>
                  <a:pt x="4070195" y="4962292"/>
                </a:cubicBezTo>
                <a:cubicBezTo>
                  <a:pt x="4082643" y="4971974"/>
                  <a:pt x="4091200" y="4986064"/>
                  <a:pt x="4103648" y="4995746"/>
                </a:cubicBezTo>
                <a:cubicBezTo>
                  <a:pt x="4124806" y="5012202"/>
                  <a:pt x="4149398" y="5023895"/>
                  <a:pt x="4170556" y="5040351"/>
                </a:cubicBezTo>
                <a:cubicBezTo>
                  <a:pt x="4216388" y="5075998"/>
                  <a:pt x="4252437" y="5125897"/>
                  <a:pt x="4304370" y="5151863"/>
                </a:cubicBezTo>
                <a:cubicBezTo>
                  <a:pt x="4341541" y="5170448"/>
                  <a:pt x="4379800" y="5187000"/>
                  <a:pt x="4415883" y="5207619"/>
                </a:cubicBezTo>
                <a:cubicBezTo>
                  <a:pt x="4432019" y="5216840"/>
                  <a:pt x="4444241" y="5232047"/>
                  <a:pt x="4460487" y="5241073"/>
                </a:cubicBezTo>
                <a:cubicBezTo>
                  <a:pt x="4480484" y="5252182"/>
                  <a:pt x="4524661" y="5266181"/>
                  <a:pt x="4549697" y="5274526"/>
                </a:cubicBezTo>
                <a:cubicBezTo>
                  <a:pt x="4611773" y="5336602"/>
                  <a:pt x="4550812" y="5289022"/>
                  <a:pt x="4661209" y="5319131"/>
                </a:cubicBezTo>
                <a:cubicBezTo>
                  <a:pt x="4677247" y="5323505"/>
                  <a:pt x="4690946" y="5334000"/>
                  <a:pt x="4705814" y="5341434"/>
                </a:cubicBezTo>
                <a:lnTo>
                  <a:pt x="4728117" y="5352585"/>
                </a:lnTo>
              </a:path>
            </a:pathLst>
          </a:custGeom>
          <a:noFill/>
          <a:ln w="762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CDE897-7C6C-E04F-0BA6-79124B18C178}"/>
              </a:ext>
            </a:extLst>
          </p:cNvPr>
          <p:cNvSpPr txBox="1"/>
          <p:nvPr/>
        </p:nvSpPr>
        <p:spPr>
          <a:xfrm rot="1404834">
            <a:off x="523138" y="2323821"/>
            <a:ext cx="2908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ЧЕРЕЗ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20ED51-5F21-F7FC-AC86-4B2AC2B51AC3}"/>
              </a:ext>
            </a:extLst>
          </p:cNvPr>
          <p:cNvSpPr txBox="1"/>
          <p:nvPr/>
        </p:nvSpPr>
        <p:spPr>
          <a:xfrm>
            <a:off x="5645271" y="2554654"/>
            <a:ext cx="183719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</a:t>
            </a:r>
            <a:endParaRPr kumimoji="0" lang="ru-RU" sz="1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B40A7A-54B8-CEF2-61BA-34A8F20F21C9}"/>
              </a:ext>
            </a:extLst>
          </p:cNvPr>
          <p:cNvSpPr txBox="1"/>
          <p:nvPr/>
        </p:nvSpPr>
        <p:spPr>
          <a:xfrm>
            <a:off x="8504553" y="-485683"/>
            <a:ext cx="3268727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900" b="0" i="0" u="none" strike="noStrike" kern="1200" cap="none" spc="0" normalizeH="0" baseline="0" noProof="0" dirty="0">
                <a:ln>
                  <a:noFill/>
                </a:ln>
                <a:solidFill>
                  <a:srgbClr val="362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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362A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82CB20F-665F-36D3-C039-4F4385052878}"/>
              </a:ext>
            </a:extLst>
          </p:cNvPr>
          <p:cNvSpPr txBox="1"/>
          <p:nvPr/>
        </p:nvSpPr>
        <p:spPr>
          <a:xfrm>
            <a:off x="7183626" y="3155222"/>
            <a:ext cx="337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Омск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75D1E8F-6C9D-2824-803A-9308684E3B98}"/>
              </a:ext>
            </a:extLst>
          </p:cNvPr>
          <p:cNvSpPr txBox="1"/>
          <p:nvPr/>
        </p:nvSpPr>
        <p:spPr>
          <a:xfrm>
            <a:off x="4207322" y="2138953"/>
            <a:ext cx="1092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</a:t>
            </a:r>
            <a:endParaRPr kumimoji="0" lang="ru-RU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35995B3-1817-066B-8546-D0570FC7648D}"/>
              </a:ext>
            </a:extLst>
          </p:cNvPr>
          <p:cNvSpPr txBox="1"/>
          <p:nvPr/>
        </p:nvSpPr>
        <p:spPr>
          <a:xfrm>
            <a:off x="4978894" y="2109802"/>
            <a:ext cx="253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окраин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CE3DB600-0F41-99DB-33F6-F488D43960A5}"/>
              </a:ext>
            </a:extLst>
          </p:cNvPr>
          <p:cNvGrpSpPr/>
          <p:nvPr/>
        </p:nvGrpSpPr>
        <p:grpSpPr>
          <a:xfrm rot="19589168">
            <a:off x="284702" y="5103983"/>
            <a:ext cx="3163596" cy="1806783"/>
            <a:chOff x="6343062" y="2570952"/>
            <a:chExt cx="5216277" cy="1806783"/>
          </a:xfrm>
        </p:grpSpPr>
        <p:cxnSp>
          <p:nvCxnSpPr>
            <p:cNvPr id="37" name="Прямая со стрелкой 36">
              <a:extLst>
                <a:ext uri="{FF2B5EF4-FFF2-40B4-BE49-F238E27FC236}">
                  <a16:creationId xmlns:a16="http://schemas.microsoft.com/office/drawing/2014/main" id="{CD6B61F1-7271-4D31-E663-A215C0C0BE7A}"/>
                </a:ext>
              </a:extLst>
            </p:cNvPr>
            <p:cNvCxnSpPr>
              <a:cxnSpLocks/>
            </p:cNvCxnSpPr>
            <p:nvPr/>
          </p:nvCxnSpPr>
          <p:spPr>
            <a:xfrm rot="2010832" flipV="1">
              <a:off x="6737578" y="2570952"/>
              <a:ext cx="4769383" cy="1806783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A765774-82BF-8701-2C1A-968A136205AF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343062" y="2916486"/>
              <a:ext cx="52162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ДО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B850DD35-5797-359A-1638-FF48FB4BEB65}"/>
              </a:ext>
            </a:extLst>
          </p:cNvPr>
          <p:cNvGrpSpPr/>
          <p:nvPr/>
        </p:nvGrpSpPr>
        <p:grpSpPr>
          <a:xfrm rot="19904556" flipH="1">
            <a:off x="3188204" y="193955"/>
            <a:ext cx="2083230" cy="3197162"/>
            <a:chOff x="10529628" y="1011576"/>
            <a:chExt cx="3434923" cy="3153476"/>
          </a:xfrm>
        </p:grpSpPr>
        <p:cxnSp>
          <p:nvCxnSpPr>
            <p:cNvPr id="40" name="Прямая со стрелкой 39">
              <a:extLst>
                <a:ext uri="{FF2B5EF4-FFF2-40B4-BE49-F238E27FC236}">
                  <a16:creationId xmlns:a16="http://schemas.microsoft.com/office/drawing/2014/main" id="{EB37100F-5D89-59F2-21C7-1CE9687091DA}"/>
                </a:ext>
              </a:extLst>
            </p:cNvPr>
            <p:cNvCxnSpPr>
              <a:cxnSpLocks/>
            </p:cNvCxnSpPr>
            <p:nvPr/>
          </p:nvCxnSpPr>
          <p:spPr>
            <a:xfrm rot="19904556" flipH="1">
              <a:off x="10529628" y="1792821"/>
              <a:ext cx="3434923" cy="1089012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0A024E2-6FA1-ED7C-F19F-3C448B846A19}"/>
                </a:ext>
              </a:extLst>
            </p:cNvPr>
            <p:cNvSpPr txBox="1">
              <a:spLocks noChangeAspect="1"/>
            </p:cNvSpPr>
            <p:nvPr/>
          </p:nvSpPr>
          <p:spPr>
            <a:xfrm rot="18209112" flipH="1">
              <a:off x="9846011" y="2207707"/>
              <a:ext cx="3153476" cy="761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дорога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К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деревн</a:t>
              </a:r>
              <a:r>
                <a:rPr kumimoji="0" lang="ru-RU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Е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29A2649B-0DED-CEF1-6D28-7FEEE58FD0F9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2585583" y="955696"/>
            <a:ext cx="2168069" cy="1183257"/>
          </a:xfrm>
          <a:prstGeom prst="straightConnector1">
            <a:avLst/>
          </a:prstGeom>
          <a:ln w="762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173C5605-F899-B041-CE2A-7AC9666ADEB0}"/>
              </a:ext>
            </a:extLst>
          </p:cNvPr>
          <p:cNvSpPr txBox="1">
            <a:spLocks noChangeAspect="1"/>
          </p:cNvSpPr>
          <p:nvPr/>
        </p:nvSpPr>
        <p:spPr>
          <a:xfrm rot="1695444">
            <a:off x="1900862" y="1361353"/>
            <a:ext cx="2747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дорога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деревн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DD49D83-15F1-587D-6D47-F7673A650021}"/>
              </a:ext>
            </a:extLst>
          </p:cNvPr>
          <p:cNvSpPr txBox="1"/>
          <p:nvPr/>
        </p:nvSpPr>
        <p:spPr>
          <a:xfrm>
            <a:off x="1304426" y="-121974"/>
            <a:ext cx="19937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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89F6462-8AB3-6CFC-AC2C-29234F578E1E}"/>
              </a:ext>
            </a:extLst>
          </p:cNvPr>
          <p:cNvSpPr txBox="1"/>
          <p:nvPr/>
        </p:nvSpPr>
        <p:spPr>
          <a:xfrm>
            <a:off x="125392" y="42021"/>
            <a:ext cx="1313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палатка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0835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191D35-B6D5-6143-1766-7D01BB071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4837708" y="66882"/>
            <a:ext cx="7224659" cy="210836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2F1225-2C99-317D-7482-04DAE4396D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60000">
            <a:off x="128928" y="2716093"/>
            <a:ext cx="7244040" cy="185983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A255448-DDE9-CFA9-6330-4D2647BBDC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60000">
            <a:off x="4948329" y="3712848"/>
            <a:ext cx="7105333" cy="293699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4364AA-A905-3403-F5A8-07E0A03C7297}"/>
              </a:ext>
            </a:extLst>
          </p:cNvPr>
          <p:cNvSpPr txBox="1">
            <a:spLocks/>
          </p:cNvSpPr>
          <p:nvPr/>
        </p:nvSpPr>
        <p:spPr>
          <a:xfrm>
            <a:off x="-100189" y="359309"/>
            <a:ext cx="5220829" cy="18618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</a:t>
            </a:r>
            <a:b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040399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383" y="955826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Я встретил своего друга, которого не видел уже года три.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</a:t>
            </a:r>
            <a:r>
              <a:rPr lang="ru-RU" sz="2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Квартира, в которую мы вошли, была ярко освещена, звучала тихая музыка.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В школе, куда он ходил с первого класса, изучали три иностранных языка.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Это была одна из величайших певиц, каких я только слышал.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Они поднялись на самый верх холма, откуда были видны поля, река и небольшой лесок вдали.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В те минуты, когда мы оставались с отцом вдвоём, он рассказывал мне о своей работе в газете.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7. Всё чаще и чаще он думал о своём старшем брате, благодаря которому он смог получить хорошее образование и найти хорошую работу.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8. На Дальнем Востоке у них был друг, чьих писем они всегда очень ждали.= На Дальнем Востоке у них был друг, писем которого они всегда очень ждали.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3915490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383" y="955826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Я встретил своего друга, </a:t>
            </a:r>
            <a:r>
              <a:rPr lang="ru-RU" sz="2800" b="0" i="0" u="sng" strike="noStrike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 не видел уже года три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</a:t>
            </a:r>
            <a:r>
              <a:rPr lang="ru-RU" sz="2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Квартира, в которую мы вошли, была ярко освещена, звучала тихая музыка.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В школе, куда он ходил с первого класса, изучали три иностранных языка.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Это была одна из величайших певиц, каких я только слышал.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Они поднялись на самый верх холма, откуда были видны поля, река и небольшой лесок вдали.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В те минуты, когда мы оставались с отцом вдвоём, он рассказывал мне о своей работе в газете.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7. Всё чаще и чаще он думал о своём старшем брате, благодаря которому он смог получить хорошее образование и найти хорошую работу.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8. На Дальнем Востоке у них был друг, чьих писем они всегда очень ждали.= На Дальнем Востоке у них был друг, писем которого они всегда очень ждали.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53445FFC-E606-FF17-FFBF-A455DA987FAE}"/>
              </a:ext>
            </a:extLst>
          </p:cNvPr>
          <p:cNvSpPr/>
          <p:nvPr/>
        </p:nvSpPr>
        <p:spPr>
          <a:xfrm>
            <a:off x="2769326" y="1907177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5361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383" y="955826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Я встретил своего друга, </a:t>
            </a:r>
            <a:r>
              <a:rPr lang="ru-RU" sz="2800" b="0" i="0" u="sng" strike="noStrike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 не видел уже года три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</a:t>
            </a:r>
            <a:r>
              <a:rPr lang="ru-RU" sz="2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Квартира,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 которую мы вошли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была ярко освещена, звучала тихая музыка.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В школе, куда он ходил с первого класса, изучали три иностранных языка.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Это была одна из величайших певиц, каких я только слышал.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Они поднялись на самый верх холма, откуда были видны поля, река и небольшой лесок вдали.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В те минуты, когда мы оставались с отцом вдвоём, он рассказывал мне о своей работе в газете.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7. Всё чаще и чаще он думал о своём старшем брате, благодаря которому он смог получить хорошее образование и найти хорошую работу.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8. На Дальнем Востоке у них был друг, чьих писем они всегда очень ждали.= На Дальнем Востоке у них был друг, писем которого они всегда очень ждали.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8316E613-DDFA-F72F-F940-8510CEBA6E9A}"/>
              </a:ext>
            </a:extLst>
          </p:cNvPr>
          <p:cNvSpPr/>
          <p:nvPr/>
        </p:nvSpPr>
        <p:spPr>
          <a:xfrm>
            <a:off x="1044077" y="2325188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2744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383" y="955826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Я встретил своего друга, </a:t>
            </a:r>
            <a:r>
              <a:rPr lang="ru-RU" sz="2800" b="0" i="0" u="sng" strike="noStrike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 не видел уже года три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</a:t>
            </a:r>
            <a:r>
              <a:rPr lang="ru-RU" sz="2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Квартира,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 которую мы вошли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была ярко освещена, звучала тихая музыка.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В школе,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куда он ходил с первого класса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изучали три иностранных языка.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Это была одна из величайших певиц, каких я только слышал.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Они поднялись на самый верх холма, откуда были видны поля, река и небольшой лесок вдали.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В те минуты, когда мы оставались с отцом вдвоём, он рассказывал мне о своей работе в газете.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7. Всё чаще и чаще он думал о своём старшем брате, благодаря которому он смог получить хорошее образование и найти хорошую работу.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8. На Дальнем Востоке у них был друг, чьих писем они всегда очень ждали.= На Дальнем Востоке у них был друг, писем которого они всегда очень ждали.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BEDFD52B-BD25-7CA9-CBCD-215DAE7409F8}"/>
              </a:ext>
            </a:extLst>
          </p:cNvPr>
          <p:cNvSpPr/>
          <p:nvPr/>
        </p:nvSpPr>
        <p:spPr>
          <a:xfrm>
            <a:off x="1044077" y="2795451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5307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383" y="955826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Я встретил своего друга, </a:t>
            </a:r>
            <a:r>
              <a:rPr lang="ru-RU" sz="2800" b="0" i="0" u="sng" strike="noStrike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 не видел уже года три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</a:t>
            </a:r>
            <a:r>
              <a:rPr lang="ru-RU" sz="2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Квартира,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 которую мы вошли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была ярко освещена, звучала тихая музыка.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В школе,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куда он ходил с первого класса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изучали три иностранных языка.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Это была одна из величайших певиц,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каких я только слышал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Они поднялись на самый верх холма, откуда были видны поля, река и небольшой лесок вдали.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В те минуты, когда мы оставались с отцом вдвоём, он рассказывал мне о своей работе в газете.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7. Всё чаще и чаще он думал о своём старшем брате, благодаря которому он смог получить хорошее образование и найти хорошую работу.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8. На Дальнем Востоке у них был друг, чьих писем они всегда очень ждали.= На Дальнем Востоке у них был друг, писем которого они всегда очень ждали.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9A6CAB0D-A862-6633-931B-3A575899B27E}"/>
              </a:ext>
            </a:extLst>
          </p:cNvPr>
          <p:cNvSpPr/>
          <p:nvPr/>
        </p:nvSpPr>
        <p:spPr>
          <a:xfrm>
            <a:off x="4206241" y="3193868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498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383" y="955826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Я встретил своего друга, </a:t>
            </a:r>
            <a:r>
              <a:rPr lang="ru-RU" sz="2800" b="0" i="0" u="sng" strike="noStrike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 не видел уже года три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</a:t>
            </a:r>
            <a:r>
              <a:rPr lang="ru-RU" sz="2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Квартира,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 которую мы вошли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была ярко освещена, звучала тихая музыка.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В школе,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куда он ходил с первого класса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изучали три иностранных языка.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Это была одна из величайших певиц,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каких я только слышал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Они поднялись на самый верх холма,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откуда были видны поля, река и небольшой лесок вдали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В те минуты, когда мы оставались с отцом вдвоём, он рассказывал мне о своей работе в газете.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7. Всё чаще и чаще он думал о своём старшем брате, благодаря которому он смог получить хорошее образование и найти хорошую работу.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8. На Дальнем Востоке у них был друг, чьих писем они всегда очень ждали.= На Дальнем Востоке у них был друг, писем которого они всегда очень ждали.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28315906-FB6F-CF25-3117-A909349B5C09}"/>
              </a:ext>
            </a:extLst>
          </p:cNvPr>
          <p:cNvSpPr/>
          <p:nvPr/>
        </p:nvSpPr>
        <p:spPr>
          <a:xfrm>
            <a:off x="3579223" y="3618451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8331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383" y="955826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Я встретил своего друга, </a:t>
            </a:r>
            <a:r>
              <a:rPr lang="ru-RU" sz="2800" b="0" i="0" u="sng" strike="noStrike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 не видел уже года три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</a:t>
            </a:r>
            <a:r>
              <a:rPr lang="ru-RU" sz="2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Квартира,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 которую мы вошли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была ярко освещена, звучала тихая музыка.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В школе,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куда он ходил с первого класса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изучали три иностранных языка.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Это была одна из величайших певиц,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каких я только слышал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Они поднялись на самый верх холма,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откуда были видны поля, река и небольшой лесок вдали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В </a:t>
            </a:r>
            <a:r>
              <a:rPr lang="ru-RU" sz="2800" b="1" i="0" u="sng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те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минуты,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когда мы оставались с отцом вдвоём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он рассказывал мне о своей работе в газете.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7. Всё чаще и чаще он думал о своём старшем брате, благодаря которому он смог получить хорошее образование и найти хорошую работу.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8. На Дальнем Востоке у них был друг, чьих писем они всегда очень ждали.= На Дальнем Востоке у них был друг, писем которого они всегда очень ждали.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7544308E-2617-1908-2732-5E4D28ACFD01}"/>
              </a:ext>
            </a:extLst>
          </p:cNvPr>
          <p:cNvSpPr/>
          <p:nvPr/>
        </p:nvSpPr>
        <p:spPr>
          <a:xfrm>
            <a:off x="1319349" y="4101737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2830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383" y="955826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Я встретил своего друга, </a:t>
            </a:r>
            <a:r>
              <a:rPr lang="ru-RU" sz="2800" b="0" i="0" u="sng" strike="noStrike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 не видел уже года три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</a:t>
            </a:r>
            <a:r>
              <a:rPr lang="ru-RU" sz="2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Квартира,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 которую мы вошли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была ярко освещена, звучала тихая музыка.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В школе,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куда он ходил с первого класса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изучали три иностранных языка.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Это была одна из величайших певиц,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каких я только слышал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Они поднялись на самый верх холма,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откуда были видны поля, река и небольшой лесок вдали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В те минуты,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когда мы оставались с отцом вдвоём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он рассказывал мне о своей работе в газете.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7. Всё чаще и чаще он думал о своём старшем брате,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благодаря которому он смог получить хорошее образование и найти хорошую работу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8. На Дальнем Востоке у них был друг, чьих писем они всегда очень ждали.= На Дальнем Востоке у них был друг, писем которого они всегда очень ждали.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A40D5516-89D9-8B4A-C967-0B5EA50BFE8C}"/>
              </a:ext>
            </a:extLst>
          </p:cNvPr>
          <p:cNvSpPr/>
          <p:nvPr/>
        </p:nvSpPr>
        <p:spPr>
          <a:xfrm>
            <a:off x="5616077" y="4545874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2422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383" y="955826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Я встретил своего друга, </a:t>
            </a:r>
            <a:r>
              <a:rPr lang="ru-RU" sz="2800" b="0" i="0" u="sng" strike="noStrike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 не видел уже года три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</a:t>
            </a:r>
            <a:r>
              <a:rPr lang="ru-RU" sz="2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Квартира,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 которую мы вошли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была ярко освещена, звучала тихая музыка.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В школе,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куда он ходил с первого класса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изучали три иностранных языка.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Это была одна из величайших певиц,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каких я только слышал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Они поднялись на самый верх холма,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откуда были видны поля, река и небольшой лесок вдали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В те минуты,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когда мы оставались с отцом вдвоём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он рассказывал мне о своей работе в газете.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7. Всё чаще и чаще он думал о своём старшем брате,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благодаря которому он смог получить хорошее образование и найти хорошую работу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8. На Дальнем Востоке у них был друг,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чьих писем они всегда очень ждали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.= На Дальнем Востоке у них был друг, </a:t>
            </a:r>
            <a:r>
              <a:rPr lang="ru-RU" sz="28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писем которого они всегда очень ждали</a:t>
            </a:r>
            <a:r>
              <a:rPr lang="ru-RU" sz="2800" b="0" i="0" u="none" strike="noStrike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EAD796B7-C344-EE23-2D81-027BB60B1840}"/>
              </a:ext>
            </a:extLst>
          </p:cNvPr>
          <p:cNvSpPr/>
          <p:nvPr/>
        </p:nvSpPr>
        <p:spPr>
          <a:xfrm>
            <a:off x="4193177" y="5277394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Знак умножения 3">
            <a:extLst>
              <a:ext uri="{FF2B5EF4-FFF2-40B4-BE49-F238E27FC236}">
                <a16:creationId xmlns:a16="http://schemas.microsoft.com/office/drawing/2014/main" id="{71623F73-43EB-BC84-2B4B-E20FAF6F2E2A}"/>
              </a:ext>
            </a:extLst>
          </p:cNvPr>
          <p:cNvSpPr/>
          <p:nvPr/>
        </p:nvSpPr>
        <p:spPr>
          <a:xfrm>
            <a:off x="1410789" y="5640916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642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9. Последние годы показали, что молодёжь — это такой слой общества, который может вывести жизнь любой страны на совершенно иной, чем прежде, уровень.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10. Наша газета как-то получила письмо от читательницы. Это письмо она назвала так: “Лучшие дни — только те, когда не делаешь зла...”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11. Эта телевизионная программа напомнила многим о том времени, когда все события переживались людьми искренне и открыто.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12. В эти дни мы отмечаем юбилей учёного, жизнь и судьба которого были связаны с самыми трудными периодами в истории нашей страны.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13. Город расположился на берегах реки, где много веков назад проходили торговые пути.</a:t>
            </a:r>
          </a:p>
          <a:p>
            <a:pPr algn="l"/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36402965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9. Последние годы показали, что молодёжь — это </a:t>
            </a:r>
            <a:r>
              <a:rPr lang="ru-RU" sz="3200" b="1" u="sng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такой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слой общества,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который может вывести жизнь любой страны на совершенно иной, чем прежде, уровень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10. Наша газета как-то получила письмо от читательницы. Это письмо она назвала так: “Лучшие дни — только те, когда не делаешь зла...”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11. Эта телевизионная программа напомнила многим о том времени, когда все события переживались людьми искренне и открыто.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12. В эти дни мы отмечаем юбилей учёного, жизнь и судьба которого были связаны с самыми трудными периодами в истории нашей страны.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13. Город расположился на берегах реки, где много веков назад проходили торговые пути.</a:t>
            </a:r>
          </a:p>
          <a:p>
            <a:pPr algn="l"/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75338B3B-26F0-D20F-817D-CEC42D0DDE3C}"/>
              </a:ext>
            </a:extLst>
          </p:cNvPr>
          <p:cNvSpPr/>
          <p:nvPr/>
        </p:nvSpPr>
        <p:spPr>
          <a:xfrm>
            <a:off x="7746275" y="2050868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4283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9. Последние годы показали, что молодёжь — это такой слой общества,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который может вывести жизнь любой страны на совершенно иной, чем прежде, уровень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10. Наша газета как-то получила письмо от читательницы. Это письмо она назвала так: “Лучшие дни — только </a:t>
            </a:r>
            <a:r>
              <a:rPr lang="ru-RU" sz="3200" b="1" u="sng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те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когда не делаешь зла...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”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11. Эта телевизионная программа напомнила многим о том времени, когда все события переживались людьми искренне и открыто.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12. В эти дни мы отмечаем юбилей учёного, жизнь и судьба которого были связаны с самыми трудными периодами в истории нашей страны.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13. Город расположился на берегах реки, где много веков назад проходили торговые пути.</a:t>
            </a:r>
          </a:p>
          <a:p>
            <a:pPr algn="l"/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05E8F491-0792-0D80-FEBF-B2113F7D5DF1}"/>
              </a:ext>
            </a:extLst>
          </p:cNvPr>
          <p:cNvSpPr/>
          <p:nvPr/>
        </p:nvSpPr>
        <p:spPr>
          <a:xfrm>
            <a:off x="3474720" y="3272245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Знак умножения 3">
            <a:extLst>
              <a:ext uri="{FF2B5EF4-FFF2-40B4-BE49-F238E27FC236}">
                <a16:creationId xmlns:a16="http://schemas.microsoft.com/office/drawing/2014/main" id="{A6E3D32C-7EE2-5F6E-D3A2-F8C67EB38BF8}"/>
              </a:ext>
            </a:extLst>
          </p:cNvPr>
          <p:cNvSpPr/>
          <p:nvPr/>
        </p:nvSpPr>
        <p:spPr>
          <a:xfrm>
            <a:off x="1647008" y="3265713"/>
            <a:ext cx="326571" cy="235132"/>
          </a:xfrm>
          <a:prstGeom prst="mathMultiply">
            <a:avLst/>
          </a:prstGeom>
          <a:solidFill>
            <a:srgbClr val="73B24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8447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9. Последние годы показали, что молодёжь — это такой слой общества,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который может вывести жизнь любой страны на совершенно иной, чем прежде, уровень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10. Наша газета как-то получила письмо от читательницы. Это письмо она назвала так: “Лучшие дни — только те,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когда не делаешь зла...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”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11. Эта телевизионная программа напомнила многим о </a:t>
            </a:r>
            <a:r>
              <a:rPr lang="ru-RU" sz="3200" b="1" u="sng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том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времени,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когда все события переживались людьми искренне и открыто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12. В эти дни мы отмечаем юбилей учёного, жизнь и судьба которого были связаны с самыми трудными периодами в истории нашей страны.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13. Город расположился на берегах реки, где много веков назад проходили торговые пути.</a:t>
            </a:r>
          </a:p>
          <a:p>
            <a:pPr algn="l"/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BA64706C-D76A-1B85-0A52-D560EA4FF461}"/>
              </a:ext>
            </a:extLst>
          </p:cNvPr>
          <p:cNvSpPr/>
          <p:nvPr/>
        </p:nvSpPr>
        <p:spPr>
          <a:xfrm>
            <a:off x="8438606" y="3736016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32569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9. Последние годы показали, что молодёжь — это такой слой общества,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который может вывести жизнь любой страны на совершенно иной, чем прежде, уровень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10. Наша газета как-то получила письмо от читательницы. Это письмо она назвала так: “Лучшие дни — только те,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когда не делаешь зла...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”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11. Эта телевизионная программа напомнила многим о том времени,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когда все события переживались людьми искренне и открыто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12. В эти дни мы отмечаем юбилей учёного,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жизнь и судьба которого были связаны с самыми трудными периодами в истории нашей страны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13. Город расположился на берегах реки, где много веков назад проходили торговые пути.</a:t>
            </a:r>
          </a:p>
          <a:p>
            <a:pPr algn="l"/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5C509ADA-70FF-273B-345C-4A34AF4970B1}"/>
              </a:ext>
            </a:extLst>
          </p:cNvPr>
          <p:cNvSpPr/>
          <p:nvPr/>
        </p:nvSpPr>
        <p:spPr>
          <a:xfrm>
            <a:off x="5264331" y="4591593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968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предложениях найдите придаточное определительное и главное слово (словосочетание), к которому оно относится. Объясните форму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Проанализируйте употребление союзов и союзных слов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9. Последние годы показали, что молодёжь — это такой слой общества,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который может вывести жизнь любой страны на совершенно иной, чем прежде, уровень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10. Наша газета как-то получила письмо от читательницы. Это письмо она назвала так: “Лучшие дни — только те,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когда не делаешь зла...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”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11. Эта телевизионная программа напомнила многим о том времени,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когда все события переживались людьми искренне и открыто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12. В эти дни мы отмечаем юбилей учёного,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жизнь и судьба которого были связаны с самыми трудными периодами в истории нашей страны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13. Город расположился на берегах реки, </a:t>
            </a:r>
            <a:r>
              <a:rPr lang="ru-RU" sz="3200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где много веков назад проходили торговые пути</a:t>
            </a: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/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B43F7BD5-1788-42C3-A81C-2C385F14F139}"/>
              </a:ext>
            </a:extLst>
          </p:cNvPr>
          <p:cNvSpPr/>
          <p:nvPr/>
        </p:nvSpPr>
        <p:spPr>
          <a:xfrm>
            <a:off x="4585062" y="5401491"/>
            <a:ext cx="326571" cy="235132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70088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Они сидели в лодке, которая плыла вниз по реке.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0610965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Они сидели в лодке,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которая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плыла вниз по реке.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3148149" y="1841863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83408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Они сидели в лодке,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которая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плыла вниз по реке.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Они сидели в лодке. Лодка плыла вниз по реке.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3148149" y="1841863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57579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Они сидели в лодке,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которая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плыла вниз по реке.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Они сидели в лодке. Лодка плыла вниз по реке.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 лесу было много грибов, которые выросли сразу после тёплого летнего дождя. </a:t>
            </a:r>
            <a:endParaRPr lang="ru-RU" sz="2400" dirty="0"/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3148149" y="1841863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12772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Они сидели в лодке,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которая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плыла вниз по реке.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Они сидели в лодке. Лодка плыла вниз по реке.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 лесу было много грибов,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которые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выросли сразу после тёплого летнего дождя. </a:t>
            </a:r>
            <a:endParaRPr lang="ru-RU" sz="2400" dirty="0"/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3148149" y="1841863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Знак умножения 3">
            <a:extLst>
              <a:ext uri="{FF2B5EF4-FFF2-40B4-BE49-F238E27FC236}">
                <a16:creationId xmlns:a16="http://schemas.microsoft.com/office/drawing/2014/main" id="{C1217EAB-94F5-6A2D-5B47-12574C2785A8}"/>
              </a:ext>
            </a:extLst>
          </p:cNvPr>
          <p:cNvSpPr/>
          <p:nvPr/>
        </p:nvSpPr>
        <p:spPr>
          <a:xfrm>
            <a:off x="3979818" y="4136572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8379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Они сидели в лодке,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которая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плыла вниз по реке.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Они сидели в лодке. Лодка плыла вниз по реке.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 лесу было много грибов,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которые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выросли сразу после тёплого летнего дождя. </a:t>
            </a:r>
            <a:endParaRPr lang="ru-RU" sz="2400" dirty="0"/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В лесу было много грибов. Грибы выросли сразу после тёплого летнего дождя.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3148149" y="1841863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Знак умножения 3">
            <a:extLst>
              <a:ext uri="{FF2B5EF4-FFF2-40B4-BE49-F238E27FC236}">
                <a16:creationId xmlns:a16="http://schemas.microsoft.com/office/drawing/2014/main" id="{C1217EAB-94F5-6A2D-5B47-12574C2785A8}"/>
              </a:ext>
            </a:extLst>
          </p:cNvPr>
          <p:cNvSpPr/>
          <p:nvPr/>
        </p:nvSpPr>
        <p:spPr>
          <a:xfrm>
            <a:off x="3979818" y="4136572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29053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Дети вбежали в комнату, посреди которой стояла ёлка.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На берегу пруда стояло дерево, ветви которого касались воды.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На доме, где жил Д.</a:t>
            </a:r>
            <a:r>
              <a:rPr lang="en-US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Шостакович, была открыта мемориальная доска.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По телевидению выступал известный кинорежиссёр, чьи фильмы получили призы международных кинофестивалей.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7354195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Дети вбежали в комнату, посреди которой стояла ёлка.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Дети вбежали в комнату. Посреди комнаты стояла ёлка.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На берегу пруда стояло дерево, ветви которого касались воды.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На доме, где жил Д.</a:t>
            </a:r>
            <a:r>
              <a:rPr lang="en-US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Шостакович, была открыта мемориальная доска.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По телевидению выступал известный кинорежиссёр, чьи фильмы получили призы международных кинофестивалей.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3776487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Дети вбежали в комнату, посреди которой стояла ёлка.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Дети вбежали в комнату. Посреди комнаты стояла ёлка.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На берегу пруда стояло дерево, ветви которого касались воды.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На берегу пруда стояло дерево. Ветви дерева касались воды.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На доме, где жил Д.</a:t>
            </a:r>
            <a:r>
              <a:rPr lang="en-US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Шостакович, была открыта мемориальная доска.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По телевидению выступал известный кинорежиссёр, чьи фильмы получили призы международных кинофестивалей.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32513801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Дети вбежали в комнату, посреди которой стояла ёлка.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Дети вбежали в комнату. Посреди комнаты стояла ёлка.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На берегу пруда стояло дерево, ветви которого касались воды.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На берегу пруда стояло дерево. Ветви дерева касались воды.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На доме, где жил Д.</a:t>
            </a:r>
            <a:r>
              <a:rPr lang="en-US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Шостакович, была открыта мемориальная доска.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На доме была открыта мемориальная доска. В доме жил Д.</a:t>
            </a:r>
            <a:r>
              <a:rPr lang="en-US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Шостакович.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По телевидению выступал известный кинорежиссёр, чьи фильмы получили призы международных кинофестивалей.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7175139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lnSpcReduction="10000"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Дети вбежали в комнату, посреди которой стояла ёлка.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Дети вбежали в комнату. Посреди комнаты стояла ёлка.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На берегу пруда стояло дерево, ветви которого касались воды.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На берегу пруда стояло дерево. Ветви дерева касались воды.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На доме, где жил Д.</a:t>
            </a:r>
            <a:r>
              <a:rPr lang="en-US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Шостакович, была открыта мемориальная доска.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На доме была открыта мемориальная доска. В доме жил Д.</a:t>
            </a:r>
            <a:r>
              <a:rPr lang="en-US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Шостакович.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По телевидению выступал известный кинорежиссёр, чьи фильмы получили призы международных кинофестивалей.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По телевидению выступал известный кинорежиссёр. Фильмы кинорежиссёра получили призы международных кинофестивалей.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4268665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R="0" algn="l" rtl="0"/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В день рождения девочке подарили красивую куклу. С этой куклой девочка играла целыми днями.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2. Мы ехали вдоль берега реки. Над рекой летали птицы.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3. С утра шёл сильный дождь. Из-за дождя мы не могли пойти в лес.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4. Студент подошёл к столу. За столом сидел экзаменатор.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376003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R="0" algn="l" rtl="0"/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В день рождения девочке подарили красивую куклу. С этой куклой девочка играла целыми днями.</a:t>
            </a:r>
          </a:p>
          <a:p>
            <a:pPr marR="0" algn="l" rtl="0">
              <a:spcAft>
                <a:spcPts val="600"/>
              </a:spcAft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    В день рождения девочке подарили красивую куклу, с которой девочка (/она) играла целыми днями.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2. Мы ехали вдоль берега реки. Над рекой летали птицы.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3. С утра шёл сильный дождь. Из-за дождя мы не могли пойти в лес.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4. Студент подошёл к столу. За столом сидел экзаменатор.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1463594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R="0" algn="l" rtl="0"/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В день рождения девочке подарили красивую куклу. С этой куклой девочка играла целыми днями.</a:t>
            </a:r>
          </a:p>
          <a:p>
            <a:pPr marR="0" algn="l" rtl="0">
              <a:spcAft>
                <a:spcPts val="600"/>
              </a:spcAft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    В день рождения девочке подарили красивую куклу, с которой девочка (/она) играла целыми днями.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2. Мы ехали вдоль берега реки. Над рекой летали птицы.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ехали вдоль берега реки, над которой летали птицы.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3. С утра шёл сильный дождь. Из-за дождя мы не могли пойти в лес.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4. Студент подошёл к столу. За столом сидел экзаменатор.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8591032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R="0" algn="l" rtl="0"/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В день рождения девочке подарили красивую куклу. С этой куклой девочка играла целыми днями.</a:t>
            </a:r>
          </a:p>
          <a:p>
            <a:pPr marR="0" algn="l" rtl="0">
              <a:spcAft>
                <a:spcPts val="600"/>
              </a:spcAft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    В день рождения девочке подарили красивую куклу, с которой девочка (/она) играла целыми днями.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2. Мы ехали вдоль берега реки. Над рекой летали птицы.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ехали вдоль берега реки, над которой летали птицы.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3. С утра шёл сильный дождь. Из-за дождя мы не могли пойти в лес.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С утра шёл сильный дождь, из-за которого мы не могли пойти в лес.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4. Студент подошёл к столу. За столом сидел экзаменатор.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5934529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R="0" algn="l" rtl="0"/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В день рождения девочке подарили красивую куклу. С этой куклой девочка играла целыми днями.</a:t>
            </a:r>
          </a:p>
          <a:p>
            <a:pPr marR="0" algn="l" rtl="0">
              <a:spcAft>
                <a:spcPts val="600"/>
              </a:spcAft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    В день рождения девочке подарили красивую куклу, с которой девочка (/она) играла целыми днями.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2. Мы ехали вдоль берега реки. Над рекой летали птицы.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ехали вдоль берега реки, над которой летали птицы.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3. С утра шёл сильный дождь. Из-за дождя мы не могли пойти в лес.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С утра шёл сильный дождь, из-за которого мы не могли пойти в лес.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4. Студент подошёл к столу. За столом сидел экзаменатор.</a:t>
            </a:r>
          </a:p>
          <a:p>
            <a:pPr algn="l"/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 Студент подошёл к столу, за которым сидел экзаменатор.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0468729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подошли к старинному дому. На стене дома висела мемориальная доска.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Они жили в небольшой комнате. Стены комнаты были окрашены в светло-розовый цвет.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 работал в кабинете. Окна кабинета выходили на тихую улицу.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подъехали к озеру. На берегу озера стояло несколько небольших домов.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комнату вбежали дети. Лица детей сияли счастьем и радостью.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1199170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подошли к старинному дому. На стене дома висела мемориальная доска.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подошли к старинному дому, на стене которого висела мемориальная доска.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Они жили в небольшой комнате. Стены комнаты были окрашены в светло-розовый цвет.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 работал в кабинете. Окна кабинета выходили на тихую улицу.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подъехали к озеру. На берегу озера стояло несколько небольших домов.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комнату вбежали дети. Лица детей сияли счастьем и радостью.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37465749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подошли к старинному дому. На стене дома висела мемориальная доска.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подошли к старинному дому, на стене которого висела мемориальная доска. </a:t>
            </a:r>
          </a:p>
          <a:p>
            <a:pPr marR="0" algn="l" rtl="0">
              <a:spcAft>
                <a:spcPts val="6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Они жили в небольшой комнате. Стены комнаты были окрашены в светло-розовый цвет.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Они жили в небольшой комнате, стены которой были окрашены в светло-розовый цвет.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 работал в кабинете. Окна кабинета выходили на тихую улицу.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подъехали к озеру. На берегу озера стояло несколько небольших домов.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комнату вбежали дети. Лица детей сияли счастьем и радостью.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5662257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подошли к старинному дому. На стене дома висела мемориальная доска.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подошли к старинному дому, на стене которого висела мемориальная доска. </a:t>
            </a:r>
          </a:p>
          <a:p>
            <a:pPr marR="0" algn="l" rtl="0">
              <a:spcAft>
                <a:spcPts val="6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Они жили в небольшой комнате. Стены комнаты были окрашены в светло-розовый цвет.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Они жили в небольшой комнате, стены которой были окрашены в светло-розовый цвет.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 работал в кабинете. Окна кабинета выходили на тихую улицу.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Он работал в кабинете, окна которого выходили на тихую улицу.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подъехали к озеру. На берегу озера стояло несколько небольших домов.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комнату вбежали дети. Лица детей сияли счастьем и радостью.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33843610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подошли к старинному дому. На стене дома висела мемориальная доска.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подошли к старинному дому, на стене которого висела мемориальная доска. </a:t>
            </a:r>
          </a:p>
          <a:p>
            <a:pPr marR="0" algn="l" rtl="0">
              <a:spcAft>
                <a:spcPts val="6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Они жили в небольшой комнате. Стены комнаты были окрашены в светло-розовый цвет.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Они жили в небольшой комнате, стены которой были окрашены в светло-розовый цвет.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 работал в кабинете. Окна кабинета выходили на тихую улицу.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Он работал в кабинете, окна которого выходили на тихую улицу.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подъехали к озеру. На берегу озера стояло несколько небольших домов.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подъехали к озеру, на берегу которого стояло несколько небольших домов.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комнату вбежали дети. Лица детей сияли счастьем и радостью.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8616336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lnSpcReduction="10000"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подошли к старинному дому. На стене дома висела мемориальная доска.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подошли к старинному дому, на стене которого висела мемориальная доска. </a:t>
            </a:r>
          </a:p>
          <a:p>
            <a:pPr marR="0" algn="l" rtl="0">
              <a:spcAft>
                <a:spcPts val="6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Они жили в небольшой комнате. Стены комнаты были окрашены в светло-розовый цвет.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Они жили в небольшой комнате, стены которой были окрашены в светло-розовый цвет.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 работал в кабинете. Окна кабинета выходили на тихую улицу.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Он работал в кабинете, окна которого выходили на тихую улицу.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подъехали к озеру. На берегу озера стояло несколько небольших домов.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подъехали к озеру, на берегу которого стояло несколько небольших домов.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комнату вбежали дети. Лица детей сияли счастьем и радостью.</a:t>
            </a:r>
          </a:p>
          <a:p>
            <a:pPr marR="0" algn="l" rtl="0"/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В комнату вбежали дети, лица которых сияли счастьем и радостью.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7519461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F49FD9-8BD6-0FC1-2513-EC281745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76497" y="1073391"/>
            <a:ext cx="11489013" cy="471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087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F49FD9-8BD6-0FC1-2513-EC281745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76497" y="1073391"/>
            <a:ext cx="11489013" cy="47112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8934994" y="2063931"/>
            <a:ext cx="2730137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какой спектакль?</a:t>
            </a:r>
          </a:p>
        </p:txBody>
      </p:sp>
    </p:spTree>
    <p:extLst>
      <p:ext uri="{BB962C8B-B14F-4D97-AF65-F5344CB8AC3E}">
        <p14:creationId xmlns:p14="http://schemas.microsoft.com/office/powerpoint/2010/main" val="22340522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F49FD9-8BD6-0FC1-2513-EC281745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76497" y="1073391"/>
            <a:ext cx="11489013" cy="47112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8986294" y="2364377"/>
            <a:ext cx="2730137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какое дерево?</a:t>
            </a:r>
          </a:p>
        </p:txBody>
      </p:sp>
    </p:spTree>
    <p:extLst>
      <p:ext uri="{BB962C8B-B14F-4D97-AF65-F5344CB8AC3E}">
        <p14:creationId xmlns:p14="http://schemas.microsoft.com/office/powerpoint/2010/main" val="18359142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F49FD9-8BD6-0FC1-2513-EC281745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76497" y="1073391"/>
            <a:ext cx="11489013" cy="47112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7875176" y="2704012"/>
            <a:ext cx="300618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какой программе?</a:t>
            </a:r>
          </a:p>
        </p:txBody>
      </p:sp>
    </p:spTree>
    <p:extLst>
      <p:ext uri="{BB962C8B-B14F-4D97-AF65-F5344CB8AC3E}">
        <p14:creationId xmlns:p14="http://schemas.microsoft.com/office/powerpoint/2010/main" val="38870915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F49FD9-8BD6-0FC1-2513-EC281745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76497" y="1073391"/>
            <a:ext cx="11489013" cy="47112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6673393" y="3082834"/>
            <a:ext cx="2287727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какая деревня?</a:t>
            </a:r>
          </a:p>
        </p:txBody>
      </p:sp>
    </p:spTree>
    <p:extLst>
      <p:ext uri="{BB962C8B-B14F-4D97-AF65-F5344CB8AC3E}">
        <p14:creationId xmlns:p14="http://schemas.microsoft.com/office/powerpoint/2010/main" val="34680598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F49FD9-8BD6-0FC1-2513-EC281745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76497" y="1073391"/>
            <a:ext cx="11489013" cy="47112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7399107" y="3475556"/>
            <a:ext cx="2804436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какие спортсмены?</a:t>
            </a:r>
          </a:p>
        </p:txBody>
      </p:sp>
    </p:spTree>
    <p:extLst>
      <p:ext uri="{BB962C8B-B14F-4D97-AF65-F5344CB8AC3E}">
        <p14:creationId xmlns:p14="http://schemas.microsoft.com/office/powerpoint/2010/main" val="42892573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F49FD9-8BD6-0FC1-2513-EC281745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76497" y="1073391"/>
            <a:ext cx="11489013" cy="47112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1390192" y="4172241"/>
            <a:ext cx="2020665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какой книги?</a:t>
            </a:r>
          </a:p>
        </p:txBody>
      </p:sp>
    </p:spTree>
    <p:extLst>
      <p:ext uri="{BB962C8B-B14F-4D97-AF65-F5344CB8AC3E}">
        <p14:creationId xmlns:p14="http://schemas.microsoft.com/office/powerpoint/2010/main" val="31815810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F49FD9-8BD6-0FC1-2513-EC281745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76497" y="1073391"/>
            <a:ext cx="11489013" cy="47112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386253" y="4491556"/>
            <a:ext cx="3503576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 какими художниками?</a:t>
            </a:r>
          </a:p>
        </p:txBody>
      </p:sp>
    </p:spTree>
    <p:extLst>
      <p:ext uri="{BB962C8B-B14F-4D97-AF65-F5344CB8AC3E}">
        <p14:creationId xmlns:p14="http://schemas.microsoft.com/office/powerpoint/2010/main" val="34119749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D2456BA-7BB0-014F-6F09-BBE24E4E1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388893" y="1438765"/>
            <a:ext cx="11263176" cy="403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8751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910105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шли по залам музея.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	В залах были выставлены картины итальянских художников.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	Основателем этого музея был известный русский меценат.</a:t>
            </a:r>
          </a:p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CF31539-32F2-C253-E35B-ED57C8254344}"/>
              </a:ext>
            </a:extLst>
          </p:cNvPr>
          <p:cNvSpPr txBox="1"/>
          <p:nvPr/>
        </p:nvSpPr>
        <p:spPr>
          <a:xfrm>
            <a:off x="157655" y="472966"/>
            <a:ext cx="488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7417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910105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шли по залам музея.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	В залах были выставлены картины итальянских художников.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	Основателем этого музея был известный русский меценат.</a:t>
            </a:r>
          </a:p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шли по залам музея.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	В залах были выставлены картины итальянских художников.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Мы шли по залам музея, в которых были выставлены картины итальянских художников.</a:t>
            </a:r>
          </a:p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2477590" y="2776976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95199991-8629-2690-59A5-3F5005F58199}"/>
              </a:ext>
            </a:extLst>
          </p:cNvPr>
          <p:cNvSpPr/>
          <p:nvPr/>
        </p:nvSpPr>
        <p:spPr>
          <a:xfrm>
            <a:off x="3801292" y="3997235"/>
            <a:ext cx="3448594" cy="326571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21480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910105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шли по залам музея.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	В залах были выставлены картины итальянских художников.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	Основателем этого музея был известный русский меценат.</a:t>
            </a:r>
          </a:p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шли по залам музея.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	Основателем этого музея был известный русский меценат.</a:t>
            </a:r>
          </a:p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/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Мы шли по залам музея, основателем которого был известный русский меценат.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3444242" y="2697479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95199991-8629-2690-59A5-3F5005F58199}"/>
              </a:ext>
            </a:extLst>
          </p:cNvPr>
          <p:cNvSpPr/>
          <p:nvPr/>
        </p:nvSpPr>
        <p:spPr>
          <a:xfrm>
            <a:off x="3801292" y="3997235"/>
            <a:ext cx="3448594" cy="326571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53131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910105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Отец читал дочери сказку Пушкина.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	Сказка называется “Сказка о царе Салтане”.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	Много стихов Пушкина девочка знает наизусть.</a:t>
            </a:r>
          </a:p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4319349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910105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Отец читал дочери сказку Пушкина.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	Сказка называется “Сказка о царе Салтане”.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	Много стихов Пушкина девочка знает наизусть.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А. Отец читал дочери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сказку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Пушкина,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которая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называется “Сказка о царе Салтане”.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1175147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910105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Отец читал дочери сказку Пушкина.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	Сказка называется “Сказка о царе Салтане”.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	Много стихов Пушкина девочка знает наизусть.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А. Отец читал дочери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сказку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Пушкина,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которая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называется “Сказка о царе Салтане”.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Б. Отец читал дочери сказку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Пушкина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много стихов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девочка знает наизусть.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5718435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910105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шли по дорожке парка.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 На дорожке стояли старинные скульптуры.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 В парке есть небольшое озеро.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39864609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910105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шли по дорожке парка.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 На дорожке стояли старинные скульптуры.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 В парке есть небольшое озеро.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А. Мы шли по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дорожке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парка, на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которой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стояли старинные скульптуры.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0021470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910105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шли по дорожке парка.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 На дорожке стояли старинные скульптуры.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 В парке есть небольшое озеро.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А. Мы шли по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дорожке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парка, на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которой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стояли старинные скульптуры.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Б. Мы шли по дорожке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парка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в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котором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есть небольшое озеро.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5262868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910105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Из окна было видно здание библиотеки.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 В библиотеке будет проходить встреча с молодыми писателями.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 Здание построено в конце XIX века.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432665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910105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Из окна было видно здание библиотеки.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 В библиотеке будет проходить встреча с молодыми писателями.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 Здание построено в конце XIX века.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А. Из окна было видно здание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библиотеки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в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которой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будет проходить встреча с молодыми писателями.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318432000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910105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Из окна было видно здание библиотеки.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а) В библиотеке будет проходить встреча с молодыми писателями.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б) Здание построено в конце XIX века.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А. Из окна было видно здание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библиотеки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, в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которой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будет проходить встреча с молодыми писателями.</a:t>
            </a:r>
          </a:p>
          <a:p>
            <a:pPr algn="l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Б. Из окна было видно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здание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библиотеки, </a:t>
            </a:r>
            <a:r>
              <a:rPr lang="ru-RU" sz="4000" b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которое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построено в конце XIX века.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5224492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отдохнули около деревьев, </a:t>
            </a:r>
            <a:r>
              <a:rPr lang="ru-RU" sz="4000" b="1" baseline="-250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__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стояли на берегу реки.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61327102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отдохнули около деревьев, </a:t>
            </a:r>
            <a:r>
              <a:rPr lang="ru-RU" sz="4000" b="1" baseline="-250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__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стояли на берегу реки.</a:t>
            </a:r>
          </a:p>
          <a:p>
            <a:pPr algn="l">
              <a:lnSpc>
                <a:spcPct val="110000"/>
              </a:lnSpc>
            </a:pP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Главное слово —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ДЕРЕВЬЕВ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(мн. ч.).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4534989" y="1874501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204705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отдохнули около деревьев, </a:t>
            </a:r>
            <a:r>
              <a:rPr lang="ru-RU" sz="4000" b="1" baseline="-250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__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стояли на берегу реки.</a:t>
            </a:r>
          </a:p>
          <a:p>
            <a:pPr algn="l">
              <a:lnSpc>
                <a:spcPct val="110000"/>
              </a:lnSpc>
            </a:pP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Главное слово —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ДЕРЕВЬЕВ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(мн. ч.).</a:t>
            </a:r>
          </a:p>
          <a:p>
            <a:pPr algn="l">
              <a:lnSpc>
                <a:spcPct val="110000"/>
              </a:lnSpc>
            </a:pP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В придаточном предложении заменяемое слово является подлежащим: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ДЕРЕВЬЯ </a:t>
            </a: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(Им. п.)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стояли на берегу реки.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4534989" y="1874501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92000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отдохнули около деревьев, </a:t>
            </a:r>
            <a:r>
              <a:rPr lang="ru-RU" sz="4000" b="1" baseline="-250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__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стояли на берегу реки.</a:t>
            </a:r>
          </a:p>
          <a:p>
            <a:pPr algn="l">
              <a:lnSpc>
                <a:spcPct val="110000"/>
              </a:lnSpc>
            </a:pP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Главное слово —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ДЕРЕВЬЕВ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(мн. ч.).</a:t>
            </a:r>
          </a:p>
          <a:p>
            <a:pPr algn="l">
              <a:lnSpc>
                <a:spcPct val="110000"/>
              </a:lnSpc>
            </a:pP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В придаточном предложении заменяемое слово является подлежащим: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ДЕРЕВЬЯ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(</a:t>
            </a: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Им. п.)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стояли на берегу реки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Форма слова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КОТОРЫЙ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— Им. п. мн. ч. =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КОТОРЫЕ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4534989" y="1874501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061206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отдохнули около деревьев, </a:t>
            </a:r>
            <a:r>
              <a:rPr lang="ru-RU" sz="4000" b="1" baseline="-250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__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стояли на берегу реки.</a:t>
            </a:r>
          </a:p>
          <a:p>
            <a:pPr algn="l">
              <a:lnSpc>
                <a:spcPct val="110000"/>
              </a:lnSpc>
            </a:pP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Главное слово —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ДЕРЕВЬЕВ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(мн. ч.).</a:t>
            </a:r>
          </a:p>
          <a:p>
            <a:pPr algn="l">
              <a:lnSpc>
                <a:spcPct val="110000"/>
              </a:lnSpc>
            </a:pP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В придаточном предложении заменяемое слово является подлежащим: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ДЕРЕВЬЯ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(</a:t>
            </a: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Им. п.)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стояли на берегу реки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Форма слова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КОТОРЫЙ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— Им. п. мн. ч. =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КОТОРЫЕ.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отдохнули около деревьев,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</a:t>
            </a:r>
            <a:r>
              <a:rPr lang="ru-RU" sz="4000" b="1" u="sng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ые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стояли на берегу реки.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4534989" y="1874501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95199991-8629-2690-59A5-3F5005F58199}"/>
              </a:ext>
            </a:extLst>
          </p:cNvPr>
          <p:cNvSpPr/>
          <p:nvPr/>
        </p:nvSpPr>
        <p:spPr>
          <a:xfrm>
            <a:off x="3696789" y="4872446"/>
            <a:ext cx="3448594" cy="326571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143526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 воскресенье я пойду в гости к друзьям, у </a:t>
            </a:r>
            <a:r>
              <a:rPr lang="ru-RU" sz="4000" b="1" baseline="-250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__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я давно не был.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72085594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 воскресенье я пойду в гости к друзьям, у </a:t>
            </a:r>
            <a:r>
              <a:rPr lang="ru-RU" sz="4000" b="1" baseline="-250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__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я давно не был.</a:t>
            </a:r>
          </a:p>
          <a:p>
            <a:pPr algn="l">
              <a:lnSpc>
                <a:spcPct val="110000"/>
              </a:lnSpc>
            </a:pP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Главное слово —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(к) ДРУЗЬЯМ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(мн. ч.).</a:t>
            </a:r>
          </a:p>
          <a:p>
            <a:pPr algn="l">
              <a:lnSpc>
                <a:spcPct val="110000"/>
              </a:lnSpc>
            </a:pP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В придаточном предложении заменяемое слово является дополнением (или обстоятельством места):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Я давно не был у ДРУЗЕЙ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(</a:t>
            </a: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Р. п.)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ru-RU" sz="4000" i="1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Форма слова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КОТОРЫЙ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— Р. п. мн. ч. =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КОТОРЫХ.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В воскресенье я пойду в гости к друзьям, у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которых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я давно не был.</a:t>
            </a:r>
            <a:endParaRPr lang="ru-RU" sz="4000" baseline="-2500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5971903" y="1822268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95199991-8629-2690-59A5-3F5005F58199}"/>
              </a:ext>
            </a:extLst>
          </p:cNvPr>
          <p:cNvSpPr/>
          <p:nvPr/>
        </p:nvSpPr>
        <p:spPr>
          <a:xfrm>
            <a:off x="3788229" y="5251269"/>
            <a:ext cx="3448594" cy="326571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06408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53EB29-AD98-1204-EBE9-9E8182CE9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AFEA80-476B-102E-D808-102F79EE87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2"/>
            <a:ext cx="11639006" cy="4964802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Я с нетерпением жду встречи с подругой, с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которой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не виделись после окончания университета.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подошли к дому, перед окнами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росли кусты сирени.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Москве у них есть друг,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которому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они часто звонят.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Он купил бабушке лекарство, без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она плохо себя чувствовала.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2E20332-DE14-1DA2-486C-FCFAABE7B7B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D96917D-B8CE-B881-4A43-764658B3FF4E}"/>
              </a:ext>
            </a:extLst>
          </p:cNvPr>
          <p:cNvSpPr/>
          <p:nvPr/>
        </p:nvSpPr>
        <p:spPr>
          <a:xfrm>
            <a:off x="6369269" y="3311435"/>
            <a:ext cx="1749972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B875886-85DE-6E80-1EBA-22911CE46FA7}"/>
              </a:ext>
            </a:extLst>
          </p:cNvPr>
          <p:cNvSpPr/>
          <p:nvPr/>
        </p:nvSpPr>
        <p:spPr>
          <a:xfrm>
            <a:off x="7567448" y="2058745"/>
            <a:ext cx="1571296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0AEC10E-3C5A-6297-9CEC-FD4C7D175E79}"/>
              </a:ext>
            </a:extLst>
          </p:cNvPr>
          <p:cNvSpPr/>
          <p:nvPr/>
        </p:nvSpPr>
        <p:spPr>
          <a:xfrm>
            <a:off x="4787462" y="3999863"/>
            <a:ext cx="1749972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EC8E07C-1605-8AD9-C248-0A433D906DBE}"/>
              </a:ext>
            </a:extLst>
          </p:cNvPr>
          <p:cNvSpPr/>
          <p:nvPr/>
        </p:nvSpPr>
        <p:spPr>
          <a:xfrm>
            <a:off x="6096000" y="4769079"/>
            <a:ext cx="1629103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547490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F6814F-8671-6925-3BA4-971A6FD4E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6B86726-BBA4-5B8A-93FA-C33D9F607C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Я с нетерпением жду встречи с подругой, с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которой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не виделись после окончания университета.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подошли к дому, перед окнами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росли кусты сирени.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Москве у них есть друг,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которому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они часто звонят.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Он купил бабушке лекарство, без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она плохо себя чувствовала.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D6DF398-B978-37B5-F9C2-1C00F8987168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9271D7EE-A29F-8E26-0618-109FA1518B1F}"/>
              </a:ext>
            </a:extLst>
          </p:cNvPr>
          <p:cNvSpPr/>
          <p:nvPr/>
        </p:nvSpPr>
        <p:spPr>
          <a:xfrm>
            <a:off x="5971903" y="1822268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CD8DAFF-1E2A-7B46-BC3F-9CB4D952470C}"/>
              </a:ext>
            </a:extLst>
          </p:cNvPr>
          <p:cNvSpPr/>
          <p:nvPr/>
        </p:nvSpPr>
        <p:spPr>
          <a:xfrm>
            <a:off x="6369269" y="3311435"/>
            <a:ext cx="1749972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3F28745-58D6-CC69-D283-EC71D0692F25}"/>
              </a:ext>
            </a:extLst>
          </p:cNvPr>
          <p:cNvSpPr/>
          <p:nvPr/>
        </p:nvSpPr>
        <p:spPr>
          <a:xfrm>
            <a:off x="7567448" y="2058745"/>
            <a:ext cx="1571296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2934FA0-FBA7-4060-BF87-EA5C7853669E}"/>
              </a:ext>
            </a:extLst>
          </p:cNvPr>
          <p:cNvSpPr/>
          <p:nvPr/>
        </p:nvSpPr>
        <p:spPr>
          <a:xfrm>
            <a:off x="4787462" y="3999863"/>
            <a:ext cx="1749972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CDC2576-BA29-587F-9040-A3776D942E62}"/>
              </a:ext>
            </a:extLst>
          </p:cNvPr>
          <p:cNvSpPr/>
          <p:nvPr/>
        </p:nvSpPr>
        <p:spPr>
          <a:xfrm>
            <a:off x="6096000" y="4769079"/>
            <a:ext cx="1629103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846649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4758B9-5E96-E322-D8D3-10C11ECEF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539E4F-DC44-553F-05D2-80C71CC7CF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Я с нетерпением жду встречи с подругой, с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которой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не виделись после окончания университета.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подошли к дому, перед окнами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росли кусты сирени.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Москве у них есть друг,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которому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они часто звонят.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Он купил бабушке лекарство, без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она плохо себя чувствовала.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D9E9826-633E-3D2D-D4E0-EE8A19972A5C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112832C0-E0EC-D944-C333-0C0036B0B395}"/>
              </a:ext>
            </a:extLst>
          </p:cNvPr>
          <p:cNvSpPr/>
          <p:nvPr/>
        </p:nvSpPr>
        <p:spPr>
          <a:xfrm>
            <a:off x="5971903" y="1822268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8EE9A12-0809-7E6E-EFCC-DA8582543F13}"/>
              </a:ext>
            </a:extLst>
          </p:cNvPr>
          <p:cNvSpPr/>
          <p:nvPr/>
        </p:nvSpPr>
        <p:spPr>
          <a:xfrm>
            <a:off x="6369269" y="3311435"/>
            <a:ext cx="1749972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DDBC217-7B6D-6BCB-56E9-B035464F2A10}"/>
              </a:ext>
            </a:extLst>
          </p:cNvPr>
          <p:cNvSpPr/>
          <p:nvPr/>
        </p:nvSpPr>
        <p:spPr>
          <a:xfrm>
            <a:off x="4787462" y="3999863"/>
            <a:ext cx="1749972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29C4D35-56DB-E158-64AD-87877DD82269}"/>
              </a:ext>
            </a:extLst>
          </p:cNvPr>
          <p:cNvSpPr/>
          <p:nvPr/>
        </p:nvSpPr>
        <p:spPr>
          <a:xfrm>
            <a:off x="6096000" y="4769079"/>
            <a:ext cx="1629103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6165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ED8A15-19B8-9B1C-04F1-4B1ABBE87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7FD2C80-5AE2-F6E0-86A0-22BF43356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Я с нетерпением жду встречи с подругой, с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которой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не виделись после окончания университета.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подошли к дому, перед окнами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росли кусты сирени.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Москве у них есть друг,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которому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они часто звонят.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Он купил бабушке лекарство, без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она плохо себя чувствовала.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E6D10E8-FFAF-6BFB-EBF2-0BD78077A870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7665252-901A-BA83-F8F4-3B4F1F05FF30}"/>
              </a:ext>
            </a:extLst>
          </p:cNvPr>
          <p:cNvSpPr/>
          <p:nvPr/>
        </p:nvSpPr>
        <p:spPr>
          <a:xfrm>
            <a:off x="5971903" y="1822268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Знак умножения 5">
            <a:extLst>
              <a:ext uri="{FF2B5EF4-FFF2-40B4-BE49-F238E27FC236}">
                <a16:creationId xmlns:a16="http://schemas.microsoft.com/office/drawing/2014/main" id="{8FCB273F-6763-2293-7F3D-4A79A8352FEA}"/>
              </a:ext>
            </a:extLst>
          </p:cNvPr>
          <p:cNvSpPr/>
          <p:nvPr/>
        </p:nvSpPr>
        <p:spPr>
          <a:xfrm>
            <a:off x="3270744" y="3075627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6E2A1EA-2EB8-D3C2-8C22-BD7991C70AB3}"/>
              </a:ext>
            </a:extLst>
          </p:cNvPr>
          <p:cNvSpPr/>
          <p:nvPr/>
        </p:nvSpPr>
        <p:spPr>
          <a:xfrm>
            <a:off x="6369269" y="3311435"/>
            <a:ext cx="1749972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518C27D-759B-F380-6D85-285962138C61}"/>
              </a:ext>
            </a:extLst>
          </p:cNvPr>
          <p:cNvSpPr/>
          <p:nvPr/>
        </p:nvSpPr>
        <p:spPr>
          <a:xfrm>
            <a:off x="4787462" y="3999863"/>
            <a:ext cx="1749972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C21A7E5-98D1-5CF0-6BC1-4B8E1DA4B4A7}"/>
              </a:ext>
            </a:extLst>
          </p:cNvPr>
          <p:cNvSpPr/>
          <p:nvPr/>
        </p:nvSpPr>
        <p:spPr>
          <a:xfrm>
            <a:off x="6096000" y="4769079"/>
            <a:ext cx="1629103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3204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8A4065-5C4F-604A-A82B-88281CEED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AEAC68E-0E4E-7175-11A5-F19A8ED621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Я с нетерпением жду встречи с подругой, с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которой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не виделись после окончания университета.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подошли к дому, перед окнами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росли кусты сирени.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Москве у них есть друг,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которому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они часто звонят.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Он купил бабушке лекарство, без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она плохо себя чувствовала.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941965E-1076-16E8-EF14-62ABB931E5AC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4C5EE32E-9138-211B-6CF7-B16D858009F9}"/>
              </a:ext>
            </a:extLst>
          </p:cNvPr>
          <p:cNvSpPr/>
          <p:nvPr/>
        </p:nvSpPr>
        <p:spPr>
          <a:xfrm>
            <a:off x="5971903" y="1822268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Знак умножения 5">
            <a:extLst>
              <a:ext uri="{FF2B5EF4-FFF2-40B4-BE49-F238E27FC236}">
                <a16:creationId xmlns:a16="http://schemas.microsoft.com/office/drawing/2014/main" id="{7C0D4131-73C7-F2D4-312E-971B1BD4C004}"/>
              </a:ext>
            </a:extLst>
          </p:cNvPr>
          <p:cNvSpPr/>
          <p:nvPr/>
        </p:nvSpPr>
        <p:spPr>
          <a:xfrm>
            <a:off x="3270744" y="3075627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C3B8026-6926-6356-B4DD-F6DA5F934048}"/>
              </a:ext>
            </a:extLst>
          </p:cNvPr>
          <p:cNvSpPr/>
          <p:nvPr/>
        </p:nvSpPr>
        <p:spPr>
          <a:xfrm>
            <a:off x="4787462" y="3999863"/>
            <a:ext cx="1749972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2D7842C-0334-6AD3-E8A6-69737D77CCDD}"/>
              </a:ext>
            </a:extLst>
          </p:cNvPr>
          <p:cNvSpPr/>
          <p:nvPr/>
        </p:nvSpPr>
        <p:spPr>
          <a:xfrm>
            <a:off x="6096000" y="4769079"/>
            <a:ext cx="1629103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906117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4E30B9-197F-CC3D-10A3-6BAABE038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E5D5787-497B-2468-509B-3144ED76E6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Я с нетерпением жду встречи с подругой, с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которой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не виделись после окончания университета.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подошли к дому, перед окнами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росли кусты сирени.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Москве у них есть друг,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которому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они часто звонят.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Он купил бабушке лекарство, без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она плохо себя чувствовала.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8D1EF3A-0F36-8B37-E66C-8C3A75B6C534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9DB12570-5E90-ED59-196C-83542BCCF970}"/>
              </a:ext>
            </a:extLst>
          </p:cNvPr>
          <p:cNvSpPr/>
          <p:nvPr/>
        </p:nvSpPr>
        <p:spPr>
          <a:xfrm>
            <a:off x="5971903" y="1822268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Знак умножения 5">
            <a:extLst>
              <a:ext uri="{FF2B5EF4-FFF2-40B4-BE49-F238E27FC236}">
                <a16:creationId xmlns:a16="http://schemas.microsoft.com/office/drawing/2014/main" id="{9C961E51-94F2-1E59-BC24-EB3D58179FFB}"/>
              </a:ext>
            </a:extLst>
          </p:cNvPr>
          <p:cNvSpPr/>
          <p:nvPr/>
        </p:nvSpPr>
        <p:spPr>
          <a:xfrm>
            <a:off x="3270744" y="3075627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Знак умножения 6">
            <a:extLst>
              <a:ext uri="{FF2B5EF4-FFF2-40B4-BE49-F238E27FC236}">
                <a16:creationId xmlns:a16="http://schemas.microsoft.com/office/drawing/2014/main" id="{EA389089-9CEF-6316-786E-88AB45CC3F21}"/>
              </a:ext>
            </a:extLst>
          </p:cNvPr>
          <p:cNvSpPr/>
          <p:nvPr/>
        </p:nvSpPr>
        <p:spPr>
          <a:xfrm>
            <a:off x="4059021" y="3811014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3290FC9-FED1-735E-2F52-EC99DF298175}"/>
              </a:ext>
            </a:extLst>
          </p:cNvPr>
          <p:cNvSpPr/>
          <p:nvPr/>
        </p:nvSpPr>
        <p:spPr>
          <a:xfrm>
            <a:off x="4787462" y="3999863"/>
            <a:ext cx="1749972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57F48FD-D9FB-5051-32FD-2C8A7DF3BF17}"/>
              </a:ext>
            </a:extLst>
          </p:cNvPr>
          <p:cNvSpPr/>
          <p:nvPr/>
        </p:nvSpPr>
        <p:spPr>
          <a:xfrm>
            <a:off x="6096000" y="4769079"/>
            <a:ext cx="1629103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08519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519609-B097-4EE3-52F5-584586FC1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89C3B7E-6EEC-554B-3775-77B74C349A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Я с нетерпением жду встречи с подругой, с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которой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не виделись после окончания университета.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подошли к дому, перед окнами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росли кусты сирени.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Москве у них есть друг,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которому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они часто звонят.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Он купил бабушке лекарство, без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она плохо себя чувствовала.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7E8760B-BE3D-8B24-2FD0-13D3E8C8682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A75C255A-5A56-B7A1-7344-9B2B88A4661E}"/>
              </a:ext>
            </a:extLst>
          </p:cNvPr>
          <p:cNvSpPr/>
          <p:nvPr/>
        </p:nvSpPr>
        <p:spPr>
          <a:xfrm>
            <a:off x="5971903" y="1822268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Знак умножения 5">
            <a:extLst>
              <a:ext uri="{FF2B5EF4-FFF2-40B4-BE49-F238E27FC236}">
                <a16:creationId xmlns:a16="http://schemas.microsoft.com/office/drawing/2014/main" id="{75767C37-441F-E618-867D-DC202A9B2BA0}"/>
              </a:ext>
            </a:extLst>
          </p:cNvPr>
          <p:cNvSpPr/>
          <p:nvPr/>
        </p:nvSpPr>
        <p:spPr>
          <a:xfrm>
            <a:off x="3270744" y="3075627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Знак умножения 6">
            <a:extLst>
              <a:ext uri="{FF2B5EF4-FFF2-40B4-BE49-F238E27FC236}">
                <a16:creationId xmlns:a16="http://schemas.microsoft.com/office/drawing/2014/main" id="{8737C407-985E-5656-FD4D-4B0476739264}"/>
              </a:ext>
            </a:extLst>
          </p:cNvPr>
          <p:cNvSpPr/>
          <p:nvPr/>
        </p:nvSpPr>
        <p:spPr>
          <a:xfrm>
            <a:off x="4059021" y="3811014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2594CF6-E42C-78FA-20C3-4F1BE23C45A6}"/>
              </a:ext>
            </a:extLst>
          </p:cNvPr>
          <p:cNvSpPr/>
          <p:nvPr/>
        </p:nvSpPr>
        <p:spPr>
          <a:xfrm>
            <a:off x="6096000" y="4769079"/>
            <a:ext cx="1629103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777415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625A23-FCC0-70A7-F240-46798E79A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A02C279-C714-D45B-C22D-7272FEF522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Я с нетерпением жду встречи с подругой, с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которой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не виделись после окончания университета.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подошли к дому, перед окнами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росли кусты сирени.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Москве у них есть друг,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которому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они часто звонят.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Он купил бабушке лекарство, без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она плохо себя чувствовала.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6B4134D-6AE4-487C-BFD3-B4CA120C6BD6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ED3485D0-76B1-23AF-CE60-B75FDE37713C}"/>
              </a:ext>
            </a:extLst>
          </p:cNvPr>
          <p:cNvSpPr/>
          <p:nvPr/>
        </p:nvSpPr>
        <p:spPr>
          <a:xfrm>
            <a:off x="5971903" y="1822268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Знак умножения 5">
            <a:extLst>
              <a:ext uri="{FF2B5EF4-FFF2-40B4-BE49-F238E27FC236}">
                <a16:creationId xmlns:a16="http://schemas.microsoft.com/office/drawing/2014/main" id="{9825969C-ECED-D163-B135-7C8557837930}"/>
              </a:ext>
            </a:extLst>
          </p:cNvPr>
          <p:cNvSpPr/>
          <p:nvPr/>
        </p:nvSpPr>
        <p:spPr>
          <a:xfrm>
            <a:off x="3270744" y="3075627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Знак умножения 6">
            <a:extLst>
              <a:ext uri="{FF2B5EF4-FFF2-40B4-BE49-F238E27FC236}">
                <a16:creationId xmlns:a16="http://schemas.microsoft.com/office/drawing/2014/main" id="{32AC2710-6F8E-6A4A-7B38-46A3584260C4}"/>
              </a:ext>
            </a:extLst>
          </p:cNvPr>
          <p:cNvSpPr/>
          <p:nvPr/>
        </p:nvSpPr>
        <p:spPr>
          <a:xfrm>
            <a:off x="4059021" y="3811014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Знак умножения 7">
            <a:extLst>
              <a:ext uri="{FF2B5EF4-FFF2-40B4-BE49-F238E27FC236}">
                <a16:creationId xmlns:a16="http://schemas.microsoft.com/office/drawing/2014/main" id="{4ADB0709-6A85-1435-6D8C-B043C79C59C2}"/>
              </a:ext>
            </a:extLst>
          </p:cNvPr>
          <p:cNvSpPr/>
          <p:nvPr/>
        </p:nvSpPr>
        <p:spPr>
          <a:xfrm>
            <a:off x="4134621" y="4575979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CC0D91B-5651-60DD-8AB1-A66599203679}"/>
              </a:ext>
            </a:extLst>
          </p:cNvPr>
          <p:cNvSpPr/>
          <p:nvPr/>
        </p:nvSpPr>
        <p:spPr>
          <a:xfrm>
            <a:off x="6096000" y="4769079"/>
            <a:ext cx="1629103" cy="424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766334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67FB39-66C7-1188-1A87-4C1AC1E07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10F2FD8-41E1-B299-8904-B3A92CEF00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 предложениях используйте слово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падежной форме.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Я с нетерпением жду встречи с подругой, с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которой 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мы не виделись после окончания университета.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подошли к дому, перед окнами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росли кусты сирени.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Москве у них есть друг,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которому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они часто звонят.</a:t>
            </a:r>
          </a:p>
          <a:p>
            <a: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Он купил бабушке лекарство, без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которого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она плохо себя чувствовала.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E524B51-12CE-09D7-FC5F-A11DC2927EAA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67348EFB-910B-F198-19D6-08FFBC28B857}"/>
              </a:ext>
            </a:extLst>
          </p:cNvPr>
          <p:cNvSpPr/>
          <p:nvPr/>
        </p:nvSpPr>
        <p:spPr>
          <a:xfrm>
            <a:off x="5971903" y="1822268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Знак умножения 5">
            <a:extLst>
              <a:ext uri="{FF2B5EF4-FFF2-40B4-BE49-F238E27FC236}">
                <a16:creationId xmlns:a16="http://schemas.microsoft.com/office/drawing/2014/main" id="{A3B885F5-98CC-A576-02D3-C812ACD5B1BF}"/>
              </a:ext>
            </a:extLst>
          </p:cNvPr>
          <p:cNvSpPr/>
          <p:nvPr/>
        </p:nvSpPr>
        <p:spPr>
          <a:xfrm>
            <a:off x="3270744" y="3075627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Знак умножения 6">
            <a:extLst>
              <a:ext uri="{FF2B5EF4-FFF2-40B4-BE49-F238E27FC236}">
                <a16:creationId xmlns:a16="http://schemas.microsoft.com/office/drawing/2014/main" id="{308B9894-CE3D-4241-3723-1989F8CB3D0B}"/>
              </a:ext>
            </a:extLst>
          </p:cNvPr>
          <p:cNvSpPr/>
          <p:nvPr/>
        </p:nvSpPr>
        <p:spPr>
          <a:xfrm>
            <a:off x="4059021" y="3811014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Знак умножения 7">
            <a:extLst>
              <a:ext uri="{FF2B5EF4-FFF2-40B4-BE49-F238E27FC236}">
                <a16:creationId xmlns:a16="http://schemas.microsoft.com/office/drawing/2014/main" id="{98E3AE29-8A66-069D-E14D-30D53CAC4681}"/>
              </a:ext>
            </a:extLst>
          </p:cNvPr>
          <p:cNvSpPr/>
          <p:nvPr/>
        </p:nvSpPr>
        <p:spPr>
          <a:xfrm>
            <a:off x="4134621" y="4575979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220971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CA495B-1B77-02EF-D5C5-7B3317E46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" y="1422303"/>
            <a:ext cx="11801421" cy="436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92476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CA495B-1B77-02EF-D5C5-7B3317E46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" y="1422303"/>
            <a:ext cx="11801421" cy="43623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4027575" y="2104571"/>
            <a:ext cx="248933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 / (где)</a:t>
            </a:r>
          </a:p>
        </p:txBody>
      </p:sp>
    </p:spTree>
    <p:extLst>
      <p:ext uri="{BB962C8B-B14F-4D97-AF65-F5344CB8AC3E}">
        <p14:creationId xmlns:p14="http://schemas.microsoft.com/office/powerpoint/2010/main" val="119915017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CA495B-1B77-02EF-D5C5-7B3317E46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" y="1422303"/>
            <a:ext cx="11801421" cy="43623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4122644" y="2288277"/>
            <a:ext cx="186522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 / (где)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937D16-3B58-9A2C-2F15-63070BEA904B}"/>
              </a:ext>
            </a:extLst>
          </p:cNvPr>
          <p:cNvSpPr txBox="1"/>
          <p:nvPr/>
        </p:nvSpPr>
        <p:spPr>
          <a:xfrm>
            <a:off x="6444204" y="2657609"/>
            <a:ext cx="314973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которой / в какой</a:t>
            </a:r>
          </a:p>
        </p:txBody>
      </p:sp>
    </p:spTree>
    <p:extLst>
      <p:ext uri="{BB962C8B-B14F-4D97-AF65-F5344CB8AC3E}">
        <p14:creationId xmlns:p14="http://schemas.microsoft.com/office/powerpoint/2010/main" val="23197281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CA495B-1B77-02EF-D5C5-7B3317E46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" y="1422303"/>
            <a:ext cx="11801421" cy="43623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937D16-3B58-9A2C-2F15-63070BEA904B}"/>
              </a:ext>
            </a:extLst>
          </p:cNvPr>
          <p:cNvSpPr txBox="1"/>
          <p:nvPr/>
        </p:nvSpPr>
        <p:spPr>
          <a:xfrm>
            <a:off x="6607629" y="2846694"/>
            <a:ext cx="220631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которой / в какой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0C262F-0075-7DB9-0AD1-CD23E51E53AA}"/>
              </a:ext>
            </a:extLst>
          </p:cNvPr>
          <p:cNvSpPr txBox="1"/>
          <p:nvPr/>
        </p:nvSpPr>
        <p:spPr>
          <a:xfrm>
            <a:off x="6096000" y="3313171"/>
            <a:ext cx="161478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которую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761F52-6ABF-A1B2-65E9-B2313362F52D}"/>
              </a:ext>
            </a:extLst>
          </p:cNvPr>
          <p:cNvSpPr txBox="1"/>
          <p:nvPr/>
        </p:nvSpPr>
        <p:spPr>
          <a:xfrm>
            <a:off x="4122644" y="2288277"/>
            <a:ext cx="186522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 / (где)</a:t>
            </a:r>
          </a:p>
        </p:txBody>
      </p:sp>
    </p:spTree>
    <p:extLst>
      <p:ext uri="{BB962C8B-B14F-4D97-AF65-F5344CB8AC3E}">
        <p14:creationId xmlns:p14="http://schemas.microsoft.com/office/powerpoint/2010/main" val="426373917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CA495B-1B77-02EF-D5C5-7B3317E46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" y="1422303"/>
            <a:ext cx="11801421" cy="43623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0C262F-0075-7DB9-0AD1-CD23E51E53AA}"/>
              </a:ext>
            </a:extLst>
          </p:cNvPr>
          <p:cNvSpPr txBox="1"/>
          <p:nvPr/>
        </p:nvSpPr>
        <p:spPr>
          <a:xfrm>
            <a:off x="6284684" y="3418790"/>
            <a:ext cx="119017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которую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AE689F-7F8D-31CE-4C25-DEE1E8FBF7E3}"/>
              </a:ext>
            </a:extLst>
          </p:cNvPr>
          <p:cNvSpPr txBox="1"/>
          <p:nvPr/>
        </p:nvSpPr>
        <p:spPr>
          <a:xfrm>
            <a:off x="4122644" y="2288277"/>
            <a:ext cx="186522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 / (где)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8F6005-D582-A592-5C6A-62FF01F4AF4F}"/>
              </a:ext>
            </a:extLst>
          </p:cNvPr>
          <p:cNvSpPr txBox="1"/>
          <p:nvPr/>
        </p:nvSpPr>
        <p:spPr>
          <a:xfrm>
            <a:off x="6607629" y="2846694"/>
            <a:ext cx="220631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которой / в какой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EFF862-825A-D63E-F8A4-428CC86EDE38}"/>
              </a:ext>
            </a:extLst>
          </p:cNvPr>
          <p:cNvSpPr txBox="1"/>
          <p:nvPr/>
        </p:nvSpPr>
        <p:spPr>
          <a:xfrm>
            <a:off x="2493346" y="3821655"/>
            <a:ext cx="238345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которого/какого</a:t>
            </a:r>
          </a:p>
        </p:txBody>
      </p:sp>
    </p:spTree>
    <p:extLst>
      <p:ext uri="{BB962C8B-B14F-4D97-AF65-F5344CB8AC3E}">
        <p14:creationId xmlns:p14="http://schemas.microsoft.com/office/powerpoint/2010/main" val="123053423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602038-A859-5FC3-C29A-13BD07936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C15348F-DEA6-A151-F54B-BA7F200D7B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D92DF0F-771E-EB15-41AD-1561359D7699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A7BE2FB-4BCF-FDFB-D525-523BE33AD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" y="1422303"/>
            <a:ext cx="11801421" cy="43623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EA91DF-B211-6B6B-A198-9317BC868A57}"/>
              </a:ext>
            </a:extLst>
          </p:cNvPr>
          <p:cNvSpPr txBox="1"/>
          <p:nvPr/>
        </p:nvSpPr>
        <p:spPr>
          <a:xfrm>
            <a:off x="6284684" y="3418790"/>
            <a:ext cx="119017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которую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14669A-461C-C5A0-431D-F8E799CAA34A}"/>
              </a:ext>
            </a:extLst>
          </p:cNvPr>
          <p:cNvSpPr txBox="1"/>
          <p:nvPr/>
        </p:nvSpPr>
        <p:spPr>
          <a:xfrm>
            <a:off x="4122644" y="2288277"/>
            <a:ext cx="186522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 / (где)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CC37E1-1839-B397-B210-53F8A698AC6C}"/>
              </a:ext>
            </a:extLst>
          </p:cNvPr>
          <p:cNvSpPr txBox="1"/>
          <p:nvPr/>
        </p:nvSpPr>
        <p:spPr>
          <a:xfrm>
            <a:off x="6607629" y="2846694"/>
            <a:ext cx="220631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которой / в какой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A92CC5-E865-2E6D-7CA9-53AB03F5450C}"/>
              </a:ext>
            </a:extLst>
          </p:cNvPr>
          <p:cNvSpPr txBox="1"/>
          <p:nvPr/>
        </p:nvSpPr>
        <p:spPr>
          <a:xfrm>
            <a:off x="2493346" y="3821655"/>
            <a:ext cx="238345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которого/какого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23AAB6-67F1-5309-A115-D920E598F251}"/>
              </a:ext>
            </a:extLst>
          </p:cNvPr>
          <p:cNvSpPr txBox="1"/>
          <p:nvPr/>
        </p:nvSpPr>
        <p:spPr>
          <a:xfrm>
            <a:off x="5794589" y="3759443"/>
            <a:ext cx="2522097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который/(какой)</a:t>
            </a:r>
          </a:p>
        </p:txBody>
      </p:sp>
    </p:spTree>
    <p:extLst>
      <p:ext uri="{BB962C8B-B14F-4D97-AF65-F5344CB8AC3E}">
        <p14:creationId xmlns:p14="http://schemas.microsoft.com/office/powerpoint/2010/main" val="327345622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73A56F-143D-2532-70DD-9520894E0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BF4E51B-5710-CF9C-1EBC-6797FEFB1E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7D6106B-FD14-8BAE-6706-7222B28B76CD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03B9887-CC16-0CCF-6A0F-AC5358A96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" y="1422303"/>
            <a:ext cx="11801421" cy="43623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3538B8-8C2B-A070-DAFD-40EE387AA8CA}"/>
              </a:ext>
            </a:extLst>
          </p:cNvPr>
          <p:cNvSpPr txBox="1"/>
          <p:nvPr/>
        </p:nvSpPr>
        <p:spPr>
          <a:xfrm>
            <a:off x="6284684" y="3418790"/>
            <a:ext cx="119017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которую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BDC215-AB9A-CD5C-F88D-93A40D35A6CF}"/>
              </a:ext>
            </a:extLst>
          </p:cNvPr>
          <p:cNvSpPr txBox="1"/>
          <p:nvPr/>
        </p:nvSpPr>
        <p:spPr>
          <a:xfrm>
            <a:off x="4122644" y="2288277"/>
            <a:ext cx="186522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 / (где)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508152-89A1-E341-038E-05ED3FC1558A}"/>
              </a:ext>
            </a:extLst>
          </p:cNvPr>
          <p:cNvSpPr txBox="1"/>
          <p:nvPr/>
        </p:nvSpPr>
        <p:spPr>
          <a:xfrm>
            <a:off x="6607629" y="2846694"/>
            <a:ext cx="220631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которой / в какой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805A51-6E5C-6FCB-4D6D-7ADBD118DDA3}"/>
              </a:ext>
            </a:extLst>
          </p:cNvPr>
          <p:cNvSpPr txBox="1"/>
          <p:nvPr/>
        </p:nvSpPr>
        <p:spPr>
          <a:xfrm>
            <a:off x="2493346" y="3821655"/>
            <a:ext cx="238345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которого/какого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3A657D-0E7F-A6E0-8995-D43341CF9593}"/>
              </a:ext>
            </a:extLst>
          </p:cNvPr>
          <p:cNvSpPr txBox="1"/>
          <p:nvPr/>
        </p:nvSpPr>
        <p:spPr>
          <a:xfrm>
            <a:off x="5794589" y="3759443"/>
            <a:ext cx="2522097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который/(какой)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97C267-4249-1898-E15D-A6102E5BA3BB}"/>
              </a:ext>
            </a:extLst>
          </p:cNvPr>
          <p:cNvSpPr txBox="1"/>
          <p:nvPr/>
        </p:nvSpPr>
        <p:spPr>
          <a:xfrm>
            <a:off x="9258248" y="3754345"/>
            <a:ext cx="281967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которому/(какому)</a:t>
            </a:r>
          </a:p>
        </p:txBody>
      </p:sp>
    </p:spTree>
    <p:extLst>
      <p:ext uri="{BB962C8B-B14F-4D97-AF65-F5344CB8AC3E}">
        <p14:creationId xmlns:p14="http://schemas.microsoft.com/office/powerpoint/2010/main" val="104038963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CA495B-1B77-02EF-D5C5-7B3317E46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" y="1422303"/>
            <a:ext cx="11801421" cy="43623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0C262F-0075-7DB9-0AD1-CD23E51E53AA}"/>
              </a:ext>
            </a:extLst>
          </p:cNvPr>
          <p:cNvSpPr txBox="1"/>
          <p:nvPr/>
        </p:nvSpPr>
        <p:spPr>
          <a:xfrm>
            <a:off x="6284684" y="3418790"/>
            <a:ext cx="119017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которую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AE689F-7F8D-31CE-4C25-DEE1E8FBF7E3}"/>
              </a:ext>
            </a:extLst>
          </p:cNvPr>
          <p:cNvSpPr txBox="1"/>
          <p:nvPr/>
        </p:nvSpPr>
        <p:spPr>
          <a:xfrm>
            <a:off x="4122644" y="2288277"/>
            <a:ext cx="186522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 / (где)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8F6005-D582-A592-5C6A-62FF01F4AF4F}"/>
              </a:ext>
            </a:extLst>
          </p:cNvPr>
          <p:cNvSpPr txBox="1"/>
          <p:nvPr/>
        </p:nvSpPr>
        <p:spPr>
          <a:xfrm>
            <a:off x="6607629" y="2846694"/>
            <a:ext cx="220631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которой / в какой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EFF862-825A-D63E-F8A4-428CC86EDE38}"/>
              </a:ext>
            </a:extLst>
          </p:cNvPr>
          <p:cNvSpPr txBox="1"/>
          <p:nvPr/>
        </p:nvSpPr>
        <p:spPr>
          <a:xfrm>
            <a:off x="2431366" y="3912116"/>
            <a:ext cx="186522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которого/какого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A05C42-DE11-C51A-0362-1AD8C1D98F95}"/>
              </a:ext>
            </a:extLst>
          </p:cNvPr>
          <p:cNvSpPr txBox="1"/>
          <p:nvPr/>
        </p:nvSpPr>
        <p:spPr>
          <a:xfrm>
            <a:off x="5779363" y="3895298"/>
            <a:ext cx="198506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который/(какой)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64E35E-E6B7-C97B-2546-C676A87586B1}"/>
              </a:ext>
            </a:extLst>
          </p:cNvPr>
          <p:cNvSpPr txBox="1"/>
          <p:nvPr/>
        </p:nvSpPr>
        <p:spPr>
          <a:xfrm>
            <a:off x="9884395" y="3826810"/>
            <a:ext cx="219352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которому/(какому)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3A7593-9152-16C8-4ECD-F8D1E6AE5742}"/>
              </a:ext>
            </a:extLst>
          </p:cNvPr>
          <p:cNvSpPr txBox="1"/>
          <p:nvPr/>
        </p:nvSpPr>
        <p:spPr>
          <a:xfrm>
            <a:off x="8316686" y="4269485"/>
            <a:ext cx="161478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которым</a:t>
            </a:r>
          </a:p>
        </p:txBody>
      </p:sp>
    </p:spTree>
    <p:extLst>
      <p:ext uri="{BB962C8B-B14F-4D97-AF65-F5344CB8AC3E}">
        <p14:creationId xmlns:p14="http://schemas.microsoft.com/office/powerpoint/2010/main" val="85149764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228AA5-EC1E-FDA2-F538-46BDF426E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DD9F018-0C95-E868-C95B-4FBBB9A565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3E28C72-D131-E78F-A5E3-96978A90E164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8488C60-F598-292D-4BA1-FB884E0C3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" y="1422303"/>
            <a:ext cx="11801421" cy="43623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C7CF0F-1572-A84D-F0F3-E95212DB3B79}"/>
              </a:ext>
            </a:extLst>
          </p:cNvPr>
          <p:cNvSpPr txBox="1"/>
          <p:nvPr/>
        </p:nvSpPr>
        <p:spPr>
          <a:xfrm>
            <a:off x="6284684" y="3418790"/>
            <a:ext cx="119017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которую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F1CB1E-8AB5-AC5D-0656-93B5BF34FE19}"/>
              </a:ext>
            </a:extLst>
          </p:cNvPr>
          <p:cNvSpPr txBox="1"/>
          <p:nvPr/>
        </p:nvSpPr>
        <p:spPr>
          <a:xfrm>
            <a:off x="4122644" y="2288277"/>
            <a:ext cx="186522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 / (где)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B47C4C-6E53-3D67-3547-D28F0D8651F1}"/>
              </a:ext>
            </a:extLst>
          </p:cNvPr>
          <p:cNvSpPr txBox="1"/>
          <p:nvPr/>
        </p:nvSpPr>
        <p:spPr>
          <a:xfrm>
            <a:off x="6607629" y="2846694"/>
            <a:ext cx="220631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которой / в какой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D35239-7B14-71F2-2C61-E8DF556D857C}"/>
              </a:ext>
            </a:extLst>
          </p:cNvPr>
          <p:cNvSpPr txBox="1"/>
          <p:nvPr/>
        </p:nvSpPr>
        <p:spPr>
          <a:xfrm>
            <a:off x="2431366" y="3912116"/>
            <a:ext cx="186522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которого/какого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7A959A-DB75-8A89-344F-61DDFA531E2D}"/>
              </a:ext>
            </a:extLst>
          </p:cNvPr>
          <p:cNvSpPr txBox="1"/>
          <p:nvPr/>
        </p:nvSpPr>
        <p:spPr>
          <a:xfrm>
            <a:off x="5779363" y="3895298"/>
            <a:ext cx="198506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который/(какой)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5E2A20-04EF-27B1-B0E8-43E117F09C37}"/>
              </a:ext>
            </a:extLst>
          </p:cNvPr>
          <p:cNvSpPr txBox="1"/>
          <p:nvPr/>
        </p:nvSpPr>
        <p:spPr>
          <a:xfrm>
            <a:off x="9884395" y="3826810"/>
            <a:ext cx="219352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которому/(какому)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5C398A-0705-8A20-ABB7-1FB7BB994C2E}"/>
              </a:ext>
            </a:extLst>
          </p:cNvPr>
          <p:cNvSpPr txBox="1"/>
          <p:nvPr/>
        </p:nvSpPr>
        <p:spPr>
          <a:xfrm>
            <a:off x="8316686" y="4269485"/>
            <a:ext cx="161478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которым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8AE63FE-9DE7-2EBE-BC38-53C1BF13FA41}"/>
              </a:ext>
            </a:extLst>
          </p:cNvPr>
          <p:cNvSpPr txBox="1"/>
          <p:nvPr/>
        </p:nvSpPr>
        <p:spPr>
          <a:xfrm>
            <a:off x="1342571" y="4945947"/>
            <a:ext cx="161478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которые</a:t>
            </a:r>
          </a:p>
        </p:txBody>
      </p:sp>
    </p:spTree>
    <p:extLst>
      <p:ext uri="{BB962C8B-B14F-4D97-AF65-F5344CB8AC3E}">
        <p14:creationId xmlns:p14="http://schemas.microsoft.com/office/powerpoint/2010/main" val="405217407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В главном предложении найдите слово, к которому относится придаточное определительное. Образуйте сложноподчинённое предложение.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а) Из окна дома видна главная улица города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б) в котором они жили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Из окна дома, в котором они жили, видна главная улица города.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а) Дом наших друзей находился на другом конце города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 которым мы ехали в гости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а) Дача стояла пустая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 которой много лет назад жили его родители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а) В газете была статья известного академика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которую она купила утром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а) Фильм оказался совсем неинтересным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о котором много писали в разных газетах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а) Стол стоял около окна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над которым висела карта города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2524035" y="2161176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708540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В главном предложении найдите слово, к которому относится придаточное определительное. Образуйте сложноподчинённое предложение.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а) Из окна дома видна главная улица города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б) в котором они жили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Из окна дома, в котором они жили, видна главная улица города.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а) Дом наших друзей находился на другом конце города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 которым мы ехали в гости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а) Дача стояла пустая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 которой много лет назад жили его родители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а) В газете была статья известного академика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которую она купила утром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а) Фильм оказался совсем неинтересным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о котором много писали в разных газетах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а) Стол стоял около окна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над которым висела карта города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2843349" y="2495005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8AA0FC-4609-3A15-C414-AE06954589F9}"/>
              </a:ext>
            </a:extLst>
          </p:cNvPr>
          <p:cNvSpPr txBox="1"/>
          <p:nvPr/>
        </p:nvSpPr>
        <p:spPr>
          <a:xfrm>
            <a:off x="4920343" y="2844225"/>
            <a:ext cx="6720114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Дом наших друзей, к которым мы ехали в гости, находился на другом конце города.</a:t>
            </a:r>
          </a:p>
        </p:txBody>
      </p:sp>
    </p:spTree>
    <p:extLst>
      <p:ext uri="{BB962C8B-B14F-4D97-AF65-F5344CB8AC3E}">
        <p14:creationId xmlns:p14="http://schemas.microsoft.com/office/powerpoint/2010/main" val="147779301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В главном предложении найдите слово, к которому относится придаточное определительное. Образуйте сложноподчинённое предложение.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а) Из окна дома видна главная улица города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б) в котором они жили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Из окна дома, в котором они жили, видна главная улица города.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а) Дом наших друзей находился на другом конце города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 которым мы ехали в гости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а) Дача стояла пустая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 которой много лет назад жили его родители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а) В газете была статья известного академика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которую она купила утром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а) Фильм оказался совсем неинтересным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о котором много писали в разных газетах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а) Стол стоял около окна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над которым висела карта города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1012008" y="3183641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8AA0FC-4609-3A15-C414-AE06954589F9}"/>
              </a:ext>
            </a:extLst>
          </p:cNvPr>
          <p:cNvSpPr txBox="1"/>
          <p:nvPr/>
        </p:nvSpPr>
        <p:spPr>
          <a:xfrm>
            <a:off x="4920343" y="2844225"/>
            <a:ext cx="672011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Дом наших друзей, к которым мы ехали в гости, находился на другом конце города.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46C92C-6C63-8493-16BC-016FA0FE6EA9}"/>
              </a:ext>
            </a:extLst>
          </p:cNvPr>
          <p:cNvSpPr txBox="1"/>
          <p:nvPr/>
        </p:nvSpPr>
        <p:spPr>
          <a:xfrm>
            <a:off x="4019731" y="3230815"/>
            <a:ext cx="7895772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Дача, на которой много лет назад жили его родители,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стояла пустая.</a:t>
            </a:r>
          </a:p>
        </p:txBody>
      </p:sp>
    </p:spTree>
    <p:extLst>
      <p:ext uri="{BB962C8B-B14F-4D97-AF65-F5344CB8AC3E}">
        <p14:creationId xmlns:p14="http://schemas.microsoft.com/office/powerpoint/2010/main" val="302014296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В главном предложении найдите слово, к которому относится придаточное определительное. Образуйте сложноподчинённое предложение.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а) Из окна дома видна главная улица города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б) в котором они жили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Из окна дома, в котором они жили, видна главная улица города.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а) Дом наших друзей находился на другом конце города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 которым мы ехали в гости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а) Дача стояла пустая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 которой много лет назад жили его родители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а) В газете была статья известного академика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которую она купила утром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а) Фильм оказался совсем неинтересным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о котором много писали в разных газетах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а) Стол стоял около окна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над которым висела карта города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1377407" y="3877257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8AA0FC-4609-3A15-C414-AE06954589F9}"/>
              </a:ext>
            </a:extLst>
          </p:cNvPr>
          <p:cNvSpPr txBox="1"/>
          <p:nvPr/>
        </p:nvSpPr>
        <p:spPr>
          <a:xfrm>
            <a:off x="4920343" y="2844225"/>
            <a:ext cx="672011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Дом наших друзей, к которым мы ехали в гости, находился на другом конце города.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46C92C-6C63-8493-16BC-016FA0FE6EA9}"/>
              </a:ext>
            </a:extLst>
          </p:cNvPr>
          <p:cNvSpPr txBox="1"/>
          <p:nvPr/>
        </p:nvSpPr>
        <p:spPr>
          <a:xfrm>
            <a:off x="4019730" y="3230815"/>
            <a:ext cx="7895773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Дача, на которой много лет назад жили его родители, стояла пустая.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699EC9-5AF3-8A89-0023-67295A111C27}"/>
              </a:ext>
            </a:extLst>
          </p:cNvPr>
          <p:cNvSpPr txBox="1"/>
          <p:nvPr/>
        </p:nvSpPr>
        <p:spPr>
          <a:xfrm>
            <a:off x="6908799" y="4040543"/>
            <a:ext cx="5006704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В газете, которую она купила утром, была статья известного академика.</a:t>
            </a:r>
          </a:p>
        </p:txBody>
      </p:sp>
    </p:spTree>
    <p:extLst>
      <p:ext uri="{BB962C8B-B14F-4D97-AF65-F5344CB8AC3E}">
        <p14:creationId xmlns:p14="http://schemas.microsoft.com/office/powerpoint/2010/main" val="116427064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В главном предложении найдите слово, к которому относится придаточное определительное. Образуйте сложноподчинённое предложение.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а) Из окна дома видна главная улица города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б) в котором они жили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Из окна дома, в котором они жили, видна главная улица города.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а) Дом наших друзей находился на другом конце города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 которым мы ехали в гости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а) Дача стояла пустая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 которой много лет назад жили его родители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а) В газете была статья известного академика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которую она купила утром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а) Фильм оказался совсем неинтересным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о котором много писали в разных газетах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а) Стол стоял около окна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над которым висела карта города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1319350" y="4626180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8AA0FC-4609-3A15-C414-AE06954589F9}"/>
              </a:ext>
            </a:extLst>
          </p:cNvPr>
          <p:cNvSpPr txBox="1"/>
          <p:nvPr/>
        </p:nvSpPr>
        <p:spPr>
          <a:xfrm>
            <a:off x="3787501" y="2792825"/>
            <a:ext cx="8360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Дом наших друзей, к которым мы ехали в гости, находился на другом конце города.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46C92C-6C63-8493-16BC-016FA0FE6EA9}"/>
              </a:ext>
            </a:extLst>
          </p:cNvPr>
          <p:cNvSpPr txBox="1"/>
          <p:nvPr/>
        </p:nvSpPr>
        <p:spPr>
          <a:xfrm>
            <a:off x="4019730" y="3230815"/>
            <a:ext cx="7895773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Дача, на которой много лет назад жили его родители, стояла пустая.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699EC9-5AF3-8A89-0023-67295A111C27}"/>
              </a:ext>
            </a:extLst>
          </p:cNvPr>
          <p:cNvSpPr txBox="1"/>
          <p:nvPr/>
        </p:nvSpPr>
        <p:spPr>
          <a:xfrm>
            <a:off x="6908799" y="4040543"/>
            <a:ext cx="500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В газете, которую она купила утром, была статья известного академика.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4F66F2-69D6-991F-537E-D58B19615450}"/>
              </a:ext>
            </a:extLst>
          </p:cNvPr>
          <p:cNvSpPr txBox="1"/>
          <p:nvPr/>
        </p:nvSpPr>
        <p:spPr>
          <a:xfrm>
            <a:off x="6908799" y="4725080"/>
            <a:ext cx="500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Фильм, о котором много писали в разных газетах, оказался совсем неинтересным.</a:t>
            </a:r>
          </a:p>
        </p:txBody>
      </p:sp>
    </p:spTree>
    <p:extLst>
      <p:ext uri="{BB962C8B-B14F-4D97-AF65-F5344CB8AC3E}">
        <p14:creationId xmlns:p14="http://schemas.microsoft.com/office/powerpoint/2010/main" val="311326503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В главном предложении найдите слово, к которому относится придаточное определительное. Образуйте сложноподчинённое предложение.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а) Из окна дома видна главная улица города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б) в котором они жили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Из окна дома, в котором они жили, видна главная улица города.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а) Дом наших друзей находился на другом конце города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 которым мы ехали в гости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а) Дача стояла пустая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 которой много лет назад жили его родители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а) В газете была статья известного академика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которую она купила утром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а) Фильм оказался совсем неинтересным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о котором много писали в разных газетах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а) Стол стоял около окна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над которым висела карта города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1207363" y="5399982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8AA0FC-4609-3A15-C414-AE06954589F9}"/>
              </a:ext>
            </a:extLst>
          </p:cNvPr>
          <p:cNvSpPr txBox="1"/>
          <p:nvPr/>
        </p:nvSpPr>
        <p:spPr>
          <a:xfrm>
            <a:off x="3787501" y="2792825"/>
            <a:ext cx="8360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Дом наших друзей, к которым мы ехали в гости, находился на другом конце города.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46C92C-6C63-8493-16BC-016FA0FE6EA9}"/>
              </a:ext>
            </a:extLst>
          </p:cNvPr>
          <p:cNvSpPr txBox="1"/>
          <p:nvPr/>
        </p:nvSpPr>
        <p:spPr>
          <a:xfrm>
            <a:off x="4019730" y="3230815"/>
            <a:ext cx="7895773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Дача, на которой много лет назад жили его родители, стояла пустая.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699EC9-5AF3-8A89-0023-67295A111C27}"/>
              </a:ext>
            </a:extLst>
          </p:cNvPr>
          <p:cNvSpPr txBox="1"/>
          <p:nvPr/>
        </p:nvSpPr>
        <p:spPr>
          <a:xfrm>
            <a:off x="6908799" y="4040543"/>
            <a:ext cx="500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В газете, которую она купила утром, была статья известного академика.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4F66F2-69D6-991F-537E-D58B19615450}"/>
              </a:ext>
            </a:extLst>
          </p:cNvPr>
          <p:cNvSpPr txBox="1"/>
          <p:nvPr/>
        </p:nvSpPr>
        <p:spPr>
          <a:xfrm>
            <a:off x="6795362" y="4815207"/>
            <a:ext cx="500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Фильм, о котором много писали в разных газетах, оказался совсем неинтересным.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02B096-C5F1-FADE-CFC6-82B4BB689A68}"/>
              </a:ext>
            </a:extLst>
          </p:cNvPr>
          <p:cNvSpPr txBox="1"/>
          <p:nvPr/>
        </p:nvSpPr>
        <p:spPr>
          <a:xfrm>
            <a:off x="5665926" y="5484877"/>
            <a:ext cx="6136140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Стол, над которым висела карта города, стоял около окна.</a:t>
            </a:r>
          </a:p>
        </p:txBody>
      </p:sp>
    </p:spTree>
    <p:extLst>
      <p:ext uri="{BB962C8B-B14F-4D97-AF65-F5344CB8AC3E}">
        <p14:creationId xmlns:p14="http://schemas.microsoft.com/office/powerpoint/2010/main" val="39852439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01A5E1-4C07-5991-C4C9-7012513A9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85C756A-62F8-6C1E-7ECF-2913A57269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algn="l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В данных предложениях замените союзные слова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союзное слово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форме.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1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1. Она поставила цветы на стол, где лежали книги.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2. Комната, куда они вошли, была небольшая, но уютная.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3. Небольшой холм, откуда открывался прекрасный вид на реку, стоял недалеко от леса.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4. Дворец, куда они хотели пойти, недавно открылся после реставрации.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5. Девочка, чей ранец лежал на стуле, была самая весёлая.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6. Они прекрасно помнили то время, когда были молоды и счастливы.</a:t>
            </a: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EBEAE75-3366-3E2B-6ADB-38A172386921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43420804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B6888F-17ED-2B95-118A-15CC3C9D4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A06FC92-EA43-1960-6741-57B2BE2013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algn="l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В данных предложениях замените союзные слова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союзное слово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форме.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1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1. Она поставила цветы на стол,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3600" dirty="0"/>
              <a:t> лежали книги.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2. Комната, куда они вошли, была небольшая, но уютная.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3. Небольшой холм, откуда открывался прекрасный вид на реку, стоял недалеко от леса.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4. Дворец, куда они хотели пойти, недавно открылся после реставрации.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5. Девочка, чей ранец лежал на стуле, была самая весёлая.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6. Они прекрасно помнили то время, когда были молоды и счастливы.</a:t>
            </a: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4C7CB13-C088-445F-FABB-667351BF7060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14F867-430F-ED80-72D9-C0D4231E89EE}"/>
              </a:ext>
            </a:extLst>
          </p:cNvPr>
          <p:cNvSpPr txBox="1"/>
          <p:nvPr/>
        </p:nvSpPr>
        <p:spPr>
          <a:xfrm>
            <a:off x="5368833" y="179518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котором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9481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1EE614-3181-5E05-DD27-226E7C795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A0932AD-38E8-7F27-A7AA-9BBCAF99DD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algn="l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В данных предложениях замените союзные слова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союзное слово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форме.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1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1. Она поставила цветы на стол,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3600" dirty="0"/>
              <a:t> лежали книги.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2. Комната,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3600" dirty="0"/>
              <a:t> они вошли, была небольшая, но уютная.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3. Небольшой холм, откуда открывался прекрасный вид на реку, стоял недалеко от леса.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4. Дворец, куда они хотели пойти, недавно открылся после реставрации.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5. Девочка, чей ранец лежал на стуле, была самая весёлая.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6. Они прекрасно помнили то время, когда были молоды и счастливы.</a:t>
            </a: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A72F609-941E-985B-A406-8D50B1ED936A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77E3FD-D7B3-BF1A-06B5-6AC9B659DE14}"/>
              </a:ext>
            </a:extLst>
          </p:cNvPr>
          <p:cNvSpPr txBox="1"/>
          <p:nvPr/>
        </p:nvSpPr>
        <p:spPr>
          <a:xfrm>
            <a:off x="5368833" y="179518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котором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CD2344-8C97-51CF-8122-88EB2CDF0518}"/>
              </a:ext>
            </a:extLst>
          </p:cNvPr>
          <p:cNvSpPr txBox="1"/>
          <p:nvPr/>
        </p:nvSpPr>
        <p:spPr>
          <a:xfrm>
            <a:off x="2021288" y="231840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которую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603837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BE8AFF-3FE3-27CC-8C22-F7EA69913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F9F0807-6336-A39C-04E1-4093B76C2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algn="l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В данных предложениях замените союзные слова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союзное слово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форме.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1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1. Она поставила цветы на стол,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3600" dirty="0"/>
              <a:t> лежали книги.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2. Комната,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3600" dirty="0"/>
              <a:t> они вошли, была небольшая, но уютная.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3. Небольшой холм,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3600" dirty="0"/>
              <a:t> открывался прекрасный вид на реку, стоял недалеко от леса.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4. Дворец, куда они хотели пойти, недавно открылся после реставрации.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5. Девочка, чей ранец лежал на стуле, была самая весёлая.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6. Они прекрасно помнили то время, когда были молоды и счастливы.</a:t>
            </a: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1196678-691A-3C65-C6AA-6AEB63AA5086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589C6A-DF0E-061C-22E8-1DAB73A2FD34}"/>
              </a:ext>
            </a:extLst>
          </p:cNvPr>
          <p:cNvSpPr txBox="1"/>
          <p:nvPr/>
        </p:nvSpPr>
        <p:spPr>
          <a:xfrm>
            <a:off x="5368833" y="179518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котором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122A56-E187-EDFE-3AD1-337E1B9B2232}"/>
              </a:ext>
            </a:extLst>
          </p:cNvPr>
          <p:cNvSpPr txBox="1"/>
          <p:nvPr/>
        </p:nvSpPr>
        <p:spPr>
          <a:xfrm>
            <a:off x="2021288" y="231840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которую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7A48CE-2F9F-7DF1-56E8-6A75EE62B1DE}"/>
              </a:ext>
            </a:extLst>
          </p:cNvPr>
          <p:cNvSpPr txBox="1"/>
          <p:nvPr/>
        </p:nvSpPr>
        <p:spPr>
          <a:xfrm>
            <a:off x="3408654" y="284162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 которого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386547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32843D-B1D3-2AD9-CA1B-68D16414A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9F61CA-B52E-76FE-2DE6-4013B1AEC0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algn="l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В данных предложениях замените союзные слова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союзное слово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форме.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1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1. Она поставила цветы на стол,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3600" dirty="0"/>
              <a:t> лежали книги.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2. Комната,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3600" dirty="0"/>
              <a:t> они вошли, была небольшая, но уютная.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3. Небольшой холм,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3600" dirty="0"/>
              <a:t> открывался прекрасный вид на реку, стоял недалеко от леса.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4. Дворец,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3600" dirty="0"/>
              <a:t> они хотели пойти, недавно открылся после реставрации.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5. Девочка, чей ранец лежал на стуле, была самая весёлая.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6. Они прекрасно помнили то время, когда были молоды и счастливы.</a:t>
            </a: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B726ECD-E712-2BF9-439B-56E8843F2138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A3D39D-6B38-382E-7684-9844DDEB7775}"/>
              </a:ext>
            </a:extLst>
          </p:cNvPr>
          <p:cNvSpPr txBox="1"/>
          <p:nvPr/>
        </p:nvSpPr>
        <p:spPr>
          <a:xfrm>
            <a:off x="5368833" y="179518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котором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B73327-0B1C-9B4E-DE9C-16469BCFA30F}"/>
              </a:ext>
            </a:extLst>
          </p:cNvPr>
          <p:cNvSpPr txBox="1"/>
          <p:nvPr/>
        </p:nvSpPr>
        <p:spPr>
          <a:xfrm>
            <a:off x="2021288" y="231840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которую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786190-483B-F461-98AA-6FD4DF811E3E}"/>
              </a:ext>
            </a:extLst>
          </p:cNvPr>
          <p:cNvSpPr txBox="1"/>
          <p:nvPr/>
        </p:nvSpPr>
        <p:spPr>
          <a:xfrm>
            <a:off x="3408654" y="284162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 которого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817A4B-9727-75E8-0001-8711BE5D15C4}"/>
              </a:ext>
            </a:extLst>
          </p:cNvPr>
          <p:cNvSpPr txBox="1"/>
          <p:nvPr/>
        </p:nvSpPr>
        <p:spPr>
          <a:xfrm>
            <a:off x="2021288" y="3825027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который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430933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FC4287-12F1-806C-7FAB-1136E50CD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0E628AE-8CAA-4FBC-18D3-84FF2B32A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algn="l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В данных предложениях замените союзные слова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союзное слово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форме.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1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1. Она поставила цветы на стол,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3600" dirty="0"/>
              <a:t> лежали книги.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2. Комната,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3600" dirty="0"/>
              <a:t> они вошли, была небольшая, но уютная.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3. Небольшой холм,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3600" dirty="0"/>
              <a:t> открывался прекрасный вид на реку, стоял недалеко от леса.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4. Дворец,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3600" dirty="0"/>
              <a:t> они хотели пойти, недавно открылся после реставрации.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5. Девочка,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3600" dirty="0"/>
              <a:t> ранец лежал на стуле, была самая весёлая.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6. Они прекрасно помнили то время, когда были молоды и счастливы.</a:t>
            </a: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90C3BC6-62A9-8839-E68A-EFDA6D402C6E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46CBF0-5B00-A117-B2A1-2D03802FD9CE}"/>
              </a:ext>
            </a:extLst>
          </p:cNvPr>
          <p:cNvSpPr txBox="1"/>
          <p:nvPr/>
        </p:nvSpPr>
        <p:spPr>
          <a:xfrm>
            <a:off x="5368833" y="179518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котором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9ABB24-38FE-BC60-080C-FC485C2A3539}"/>
              </a:ext>
            </a:extLst>
          </p:cNvPr>
          <p:cNvSpPr txBox="1"/>
          <p:nvPr/>
        </p:nvSpPr>
        <p:spPr>
          <a:xfrm>
            <a:off x="2021288" y="231840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которую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0F6D28-348E-C47B-DDDF-DF6A89D31ECD}"/>
              </a:ext>
            </a:extLst>
          </p:cNvPr>
          <p:cNvSpPr txBox="1"/>
          <p:nvPr/>
        </p:nvSpPr>
        <p:spPr>
          <a:xfrm>
            <a:off x="3408654" y="284162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 которого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9C7077-E471-8B37-C6FB-CA6506CD2E40}"/>
              </a:ext>
            </a:extLst>
          </p:cNvPr>
          <p:cNvSpPr txBox="1"/>
          <p:nvPr/>
        </p:nvSpPr>
        <p:spPr>
          <a:xfrm>
            <a:off x="2021288" y="3825027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который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9C93C3-D6B5-9D5C-9938-60365BD050AC}"/>
              </a:ext>
            </a:extLst>
          </p:cNvPr>
          <p:cNvSpPr txBox="1"/>
          <p:nvPr/>
        </p:nvSpPr>
        <p:spPr>
          <a:xfrm>
            <a:off x="3294390" y="4737699"/>
            <a:ext cx="1835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которо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348298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C246D2-547D-7067-934C-2DFD7489D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BFDDA1B-B5BC-4611-4CA0-99BBE7A3B0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algn="l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В данных предложениях замените союзные слова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союзное слово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правильной форме.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1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1. Она поставила цветы на стол,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3600" dirty="0"/>
              <a:t> лежали книги.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2. Комната,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3600" dirty="0"/>
              <a:t> они вошли, была небольшая, но уютная.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3. Небольшой холм,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3600" dirty="0"/>
              <a:t> открывался прекрасный вид на реку, стоял недалеко от леса.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4. Дворец,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3600" dirty="0"/>
              <a:t> они хотели пойти, недавно открылся после реставрации.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5. Девочка,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3600" dirty="0"/>
              <a:t> ранец лежал на стуле, была самая весёлая. </a:t>
            </a:r>
          </a:p>
          <a:p>
            <a:pPr algn="l">
              <a:lnSpc>
                <a:spcPct val="110000"/>
              </a:lnSpc>
            </a:pPr>
            <a:r>
              <a:rPr lang="ru-RU" sz="3600" dirty="0"/>
              <a:t>6. Они прекрасно помнили то время, </a:t>
            </a:r>
            <a:r>
              <a:rPr lang="ru-RU" sz="33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3600" dirty="0"/>
              <a:t> были молоды и счастливы.</a:t>
            </a: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A1FF9A5-5905-DE24-2D0E-C8F4F11ED164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743404-FEB3-E713-B746-6BF3F9D015CF}"/>
              </a:ext>
            </a:extLst>
          </p:cNvPr>
          <p:cNvSpPr txBox="1"/>
          <p:nvPr/>
        </p:nvSpPr>
        <p:spPr>
          <a:xfrm>
            <a:off x="5368833" y="179518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котором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420516-F64E-863A-F967-96B148C24AC6}"/>
              </a:ext>
            </a:extLst>
          </p:cNvPr>
          <p:cNvSpPr txBox="1"/>
          <p:nvPr/>
        </p:nvSpPr>
        <p:spPr>
          <a:xfrm>
            <a:off x="2021288" y="231840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которую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9D46CE-38A1-04A9-C52B-DA5CA8F04258}"/>
              </a:ext>
            </a:extLst>
          </p:cNvPr>
          <p:cNvSpPr txBox="1"/>
          <p:nvPr/>
        </p:nvSpPr>
        <p:spPr>
          <a:xfrm>
            <a:off x="3408654" y="2841624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 которого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653704-2761-0496-BD02-CC972A9DCE00}"/>
              </a:ext>
            </a:extLst>
          </p:cNvPr>
          <p:cNvSpPr txBox="1"/>
          <p:nvPr/>
        </p:nvSpPr>
        <p:spPr>
          <a:xfrm>
            <a:off x="2021288" y="3825027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который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4B3BE9-BE65-40E1-1F9B-FE7CCB2E94AE}"/>
              </a:ext>
            </a:extLst>
          </p:cNvPr>
          <p:cNvSpPr txBox="1"/>
          <p:nvPr/>
        </p:nvSpPr>
        <p:spPr>
          <a:xfrm>
            <a:off x="3294390" y="4737699"/>
            <a:ext cx="1835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которо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D6BEC5-E9A7-BF90-0991-B8EE55A471BF}"/>
              </a:ext>
            </a:extLst>
          </p:cNvPr>
          <p:cNvSpPr txBox="1"/>
          <p:nvPr/>
        </p:nvSpPr>
        <p:spPr>
          <a:xfrm>
            <a:off x="6230681" y="5384467"/>
            <a:ext cx="219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190488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 Вставьте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правильной форме.</a:t>
            </a:r>
            <a:endParaRPr lang="ru-RU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1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В этом музее были картины, . . . . . . . . он нигде не видел.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В этом музее были картины, . . . . . . . . поразили его необычайно.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Была та прекрасная погода, . . . . . . . . бывает летом в период белых ночей.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Была прекрасная погода, . . . . . . . . так нравилась ему и в . . . . . . . . хотелось бродить по лесу, гулять по паркам.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Мальчику хотелось такую же игрушку, . . . . . . . . была у девочки.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Мальчику хотелось поиграть с игрушкой, . . . . . . . . держала девочка.</a:t>
            </a:r>
          </a:p>
          <a:p>
            <a:pPr algn="l">
              <a:lnSpc>
                <a:spcPct val="110000"/>
              </a:lnSpc>
            </a:pP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58136084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 Вставьте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правильной форме.</a:t>
            </a:r>
            <a:endParaRPr lang="ru-RU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1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В этом музее были картины, . . . . . . . . он нигде не видел.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В этом музее были картины, . . . . . . . . поразили его необычайно.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Была та прекрасная погода, . . . . . . . . бывает летом в период белых ночей.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Была прекрасная погода, . . . . . . . . так нравилась ему и в . . . . . . . . хотелось бродить по лесу, гулять по паркам.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Мальчику хотелось такую же игрушку, . . . . . . . . была у девочки.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Мальчику хотелось поиграть с игрушкой, . . . . . . . . держала девочка.</a:t>
            </a:r>
          </a:p>
          <a:p>
            <a:pPr algn="l">
              <a:lnSpc>
                <a:spcPct val="110000"/>
              </a:lnSpc>
            </a:pP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425E12-810D-27E7-7A33-D39694462CAB}"/>
              </a:ext>
            </a:extLst>
          </p:cNvPr>
          <p:cNvSpPr txBox="1"/>
          <p:nvPr/>
        </p:nvSpPr>
        <p:spPr>
          <a:xfrm>
            <a:off x="4728754" y="1815737"/>
            <a:ext cx="1201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каких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3CEB2D-BA3F-618F-C30E-7301A9C678E9}"/>
              </a:ext>
            </a:extLst>
          </p:cNvPr>
          <p:cNvSpPr txBox="1"/>
          <p:nvPr/>
        </p:nvSpPr>
        <p:spPr>
          <a:xfrm>
            <a:off x="4602478" y="2318404"/>
            <a:ext cx="1532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которые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59573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 Вставьте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правильной форме.</a:t>
            </a:r>
            <a:endParaRPr lang="ru-RU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1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В этом музее были картины, . . . . . . . . он нигде не видел.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В этом музее были картины, . . . . . . . . поразили его необычайно.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Была та прекрасная погода, . . . . . . . . бывает летом в период белых ночей.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Была прекрасная погода, . . . . . . . . так нравилась ему и в . . . . . . . . хотелось бродить по лесу, гулять по паркам.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Мальчику хотелось такую же игрушку, . . . . . . . . была у девочки.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Мальчику хотелось поиграть с игрушкой, . . . . . . . . держала девочка.</a:t>
            </a:r>
          </a:p>
          <a:p>
            <a:pPr algn="l">
              <a:lnSpc>
                <a:spcPct val="110000"/>
              </a:lnSpc>
            </a:pP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425E12-810D-27E7-7A33-D39694462CAB}"/>
              </a:ext>
            </a:extLst>
          </p:cNvPr>
          <p:cNvSpPr txBox="1"/>
          <p:nvPr/>
        </p:nvSpPr>
        <p:spPr>
          <a:xfrm>
            <a:off x="4728754" y="1815737"/>
            <a:ext cx="1201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каких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3CEB2D-BA3F-618F-C30E-7301A9C678E9}"/>
              </a:ext>
            </a:extLst>
          </p:cNvPr>
          <p:cNvSpPr txBox="1"/>
          <p:nvPr/>
        </p:nvSpPr>
        <p:spPr>
          <a:xfrm>
            <a:off x="4602478" y="2318404"/>
            <a:ext cx="1532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которые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639AB-3BF1-5259-3041-AE44B73623B8}"/>
              </a:ext>
            </a:extLst>
          </p:cNvPr>
          <p:cNvSpPr txBox="1"/>
          <p:nvPr/>
        </p:nvSpPr>
        <p:spPr>
          <a:xfrm>
            <a:off x="4728753" y="3387675"/>
            <a:ext cx="1201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какая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FA9A5E-FBCD-3F95-BDD4-7949A8593F1D}"/>
              </a:ext>
            </a:extLst>
          </p:cNvPr>
          <p:cNvSpPr txBox="1"/>
          <p:nvPr/>
        </p:nvSpPr>
        <p:spPr>
          <a:xfrm>
            <a:off x="4246652" y="3918897"/>
            <a:ext cx="1532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которая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20E879-1691-0D84-710C-D106435889E3}"/>
              </a:ext>
            </a:extLst>
          </p:cNvPr>
          <p:cNvSpPr txBox="1"/>
          <p:nvPr/>
        </p:nvSpPr>
        <p:spPr>
          <a:xfrm>
            <a:off x="8698908" y="3931960"/>
            <a:ext cx="1532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которую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340702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 Вставьте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правильной форме.</a:t>
            </a:r>
            <a:endParaRPr lang="ru-RU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18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2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В этом музее были картины, . . . . . . . . он нигде не видел.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В этом музее были картины, . . . . . . . . поразили его необычайно.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Была та прекрасная погода, . . . . . . . . бывает летом в период белых ночей.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Была прекрасная погода, . . . . . . . . так нравилась ему и в . . . . . . . . хотелось бродить по лесу, гулять по паркам.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Мальчику хотелось такую же игрушку, . . . . . . . . была у девочки.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Мальчику хотелось поиграть с игрушкой, . . . . . . . . держала девочка.</a:t>
            </a:r>
          </a:p>
          <a:p>
            <a:pPr algn="l">
              <a:lnSpc>
                <a:spcPct val="110000"/>
              </a:lnSpc>
            </a:pP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425E12-810D-27E7-7A33-D39694462CAB}"/>
              </a:ext>
            </a:extLst>
          </p:cNvPr>
          <p:cNvSpPr txBox="1"/>
          <p:nvPr/>
        </p:nvSpPr>
        <p:spPr>
          <a:xfrm>
            <a:off x="4728754" y="1815737"/>
            <a:ext cx="1201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каких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3CEB2D-BA3F-618F-C30E-7301A9C678E9}"/>
              </a:ext>
            </a:extLst>
          </p:cNvPr>
          <p:cNvSpPr txBox="1"/>
          <p:nvPr/>
        </p:nvSpPr>
        <p:spPr>
          <a:xfrm>
            <a:off x="4602478" y="2318404"/>
            <a:ext cx="1532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которые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639AB-3BF1-5259-3041-AE44B73623B8}"/>
              </a:ext>
            </a:extLst>
          </p:cNvPr>
          <p:cNvSpPr txBox="1"/>
          <p:nvPr/>
        </p:nvSpPr>
        <p:spPr>
          <a:xfrm>
            <a:off x="4728753" y="3387675"/>
            <a:ext cx="1201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какая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FA9A5E-FBCD-3F95-BDD4-7949A8593F1D}"/>
              </a:ext>
            </a:extLst>
          </p:cNvPr>
          <p:cNvSpPr txBox="1"/>
          <p:nvPr/>
        </p:nvSpPr>
        <p:spPr>
          <a:xfrm>
            <a:off x="4246652" y="3918897"/>
            <a:ext cx="1532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которая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20E879-1691-0D84-710C-D106435889E3}"/>
              </a:ext>
            </a:extLst>
          </p:cNvPr>
          <p:cNvSpPr txBox="1"/>
          <p:nvPr/>
        </p:nvSpPr>
        <p:spPr>
          <a:xfrm>
            <a:off x="8698908" y="3931960"/>
            <a:ext cx="1532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которую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13F02D-3BC3-D68B-E43A-F6C56F8E86CA}"/>
              </a:ext>
            </a:extLst>
          </p:cNvPr>
          <p:cNvSpPr txBox="1"/>
          <p:nvPr/>
        </p:nvSpPr>
        <p:spPr>
          <a:xfrm>
            <a:off x="6305005" y="5368875"/>
            <a:ext cx="1201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какая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E9A68E-2B7E-2241-9EB1-F5D40A10008F}"/>
              </a:ext>
            </a:extLst>
          </p:cNvPr>
          <p:cNvSpPr txBox="1"/>
          <p:nvPr/>
        </p:nvSpPr>
        <p:spPr>
          <a:xfrm>
            <a:off x="6552245" y="5892095"/>
            <a:ext cx="1532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которую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142941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Измените следующие предложения так, чтобы главные предложения стали придаточными и наоборот.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Мы вышли на площадь, посреди которой стоял прекрасный памятник.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Посреди площади, на которую мы вышли, стоял прекрасный памятник.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Его познакомили с девушкой, которую звали Марианна.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Все обрадовались Наталье Петровне, которая приехала к нам в гости.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Статья, которую он писал два месяца, была, наконец, закончена.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Он подарил ей цветы, которые она очень любила.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46858095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Измените следующие предложения так, чтобы главные предложения стали придаточными и наоборот.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Мы вышли на площадь, посреди которой стоял прекрасный памятник.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Посреди площади, на которую мы вышли, стоял прекрасный памятник.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Его познакомили с девушкой, которую звали Марианна.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Девушку, с которой его познакомили, звали Марианна.</a:t>
            </a: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Все обрадовались Наталье Петровне, которая приехала к нам в гости.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Статья, которую он писал два месяца, была, наконец, закончена.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Он подарил ей цветы, которые она очень любила.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22703241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Измените следующие предложения так, чтобы главные предложения стали придаточными и наоборот.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Мы вышли на площадь, посреди которой стоял прекрасный памятник.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Посреди площади, на которую мы вышли, стоял прекрасный памятник.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Его познакомили с девушкой, которую звали Марианна.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Девушку, с которой его познакомили, звали Марианна.</a:t>
            </a: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Все обрадовались Наталье Петровне, которая приехала к нам в гости.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К нам в гости приехала Наталья Петровна, которой все обрадовались.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Статья, которую он писал два месяца, была, наконец, закончена.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Он подарил ей цветы, которые она очень любила.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423372307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Измените следующие предложения так, чтобы главные предложения стали придаточными и наоборот.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Мы вышли на площадь, посреди которой стоял прекрасный памятник.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Посреди площади, на которую мы вышли, стоял прекрасный памятник.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Его познакомили с девушкой, которую звали Марианна.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Девушку, с которой его познакомили, звали Марианна.</a:t>
            </a: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Все обрадовались Наталье Петровне, которая приехала к нам в гости.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К нам в гости приехала Наталья Петровна, которой все обрадовались.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Статья, которую он писал два месяца, была, наконец, закончена.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Статью, которая была, наконец, закончена, он писал два месяца.</a:t>
            </a: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Он подарил ей цветы, которые она очень любила.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346966521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Измените следующие предложения так, чтобы главные предложения стали придаточными и наоборот.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Мы вышли на площадь, посреди которой стоял прекрасный памятник.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Посреди площади, на которую мы вышли, стоял прекрасный памятник.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Его познакомили с девушкой, которую звали Марианна.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Девушку, с которой его познакомили, звали Марианна.</a:t>
            </a: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Все обрадовались Наталье Петровне, которая приехала к нам в гости.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К нам в гости приехала Наталья Петровна, которой все обрадовались.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Статья, которую он писал два месяца, была, наконец, закончена.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Статью, которая была, наконец, закончена, он писал два месяца.</a:t>
            </a: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Он подарил ей цветы, которые она очень любила.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Она очень любила цветы, которые он ей подарил.</a:t>
            </a: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85071145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lnSpcReduction="10000"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 В следующих предложениях вставьте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правильной форме, а также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Дайте возможные варианты. </a:t>
            </a:r>
            <a:endParaRPr lang="ru-RU" sz="2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Мальчик лежал и смотрел в тот угол,  . . . . . . . . стояла его новая игрушка.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Всю жизнь он помнил тот день,   . . . . . . . .    покинул дом отца.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Они очень полюбили этот небольшой провинциальный городок,   . . . . . . . .   им надо было уезжать через месяц.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В десять лет ей купили такое прекрасное платье,   . . . . . . . . у нее еще никогда не было.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 написал длинное письмо,    . . . . . . . .   старался объяснить, что произошло.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Небольшая поляна,     . . . . . . . .   они неожиданно вышли из темного леса, показалась  им особенно яркой и нарядной.</a:t>
            </a:r>
          </a:p>
          <a:p>
            <a:pPr algn="l">
              <a:lnSpc>
                <a:spcPct val="110000"/>
              </a:lnSpc>
            </a:pP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07755990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lnSpcReduction="10000"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 В следующих предложениях вставьте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правильной форме, а также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Дайте возможные варианты. </a:t>
            </a:r>
            <a:endParaRPr lang="ru-RU" sz="2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Мальчик лежал и смотрел в тот угол,  . . . . . . . . стояла его новая игрушка.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Всю жизнь он помнил тот день,   . . . . . . . .    покинул дом отца.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Они очень полюбили этот небольшой провинциальный городок,   . . . . . . . .   им надо было уезжать через месяц.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В десять лет ей купили такое прекрасное платье,   . . . . . . . . у нее еще никогда не было.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 написал длинное письмо,    . . . . . . . .   старался объяснить, что произошло.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Небольшая поляна,     . . . . . . . .   они неожиданно вышли из темного леса, показалась  им особенно яркой и нарядной.</a:t>
            </a:r>
          </a:p>
          <a:p>
            <a:pPr algn="l">
              <a:lnSpc>
                <a:spcPct val="110000"/>
              </a:lnSpc>
            </a:pP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35209B-E969-A49E-3C0B-04F4472935BF}"/>
              </a:ext>
            </a:extLst>
          </p:cNvPr>
          <p:cNvSpPr txBox="1"/>
          <p:nvPr/>
        </p:nvSpPr>
        <p:spPr>
          <a:xfrm>
            <a:off x="5452792" y="1450724"/>
            <a:ext cx="2620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котором/где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91197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lnSpcReduction="10000"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 В следующих предложениях вставьте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правильной форме, а также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Дайте возможные варианты. </a:t>
            </a:r>
            <a:endParaRPr lang="ru-RU" sz="2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Мальчик лежал и смотрел в тот угол,  . . . . . . . . стояла его новая игрушка.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Всю жизнь он помнил тот день,   . . . . . . . .    покинул дом отца.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Они очень полюбили этот небольшой провинциальный городок,   . . . . . . . .   им надо было уезжать через месяц.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В десять лет ей купили такое прекрасное платье,   . . . . . . . . у нее еще никогда не было.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 написал длинное письмо,    . . . . . . . .   старался объяснить, что произошло.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Небольшая поляна,     . . . . . . . .   они неожиданно вышли из темного леса, показалась  им особенно яркой и нарядной.</a:t>
            </a:r>
          </a:p>
          <a:p>
            <a:pPr algn="l">
              <a:lnSpc>
                <a:spcPct val="110000"/>
              </a:lnSpc>
            </a:pP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35209B-E969-A49E-3C0B-04F4472935BF}"/>
              </a:ext>
            </a:extLst>
          </p:cNvPr>
          <p:cNvSpPr txBox="1"/>
          <p:nvPr/>
        </p:nvSpPr>
        <p:spPr>
          <a:xfrm>
            <a:off x="5452792" y="1450724"/>
            <a:ext cx="2620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котором/где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158807-D951-2C73-E1B8-2B4032CCC3D6}"/>
              </a:ext>
            </a:extLst>
          </p:cNvPr>
          <p:cNvSpPr txBox="1"/>
          <p:nvPr/>
        </p:nvSpPr>
        <p:spPr>
          <a:xfrm>
            <a:off x="4938985" y="2089667"/>
            <a:ext cx="2937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который/когда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29376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lnSpcReduction="10000"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 В следующих предложениях вставьте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правильной форме, а также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Дайте возможные варианты. </a:t>
            </a:r>
            <a:endParaRPr lang="ru-RU" sz="2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Мальчик лежал и смотрел в тот угол,  . . . . . . . . стояла его новая игрушка.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Всю жизнь он помнил тот день,   . . . . . . . .    покинул дом отца.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Они очень полюбили этот небольшой провинциальный городок,   . . . . . . . .   им надо было уезжать через месяц.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В десять лет ей купили такое прекрасное платье,   . . . . . . . . у нее еще никогда не было.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 написал длинное письмо,    . . . . . . . .   старался объяснить, что произошло.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Небольшая поляна,     . . . . . . . .   они неожиданно вышли из темного леса, показалась  им особенно яркой и нарядной.</a:t>
            </a:r>
          </a:p>
          <a:p>
            <a:pPr algn="l">
              <a:lnSpc>
                <a:spcPct val="110000"/>
              </a:lnSpc>
            </a:pP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35209B-E969-A49E-3C0B-04F4472935BF}"/>
              </a:ext>
            </a:extLst>
          </p:cNvPr>
          <p:cNvSpPr txBox="1"/>
          <p:nvPr/>
        </p:nvSpPr>
        <p:spPr>
          <a:xfrm>
            <a:off x="5452792" y="1450724"/>
            <a:ext cx="2620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котором/где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158807-D951-2C73-E1B8-2B4032CCC3D6}"/>
              </a:ext>
            </a:extLst>
          </p:cNvPr>
          <p:cNvSpPr txBox="1"/>
          <p:nvPr/>
        </p:nvSpPr>
        <p:spPr>
          <a:xfrm>
            <a:off x="4938985" y="2089667"/>
            <a:ext cx="2937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который/когда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D82E47-309B-D46E-B98B-21B85EFF66FA}"/>
              </a:ext>
            </a:extLst>
          </p:cNvPr>
          <p:cNvSpPr txBox="1"/>
          <p:nvPr/>
        </p:nvSpPr>
        <p:spPr>
          <a:xfrm>
            <a:off x="8844780" y="2713467"/>
            <a:ext cx="3251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из которого/откуда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44207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lnSpcReduction="10000"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 В следующих предложениях вставьте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правильной форме, а также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Дайте возможные варианты. </a:t>
            </a:r>
            <a:endParaRPr lang="ru-RU" sz="2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Мальчик лежал и смотрел в тот угол,  . . . . . . . . стояла его новая игрушка.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Всю жизнь он помнил тот день,   . . . . . . . .    покинул дом отца.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Они очень полюбили этот небольшой провинциальный городок,   . . . . . . . .   им надо было уезжать через месяц.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В десять лет ей купили такое прекрасное платье,   . . . . . . . . у нее еще никогда не было.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 написал длинное письмо,    . . . . . . . .   старался объяснить, что произошло.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Небольшая поляна,     . . . . . . . .   они неожиданно вышли из темного леса, показалась  им особенно яркой и нарядной.</a:t>
            </a:r>
          </a:p>
          <a:p>
            <a:pPr algn="l">
              <a:lnSpc>
                <a:spcPct val="110000"/>
              </a:lnSpc>
            </a:pP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35209B-E969-A49E-3C0B-04F4472935BF}"/>
              </a:ext>
            </a:extLst>
          </p:cNvPr>
          <p:cNvSpPr txBox="1"/>
          <p:nvPr/>
        </p:nvSpPr>
        <p:spPr>
          <a:xfrm>
            <a:off x="5452792" y="1450724"/>
            <a:ext cx="2620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котором/где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158807-D951-2C73-E1B8-2B4032CCC3D6}"/>
              </a:ext>
            </a:extLst>
          </p:cNvPr>
          <p:cNvSpPr txBox="1"/>
          <p:nvPr/>
        </p:nvSpPr>
        <p:spPr>
          <a:xfrm>
            <a:off x="4938985" y="2089667"/>
            <a:ext cx="2937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который/когда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D82E47-309B-D46E-B98B-21B85EFF66FA}"/>
              </a:ext>
            </a:extLst>
          </p:cNvPr>
          <p:cNvSpPr txBox="1"/>
          <p:nvPr/>
        </p:nvSpPr>
        <p:spPr>
          <a:xfrm>
            <a:off x="8844780" y="2713467"/>
            <a:ext cx="3251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из которого/откуда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AE2FCC-487B-54BF-C245-2ACEC9D1CF0A}"/>
              </a:ext>
            </a:extLst>
          </p:cNvPr>
          <p:cNvSpPr txBox="1"/>
          <p:nvPr/>
        </p:nvSpPr>
        <p:spPr>
          <a:xfrm>
            <a:off x="7780770" y="3721894"/>
            <a:ext cx="1284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какого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386875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lnSpcReduction="10000"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 В следующих предложениях вставьте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правильной форме, а также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Дайте возможные варианты. </a:t>
            </a:r>
            <a:endParaRPr lang="ru-RU" sz="2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Мальчик лежал и смотрел в тот угол,  . . . . . . . . стояла его новая игрушка.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Всю жизнь он помнил тот день,   . . . . . . . .    покинул дом отца.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Они очень полюбили этот небольшой провинциальный городок,   . . . . . . . .   им надо было уезжать через месяц.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В десять лет ей купили такое прекрасное платье,   . . . . . . . . у нее еще никогда не было.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 написал длинное письмо,    . . . . . . . .   старался объяснить, что произошло.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Небольшая поляна,     . . . . . . . .   они неожиданно вышли из темного леса, показалась  им особенно яркой и нарядной.</a:t>
            </a:r>
          </a:p>
          <a:p>
            <a:pPr algn="l">
              <a:lnSpc>
                <a:spcPct val="110000"/>
              </a:lnSpc>
            </a:pP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35209B-E969-A49E-3C0B-04F4472935BF}"/>
              </a:ext>
            </a:extLst>
          </p:cNvPr>
          <p:cNvSpPr txBox="1"/>
          <p:nvPr/>
        </p:nvSpPr>
        <p:spPr>
          <a:xfrm>
            <a:off x="5452792" y="1450724"/>
            <a:ext cx="2620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котором/где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158807-D951-2C73-E1B8-2B4032CCC3D6}"/>
              </a:ext>
            </a:extLst>
          </p:cNvPr>
          <p:cNvSpPr txBox="1"/>
          <p:nvPr/>
        </p:nvSpPr>
        <p:spPr>
          <a:xfrm>
            <a:off x="4938985" y="2089667"/>
            <a:ext cx="2937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который/когда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D82E47-309B-D46E-B98B-21B85EFF66FA}"/>
              </a:ext>
            </a:extLst>
          </p:cNvPr>
          <p:cNvSpPr txBox="1"/>
          <p:nvPr/>
        </p:nvSpPr>
        <p:spPr>
          <a:xfrm>
            <a:off x="8844780" y="2713467"/>
            <a:ext cx="3251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из которого/откуда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AE2FCC-487B-54BF-C245-2ACEC9D1CF0A}"/>
              </a:ext>
            </a:extLst>
          </p:cNvPr>
          <p:cNvSpPr txBox="1"/>
          <p:nvPr/>
        </p:nvSpPr>
        <p:spPr>
          <a:xfrm>
            <a:off x="7780770" y="3721894"/>
            <a:ext cx="1284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какого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BB0B57-1893-CAFD-D28C-0D8519E83738}"/>
              </a:ext>
            </a:extLst>
          </p:cNvPr>
          <p:cNvSpPr txBox="1"/>
          <p:nvPr/>
        </p:nvSpPr>
        <p:spPr>
          <a:xfrm>
            <a:off x="4469336" y="4581456"/>
            <a:ext cx="2620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котором/где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035321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lnSpcReduction="10000"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 В следующих предложениях вставьте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правильной форме, а также союзные слова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Дайте возможные варианты. </a:t>
            </a:r>
            <a:endParaRPr lang="ru-RU" sz="2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Мальчик лежал и смотрел в тот угол,  . . . . . . . . стояла его новая игрушка.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Всю жизнь он помнил тот день,   . . . . . . . .    покинул дом отца.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Они очень полюбили этот небольшой провинциальный городок,   . . . . . . . .   им надо было уезжать через месяц.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В десять лет ей купили такое прекрасное платье,   . . . . . . . . у нее еще никогда не было.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Он написал длинное письмо,    . . . . . . . .   старался объяснить, что произошло.</a:t>
            </a:r>
          </a:p>
          <a:p>
            <a:pPr marR="0" algn="l" rtl="0">
              <a:lnSpc>
                <a:spcPct val="100000"/>
              </a:lnSpc>
              <a:spcAft>
                <a:spcPts val="12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Небольшая поляна,     . . . . . . . .   они неожиданно вышли из темного леса, показалась  им особенно яркой и нарядной.</a:t>
            </a:r>
          </a:p>
          <a:p>
            <a:pPr algn="l">
              <a:lnSpc>
                <a:spcPct val="110000"/>
              </a:lnSpc>
            </a:pPr>
            <a:endParaRPr lang="ru-RU" sz="20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35209B-E969-A49E-3C0B-04F4472935BF}"/>
              </a:ext>
            </a:extLst>
          </p:cNvPr>
          <p:cNvSpPr txBox="1"/>
          <p:nvPr/>
        </p:nvSpPr>
        <p:spPr>
          <a:xfrm>
            <a:off x="5452792" y="1450724"/>
            <a:ext cx="2620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котором/где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158807-D951-2C73-E1B8-2B4032CCC3D6}"/>
              </a:ext>
            </a:extLst>
          </p:cNvPr>
          <p:cNvSpPr txBox="1"/>
          <p:nvPr/>
        </p:nvSpPr>
        <p:spPr>
          <a:xfrm>
            <a:off x="4938985" y="2089667"/>
            <a:ext cx="2937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который/когда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D82E47-309B-D46E-B98B-21B85EFF66FA}"/>
              </a:ext>
            </a:extLst>
          </p:cNvPr>
          <p:cNvSpPr txBox="1"/>
          <p:nvPr/>
        </p:nvSpPr>
        <p:spPr>
          <a:xfrm>
            <a:off x="8844780" y="2713467"/>
            <a:ext cx="3251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из которого/откуда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AE2FCC-487B-54BF-C245-2ACEC9D1CF0A}"/>
              </a:ext>
            </a:extLst>
          </p:cNvPr>
          <p:cNvSpPr txBox="1"/>
          <p:nvPr/>
        </p:nvSpPr>
        <p:spPr>
          <a:xfrm>
            <a:off x="7780770" y="3721894"/>
            <a:ext cx="1284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какого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BB0B57-1893-CAFD-D28C-0D8519E83738}"/>
              </a:ext>
            </a:extLst>
          </p:cNvPr>
          <p:cNvSpPr txBox="1"/>
          <p:nvPr/>
        </p:nvSpPr>
        <p:spPr>
          <a:xfrm>
            <a:off x="4469336" y="4581456"/>
            <a:ext cx="2620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котором/где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6282E1-66DC-E911-C8EB-A9163B46E4BA}"/>
              </a:ext>
            </a:extLst>
          </p:cNvPr>
          <p:cNvSpPr txBox="1"/>
          <p:nvPr/>
        </p:nvSpPr>
        <p:spPr>
          <a:xfrm>
            <a:off x="3159309" y="5208747"/>
            <a:ext cx="3202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 которую/куда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982509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074" y="955826"/>
            <a:ext cx="11482252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>
              <a:lnSpc>
                <a:spcPct val="120000"/>
              </a:lnSpc>
            </a:pPr>
            <a:r>
              <a:rPr lang="ru-RU" sz="5400" b="0" i="0" u="none" strike="noStrike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Отец приехал навестить сына, который учился в городе. Он позвонил у дверей его квартиры. Хозяйка дома открыла ему дверь.</a:t>
            </a:r>
          </a:p>
          <a:p>
            <a:pPr marR="0" algn="l" rtl="0">
              <a:lnSpc>
                <a:spcPct val="120000"/>
              </a:lnSpc>
            </a:pPr>
            <a:r>
              <a:rPr lang="ru-RU" sz="5400" b="0" i="0" u="none" strike="noStrike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 Дома ли студент Иванов?</a:t>
            </a:r>
          </a:p>
          <a:p>
            <a:pPr marR="0" algn="l" rtl="0">
              <a:lnSpc>
                <a:spcPct val="120000"/>
              </a:lnSpc>
            </a:pPr>
            <a:r>
              <a:rPr lang="ru-RU" sz="5400" b="0" i="0" u="none" strike="noStrike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 Он студент?</a:t>
            </a:r>
          </a:p>
          <a:p>
            <a:pPr marR="0" algn="l" rtl="0">
              <a:lnSpc>
                <a:spcPct val="120000"/>
              </a:lnSpc>
            </a:pPr>
            <a:r>
              <a:rPr lang="ru-RU" sz="5400" b="0" i="0" u="none" strike="noStrike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 Да.</a:t>
            </a:r>
            <a:br>
              <a:rPr lang="ru-RU" sz="5400" b="0" i="0" u="none" strike="noStrike" baseline="-25000" dirty="0">
                <a:solidFill>
                  <a:srgbClr val="000000"/>
                </a:solidFill>
                <a:latin typeface="Garamond" panose="02020404030301010803" pitchFamily="18" charset="0"/>
              </a:rPr>
            </a:br>
            <a:r>
              <a:rPr lang="ru-RU" sz="5400" b="0" i="0" u="none" strike="noStrike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 А я думала, что он ночной сторож, — ответила хозяйка.</a:t>
            </a:r>
            <a:endParaRPr lang="ru-RU" sz="13800" b="1" dirty="0">
              <a:solidFill>
                <a:srgbClr val="002060"/>
              </a:solidFill>
              <a:latin typeface="Garamond" panose="02020404030301010803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B0C730-02C9-7F16-C8F3-047F1958E456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418320197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7363" y="1541417"/>
            <a:ext cx="9817688" cy="4609032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Сторож поймал мальчишку, который воровал яблоки.</a:t>
            </a:r>
          </a:p>
          <a:p>
            <a:pPr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	Негодник! — закричал он. — Я сейчас научу тебя, как воровать.</a:t>
            </a:r>
          </a:p>
          <a:p>
            <a:pPr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	Ну, слава богу, а то меня уже третий раз ловят...</a:t>
            </a:r>
          </a:p>
          <a:p>
            <a:pPr>
              <a:lnSpc>
                <a:spcPct val="120000"/>
              </a:lnSpc>
            </a:pPr>
            <a:endParaRPr lang="ru-RU" sz="4800" b="1" dirty="0">
              <a:solidFill>
                <a:srgbClr val="002060"/>
              </a:solidFill>
              <a:latin typeface="Garamond" panose="02020404030301010803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B0C730-02C9-7F16-C8F3-047F1958E456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44507654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3770" y="1423851"/>
            <a:ext cx="11053355" cy="4467498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ПРЕДВИДЕНИЕ</a:t>
            </a:r>
          </a:p>
          <a:p>
            <a:pPr marR="0"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	Мне кажется, что мой муж пролежит в больнице довольно долго.</a:t>
            </a:r>
          </a:p>
          <a:p>
            <a:pPr marR="0"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	Ты говорила с его врачом?</a:t>
            </a:r>
          </a:p>
          <a:p>
            <a:pPr marR="0"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	Нет, я видела медсестру, которая за ним ухаживает.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B0C730-02C9-7F16-C8F3-047F1958E456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346073456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4874" y="1073392"/>
            <a:ext cx="11482252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НАХОДКА</a:t>
            </a:r>
          </a:p>
          <a:p>
            <a:pPr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	Ты помнишь, полгода назад у меня пропали часы?</a:t>
            </a:r>
          </a:p>
          <a:p>
            <a:pPr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	Помню.</a:t>
            </a:r>
          </a:p>
          <a:p>
            <a:pPr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	Ну так вот, сегодня я осматривал карманы пальто, которое носил в то время, и, как ты думаешь, что нахожу там?</a:t>
            </a:r>
          </a:p>
          <a:p>
            <a:pPr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	Часы?</a:t>
            </a:r>
          </a:p>
          <a:p>
            <a:pPr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	Нет, ту дырку, из которой они, наверное, выпали!</a:t>
            </a:r>
            <a:endParaRPr lang="ru-RU" sz="4800" b="1" dirty="0">
              <a:solidFill>
                <a:srgbClr val="002060"/>
              </a:solidFill>
              <a:latin typeface="Garamond" panose="02020404030301010803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B0C730-02C9-7F16-C8F3-047F1958E456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98103114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7363" y="1452215"/>
            <a:ext cx="10078947" cy="4817957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СОВПАДЕНИЕ</a:t>
            </a:r>
          </a:p>
          <a:p>
            <a:pPr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	Вы же говорили мне, что черепахи живут триста лет! А моя сдохла в тот же день, когда я её купил у вас!</a:t>
            </a:r>
          </a:p>
          <a:p>
            <a:pPr algn="l">
              <a:lnSpc>
                <a:spcPct val="120000"/>
              </a:lnSpc>
            </a:pPr>
            <a:r>
              <a:rPr lang="ru-RU" sz="54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—	Это действительно неудача. Видно, ей как раз исполнилось триста лет.</a:t>
            </a:r>
          </a:p>
          <a:p>
            <a:pPr>
              <a:lnSpc>
                <a:spcPct val="120000"/>
              </a:lnSpc>
            </a:pPr>
            <a:endParaRPr lang="ru-RU" sz="4800" b="1" dirty="0">
              <a:solidFill>
                <a:srgbClr val="002060"/>
              </a:solidFill>
              <a:latin typeface="Garamond" panose="02020404030301010803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B0C730-02C9-7F16-C8F3-047F1958E456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307197612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7363" y="1149531"/>
            <a:ext cx="10078947" cy="5120641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endParaRPr lang="ru-RU" sz="4800" b="1" dirty="0">
              <a:solidFill>
                <a:srgbClr val="002060"/>
              </a:solidFill>
              <a:latin typeface="Garamond" panose="02020404030301010803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B0C730-02C9-7F16-C8F3-047F1958E456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85F6A0-3DDC-B291-7D33-6A8691B50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430" y="955826"/>
            <a:ext cx="10997330" cy="551028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272BFB2-6189-DA4B-9666-23C88A5EF1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1163" y="587828"/>
            <a:ext cx="3403540" cy="3383281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D5233B71-2BD5-2C3A-674F-0CEF1F9800C4}"/>
              </a:ext>
            </a:extLst>
          </p:cNvPr>
          <p:cNvSpPr/>
          <p:nvPr/>
        </p:nvSpPr>
        <p:spPr>
          <a:xfrm>
            <a:off x="9784081" y="6112299"/>
            <a:ext cx="914400" cy="48556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B6E114C5-3F2A-60B6-7D4C-5EE30D8AA7F8}"/>
              </a:ext>
            </a:extLst>
          </p:cNvPr>
          <p:cNvCxnSpPr/>
          <p:nvPr/>
        </p:nvCxnSpPr>
        <p:spPr>
          <a:xfrm>
            <a:off x="5630091" y="6463877"/>
            <a:ext cx="231212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37556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93FF23-4569-7C64-7E2A-122216832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583215-B2E5-1892-98A2-23CD273BF4BB}"/>
              </a:ext>
            </a:extLst>
          </p:cNvPr>
          <p:cNvSpPr txBox="1">
            <a:spLocks/>
          </p:cNvSpPr>
          <p:nvPr/>
        </p:nvSpPr>
        <p:spPr>
          <a:xfrm>
            <a:off x="116284" y="202404"/>
            <a:ext cx="11959432" cy="757098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К экзамену (22 мая)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355B82-0AE7-E149-2959-79E6F4AC15C2}"/>
              </a:ext>
            </a:extLst>
          </p:cNvPr>
          <p:cNvSpPr txBox="1"/>
          <p:nvPr/>
        </p:nvSpPr>
        <p:spPr>
          <a:xfrm>
            <a:off x="271293" y="1957396"/>
            <a:ext cx="11804423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marR="0" lvl="0" indent="-9144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Тест по теме</a:t>
            </a:r>
            <a:br>
              <a:rPr kumimoji="0" lang="ru-RU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«Определения в сложном предложении» (сегодня).</a:t>
            </a:r>
          </a:p>
          <a:p>
            <a:pPr marL="914400" marR="0" lvl="0" indent="-9144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Повторить чтение стихотворения к экзамену.</a:t>
            </a:r>
          </a:p>
          <a:p>
            <a:pPr marL="914400" marR="0" lvl="0" indent="-9144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4800" i="1" dirty="0">
                <a:solidFill>
                  <a:prstClr val="black"/>
                </a:solidFill>
                <a:latin typeface="Calibri" panose="020F0502020204030204"/>
              </a:rPr>
              <a:t>Все долги.</a:t>
            </a:r>
            <a:endParaRPr kumimoji="0" lang="ru-RU" sz="4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32622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1297617"/>
            <a:ext cx="9360023" cy="5218592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800" b="1" dirty="0">
                <a:solidFill>
                  <a:srgbClr val="002060"/>
                </a:solidFill>
              </a:rPr>
              <a:t>Тест «Сложное определительное»</a:t>
            </a:r>
          </a:p>
          <a:p>
            <a:br>
              <a:rPr lang="ru-RU" sz="4000" b="0" i="0" dirty="0">
                <a:solidFill>
                  <a:srgbClr val="76838F"/>
                </a:solidFill>
                <a:effectLst/>
                <a:latin typeface="Roboto" panose="02000000000000000000" pitchFamily="2" charset="0"/>
              </a:rPr>
            </a:br>
            <a:r>
              <a:rPr lang="ru-RU" sz="3600" b="0" i="0" u="none" strike="noStrike" dirty="0">
                <a:solidFill>
                  <a:srgbClr val="3E8EF7"/>
                </a:solidFill>
                <a:effectLst/>
                <a:latin typeface="Roboto" panose="02000000000000000000" pitchFamily="2" charset="0"/>
                <a:hlinkClick r:id="rId2"/>
              </a:rPr>
              <a:t>https://onlinetestpad.com/cgvckg6n6bxdu</a:t>
            </a:r>
            <a:endParaRPr lang="ru-RU" sz="3600" b="0" i="0" dirty="0">
              <a:solidFill>
                <a:srgbClr val="76838F"/>
              </a:solidFill>
              <a:effectLst/>
              <a:latin typeface="Roboto" panose="02000000000000000000" pitchFamily="2" charset="0"/>
            </a:endParaRPr>
          </a:p>
          <a:p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341791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0477626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3351</TotalTime>
  <Words>12246</Words>
  <Application>Microsoft Office PowerPoint</Application>
  <PresentationFormat>Широкоэкранный</PresentationFormat>
  <Paragraphs>1305</Paragraphs>
  <Slides>125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125</vt:i4>
      </vt:variant>
    </vt:vector>
  </HeadingPairs>
  <TitlesOfParts>
    <vt:vector size="136" baseType="lpstr">
      <vt:lpstr>Batang</vt:lpstr>
      <vt:lpstr>Arial</vt:lpstr>
      <vt:lpstr>Book Antiqua</vt:lpstr>
      <vt:lpstr>Calibri</vt:lpstr>
      <vt:lpstr>Calibri Light</vt:lpstr>
      <vt:lpstr>Garamond</vt:lpstr>
      <vt:lpstr>Georgia</vt:lpstr>
      <vt:lpstr>Roboto</vt:lpstr>
      <vt:lpstr>Times New Roman</vt:lpstr>
      <vt:lpstr>Тема Office</vt:lpstr>
      <vt:lpstr>1_Тема Office</vt:lpstr>
      <vt:lpstr>Группа 101СА </vt:lpstr>
      <vt:lpstr>ВКЛЮЧИТЕ ВИДЕОКАМЕРЫ!!!!!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39</cp:revision>
  <dcterms:created xsi:type="dcterms:W3CDTF">2025-04-21T13:03:18Z</dcterms:created>
  <dcterms:modified xsi:type="dcterms:W3CDTF">2025-05-19T13:00:40Z</dcterms:modified>
</cp:coreProperties>
</file>