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5"/>
  </p:notesMasterIdLst>
  <p:sldIdLst>
    <p:sldId id="2009" r:id="rId3"/>
    <p:sldId id="2008" r:id="rId4"/>
    <p:sldId id="1951" r:id="rId5"/>
    <p:sldId id="2010" r:id="rId6"/>
    <p:sldId id="1990" r:id="rId7"/>
    <p:sldId id="1948" r:id="rId8"/>
    <p:sldId id="1994" r:id="rId9"/>
    <p:sldId id="1150" r:id="rId10"/>
    <p:sldId id="1151" r:id="rId11"/>
    <p:sldId id="1152" r:id="rId12"/>
    <p:sldId id="1153" r:id="rId13"/>
    <p:sldId id="1154" r:id="rId14"/>
    <p:sldId id="1155" r:id="rId15"/>
    <p:sldId id="1156" r:id="rId16"/>
    <p:sldId id="1157" r:id="rId17"/>
    <p:sldId id="1158" r:id="rId18"/>
    <p:sldId id="1159" r:id="rId19"/>
    <p:sldId id="1160" r:id="rId20"/>
    <p:sldId id="1161" r:id="rId21"/>
    <p:sldId id="1162" r:id="rId22"/>
    <p:sldId id="1163" r:id="rId23"/>
    <p:sldId id="1164" r:id="rId24"/>
    <p:sldId id="1165" r:id="rId25"/>
    <p:sldId id="1166" r:id="rId26"/>
    <p:sldId id="1167" r:id="rId27"/>
    <p:sldId id="1168" r:id="rId28"/>
    <p:sldId id="1169" r:id="rId29"/>
    <p:sldId id="1170" r:id="rId30"/>
    <p:sldId id="1171" r:id="rId31"/>
    <p:sldId id="1172" r:id="rId32"/>
    <p:sldId id="1173" r:id="rId33"/>
    <p:sldId id="1174" r:id="rId34"/>
    <p:sldId id="1175" r:id="rId35"/>
    <p:sldId id="1176" r:id="rId36"/>
    <p:sldId id="1177" r:id="rId37"/>
    <p:sldId id="1178" r:id="rId38"/>
    <p:sldId id="1179" r:id="rId39"/>
    <p:sldId id="1180" r:id="rId40"/>
    <p:sldId id="1181" r:id="rId41"/>
    <p:sldId id="1182" r:id="rId42"/>
    <p:sldId id="1183" r:id="rId43"/>
    <p:sldId id="1184" r:id="rId44"/>
    <p:sldId id="1185" r:id="rId45"/>
    <p:sldId id="1186" r:id="rId46"/>
    <p:sldId id="1187" r:id="rId47"/>
    <p:sldId id="1188" r:id="rId48"/>
    <p:sldId id="1189" r:id="rId49"/>
    <p:sldId id="1190" r:id="rId50"/>
    <p:sldId id="1191" r:id="rId51"/>
    <p:sldId id="1192" r:id="rId52"/>
    <p:sldId id="1193" r:id="rId53"/>
    <p:sldId id="1194" r:id="rId54"/>
    <p:sldId id="1195" r:id="rId55"/>
    <p:sldId id="1196" r:id="rId56"/>
    <p:sldId id="1197" r:id="rId57"/>
    <p:sldId id="1198" r:id="rId58"/>
    <p:sldId id="1199" r:id="rId59"/>
    <p:sldId id="1200" r:id="rId60"/>
    <p:sldId id="1201" r:id="rId61"/>
    <p:sldId id="1202" r:id="rId62"/>
    <p:sldId id="1203" r:id="rId63"/>
    <p:sldId id="1204" r:id="rId64"/>
    <p:sldId id="1205" r:id="rId65"/>
    <p:sldId id="1206" r:id="rId66"/>
    <p:sldId id="1207" r:id="rId67"/>
    <p:sldId id="1208" r:id="rId68"/>
    <p:sldId id="1209" r:id="rId69"/>
    <p:sldId id="1210" r:id="rId70"/>
    <p:sldId id="1211" r:id="rId71"/>
    <p:sldId id="1212" r:id="rId72"/>
    <p:sldId id="1213" r:id="rId73"/>
    <p:sldId id="1214" r:id="rId74"/>
    <p:sldId id="1215" r:id="rId75"/>
    <p:sldId id="1216" r:id="rId76"/>
    <p:sldId id="1217" r:id="rId77"/>
    <p:sldId id="1218" r:id="rId78"/>
    <p:sldId id="1219" r:id="rId79"/>
    <p:sldId id="1220" r:id="rId80"/>
    <p:sldId id="1221" r:id="rId81"/>
    <p:sldId id="1222" r:id="rId82"/>
    <p:sldId id="1223" r:id="rId83"/>
    <p:sldId id="1224" r:id="rId84"/>
    <p:sldId id="1225" r:id="rId85"/>
    <p:sldId id="1226" r:id="rId86"/>
    <p:sldId id="1227" r:id="rId87"/>
    <p:sldId id="1228" r:id="rId88"/>
    <p:sldId id="1229" r:id="rId89"/>
    <p:sldId id="1230" r:id="rId90"/>
    <p:sldId id="1231" r:id="rId91"/>
    <p:sldId id="1232" r:id="rId92"/>
    <p:sldId id="1233" r:id="rId93"/>
    <p:sldId id="1234" r:id="rId94"/>
    <p:sldId id="1235" r:id="rId95"/>
    <p:sldId id="1236" r:id="rId96"/>
    <p:sldId id="1237" r:id="rId97"/>
    <p:sldId id="1238" r:id="rId98"/>
    <p:sldId id="1239" r:id="rId99"/>
    <p:sldId id="1240" r:id="rId100"/>
    <p:sldId id="1241" r:id="rId101"/>
    <p:sldId id="1242" r:id="rId102"/>
    <p:sldId id="1243" r:id="rId103"/>
    <p:sldId id="1244" r:id="rId104"/>
    <p:sldId id="1245" r:id="rId105"/>
    <p:sldId id="1246" r:id="rId106"/>
    <p:sldId id="1247" r:id="rId107"/>
    <p:sldId id="1248" r:id="rId108"/>
    <p:sldId id="1249" r:id="rId109"/>
    <p:sldId id="1250" r:id="rId110"/>
    <p:sldId id="1251" r:id="rId111"/>
    <p:sldId id="2011" r:id="rId112"/>
    <p:sldId id="326" r:id="rId113"/>
    <p:sldId id="1956" r:id="rId1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007" autoAdjust="0"/>
  </p:normalViewPr>
  <p:slideViewPr>
    <p:cSldViewPr snapToGrid="0">
      <p:cViewPr>
        <p:scale>
          <a:sx n="81" d="100"/>
          <a:sy n="81" d="100"/>
        </p:scale>
        <p:origin x="36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testpad.com/xdw4xzerwgdcq" TargetMode="External"/><Relationship Id="rId2" Type="http://schemas.openxmlformats.org/officeDocument/2006/relationships/hyperlink" Target="https://onlinetestpad.com/3es5apbcrebg2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41715"/>
              </p:ext>
            </p:extLst>
          </p:nvPr>
        </p:nvGraphicFramePr>
        <p:xfrm>
          <a:off x="0" y="1652535"/>
          <a:ext cx="5429227" cy="5099852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4484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5757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197963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707010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86499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646443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схеме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++ -\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 - ++ -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 -\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+++++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++\++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i="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57425"/>
              </p:ext>
            </p:extLst>
          </p:nvPr>
        </p:nvGraphicFramePr>
        <p:xfrm>
          <a:off x="5708745" y="45333"/>
          <a:ext cx="6344440" cy="6823682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5502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3637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41960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808270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95926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480767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471340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584261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66560713"/>
                    </a:ext>
                  </a:extLst>
                </a:gridCol>
                <a:gridCol w="540954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918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ЭССЕ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схеме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\\\\+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+\\++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#+</a:t>
                      </a: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*+</a:t>
                      </a: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\\*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#\\\\</a:t>
                      </a: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#</a:t>
                      </a: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17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421" y="1646237"/>
            <a:ext cx="10515600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7337" y="3886200"/>
            <a:ext cx="6212305" cy="67377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3272691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3FF23-4569-7C64-7E2A-12221683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83215-B2E5-1892-98A2-23CD273BF4B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15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55B82-0AE7-E149-2959-79E6F4AC15C2}"/>
              </a:ext>
            </a:extLst>
          </p:cNvPr>
          <p:cNvSpPr txBox="1"/>
          <p:nvPr/>
        </p:nvSpPr>
        <p:spPr>
          <a:xfrm>
            <a:off x="271293" y="1957396"/>
            <a:ext cx="11804423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1. Долги (прошлое задание по схеме).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Повторить тему</a:t>
            </a:r>
            <a:b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«Определения в простом предложении», подготовиться к итоговому тесту.</a:t>
            </a:r>
          </a:p>
        </p:txBody>
      </p:sp>
    </p:spTree>
    <p:extLst>
      <p:ext uri="{BB962C8B-B14F-4D97-AF65-F5344CB8AC3E}">
        <p14:creationId xmlns:p14="http://schemas.microsoft.com/office/powerpoint/2010/main" val="352832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3" y="1013964"/>
            <a:ext cx="11804423" cy="5844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Рассказ о празднике 9 мая. Где были, как встретили. Значение праздника для всего мира и для России.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Внимательно еще раз изучить слайды презентации 94—98, проанализировать предложения на слайде 97.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на слайде 96 составить пять предложений с несогласованными определениями, выраженными указанными конструкциями.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Группа Б!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Прошлое задание — эссе (сочинение) — нужно прислать в письменном виде для размещения текста на сайте.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980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 пространственной и временной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отнесённости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8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2" y="1130081"/>
            <a:ext cx="11804423" cy="3161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BFCFE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Всем: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внимательно изучить последующие слайды презентации, проанализировать предложения на слайде 51.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слайде 50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пять предложений с несогласованными определениями.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17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0" y="3902924"/>
              <a:ext cx="299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83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 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vs.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2413686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233917" y="1133356"/>
            <a:ext cx="5337544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Он смотрит все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передачи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радио была прекрасная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передача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телевидению недавно выступал известный журналист 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Дня два назад по радио выступал один физик с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воспоминаниями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96D85-1ADF-495A-88E4-B472D8272072}"/>
              </a:ext>
            </a:extLst>
          </p:cNvPr>
          <p:cNvSpPr txBox="1"/>
          <p:nvPr/>
        </p:nvSpPr>
        <p:spPr>
          <a:xfrm>
            <a:off x="6432698" y="1133356"/>
            <a:ext cx="53375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передаче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говорили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радио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телевидению недавно известный журналист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Дня два назад в передаче по радио один физик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вспоминал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BCB75-477B-82DD-FC89-A7BDDC08F177}"/>
              </a:ext>
            </a:extLst>
          </p:cNvPr>
          <p:cNvSpPr txBox="1"/>
          <p:nvPr/>
        </p:nvSpPr>
        <p:spPr>
          <a:xfrm>
            <a:off x="33669" y="-65254"/>
            <a:ext cx="11451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дополнения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9DB6-5EEF-5CD6-BDEA-523E49A9C836}"/>
              </a:ext>
            </a:extLst>
          </p:cNvPr>
          <p:cNvSpPr txBox="1"/>
          <p:nvPr/>
        </p:nvSpPr>
        <p:spPr>
          <a:xfrm>
            <a:off x="-699976" y="642632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существительное (какой, какая, какое, какие?)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главное слово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 (что, где, когда? …)   </a:t>
            </a:r>
          </a:p>
        </p:txBody>
      </p:sp>
    </p:spTree>
    <p:extLst>
      <p:ext uri="{BB962C8B-B14F-4D97-AF65-F5344CB8AC3E}">
        <p14:creationId xmlns:p14="http://schemas.microsoft.com/office/powerpoint/2010/main" val="4034153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180754" y="1409801"/>
            <a:ext cx="53375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Дании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пляжа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автостоянка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Крыма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соседу,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гостиную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деревне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рентген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Пско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вом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тучи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 лесом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тдых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 двух часов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утра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доход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месяц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BCB75-477B-82DD-FC89-A7BDDC08F177}"/>
              </a:ext>
            </a:extLst>
          </p:cNvPr>
          <p:cNvSpPr txBox="1"/>
          <p:nvPr/>
        </p:nvSpPr>
        <p:spPr>
          <a:xfrm>
            <a:off x="1082749" y="-32757"/>
            <a:ext cx="11451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дополнения и обстоятельства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9DB6-5EEF-5CD6-BDEA-523E49A9C836}"/>
              </a:ext>
            </a:extLst>
          </p:cNvPr>
          <p:cNvSpPr txBox="1"/>
          <p:nvPr/>
        </p:nvSpPr>
        <p:spPr>
          <a:xfrm>
            <a:off x="-699976" y="642632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существительное (какой, какая, какое, какие?)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главное слово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 (что, где, когда? …)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AF7E0-122F-AA5C-23A4-B6C17CA89506}"/>
              </a:ext>
            </a:extLst>
          </p:cNvPr>
          <p:cNvSpPr txBox="1"/>
          <p:nvPr/>
        </p:nvSpPr>
        <p:spPr>
          <a:xfrm>
            <a:off x="5847908" y="1409801"/>
            <a:ext cx="616333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приехать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(откуда?)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Дании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дойти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(до чего?)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пляжа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(откуда?)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Крыма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ведёт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соседу,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гостиную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деревне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выходит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направить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 на что?)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рентген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живут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 Псковом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тучи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проплывают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 лесом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отдыхать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(до какого часа?)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двух часов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 надо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принять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(когда?)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времени? до какого времени?)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утра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добиться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(за какое время?)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(за сколько времени?)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месяц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сделал это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(когда?)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BDF7935-2E07-1505-FC48-6392011F328E}"/>
              </a:ext>
            </a:extLst>
          </p:cNvPr>
          <p:cNvCxnSpPr/>
          <p:nvPr/>
        </p:nvCxnSpPr>
        <p:spPr>
          <a:xfrm>
            <a:off x="0" y="3278777"/>
            <a:ext cx="12011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70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1" y="3902924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B2178-5695-D81C-D4B5-8E488E87C8C6}"/>
              </a:ext>
            </a:extLst>
          </p:cNvPr>
          <p:cNvSpPr txBox="1"/>
          <p:nvPr/>
        </p:nvSpPr>
        <p:spPr>
          <a:xfrm>
            <a:off x="4436076" y="986022"/>
            <a:ext cx="10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F9220-C0D0-8F48-4926-C93812C401C9}"/>
              </a:ext>
            </a:extLst>
          </p:cNvPr>
          <p:cNvSpPr txBox="1"/>
          <p:nvPr/>
        </p:nvSpPr>
        <p:spPr>
          <a:xfrm>
            <a:off x="2301284" y="1471882"/>
            <a:ext cx="10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9F6DB-190A-1E68-0960-F35A3804E0B5}"/>
              </a:ext>
            </a:extLst>
          </p:cNvPr>
          <p:cNvSpPr txBox="1"/>
          <p:nvPr/>
        </p:nvSpPr>
        <p:spPr>
          <a:xfrm>
            <a:off x="476146" y="3572592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ведет…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46C2F-6763-7940-28D1-4799E483D5A0}"/>
              </a:ext>
            </a:extLst>
          </p:cNvPr>
          <p:cNvSpPr txBox="1"/>
          <p:nvPr/>
        </p:nvSpPr>
        <p:spPr>
          <a:xfrm>
            <a:off x="1419194" y="6146842"/>
            <a:ext cx="22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этой дороге можно дойти…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9680-49C7-0993-584F-0CF1F3B029B8}"/>
              </a:ext>
            </a:extLst>
          </p:cNvPr>
          <p:cNvSpPr txBox="1"/>
          <p:nvPr/>
        </p:nvSpPr>
        <p:spPr>
          <a:xfrm>
            <a:off x="-19197" y="4776078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идет…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4BD603-5703-046B-5EAF-B0039D5D3DDC}"/>
              </a:ext>
            </a:extLst>
          </p:cNvPr>
          <p:cNvSpPr txBox="1"/>
          <p:nvPr/>
        </p:nvSpPr>
        <p:spPr>
          <a:xfrm>
            <a:off x="-26899" y="2375315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 протекает…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5AF907-437D-6BF2-7207-E82F6F7FB107}"/>
              </a:ext>
            </a:extLst>
          </p:cNvPr>
          <p:cNvSpPr txBox="1"/>
          <p:nvPr/>
        </p:nvSpPr>
        <p:spPr>
          <a:xfrm>
            <a:off x="47788" y="759529"/>
            <a:ext cx="22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поставили палатку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F528FE-723C-53B3-4564-2D21E819BC90}"/>
              </a:ext>
            </a:extLst>
          </p:cNvPr>
          <p:cNvSpPr txBox="1"/>
          <p:nvPr/>
        </p:nvSpPr>
        <p:spPr>
          <a:xfrm>
            <a:off x="5873475" y="1849873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стоит…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0F6C03-859A-6C97-F904-7DF815187F27}"/>
              </a:ext>
            </a:extLst>
          </p:cNvPr>
          <p:cNvSpPr txBox="1"/>
          <p:nvPr/>
        </p:nvSpPr>
        <p:spPr>
          <a:xfrm>
            <a:off x="7587427" y="3731529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уже выехали…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C1A438-AE4C-AB87-FC7B-4C4C3111D9EC}"/>
              </a:ext>
            </a:extLst>
          </p:cNvPr>
          <p:cNvSpPr txBox="1"/>
          <p:nvPr/>
        </p:nvSpPr>
        <p:spPr>
          <a:xfrm>
            <a:off x="8208333" y="6201150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встретились…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3D99-401A-7B2F-0E25-30A9A4B30C11}"/>
              </a:ext>
            </a:extLst>
          </p:cNvPr>
          <p:cNvSpPr txBox="1"/>
          <p:nvPr/>
        </p:nvSpPr>
        <p:spPr>
          <a:xfrm>
            <a:off x="4627333" y="5813017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люблю отдыхать…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47955B-52B1-1211-4A64-8EEF927174FB}"/>
              </a:ext>
            </a:extLst>
          </p:cNvPr>
          <p:cNvSpPr txBox="1"/>
          <p:nvPr/>
        </p:nvSpPr>
        <p:spPr>
          <a:xfrm>
            <a:off x="7525392" y="2945876"/>
            <a:ext cx="389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родная деревня находится …</a:t>
            </a:r>
          </a:p>
        </p:txBody>
      </p:sp>
    </p:spTree>
    <p:extLst>
      <p:ext uri="{BB962C8B-B14F-4D97-AF65-F5344CB8AC3E}">
        <p14:creationId xmlns:p14="http://schemas.microsoft.com/office/powerpoint/2010/main" val="4185468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548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3275876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123815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</p:spTree>
    <p:extLst>
      <p:ext uri="{BB962C8B-B14F-4D97-AF65-F5344CB8AC3E}">
        <p14:creationId xmlns:p14="http://schemas.microsoft.com/office/powerpoint/2010/main" val="1278156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123815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0A4BF48-893C-2F34-B66B-E97D91794997}"/>
              </a:ext>
            </a:extLst>
          </p:cNvPr>
          <p:cNvSpPr/>
          <p:nvPr/>
        </p:nvSpPr>
        <p:spPr>
          <a:xfrm>
            <a:off x="418195" y="2663202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3B8B9B22-F155-9139-C9DD-88ADE407E214}"/>
              </a:ext>
            </a:extLst>
          </p:cNvPr>
          <p:cNvSpPr/>
          <p:nvPr/>
        </p:nvSpPr>
        <p:spPr>
          <a:xfrm>
            <a:off x="2838894" y="2657886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66217B-FDFB-9186-C4F7-7503560B950F}"/>
              </a:ext>
            </a:extLst>
          </p:cNvPr>
          <p:cNvSpPr/>
          <p:nvPr/>
        </p:nvSpPr>
        <p:spPr>
          <a:xfrm>
            <a:off x="9856377" y="2630674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95D9C7C-559F-003C-CC3E-FDA22BCB79E4}"/>
              </a:ext>
            </a:extLst>
          </p:cNvPr>
          <p:cNvSpPr/>
          <p:nvPr/>
        </p:nvSpPr>
        <p:spPr>
          <a:xfrm rot="1940641">
            <a:off x="6564319" y="3240846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9509A5A-4F39-7F8D-CDFF-C303D29BA920}"/>
              </a:ext>
            </a:extLst>
          </p:cNvPr>
          <p:cNvSpPr/>
          <p:nvPr/>
        </p:nvSpPr>
        <p:spPr>
          <a:xfrm rot="16386619">
            <a:off x="10055948" y="643102"/>
            <a:ext cx="1221279" cy="160236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сказу-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емого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997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262038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0A4BF48-893C-2F34-B66B-E97D91794997}"/>
              </a:ext>
            </a:extLst>
          </p:cNvPr>
          <p:cNvSpPr/>
          <p:nvPr/>
        </p:nvSpPr>
        <p:spPr>
          <a:xfrm>
            <a:off x="418195" y="2663202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3B8B9B22-F155-9139-C9DD-88ADE407E214}"/>
              </a:ext>
            </a:extLst>
          </p:cNvPr>
          <p:cNvSpPr/>
          <p:nvPr/>
        </p:nvSpPr>
        <p:spPr>
          <a:xfrm>
            <a:off x="2838894" y="2657886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66217B-FDFB-9186-C4F7-7503560B950F}"/>
              </a:ext>
            </a:extLst>
          </p:cNvPr>
          <p:cNvSpPr/>
          <p:nvPr/>
        </p:nvSpPr>
        <p:spPr>
          <a:xfrm>
            <a:off x="9856377" y="2630674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95D9C7C-559F-003C-CC3E-FDA22BCB79E4}"/>
              </a:ext>
            </a:extLst>
          </p:cNvPr>
          <p:cNvSpPr/>
          <p:nvPr/>
        </p:nvSpPr>
        <p:spPr>
          <a:xfrm rot="1940641">
            <a:off x="6564319" y="3240846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9509A5A-4F39-7F8D-CDFF-C303D29BA920}"/>
              </a:ext>
            </a:extLst>
          </p:cNvPr>
          <p:cNvSpPr/>
          <p:nvPr/>
        </p:nvSpPr>
        <p:spPr>
          <a:xfrm rot="16386619">
            <a:off x="10055948" y="643102"/>
            <a:ext cx="1221279" cy="160236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сказу-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емого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02BD888-67A4-2634-6559-2C391925857E}"/>
              </a:ext>
            </a:extLst>
          </p:cNvPr>
          <p:cNvSpPr/>
          <p:nvPr/>
        </p:nvSpPr>
        <p:spPr>
          <a:xfrm>
            <a:off x="595423" y="4104167"/>
            <a:ext cx="3902149" cy="183943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«с родителями» относятся к глаголу (сказуемому)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F590EB-8A75-5AB4-0BDF-24D293E047C4}"/>
              </a:ext>
            </a:extLst>
          </p:cNvPr>
          <p:cNvSpPr/>
          <p:nvPr/>
        </p:nvSpPr>
        <p:spPr>
          <a:xfrm>
            <a:off x="7866339" y="4104167"/>
            <a:ext cx="3902149" cy="183943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«с родителями» относятся к существительному (именной части составного именного сказуемого)</a:t>
            </a:r>
          </a:p>
        </p:txBody>
      </p:sp>
    </p:spTree>
    <p:extLst>
      <p:ext uri="{BB962C8B-B14F-4D97-AF65-F5344CB8AC3E}">
        <p14:creationId xmlns:p14="http://schemas.microsoft.com/office/powerpoint/2010/main" val="4179918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8248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друзьями.</a:t>
            </a:r>
          </a:p>
        </p:txBody>
      </p:sp>
    </p:spTree>
    <p:extLst>
      <p:ext uri="{BB962C8B-B14F-4D97-AF65-F5344CB8AC3E}">
        <p14:creationId xmlns:p14="http://schemas.microsoft.com/office/powerpoint/2010/main" val="2684828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71726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159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331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16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251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440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137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5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433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75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2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10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76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938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660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516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12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018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77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095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196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4571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599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664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18434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201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12639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592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8825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001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5637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438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8036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355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975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130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360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9747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городском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9843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7371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lang="ru-RU" b="1" i="1" u="dotDashHeavy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Британия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вышла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   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1155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Британия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вышла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otDash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Выход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Британии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всех удивил.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8165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0" y="0"/>
            <a:ext cx="1219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97A9E-B2EA-BEA2-C429-3F38C8119B6E}"/>
              </a:ext>
            </a:extLst>
          </p:cNvPr>
          <p:cNvSpPr txBox="1"/>
          <p:nvPr/>
        </p:nvSpPr>
        <p:spPr>
          <a:xfrm>
            <a:off x="1333948" y="1301675"/>
            <a:ext cx="9875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СОГЛАСОВАННЫЕ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8749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8749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32026232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</p:spTree>
    <p:extLst>
      <p:ext uri="{BB962C8B-B14F-4D97-AF65-F5344CB8AC3E}">
        <p14:creationId xmlns:p14="http://schemas.microsoft.com/office/powerpoint/2010/main" val="37555175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</a:t>
            </a:r>
          </a:p>
        </p:txBody>
      </p:sp>
    </p:spTree>
    <p:extLst>
      <p:ext uri="{BB962C8B-B14F-4D97-AF65-F5344CB8AC3E}">
        <p14:creationId xmlns:p14="http://schemas.microsoft.com/office/powerpoint/2010/main" val="7446377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</a:t>
            </a:r>
          </a:p>
        </p:txBody>
      </p:sp>
    </p:spTree>
    <p:extLst>
      <p:ext uri="{BB962C8B-B14F-4D97-AF65-F5344CB8AC3E}">
        <p14:creationId xmlns:p14="http://schemas.microsoft.com/office/powerpoint/2010/main" val="23704037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</p:txBody>
      </p:sp>
    </p:spTree>
    <p:extLst>
      <p:ext uri="{BB962C8B-B14F-4D97-AF65-F5344CB8AC3E}">
        <p14:creationId xmlns:p14="http://schemas.microsoft.com/office/powerpoint/2010/main" val="39660746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</p:txBody>
      </p:sp>
    </p:spTree>
    <p:extLst>
      <p:ext uri="{BB962C8B-B14F-4D97-AF65-F5344CB8AC3E}">
        <p14:creationId xmlns:p14="http://schemas.microsoft.com/office/powerpoint/2010/main" val="20574910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5223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</p:txBody>
      </p:sp>
    </p:spTree>
    <p:extLst>
      <p:ext uri="{BB962C8B-B14F-4D97-AF65-F5344CB8AC3E}">
        <p14:creationId xmlns:p14="http://schemas.microsoft.com/office/powerpoint/2010/main" val="36607929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</p:txBody>
      </p:sp>
    </p:spTree>
    <p:extLst>
      <p:ext uri="{BB962C8B-B14F-4D97-AF65-F5344CB8AC3E}">
        <p14:creationId xmlns:p14="http://schemas.microsoft.com/office/powerpoint/2010/main" val="40916467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</a:t>
            </a:r>
          </a:p>
        </p:txBody>
      </p:sp>
    </p:spTree>
    <p:extLst>
      <p:ext uri="{BB962C8B-B14F-4D97-AF65-F5344CB8AC3E}">
        <p14:creationId xmlns:p14="http://schemas.microsoft.com/office/powerpoint/2010/main" val="25975431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волжская рыба,</a:t>
            </a:r>
          </a:p>
        </p:txBody>
      </p:sp>
    </p:spTree>
    <p:extLst>
      <p:ext uri="{BB962C8B-B14F-4D97-AF65-F5344CB8AC3E}">
        <p14:creationId xmlns:p14="http://schemas.microsoft.com/office/powerpoint/2010/main" val="41813743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</p:txBody>
      </p:sp>
    </p:spTree>
    <p:extLst>
      <p:ext uri="{BB962C8B-B14F-4D97-AF65-F5344CB8AC3E}">
        <p14:creationId xmlns:p14="http://schemas.microsoft.com/office/powerpoint/2010/main" val="20373613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</p:txBody>
      </p:sp>
    </p:spTree>
    <p:extLst>
      <p:ext uri="{BB962C8B-B14F-4D97-AF65-F5344CB8AC3E}">
        <p14:creationId xmlns:p14="http://schemas.microsoft.com/office/powerpoint/2010/main" val="42532630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</p:txBody>
      </p:sp>
    </p:spTree>
    <p:extLst>
      <p:ext uri="{BB962C8B-B14F-4D97-AF65-F5344CB8AC3E}">
        <p14:creationId xmlns:p14="http://schemas.microsoft.com/office/powerpoint/2010/main" val="8303260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</p:txBody>
      </p:sp>
    </p:spTree>
    <p:extLst>
      <p:ext uri="{BB962C8B-B14F-4D97-AF65-F5344CB8AC3E}">
        <p14:creationId xmlns:p14="http://schemas.microsoft.com/office/powerpoint/2010/main" val="37647685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</p:txBody>
      </p:sp>
    </p:spTree>
    <p:extLst>
      <p:ext uri="{BB962C8B-B14F-4D97-AF65-F5344CB8AC3E}">
        <p14:creationId xmlns:p14="http://schemas.microsoft.com/office/powerpoint/2010/main" val="12391408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</p:spTree>
    <p:extLst>
      <p:ext uri="{BB962C8B-B14F-4D97-AF65-F5344CB8AC3E}">
        <p14:creationId xmlns:p14="http://schemas.microsoft.com/office/powerpoint/2010/main" val="32692100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</p:txBody>
      </p:sp>
    </p:spTree>
    <p:extLst>
      <p:ext uri="{BB962C8B-B14F-4D97-AF65-F5344CB8AC3E}">
        <p14:creationId xmlns:p14="http://schemas.microsoft.com/office/powerpoint/2010/main" val="27019446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</p:txBody>
      </p:sp>
    </p:spTree>
    <p:extLst>
      <p:ext uri="{BB962C8B-B14F-4D97-AF65-F5344CB8AC3E}">
        <p14:creationId xmlns:p14="http://schemas.microsoft.com/office/powerpoint/2010/main" val="1682582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</p:txBody>
      </p:sp>
    </p:spTree>
    <p:extLst>
      <p:ext uri="{BB962C8B-B14F-4D97-AF65-F5344CB8AC3E}">
        <p14:creationId xmlns:p14="http://schemas.microsoft.com/office/powerpoint/2010/main" val="9873948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</p:txBody>
      </p:sp>
    </p:spTree>
    <p:extLst>
      <p:ext uri="{BB962C8B-B14F-4D97-AF65-F5344CB8AC3E}">
        <p14:creationId xmlns:p14="http://schemas.microsoft.com/office/powerpoint/2010/main" val="3090088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итальянские родственники, </a:t>
            </a:r>
          </a:p>
        </p:txBody>
      </p:sp>
    </p:spTree>
    <p:extLst>
      <p:ext uri="{BB962C8B-B14F-4D97-AF65-F5344CB8AC3E}">
        <p14:creationId xmlns:p14="http://schemas.microsoft.com/office/powerpoint/2010/main" val="41543911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итальянские родственники,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новгородские леса, </a:t>
            </a:r>
          </a:p>
        </p:txBody>
      </p:sp>
    </p:spTree>
    <p:extLst>
      <p:ext uri="{BB962C8B-B14F-4D97-AF65-F5344CB8AC3E}">
        <p14:creationId xmlns:p14="http://schemas.microsoft.com/office/powerpoint/2010/main" val="41122401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0CA9F-4FFF-BCB9-BF0D-F8E0A95C3E7F}"/>
              </a:ext>
            </a:extLst>
          </p:cNvPr>
          <p:cNvSpPr txBox="1"/>
          <p:nvPr/>
        </p:nvSpPr>
        <p:spPr>
          <a:xfrm>
            <a:off x="202154" y="1946344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 с юга,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запада,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у берега,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учёные из Петербурга,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спортсмены из России,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шляпа на лето,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металл с Урала,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рыба с Волги,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на Киев,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лампа на столе,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 на стене,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ваза на полу,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у моря,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шапка на зиму,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87CD3-0391-6071-10AA-FE654F1D059F}"/>
              </a:ext>
            </a:extLst>
          </p:cNvPr>
          <p:cNvSpPr txBox="1"/>
          <p:nvPr/>
        </p:nvSpPr>
        <p:spPr>
          <a:xfrm>
            <a:off x="202154" y="188342"/>
            <a:ext cx="11787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 несогласованные определения сочетаниями существительного с прилагательным.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стоянка у дороги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придорожная стоянка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ветер с юга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южный ветер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1F8F2-12F3-C0A2-7DFA-F703ED385DFD}"/>
              </a:ext>
            </a:extLst>
          </p:cNvPr>
          <p:cNvSpPr txBox="1"/>
          <p:nvPr/>
        </p:nvSpPr>
        <p:spPr>
          <a:xfrm>
            <a:off x="7960660" y="720823"/>
            <a:ext cx="40291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 — придорожный (ресторан, кафе, бензоколонка, стоянка);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моря — приморский (парк, город, бульвар);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берега — прибрежный (парк, кафе).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столе — настольный,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 — напольный,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стене — настенный.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96822-4EE7-1FAB-D063-E2A900134830}"/>
              </a:ext>
            </a:extLst>
          </p:cNvPr>
          <p:cNvSpPr txBox="1"/>
          <p:nvPr/>
        </p:nvSpPr>
        <p:spPr>
          <a:xfrm>
            <a:off x="5415585" y="3976614"/>
            <a:ext cx="30094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пальто на весну,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на обед,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в деревне,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из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родственники из Италии,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леса под Новгородом,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сапоги на осень.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66118-5174-8D17-CE36-575323F322CE}"/>
              </a:ext>
            </a:extLst>
          </p:cNvPr>
          <p:cNvSpPr txBox="1"/>
          <p:nvPr/>
        </p:nvSpPr>
        <p:spPr>
          <a:xfrm>
            <a:off x="2804385" y="1946343"/>
            <a:ext cx="300945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южные фрукты,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западные ветры,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прибрежное кафе,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петербургские учёные,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российские спортсмены,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летняя шляпа,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приморский город,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уральский металл, волжская рыба,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киевский поезд,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настольная лампа,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настенные часы,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напольная ваза,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приморская деревня,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зимняя шапка,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90F8B-F562-331A-5166-E434B7B78F2C}"/>
              </a:ext>
            </a:extLst>
          </p:cNvPr>
          <p:cNvSpPr txBox="1"/>
          <p:nvPr/>
        </p:nvSpPr>
        <p:spPr>
          <a:xfrm>
            <a:off x="8514681" y="3976613"/>
            <a:ext cx="32757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весеннее пальто,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обеденный перерыв,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деревенский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лесные цветы,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итальянские родственники,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новгородские леса,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осенние сапоги.</a:t>
            </a:r>
          </a:p>
        </p:txBody>
      </p:sp>
    </p:spTree>
    <p:extLst>
      <p:ext uri="{BB962C8B-B14F-4D97-AF65-F5344CB8AC3E}">
        <p14:creationId xmlns:p14="http://schemas.microsoft.com/office/powerpoint/2010/main" val="27977336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246291-6796-7752-2C96-8C3584A0280C}"/>
              </a:ext>
            </a:extLst>
          </p:cNvPr>
          <p:cNvSpPr txBox="1"/>
          <p:nvPr/>
        </p:nvSpPr>
        <p:spPr>
          <a:xfrm>
            <a:off x="355002" y="754033"/>
            <a:ext cx="11607502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Обратите внимание!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согласованное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 выражено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то возможна его замена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определением в том случае, если оно передаёт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отношение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лицу или к предмету: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артистическое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кафе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артистов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телевидения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Замена несогласованных определений согласованными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возможна, если от существительного образуется прилагательное не со значением отношения к предмету, а со значением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2E82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этого предмета.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от слова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можно образовать прилагательное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 если мы говорим: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искусству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деятель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мы говорим об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отношении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книги или человека к искусству, поэтому мы употребляем слово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мы хотим сказать: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растения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кожа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должны использовать определение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2E82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качество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(не натуральный, сделанный человеком), а не отношение «растения» или «кожи» к искусству.</a:t>
            </a:r>
          </a:p>
        </p:txBody>
      </p:sp>
    </p:spTree>
    <p:extLst>
      <p:ext uri="{BB962C8B-B14F-4D97-AF65-F5344CB8AC3E}">
        <p14:creationId xmlns:p14="http://schemas.microsoft.com/office/powerpoint/2010/main" val="13517466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310268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A7B9E2-2317-C17C-1A47-D672BBD2DB48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8350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310268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7E17A2-819E-DB51-DEC5-9257A2610501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2643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endParaRPr kumimoji="0" lang="ru-RU" sz="1800" b="0" i="0" u="none" strike="noStrike" kern="1200" cap="none" spc="0" normalizeH="0" baseline="0" noProof="0" dirty="0">
              <a:ln>
                <a:solidFill>
                  <a:srgbClr val="50832D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5149771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5409197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7118774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4827966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57123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0311599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61228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3401665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61228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2022077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9" y="967919"/>
            <a:ext cx="61228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1048122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0333851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7364998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8885882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3261980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45973150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6572695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0296517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3102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40146103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563295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3104811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3637193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6469317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5346860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2205036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 о музыке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8636375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7A85D-AAAE-9994-9A58-835EE5E8F2EB}"/>
              </a:ext>
            </a:extLst>
          </p:cNvPr>
          <p:cNvSpPr txBox="1"/>
          <p:nvPr/>
        </p:nvSpPr>
        <p:spPr>
          <a:xfrm>
            <a:off x="178398" y="186536"/>
            <a:ext cx="1153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Замените, где это возможно, согласованные определения несогласованными, используя конструкции:</a:t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+ Р.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+ В.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по, к +Д. п.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 определительный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;    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+ </a:t>
            </a:r>
            <a:r>
              <a:rPr kumimoji="0" lang="ru-RU" sz="1800" b="1" i="1" u="none" strike="noStrike" kern="1200" cap="none" spc="0" normalizeH="0" baseline="0" noProof="0" dirty="0" err="1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1800" b="1" i="1" u="none" strike="noStrike" kern="1200" cap="none" spc="0" normalizeH="0" baseline="0" noProof="0" dirty="0">
                <a:ln>
                  <a:solidFill>
                    <a:srgbClr val="2C9A16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.;      с + Т.п.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1A892-3332-9112-6D44-1EA8FBCE2C06}"/>
              </a:ext>
            </a:extLst>
          </p:cNvPr>
          <p:cNvSpPr txBox="1"/>
          <p:nvPr/>
        </p:nvSpPr>
        <p:spPr>
          <a:xfrm>
            <a:off x="701040" y="5890081"/>
            <a:ext cx="1078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Больничный лист (разг.) — листок нетрудоспособности, документ, удостоверяющий право рабочего или служащего на временное освобождение от работы и на пособие в случае временной нетрудоспособности.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2B102-2567-7F05-67D5-C6FD9CAB3E44}"/>
              </a:ext>
            </a:extLst>
          </p:cNvPr>
          <p:cNvSpPr txBox="1"/>
          <p:nvPr/>
        </p:nvSpPr>
        <p:spPr>
          <a:xfrm>
            <a:off x="178398" y="967919"/>
            <a:ext cx="68447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искусственная кожа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зал,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 для танцев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танцевальный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о танцах / с танцами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телефонный звонок,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телефона / по телефону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телефонная станция,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станция (для) телефонной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фильм,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фильм для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телевизионная камера,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камера для телевидения / ТВ связи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телевизионный редактор,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редактор телевидения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угловой дом,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на углу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институт,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науки / (для) научных исследований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научный департамент,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по науке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ложка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столовая скатерть,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скатерть для стола / на стол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свадебное платье,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платье для свадьбы / к свадьбе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свадебный торт,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свадьбы / на свадьбу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корпус,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корпус больницы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больничный лист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E9731-2450-DCD4-ECAD-F8B1AFF29FE1}"/>
              </a:ext>
            </a:extLst>
          </p:cNvPr>
          <p:cNvSpPr txBox="1"/>
          <p:nvPr/>
        </p:nvSpPr>
        <p:spPr>
          <a:xfrm>
            <a:off x="6301293" y="967919"/>
            <a:ext cx="57123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странный случай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случайная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дружеская встреча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встреча друзей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студенческое общежитие,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общежитие для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жизнь,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жизнь студента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студенческая группа,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студентов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музыкальная программа, </a:t>
            </a: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5083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 о музыке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srgbClr val="FF0066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музыкальный человек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9623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11C86B-39B9-2ED1-54C0-0D44EAE78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E3184-620B-7BF0-6618-52E6931AE47E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19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60DDDD-BC3A-A3F9-C8F8-40CFDA1A3A0E}"/>
              </a:ext>
            </a:extLst>
          </p:cNvPr>
          <p:cNvSpPr txBox="1"/>
          <p:nvPr/>
        </p:nvSpPr>
        <p:spPr>
          <a:xfrm>
            <a:off x="271293" y="1957396"/>
            <a:ext cx="11804423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600" i="1" dirty="0">
                <a:solidFill>
                  <a:prstClr val="black"/>
                </a:solidFill>
                <a:latin typeface="Calibri" panose="020F0502020204030204"/>
              </a:rPr>
              <a:t>Самостоятельно изучить теорию по теме «Определительные отношения в сложном предложении» (см. страницу «Грамматика» учебник «Практический синтаксис» стр. 32—37: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Таблица 1 (стр. 32), упр. 1 (стр. 33), упр. 4 (стр. 34).</a:t>
            </a:r>
          </a:p>
        </p:txBody>
      </p:sp>
    </p:spTree>
    <p:extLst>
      <p:ext uri="{BB962C8B-B14F-4D97-AF65-F5344CB8AC3E}">
        <p14:creationId xmlns:p14="http://schemas.microsoft.com/office/powerpoint/2010/main" val="380529446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149531"/>
            <a:ext cx="10078947" cy="512064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5F6A0-3DDC-B291-7D33-6A8691B5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0" y="955826"/>
            <a:ext cx="10997330" cy="55102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72BFB2-6189-DA4B-9666-23C88A5E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63" y="587828"/>
            <a:ext cx="3403540" cy="3383281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D5233B71-2BD5-2C3A-674F-0CEF1F9800C4}"/>
              </a:ext>
            </a:extLst>
          </p:cNvPr>
          <p:cNvSpPr/>
          <p:nvPr/>
        </p:nvSpPr>
        <p:spPr>
          <a:xfrm>
            <a:off x="9784081" y="6112299"/>
            <a:ext cx="914400" cy="4855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6E114C5-3F2A-60B6-7D4C-5EE30D8AA7F8}"/>
              </a:ext>
            </a:extLst>
          </p:cNvPr>
          <p:cNvCxnSpPr/>
          <p:nvPr/>
        </p:nvCxnSpPr>
        <p:spPr>
          <a:xfrm>
            <a:off x="5630091" y="6463877"/>
            <a:ext cx="23121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4445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C55B9A-307F-AE9A-83E8-EAC797A35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6758-8FB9-62F4-917A-DB68C14BC46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15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7EEE5-DDCD-C116-C3CA-2B5DBA202284}"/>
              </a:ext>
            </a:extLst>
          </p:cNvPr>
          <p:cNvSpPr txBox="1"/>
          <p:nvPr/>
        </p:nvSpPr>
        <p:spPr>
          <a:xfrm>
            <a:off x="1" y="1086538"/>
            <a:ext cx="1207571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Тесты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Аудиторный тест «Согласованные </a:t>
            </a:r>
            <a:r>
              <a:rPr kumimoji="0" lang="ru-RU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несогласованные определения» 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https://onlinetestpad.com/3es5apbcrebg2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Итоговый тест «Несогласованные зачётный» 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https://onlinetestpad.com/xdw4xzerwgdcq</a:t>
            </a: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06449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</TotalTime>
  <Words>20382</Words>
  <Application>Microsoft Office PowerPoint</Application>
  <PresentationFormat>Широкоэкранный</PresentationFormat>
  <Paragraphs>2600</Paragraphs>
  <Slides>112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112</vt:i4>
      </vt:variant>
    </vt:vector>
  </HeadingPairs>
  <TitlesOfParts>
    <vt:vector size="121" baseType="lpstr">
      <vt:lpstr>Batang</vt:lpstr>
      <vt:lpstr>Arial</vt:lpstr>
      <vt:lpstr>Book Antiqua</vt:lpstr>
      <vt:lpstr>Calibri</vt:lpstr>
      <vt:lpstr>Calibri Light</vt:lpstr>
      <vt:lpstr>Garamond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35</cp:revision>
  <dcterms:created xsi:type="dcterms:W3CDTF">2025-04-21T13:03:18Z</dcterms:created>
  <dcterms:modified xsi:type="dcterms:W3CDTF">2025-05-15T14:58:54Z</dcterms:modified>
</cp:coreProperties>
</file>