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74"/>
  </p:notesMasterIdLst>
  <p:sldIdLst>
    <p:sldId id="2009" r:id="rId3"/>
    <p:sldId id="2008" r:id="rId4"/>
    <p:sldId id="2010" r:id="rId5"/>
    <p:sldId id="2011" r:id="rId6"/>
    <p:sldId id="2012" r:id="rId7"/>
    <p:sldId id="1990" r:id="rId8"/>
    <p:sldId id="1948" r:id="rId9"/>
    <p:sldId id="1994" r:id="rId10"/>
    <p:sldId id="1138" r:id="rId11"/>
    <p:sldId id="1139" r:id="rId12"/>
    <p:sldId id="1140" r:id="rId13"/>
    <p:sldId id="1141" r:id="rId14"/>
    <p:sldId id="1142" r:id="rId15"/>
    <p:sldId id="1143" r:id="rId16"/>
    <p:sldId id="1144" r:id="rId17"/>
    <p:sldId id="1145" r:id="rId18"/>
    <p:sldId id="1146" r:id="rId19"/>
    <p:sldId id="1147" r:id="rId20"/>
    <p:sldId id="1148" r:id="rId21"/>
    <p:sldId id="1150" r:id="rId22"/>
    <p:sldId id="1151" r:id="rId23"/>
    <p:sldId id="1152" r:id="rId24"/>
    <p:sldId id="1153" r:id="rId25"/>
    <p:sldId id="1154" r:id="rId26"/>
    <p:sldId id="1155" r:id="rId27"/>
    <p:sldId id="1156" r:id="rId28"/>
    <p:sldId id="1157" r:id="rId29"/>
    <p:sldId id="1158" r:id="rId30"/>
    <p:sldId id="1159" r:id="rId31"/>
    <p:sldId id="1160" r:id="rId32"/>
    <p:sldId id="1161" r:id="rId33"/>
    <p:sldId id="1162" r:id="rId34"/>
    <p:sldId id="1163" r:id="rId35"/>
    <p:sldId id="1164" r:id="rId36"/>
    <p:sldId id="1165" r:id="rId37"/>
    <p:sldId id="1166" r:id="rId38"/>
    <p:sldId id="1167" r:id="rId39"/>
    <p:sldId id="1168" r:id="rId40"/>
    <p:sldId id="1169" r:id="rId41"/>
    <p:sldId id="1170" r:id="rId42"/>
    <p:sldId id="1171" r:id="rId43"/>
    <p:sldId id="1172" r:id="rId44"/>
    <p:sldId id="1173" r:id="rId45"/>
    <p:sldId id="1174" r:id="rId46"/>
    <p:sldId id="1175" r:id="rId47"/>
    <p:sldId id="1176" r:id="rId48"/>
    <p:sldId id="1177" r:id="rId49"/>
    <p:sldId id="1178" r:id="rId50"/>
    <p:sldId id="1179" r:id="rId51"/>
    <p:sldId id="1180" r:id="rId52"/>
    <p:sldId id="1181" r:id="rId53"/>
    <p:sldId id="1182" r:id="rId54"/>
    <p:sldId id="1183" r:id="rId55"/>
    <p:sldId id="1184" r:id="rId56"/>
    <p:sldId id="1185" r:id="rId57"/>
    <p:sldId id="1186" r:id="rId58"/>
    <p:sldId id="1187" r:id="rId59"/>
    <p:sldId id="1188" r:id="rId60"/>
    <p:sldId id="1189" r:id="rId61"/>
    <p:sldId id="1190" r:id="rId62"/>
    <p:sldId id="1191" r:id="rId63"/>
    <p:sldId id="1192" r:id="rId64"/>
    <p:sldId id="1193" r:id="rId65"/>
    <p:sldId id="1194" r:id="rId66"/>
    <p:sldId id="1195" r:id="rId67"/>
    <p:sldId id="1196" r:id="rId68"/>
    <p:sldId id="1197" r:id="rId69"/>
    <p:sldId id="1198" r:id="rId70"/>
    <p:sldId id="1199" r:id="rId71"/>
    <p:sldId id="1200" r:id="rId72"/>
    <p:sldId id="1951" r:id="rId7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7257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2893" autoAdjust="0"/>
  </p:normalViewPr>
  <p:slideViewPr>
    <p:cSldViewPr snapToGrid="0">
      <p:cViewPr>
        <p:scale>
          <a:sx n="67" d="100"/>
          <a:sy n="67" d="100"/>
        </p:scale>
        <p:origin x="1296" y="34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16" Type="http://schemas.openxmlformats.org/officeDocument/2006/relationships/slide" Target="slides/slide1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slide" Target="slides/slide64.xml"/><Relationship Id="rId74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61" Type="http://schemas.openxmlformats.org/officeDocument/2006/relationships/slide" Target="slides/slide59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77" Type="http://schemas.openxmlformats.org/officeDocument/2006/relationships/theme" Target="theme/theme1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slide" Target="slides/slide68.xml"/><Relationship Id="rId75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slide" Target="slides/slide71.xml"/><Relationship Id="rId78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6" Type="http://schemas.openxmlformats.org/officeDocument/2006/relationships/viewProps" Target="viewProps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32203D-C459-4E33-8616-D27937927FE2}" type="datetimeFigureOut">
              <a:rPr lang="ru-RU" smtClean="0"/>
              <a:t>12.05.2025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65474C-A969-42B8-844C-B4874BD8C3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47988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52F2F1-14B4-DF04-04D9-C053C0C643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95B51978-83AB-919B-511F-29563E8E5A8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DC8524EA-5924-50CC-25D0-D7D35CE8C45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8888656E-C4DF-79C0-AB00-76FED0A3310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AC7D8EF-D432-42D2-9983-35849A0EBDA8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015145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2AE652E-78FC-E726-769E-418447E1354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E4FCA6AA-55E6-6CEC-D47F-CA4794FB3C3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B278BED-66D7-3F95-313A-451E7CDC18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CD141-441D-4D3D-BB12-A1C9A55ED10A}" type="datetimeFigureOut">
              <a:rPr lang="ru-RU" smtClean="0"/>
              <a:t>12.05.2025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AB3E02B-5703-6C82-1BD5-4DF9BE906D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57D684D-C2D0-79DF-0C75-1467A637E6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1D03E-ABFF-4E30-A9F9-16F6379BB1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09932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D3944A1-EDBA-F12F-2DF5-22BDE8BC87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61D1AB8-983C-EBE5-5418-02DED08855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557991E-E07B-D65D-E1B5-41680BD490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CD141-441D-4D3D-BB12-A1C9A55ED10A}" type="datetimeFigureOut">
              <a:rPr lang="ru-RU" smtClean="0"/>
              <a:t>12.05.2025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1DBEE14-63E7-163E-4103-56A0E1A5C6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640465F-2196-0F9F-84F6-3DBE30AF5B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1D03E-ABFF-4E30-A9F9-16F6379BB1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3648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1961E06-4AF8-73B1-135F-66FEC5026A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B1CA659-AA9B-53AE-F163-F12868A0D3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6F61347-03DE-AE0F-2D03-8614260AD0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CD141-441D-4D3D-BB12-A1C9A55ED10A}" type="datetimeFigureOut">
              <a:rPr lang="ru-RU" smtClean="0"/>
              <a:t>12.05.2025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3558C7B-A247-C540-F099-18DA80A727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1F11574-6B06-99AE-0C83-3F28766974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1D03E-ABFF-4E30-A9F9-16F6379BB1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58778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1DB029E-DC36-EA52-0687-92E00CFD9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5283BEC-BDB6-B84E-0827-380C388EF3B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368E762E-5BED-8863-0FC5-E082A415C0D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8AF7954-AD28-A266-A882-1F465250E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CD141-441D-4D3D-BB12-A1C9A55ED10A}" type="datetimeFigureOut">
              <a:rPr lang="ru-RU" smtClean="0"/>
              <a:t>12.05.2025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38B828A-C2FF-822F-F8F6-B34CECF0B5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FC9D216-7166-1967-3354-BEA8A9522B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1D03E-ABFF-4E30-A9F9-16F6379BB1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76591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354F7F1-A614-59AB-6DD9-92AE4508E7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7EADE93-7703-0A1B-D17F-14BB1315C5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EF601FA7-8747-6EF8-868B-94AF3E65A1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B33DCB19-B748-FF6B-328C-C75E97F3361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16420277-9D5A-7C08-4FD4-567BD34F9DF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90C8153D-4BB1-8AC3-D203-016CF7937A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CD141-441D-4D3D-BB12-A1C9A55ED10A}" type="datetimeFigureOut">
              <a:rPr lang="ru-RU" smtClean="0"/>
              <a:t>12.05.2025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90745162-AA2C-DFC0-8C0B-77B96685F0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A23B3929-09A5-202B-5DA8-96D445354F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1D03E-ABFF-4E30-A9F9-16F6379BB1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18046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850A543-9B02-99D4-67A7-E30C499B91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8F3899CF-1262-4F9E-7F51-57E560932E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CD141-441D-4D3D-BB12-A1C9A55ED10A}" type="datetimeFigureOut">
              <a:rPr lang="ru-RU" smtClean="0"/>
              <a:t>12.05.2025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AA93848A-982D-29F5-1E5A-0362C35E00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2B4DAFB0-4D01-747C-7594-5867ADF385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1D03E-ABFF-4E30-A9F9-16F6379BB1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83981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1591EAF1-1F1F-B45A-B15A-DDF71ABB12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CD141-441D-4D3D-BB12-A1C9A55ED10A}" type="datetimeFigureOut">
              <a:rPr lang="ru-RU" smtClean="0"/>
              <a:t>12.05.2025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557F3E1D-9E30-5CC4-1F93-FEACB59BA3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166C6488-F1A2-C938-1FD9-E4C5CD0EA3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1D03E-ABFF-4E30-A9F9-16F6379BB1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39230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928441A-F624-6DA0-A075-E5BA331ABE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9052DCB-5B46-0514-9AFE-9F180F6478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764C1AF0-25D7-CD27-E00F-B91803A12A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8FFFA07-3D9C-59EB-807F-1185D7E905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CD141-441D-4D3D-BB12-A1C9A55ED10A}" type="datetimeFigureOut">
              <a:rPr lang="ru-RU" smtClean="0"/>
              <a:t>12.05.2025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09D2AA7-0923-FD96-000E-D7BB8DE3F2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B982B1B-4DEC-33B5-ADFB-8C2A6D58C6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1D03E-ABFF-4E30-A9F9-16F6379BB1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26731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E070D-9376-39C3-B1CC-6C104187EE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52C56E30-711C-C8F8-1125-06F5A2BE6D5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076B3D28-D22C-58A9-450D-FC8EDBEC7E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BE1DA0A-9695-F98B-DC50-9F421410DA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CD141-441D-4D3D-BB12-A1C9A55ED10A}" type="datetimeFigureOut">
              <a:rPr lang="ru-RU" smtClean="0"/>
              <a:t>12.05.2025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E4F09E3-F2BE-83B3-B835-5AD7C57EF5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8036B20-AD1D-CAE8-0164-04A1832C91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1D03E-ABFF-4E30-A9F9-16F6379BB1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51344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C3331C0-69C0-97E3-B1A3-B51AA21E81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972AF7A1-04DC-077E-750D-C6422193AA0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1EBFF57-1B76-E3E3-5F50-41BB293178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CD141-441D-4D3D-BB12-A1C9A55ED10A}" type="datetimeFigureOut">
              <a:rPr lang="ru-RU" smtClean="0"/>
              <a:t>12.05.2025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2DD9FCB-D77A-3A49-85D6-271800FAB7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3D49B95-1120-B843-64F3-9DCFA2AE8D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1D03E-ABFF-4E30-A9F9-16F6379BB1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37516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446571A7-19D0-4701-7167-9FFF22E4616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07F5F31D-A29A-4C17-0102-5D0C758094B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23286EA-FDCC-0D91-A1ED-E084DAA386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CD141-441D-4D3D-BB12-A1C9A55ED10A}" type="datetimeFigureOut">
              <a:rPr lang="ru-RU" smtClean="0"/>
              <a:t>12.05.2025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67EF86E-D3AB-0346-EDF3-6FA61A306F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1E0D810-4A99-2A5E-8547-446F12B40C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1D03E-ABFF-4E30-A9F9-16F6379BB1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779099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D63F9D0-40E6-F7ED-7519-0E8DAB88A2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3EB867B3-1BE7-1215-6509-3341F821FC5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23C5183-719D-4E38-6A46-BBD6C6B692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/>
              <a:t>12.05.2025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84987A3-8F37-2FFF-3868-0BBE26E2CB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F50D602-CBDC-78B6-07BE-EF6FE5B2B0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92501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0FA8306-691A-F98A-D6E5-77C3DC1469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4CDF124-DDAF-BC71-BF0E-CD1E32350F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9A475AB-2540-5715-A899-FAA65C5E65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/>
              <a:t>12.05.2025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97E33B7-FAC0-329B-CBEE-539B77864F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B26CEBC-1D81-B56F-2B2F-94815F8EB4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53774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C194EFF-B0DB-83EB-09F7-6677ADA6FB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1D44860-4084-6C75-8980-CA4AD71232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F4AC6A4-D0A4-A085-CA1D-51C01EC82A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/>
              <a:t>12.05.2025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F8ACA7A-D40F-FCD5-77DF-3ECB1D1308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7F7ABB6-3C93-CF6B-2588-523743D65A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499125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168E1D0-D4DD-154C-30C5-2C81D75FD1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760C8B3-E0DF-12C8-D333-A6F2133C942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A9433ED1-D179-8854-7728-76AABAE08E4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F0A4C1A-7022-CB10-C101-143BCF3801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/>
              <a:t>12.05.2025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E212138-F3B8-3F96-ABD7-98FAB18DF0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36F0447-5700-69A9-9BEA-6748354219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036405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CB7A62D-847E-D00D-4D23-53EEE7283D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18EA926-F7A5-ACA0-C392-F03DDCFE7B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97D662E0-4065-AE99-402D-C7C0DEB03A1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5A152B83-7408-56D8-66EE-503495467D9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DBE58B89-3943-3C32-FDF2-25944A81F39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6D74BDD5-6030-E498-0297-4B672798A9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/>
              <a:t>12.05.2025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01FA5028-62F9-3D73-3118-9B88AF52CE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4DB7A1A3-E3E2-860B-058F-85EEA2DAA3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955355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05CE0A8-F458-AB4E-A01C-CA7A86649A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6A37B9DA-92A4-D38C-DC79-671EAD2D84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/>
              <a:t>12.05.2025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6F3C62FB-7D1F-347C-9EE2-C6E2F1109E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6A5819A8-92B6-B855-C65E-BECEA853EF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596903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76CEDEEB-758C-383B-57F3-B09B45F6FD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/>
              <a:t>12.05.2025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F535FA1D-637F-28EF-B875-F6ACFEFCC0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900B4866-1045-ADED-C66F-6620051724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922666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E17A78A-7A4E-3628-CCE6-637CE0D876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C6CD356-5B7C-C13F-E04E-B7DCB07034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7A4E35B-21F9-AED1-5D8F-DB1A10F48B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CFE0B3D-9F68-EC29-B33E-99169F323D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/>
              <a:t>12.05.2025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965C8E6-5155-CB21-727E-F09F489590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17C3422-6EFC-4A7D-BF1C-9A0F2868ED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492634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1600C9A-85EE-A94C-C5D7-CD91581584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5C015FA8-0BD7-6C7B-02A1-65514429E0C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904D628-75DD-3BF6-1240-35DDD089AC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0B99D6B-357C-C9C4-E56C-C69CE6D5C2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/>
              <a:t>12.05.2025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C065DBB-E768-DBCD-A8DA-C92EB12839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C1D461A-1305-7634-562F-51867889D6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709943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47301AD-678D-874B-EECD-B8AF951277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FC5641EE-509C-F588-FF96-40AE0605FC1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BDA7E51-8F65-A9A1-DC4B-7DCE80C7D2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/>
              <a:t>12.05.2025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37F73CD-2217-AC17-6F1E-3496248927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1B06891-1BBB-F82F-5C6A-8842029E60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187198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E7C8E2B4-BB53-F953-96FB-CD47E488CF4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40B5AD98-B86C-307B-5BD0-809510DC9D7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78323F6-C877-3636-242E-436737371E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/>
              <a:t>12.05.2025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3C0DB18-3BBD-8970-871E-116F25F896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754BCF8-B910-0DA8-EE73-41FE842A77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75348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95C90B6-C285-D2A4-A0BB-14F5E36326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10BFE16-3C1A-B89F-9F19-A1D22373BF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AFC72F5-DDDA-C578-1FC0-F0270F6BC14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1CD141-441D-4D3D-BB12-A1C9A55ED10A}" type="datetimeFigureOut">
              <a:rPr lang="ru-RU" smtClean="0"/>
              <a:t>12.05.2025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0130683-1872-F249-22B9-0E38BB3AC15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3E0BD13-4206-877B-BAB8-97875197275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41D03E-ABFF-4E30-A9F9-16F6379BB1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29779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9DF15A7-DFF1-B034-C17A-7B508EA2AE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1025AEE-EB0D-F45C-77CA-D4BECC96D5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A232F4F-537B-99E1-5B08-092617E1640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FEC77D-231D-421F-AAF3-BD2CB71CCCBD}" type="datetimeFigureOut">
              <a:rPr lang="ru-RU" smtClean="0"/>
              <a:t>12.05.2025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2F246D4-A696-B696-CF45-B5363683DF1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BF6E6A2-E940-F9EF-12B9-97571DDBA6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143377-3034-4D3C-8953-121586C0F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29274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0CCFEC-B3C1-76F4-2E64-203D4375CF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C4FEB3AD-487D-EB38-0032-DFF64FD5D8F1}"/>
              </a:ext>
            </a:extLst>
          </p:cNvPr>
          <p:cNvSpPr txBox="1"/>
          <p:nvPr/>
        </p:nvSpPr>
        <p:spPr>
          <a:xfrm>
            <a:off x="0" y="744993"/>
            <a:ext cx="5440680" cy="892552"/>
          </a:xfrm>
          <a:prstGeom prst="rect">
            <a:avLst/>
          </a:prstGeom>
          <a:gradFill flip="none" rotWithShape="1">
            <a:gsLst>
              <a:gs pos="0">
                <a:srgbClr val="749BFC"/>
              </a:gs>
              <a:gs pos="49000">
                <a:schemeClr val="accent1">
                  <a:lumMod val="45000"/>
                  <a:lumOff val="55000"/>
                </a:schemeClr>
              </a:gs>
              <a:gs pos="70000">
                <a:srgbClr val="B4A3E5"/>
              </a:gs>
              <a:gs pos="95000">
                <a:srgbClr val="C4A8BB"/>
              </a:gs>
            </a:gsLst>
            <a:lin ang="16200000" scaled="1"/>
            <a:tileRect/>
          </a:gra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12 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мая 2025 года,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11:00—13:15      13:30—15:45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855387E-0C93-ABB3-A610-A76A4276F91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4851"/>
            <a:ext cx="5440680" cy="740142"/>
          </a:xfrm>
          <a:solidFill>
            <a:srgbClr val="B4A3E5"/>
          </a:solidFill>
        </p:spPr>
        <p:txBody>
          <a:bodyPr>
            <a:normAutofit fontScale="90000"/>
          </a:bodyPr>
          <a:lstStyle/>
          <a:p>
            <a:r>
              <a:rPr lang="ru-RU" sz="5400" b="1" spc="3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Группа 101СА </a:t>
            </a:r>
            <a:endParaRPr lang="ru-RU" sz="5400" b="1" spc="3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12" name="Таблица 11">
            <a:extLst>
              <a:ext uri="{FF2B5EF4-FFF2-40B4-BE49-F238E27FC236}">
                <a16:creationId xmlns:a16="http://schemas.microsoft.com/office/drawing/2014/main" id="{5386FCC3-873D-4EDD-BE40-D834A87AAB0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86494288"/>
              </p:ext>
            </p:extLst>
          </p:nvPr>
        </p:nvGraphicFramePr>
        <p:xfrm>
          <a:off x="0" y="1652535"/>
          <a:ext cx="5429227" cy="5076203"/>
        </p:xfrm>
        <a:graphic>
          <a:graphicData uri="http://schemas.openxmlformats.org/drawingml/2006/table">
            <a:tbl>
              <a:tblPr firstRow="1" firstCol="1" bandRow="1"/>
              <a:tblGrid>
                <a:gridCol w="334761">
                  <a:extLst>
                    <a:ext uri="{9D8B030D-6E8A-4147-A177-3AD203B41FA5}">
                      <a16:colId xmlns:a16="http://schemas.microsoft.com/office/drawing/2014/main" val="1258911635"/>
                    </a:ext>
                  </a:extLst>
                </a:gridCol>
                <a:gridCol w="1311489">
                  <a:extLst>
                    <a:ext uri="{9D8B030D-6E8A-4147-A177-3AD203B41FA5}">
                      <a16:colId xmlns:a16="http://schemas.microsoft.com/office/drawing/2014/main" val="269898606"/>
                    </a:ext>
                  </a:extLst>
                </a:gridCol>
                <a:gridCol w="162560">
                  <a:extLst>
                    <a:ext uri="{9D8B030D-6E8A-4147-A177-3AD203B41FA5}">
                      <a16:colId xmlns:a16="http://schemas.microsoft.com/office/drawing/2014/main" val="1118649554"/>
                    </a:ext>
                  </a:extLst>
                </a:gridCol>
                <a:gridCol w="344843">
                  <a:extLst>
                    <a:ext uri="{9D8B030D-6E8A-4147-A177-3AD203B41FA5}">
                      <a16:colId xmlns:a16="http://schemas.microsoft.com/office/drawing/2014/main" val="3119683142"/>
                    </a:ext>
                  </a:extLst>
                </a:gridCol>
                <a:gridCol w="757989">
                  <a:extLst>
                    <a:ext uri="{9D8B030D-6E8A-4147-A177-3AD203B41FA5}">
                      <a16:colId xmlns:a16="http://schemas.microsoft.com/office/drawing/2014/main" val="3890629694"/>
                    </a:ext>
                  </a:extLst>
                </a:gridCol>
                <a:gridCol w="334478">
                  <a:extLst>
                    <a:ext uri="{9D8B030D-6E8A-4147-A177-3AD203B41FA5}">
                      <a16:colId xmlns:a16="http://schemas.microsoft.com/office/drawing/2014/main" val="443299762"/>
                    </a:ext>
                  </a:extLst>
                </a:gridCol>
                <a:gridCol w="560070">
                  <a:extLst>
                    <a:ext uri="{9D8B030D-6E8A-4147-A177-3AD203B41FA5}">
                      <a16:colId xmlns:a16="http://schemas.microsoft.com/office/drawing/2014/main" val="3593685255"/>
                    </a:ext>
                  </a:extLst>
                </a:gridCol>
                <a:gridCol w="388620">
                  <a:extLst>
                    <a:ext uri="{9D8B030D-6E8A-4147-A177-3AD203B41FA5}">
                      <a16:colId xmlns:a16="http://schemas.microsoft.com/office/drawing/2014/main" val="827995855"/>
                    </a:ext>
                  </a:extLst>
                </a:gridCol>
                <a:gridCol w="354330">
                  <a:extLst>
                    <a:ext uri="{9D8B030D-6E8A-4147-A177-3AD203B41FA5}">
                      <a16:colId xmlns:a16="http://schemas.microsoft.com/office/drawing/2014/main" val="1712168320"/>
                    </a:ext>
                  </a:extLst>
                </a:gridCol>
                <a:gridCol w="419100">
                  <a:extLst>
                    <a:ext uri="{9D8B030D-6E8A-4147-A177-3AD203B41FA5}">
                      <a16:colId xmlns:a16="http://schemas.microsoft.com/office/drawing/2014/main" val="2806519587"/>
                    </a:ext>
                  </a:extLst>
                </a:gridCol>
                <a:gridCol w="460987">
                  <a:extLst>
                    <a:ext uri="{9D8B030D-6E8A-4147-A177-3AD203B41FA5}">
                      <a16:colId xmlns:a16="http://schemas.microsoft.com/office/drawing/2014/main" val="1514298674"/>
                    </a:ext>
                  </a:extLst>
                </a:gridCol>
              </a:tblGrid>
              <a:tr h="400015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2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подгруппа А (1)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0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 </a:t>
                      </a:r>
                      <a:r>
                        <a:rPr lang="ru-RU" sz="1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мая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0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 схеме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000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200" b="0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49B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8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Работа на уроке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40746993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Ван </a:t>
                      </a:r>
                      <a:r>
                        <a:rPr lang="ru-RU" sz="14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Цзэжань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1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1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 #</a:t>
                      </a:r>
                      <a:r>
                        <a:rPr lang="ru-RU" sz="11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*\\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100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ru-RU" sz="11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1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1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660526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Гао </a:t>
                      </a:r>
                      <a:r>
                        <a:rPr lang="ru-RU" sz="14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Цзэкунь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 </a:t>
                      </a:r>
                      <a:r>
                        <a:rPr lang="en-US" sz="11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</a:t>
                      </a:r>
                      <a:endParaRPr lang="ru-RU" sz="11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0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lang="ru-RU" sz="1400" b="0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100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ru-RU" sz="11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1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1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75703116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400" dirty="0">
                          <a:solidFill>
                            <a:srgbClr val="6C4238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Дун </a:t>
                      </a:r>
                      <a:r>
                        <a:rPr lang="ru-RU" sz="1400" dirty="0" err="1">
                          <a:solidFill>
                            <a:srgbClr val="6C4238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Жань</a:t>
                      </a:r>
                      <a:endParaRPr lang="ru-RU" sz="1400" dirty="0">
                        <a:solidFill>
                          <a:srgbClr val="6C4238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1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1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 ##*\</a:t>
                      </a:r>
                      <a:endParaRPr lang="ru-RU" sz="11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0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74</a:t>
                      </a:r>
                      <a:endParaRPr lang="ru-RU" sz="1400" b="0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100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ru-RU" sz="11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1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</a:t>
                      </a:r>
                      <a:endParaRPr lang="ru-RU" sz="11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92308948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400" kern="1200" dirty="0">
                          <a:solidFill>
                            <a:srgbClr val="6C4238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Ли Инин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1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1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 ##*\\</a:t>
                      </a:r>
                      <a:r>
                        <a:rPr lang="ru-RU" sz="11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+ - ++ -</a:t>
                      </a:r>
                      <a:endParaRPr lang="ru-RU" sz="1100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1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1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+</a:t>
                      </a:r>
                      <a:endParaRPr lang="ru-RU" sz="11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9731820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Ли </a:t>
                      </a:r>
                      <a:r>
                        <a:rPr lang="ru-RU" sz="14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Кунь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 *\\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/</a:t>
                      </a:r>
                      <a:endParaRPr lang="ru-RU" sz="1100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ru-RU" sz="11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1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1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7920696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400" kern="1200" dirty="0">
                          <a:solidFill>
                            <a:srgbClr val="6C4238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Лю </a:t>
                      </a:r>
                      <a:r>
                        <a:rPr lang="ru-RU" sz="1400" kern="1200" dirty="0" err="1">
                          <a:solidFill>
                            <a:srgbClr val="6C4238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Минцзюнь</a:t>
                      </a:r>
                      <a:endParaRPr lang="ru-RU" sz="1400" kern="1200" dirty="0">
                        <a:solidFill>
                          <a:srgbClr val="6C4238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 </a:t>
                      </a:r>
                      <a:r>
                        <a:rPr lang="en-US" sz="11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#\</a:t>
                      </a:r>
                      <a:r>
                        <a:rPr lang="ru-RU" sz="11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0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94</a:t>
                      </a:r>
                      <a:endParaRPr lang="ru-RU" sz="1400" b="0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100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ru-RU" sz="11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1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\+</a:t>
                      </a:r>
                      <a:endParaRPr lang="ru-RU" sz="11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93704961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400" kern="1200" dirty="0" err="1">
                          <a:solidFill>
                            <a:srgbClr val="6C4238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Ляо</a:t>
                      </a:r>
                      <a:r>
                        <a:rPr lang="ru-RU" sz="1400" kern="1200" dirty="0">
                          <a:solidFill>
                            <a:srgbClr val="6C4238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ru-RU" sz="1400" kern="1200" dirty="0" err="1">
                          <a:solidFill>
                            <a:srgbClr val="6C4238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Вэньцин</a:t>
                      </a:r>
                      <a:endParaRPr lang="ru-RU" sz="1400" kern="1200" dirty="0">
                        <a:solidFill>
                          <a:srgbClr val="6C4238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 *\\\\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r>
                        <a:rPr lang="en-US" sz="1400" b="0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400" b="0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+++++</a:t>
                      </a:r>
                      <a:endParaRPr lang="ru-RU" sz="1100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1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  <a:endParaRPr lang="ru-RU" sz="11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1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1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46346320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Хуан Инин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1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1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13 #\</a:t>
                      </a:r>
                      <a:endParaRPr lang="ru-RU" sz="11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0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89</a:t>
                      </a:r>
                      <a:endParaRPr lang="ru-RU" sz="1400" b="0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100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ru-RU" sz="11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1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1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0036288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Хэ </a:t>
                      </a:r>
                      <a:r>
                        <a:rPr lang="ru-RU" sz="14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Хоулинь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1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r>
                        <a:rPr lang="en-US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1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 #\\\\</a:t>
                      </a:r>
                      <a:endParaRPr lang="ru-RU" sz="11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0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86</a:t>
                      </a:r>
                      <a:endParaRPr lang="ru-RU" sz="1400" b="0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100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ru-RU" sz="11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87242275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4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Цзоу</a:t>
                      </a:r>
                      <a:r>
                        <a:rPr lang="ru-RU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Хаоюй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1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1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 *\\\</a:t>
                      </a:r>
                      <a:endParaRPr lang="ru-RU" sz="11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0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92</a:t>
                      </a:r>
                      <a:endParaRPr lang="ru-RU" sz="1400" b="0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++\++</a:t>
                      </a:r>
                      <a:endParaRPr lang="ru-RU" sz="1100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1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1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1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82490812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400" i="0" u="none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Цзя</a:t>
                      </a:r>
                      <a:r>
                        <a:rPr lang="ru-RU" sz="1400" i="0" u="non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ru-RU" sz="1400" i="0" u="none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Ботянь</a:t>
                      </a:r>
                      <a:endParaRPr lang="ru-RU" sz="1400" i="0" u="none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 </a:t>
                      </a:r>
                      <a:r>
                        <a:rPr lang="en-US" sz="11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</a:t>
                      </a:r>
                      <a:endParaRPr lang="ru-RU" sz="11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0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lang="ru-RU" sz="1400" b="0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100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ru-RU" sz="11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1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1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97524405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Чжао </a:t>
                      </a:r>
                      <a:r>
                        <a:rPr lang="ru-RU" sz="14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Имин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1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1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 *\</a:t>
                      </a:r>
                      <a:r>
                        <a:rPr lang="ru-RU" sz="11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100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ru-RU" sz="11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1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+</a:t>
                      </a:r>
                      <a:endParaRPr lang="ru-RU" sz="11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75062265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Чжоу </a:t>
                      </a:r>
                      <a:r>
                        <a:rPr lang="ru-RU" sz="14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Сяньчжи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1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 *\\</a:t>
                      </a:r>
                      <a:endParaRPr lang="ru-RU" sz="11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0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93</a:t>
                      </a:r>
                      <a:endParaRPr lang="ru-RU" sz="1400" b="0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/</a:t>
                      </a:r>
                      <a:endParaRPr lang="ru-RU" sz="1100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ru-RU" sz="11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1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1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3594204"/>
                  </a:ext>
                </a:extLst>
              </a:tr>
              <a:tr h="313354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400" kern="1200" dirty="0">
                          <a:solidFill>
                            <a:srgbClr val="6C4238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Чэнь </a:t>
                      </a:r>
                      <a:r>
                        <a:rPr lang="ru-RU" sz="1400" kern="1200" dirty="0" err="1">
                          <a:solidFill>
                            <a:srgbClr val="6C4238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Чжунтэн</a:t>
                      </a:r>
                      <a:endParaRPr lang="ru-RU" sz="1400" kern="1200" dirty="0">
                        <a:solidFill>
                          <a:srgbClr val="6C4238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1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1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 #*\\\</a:t>
                      </a:r>
                      <a:endParaRPr lang="ru-RU" sz="11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0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82</a:t>
                      </a:r>
                      <a:endParaRPr lang="ru-RU" sz="1400" b="0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100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ru-RU" sz="11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1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1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36061542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Чэнь </a:t>
                      </a:r>
                      <a:r>
                        <a:rPr lang="ru-RU" sz="14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Шанюй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1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1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 *\\</a:t>
                      </a:r>
                      <a:endParaRPr lang="ru-RU" sz="11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0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94</a:t>
                      </a:r>
                      <a:endParaRPr lang="ru-RU" sz="1400" b="0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100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ru-RU" sz="11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1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</a:t>
                      </a:r>
                      <a:endParaRPr lang="ru-RU" sz="11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3099964"/>
                  </a:ext>
                </a:extLst>
              </a:tr>
            </a:tbl>
          </a:graphicData>
        </a:graphic>
      </p:graphicFrame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1E675519-B0E9-48CF-D775-E21AB2ADCAC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04282320"/>
              </p:ext>
            </p:extLst>
          </p:nvPr>
        </p:nvGraphicFramePr>
        <p:xfrm>
          <a:off x="5708745" y="45333"/>
          <a:ext cx="6344440" cy="6823682"/>
        </p:xfrm>
        <a:graphic>
          <a:graphicData uri="http://schemas.openxmlformats.org/drawingml/2006/table">
            <a:tbl>
              <a:tblPr firstRow="1" firstCol="1" bandRow="1"/>
              <a:tblGrid>
                <a:gridCol w="337185">
                  <a:extLst>
                    <a:ext uri="{9D8B030D-6E8A-4147-A177-3AD203B41FA5}">
                      <a16:colId xmlns:a16="http://schemas.microsoft.com/office/drawing/2014/main" val="1258911635"/>
                    </a:ext>
                  </a:extLst>
                </a:gridCol>
                <a:gridCol w="1555020">
                  <a:extLst>
                    <a:ext uri="{9D8B030D-6E8A-4147-A177-3AD203B41FA5}">
                      <a16:colId xmlns:a16="http://schemas.microsoft.com/office/drawing/2014/main" val="269898606"/>
                    </a:ext>
                  </a:extLst>
                </a:gridCol>
                <a:gridCol w="162560">
                  <a:extLst>
                    <a:ext uri="{9D8B030D-6E8A-4147-A177-3AD203B41FA5}">
                      <a16:colId xmlns:a16="http://schemas.microsoft.com/office/drawing/2014/main" val="1118649554"/>
                    </a:ext>
                  </a:extLst>
                </a:gridCol>
                <a:gridCol w="403637">
                  <a:extLst>
                    <a:ext uri="{9D8B030D-6E8A-4147-A177-3AD203B41FA5}">
                      <a16:colId xmlns:a16="http://schemas.microsoft.com/office/drawing/2014/main" val="1139242494"/>
                    </a:ext>
                  </a:extLst>
                </a:gridCol>
                <a:gridCol w="441960">
                  <a:extLst>
                    <a:ext uri="{9D8B030D-6E8A-4147-A177-3AD203B41FA5}">
                      <a16:colId xmlns:a16="http://schemas.microsoft.com/office/drawing/2014/main" val="1362893951"/>
                    </a:ext>
                  </a:extLst>
                </a:gridCol>
                <a:gridCol w="946373">
                  <a:extLst>
                    <a:ext uri="{9D8B030D-6E8A-4147-A177-3AD203B41FA5}">
                      <a16:colId xmlns:a16="http://schemas.microsoft.com/office/drawing/2014/main" val="2663071853"/>
                    </a:ext>
                  </a:extLst>
                </a:gridCol>
                <a:gridCol w="377190">
                  <a:extLst>
                    <a:ext uri="{9D8B030D-6E8A-4147-A177-3AD203B41FA5}">
                      <a16:colId xmlns:a16="http://schemas.microsoft.com/office/drawing/2014/main" val="565001920"/>
                    </a:ext>
                  </a:extLst>
                </a:gridCol>
                <a:gridCol w="514350">
                  <a:extLst>
                    <a:ext uri="{9D8B030D-6E8A-4147-A177-3AD203B41FA5}">
                      <a16:colId xmlns:a16="http://schemas.microsoft.com/office/drawing/2014/main" val="1010998529"/>
                    </a:ext>
                  </a:extLst>
                </a:gridCol>
                <a:gridCol w="448310">
                  <a:extLst>
                    <a:ext uri="{9D8B030D-6E8A-4147-A177-3AD203B41FA5}">
                      <a16:colId xmlns:a16="http://schemas.microsoft.com/office/drawing/2014/main" val="1155983093"/>
                    </a:ext>
                  </a:extLst>
                </a:gridCol>
                <a:gridCol w="454341">
                  <a:extLst>
                    <a:ext uri="{9D8B030D-6E8A-4147-A177-3AD203B41FA5}">
                      <a16:colId xmlns:a16="http://schemas.microsoft.com/office/drawing/2014/main" val="2096220678"/>
                    </a:ext>
                  </a:extLst>
                </a:gridCol>
                <a:gridCol w="162560">
                  <a:extLst>
                    <a:ext uri="{9D8B030D-6E8A-4147-A177-3AD203B41FA5}">
                      <a16:colId xmlns:a16="http://schemas.microsoft.com/office/drawing/2014/main" val="1566560713"/>
                    </a:ext>
                  </a:extLst>
                </a:gridCol>
                <a:gridCol w="540954">
                  <a:extLst>
                    <a:ext uri="{9D8B030D-6E8A-4147-A177-3AD203B41FA5}">
                      <a16:colId xmlns:a16="http://schemas.microsoft.com/office/drawing/2014/main" val="1143284281"/>
                    </a:ext>
                  </a:extLst>
                </a:gridCol>
              </a:tblGrid>
              <a:tr h="491877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8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подгруппа Б (2)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0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ЭССЕ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1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 </a:t>
                      </a:r>
                      <a:r>
                        <a:rPr lang="ru-RU" sz="11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мая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0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b="0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 схеме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000" b="0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000" b="0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000" b="0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000" b="0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40746993"/>
                  </a:ext>
                </a:extLst>
              </a:tr>
              <a:tr h="30209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05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dirty="0">
                          <a:solidFill>
                            <a:srgbClr val="76005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Ван </a:t>
                      </a:r>
                      <a:r>
                        <a:rPr lang="ru-RU" sz="1800" dirty="0" err="1">
                          <a:solidFill>
                            <a:srgbClr val="76005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Кайюн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200" b="1" i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 \\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+\+++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i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п15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87914566"/>
                  </a:ext>
                </a:extLst>
              </a:tr>
              <a:tr h="30209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05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Ван </a:t>
                      </a:r>
                      <a:r>
                        <a:rPr lang="ru-RU" sz="18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Чжихао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200" b="1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80429945"/>
                  </a:ext>
                </a:extLst>
              </a:tr>
              <a:tr h="30209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05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Вэй </a:t>
                      </a:r>
                      <a:r>
                        <a:rPr lang="ru-RU" sz="18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Юйсян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200" b="1" i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 \\\\+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+++++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п15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7877752"/>
                  </a:ext>
                </a:extLst>
              </a:tr>
              <a:tr h="30209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05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Гао Сибо</a:t>
                      </a: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200" b="1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36668977"/>
                  </a:ext>
                </a:extLst>
              </a:tr>
              <a:tr h="30209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05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Го </a:t>
                      </a:r>
                      <a:r>
                        <a:rPr lang="ru-RU" sz="1800" kern="1200" dirty="0" err="1"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Синцю</a:t>
                      </a:r>
                      <a:endParaRPr lang="ru-RU" sz="1800" kern="1200" dirty="0"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200" b="1" i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lang="ru-RU" sz="1200" b="1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 \\\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++\++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660526"/>
                  </a:ext>
                </a:extLst>
              </a:tr>
              <a:tr h="30209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05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dirty="0">
                          <a:effectLst/>
                          <a:latin typeface="Book Antiqua" panose="0204060205030503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Инь </a:t>
                      </a:r>
                      <a:r>
                        <a:rPr lang="ru-RU" sz="1800" dirty="0" err="1">
                          <a:effectLst/>
                          <a:latin typeface="Book Antiqua" panose="0204060205030503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Чжии</a:t>
                      </a:r>
                      <a:endParaRPr lang="ru-RU" sz="1800" dirty="0"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200" b="1" i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 *\\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++\++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75703116"/>
                  </a:ext>
                </a:extLst>
              </a:tr>
              <a:tr h="30209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05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dirty="0">
                          <a:solidFill>
                            <a:srgbClr val="760051"/>
                          </a:solidFill>
                          <a:effectLst/>
                          <a:latin typeface="Book Antiqua" panose="0204060205030503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Ли </a:t>
                      </a:r>
                      <a:r>
                        <a:rPr lang="ru-RU" sz="1800" dirty="0" err="1">
                          <a:solidFill>
                            <a:srgbClr val="760051"/>
                          </a:solidFill>
                          <a:effectLst/>
                          <a:latin typeface="Book Antiqua" panose="0204060205030503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Тунгэ</a:t>
                      </a:r>
                      <a:endParaRPr lang="ru-RU" sz="1800" dirty="0"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200" b="1" i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 \\+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+\+++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92308948"/>
                  </a:ext>
                </a:extLst>
              </a:tr>
              <a:tr h="30209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05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Ли </a:t>
                      </a:r>
                      <a:r>
                        <a:rPr lang="ru-RU" sz="18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Цзявэнь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200" b="1" i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 *\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+\++ -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i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9731820"/>
                  </a:ext>
                </a:extLst>
              </a:tr>
              <a:tr h="30209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05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Лю </a:t>
                      </a:r>
                      <a:r>
                        <a:rPr lang="ru-RU" sz="18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Чжихань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200" b="1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 </a:t>
                      </a:r>
                      <a:r>
                        <a:rPr lang="en-US" sz="12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#+</a:t>
                      </a:r>
                      <a:endParaRPr lang="ru-RU" sz="12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95</a:t>
                      </a:r>
                      <a:endParaRPr lang="ru-RU" sz="12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7920696"/>
                  </a:ext>
                </a:extLst>
              </a:tr>
              <a:tr h="30209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05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dirty="0">
                          <a:solidFill>
                            <a:srgbClr val="76005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Ма </a:t>
                      </a:r>
                      <a:r>
                        <a:rPr lang="ru-RU" sz="1800" dirty="0" err="1">
                          <a:solidFill>
                            <a:srgbClr val="76005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Тяньцзы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200" b="1" i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200" b="1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 *+</a:t>
                      </a:r>
                      <a:endParaRPr lang="ru-RU" sz="12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2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+++++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i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93704961"/>
                  </a:ext>
                </a:extLst>
              </a:tr>
              <a:tr h="30209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05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Ню Мэн</a:t>
                      </a: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200" b="1" i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 \\*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++\++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46346320"/>
                  </a:ext>
                </a:extLst>
              </a:tr>
              <a:tr h="30209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05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Пань</a:t>
                      </a:r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kern="1200" dirty="0" err="1"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Юйчэнь</a:t>
                      </a:r>
                      <a:endParaRPr lang="ru-RU" sz="1600" kern="1200" dirty="0"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200" b="1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 \\\\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0036288"/>
                  </a:ext>
                </a:extLst>
              </a:tr>
              <a:tr h="30209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05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dirty="0">
                          <a:solidFill>
                            <a:srgbClr val="76005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Пэй </a:t>
                      </a:r>
                      <a:r>
                        <a:rPr lang="ru-RU" sz="1800" dirty="0" err="1">
                          <a:solidFill>
                            <a:srgbClr val="76005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Юньсяо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200" b="1" i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 \\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+++++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87242275"/>
                  </a:ext>
                </a:extLst>
              </a:tr>
              <a:tr h="30209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05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Сюй </a:t>
                      </a:r>
                      <a:r>
                        <a:rPr lang="ru-RU" sz="18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Муяо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+и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200" b="1" i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 *\\\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+++++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82490812"/>
                  </a:ext>
                </a:extLst>
              </a:tr>
              <a:tr h="30209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05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 Чжэн</a:t>
                      </a: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200" b="1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97524405"/>
                  </a:ext>
                </a:extLst>
              </a:tr>
              <a:tr h="30209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05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i="0" u="non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Чжан Го</a:t>
                      </a: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200" b="1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b="0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b="0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75062265"/>
                  </a:ext>
                </a:extLst>
              </a:tr>
              <a:tr h="30209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05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Чжан </a:t>
                      </a:r>
                      <a:r>
                        <a:rPr lang="ru-RU" sz="18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Ифань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200" b="1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 #\\\\</a:t>
                      </a:r>
                      <a:endParaRPr lang="ru-RU" sz="12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86</a:t>
                      </a:r>
                      <a:endParaRPr lang="ru-RU" sz="12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3594204"/>
                  </a:ext>
                </a:extLst>
              </a:tr>
              <a:tr h="30209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05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dirty="0">
                          <a:solidFill>
                            <a:srgbClr val="76005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Чжао Дань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200" b="1" i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 \\\+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+\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36061542"/>
                  </a:ext>
                </a:extLst>
              </a:tr>
              <a:tr h="30209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050" b="1" u="sng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Чжао Цзюнь</a:t>
                      </a: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200" b="1" i="1" kern="12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200" b="1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3099964"/>
                  </a:ext>
                </a:extLst>
              </a:tr>
              <a:tr h="30209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05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Юй</a:t>
                      </a:r>
                      <a:r>
                        <a:rPr lang="ru-RU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Сяоян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200" b="1" i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 #</a:t>
                      </a:r>
                      <a:r>
                        <a:rPr lang="ru-RU" sz="12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++++++++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2552955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05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dirty="0">
                          <a:solidFill>
                            <a:srgbClr val="76005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Янь </a:t>
                      </a:r>
                      <a:r>
                        <a:rPr lang="ru-RU" sz="1800" dirty="0" err="1">
                          <a:solidFill>
                            <a:srgbClr val="76005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Кэхань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200" b="1" i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 \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+++++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7984439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671781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7C6FEC6-7544-9E2A-1392-BFDAEFA2BE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2421" y="1646237"/>
            <a:ext cx="10515600" cy="1325563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/>
          <a:p>
            <a:r>
              <a:rPr lang="ru-RU" sz="6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ВКЛЮЧИТЕ ВИДЕОКАМЕРЫ!!!!!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280A236-CC10-3727-AA1D-5495401545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57337" y="3886200"/>
            <a:ext cx="6212305" cy="673770"/>
          </a:xfrm>
          <a:solidFill>
            <a:srgbClr val="FFFF00"/>
          </a:solidFill>
        </p:spPr>
        <p:txBody>
          <a:bodyPr>
            <a:normAutofit/>
          </a:bodyPr>
          <a:lstStyle/>
          <a:p>
            <a:r>
              <a:rPr lang="ru-RU" sz="4000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Я должна вас всех видеть</a:t>
            </a:r>
          </a:p>
        </p:txBody>
      </p:sp>
    </p:spTree>
    <p:extLst>
      <p:ext uri="{BB962C8B-B14F-4D97-AF65-F5344CB8AC3E}">
        <p14:creationId xmlns:p14="http://schemas.microsoft.com/office/powerpoint/2010/main" val="32726910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6467EB9-2A2E-C1AE-AEC4-1F0A983258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67CDA9E-BF8C-46F2-E45B-231FB769A2EB}"/>
              </a:ext>
            </a:extLst>
          </p:cNvPr>
          <p:cNvSpPr txBox="1">
            <a:spLocks/>
          </p:cNvSpPr>
          <p:nvPr/>
        </p:nvSpPr>
        <p:spPr>
          <a:xfrm>
            <a:off x="116284" y="202404"/>
            <a:ext cx="11959432" cy="757098"/>
          </a:xfrm>
          <a:prstGeom prst="rect">
            <a:avLst/>
          </a:prstGeom>
          <a:solidFill>
            <a:srgbClr val="B4A3E5"/>
          </a:solidFill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Домашнее задание на 12 мая 2025 г.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2A2C3D3-46C1-3EF1-C482-29F2DEF18370}"/>
              </a:ext>
            </a:extLst>
          </p:cNvPr>
          <p:cNvSpPr txBox="1"/>
          <p:nvPr/>
        </p:nvSpPr>
        <p:spPr>
          <a:xfrm>
            <a:off x="271293" y="1013964"/>
            <a:ext cx="11804423" cy="58440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Рассказ о празднике 9 мая. Где были, как встретили. Значение праздника для всего мира и для России.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Внимательно еще раз изучить слайды презентации 94—98, проанализировать предложения на слайде 97.</a:t>
            </a:r>
            <a:b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По схеме на слайде 96 составить пять предложений с несогласованными определениями, выраженными указанными конструкциями.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3. Группа Б!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Прошлое задание — эссе (сочинение) — нужно прислать в письменном виде для размещения текста на сайте.</a:t>
            </a:r>
            <a:endParaRPr kumimoji="0" lang="ru-RU" sz="3200" b="0" i="1" u="none" strike="noStrike" kern="1200" cap="none" spc="0" normalizeH="0" baseline="0" noProof="0" dirty="0">
              <a:ln>
                <a:noFill/>
              </a:ln>
              <a:solidFill>
                <a:srgbClr val="749BFC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039803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718537D7-9357-4987-3A80-6B057F7B77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1851661"/>
            <a:ext cx="10515600" cy="4237990"/>
          </a:xfrm>
        </p:spPr>
        <p:txBody>
          <a:bodyPr/>
          <a:lstStyle/>
          <a:p>
            <a:r>
              <a:rPr lang="ru-RU" dirty="0">
                <a:solidFill>
                  <a:schemeClr val="tx1"/>
                </a:solidFill>
              </a:rPr>
              <a:t>Кто помог кому что сделать…</a:t>
            </a:r>
          </a:p>
          <a:p>
            <a:r>
              <a:rPr lang="ru-RU" dirty="0">
                <a:solidFill>
                  <a:schemeClr val="tx1"/>
                </a:solidFill>
              </a:rPr>
              <a:t>Я помог другу написать текст = друг писал текст, он основной писатель! Я только немного добавил. Доля труда друга = 80 %. Мой вклад в дело = 20</a:t>
            </a:r>
            <a:r>
              <a:rPr lang="en-US" dirty="0">
                <a:solidFill>
                  <a:schemeClr val="tx1"/>
                </a:solidFill>
              </a:rPr>
              <a:t> %</a:t>
            </a:r>
            <a:r>
              <a:rPr lang="ru-RU" dirty="0">
                <a:solidFill>
                  <a:schemeClr val="tx1"/>
                </a:solidFill>
              </a:rPr>
              <a:t>.</a:t>
            </a:r>
          </a:p>
          <a:p>
            <a:r>
              <a:rPr lang="ru-RU" dirty="0">
                <a:solidFill>
                  <a:schemeClr val="tx1"/>
                </a:solidFill>
              </a:rPr>
              <a:t>Советские войска помогли победить Германию. 20% НЕПРАВДА!!!!!</a:t>
            </a:r>
          </a:p>
          <a:p>
            <a:r>
              <a:rPr lang="ru-RU" dirty="0">
                <a:solidFill>
                  <a:schemeClr val="tx1"/>
                </a:solidFill>
              </a:rPr>
              <a:t>Вклад СССР в победу — минимум 80%!!!</a:t>
            </a:r>
          </a:p>
          <a:p>
            <a:r>
              <a:rPr lang="ru-RU" dirty="0">
                <a:solidFill>
                  <a:schemeClr val="tx1"/>
                </a:solidFill>
              </a:rPr>
              <a:t>Другие страны (США, Англия….) помогли Советскому союзу…</a:t>
            </a:r>
          </a:p>
          <a:p>
            <a:r>
              <a:rPr lang="ru-RU" dirty="0">
                <a:solidFill>
                  <a:schemeClr val="tx1"/>
                </a:solidFill>
              </a:rPr>
              <a:t>Советские войска помогли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ru-RU" dirty="0">
                <a:solidFill>
                  <a:schemeClr val="tx1"/>
                </a:solidFill>
              </a:rPr>
              <a:t>Китаю победить Японию. ПРАВДА! Китай 80 %</a:t>
            </a:r>
          </a:p>
          <a:p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6541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5E5CA0D-EC53-E1B0-946F-94B32925B0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праздновать</a:t>
            </a:r>
            <a:r>
              <a:rPr lang="en-US" dirty="0"/>
              <a:t>     </a:t>
            </a:r>
            <a:r>
              <a:rPr lang="ru-RU" dirty="0"/>
              <a:t>девятое мая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4B99B70-FDE0-3066-0B0D-C79BDBCCD9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1580" y="4589463"/>
            <a:ext cx="10135870" cy="1500187"/>
          </a:xfrm>
        </p:spPr>
        <p:txBody>
          <a:bodyPr>
            <a:normAutofit/>
          </a:bodyPr>
          <a:lstStyle/>
          <a:p>
            <a:r>
              <a:rPr lang="en-US" sz="3600" dirty="0"/>
              <a:t>[</a:t>
            </a:r>
            <a:r>
              <a:rPr lang="ru-RU" sz="3600" dirty="0" err="1"/>
              <a:t>прА</a:t>
            </a:r>
            <a:r>
              <a:rPr lang="ru-RU" sz="8000" b="1" dirty="0" err="1"/>
              <a:t>зн</a:t>
            </a:r>
            <a:r>
              <a:rPr lang="ru-RU" sz="3600" dirty="0" err="1"/>
              <a:t>ъвът</a:t>
            </a:r>
            <a:r>
              <a:rPr lang="en-US" sz="3600" dirty="0"/>
              <a:t>’]</a:t>
            </a:r>
            <a:endParaRPr lang="ru-RU" sz="36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0A9BA77-8397-9E04-6DC6-B7B6CCBADA43}"/>
              </a:ext>
            </a:extLst>
          </p:cNvPr>
          <p:cNvSpPr txBox="1"/>
          <p:nvPr/>
        </p:nvSpPr>
        <p:spPr>
          <a:xfrm>
            <a:off x="9921240" y="1737360"/>
            <a:ext cx="204597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девятое мая</a:t>
            </a:r>
          </a:p>
          <a:p>
            <a:r>
              <a:rPr lang="ru-RU" dirty="0"/>
              <a:t>девятого мая</a:t>
            </a:r>
          </a:p>
          <a:p>
            <a:r>
              <a:rPr lang="ru-RU" dirty="0"/>
              <a:t>девятому мая</a:t>
            </a:r>
          </a:p>
          <a:p>
            <a:r>
              <a:rPr lang="ru-RU" dirty="0"/>
              <a:t>девятое мая</a:t>
            </a:r>
          </a:p>
          <a:p>
            <a:r>
              <a:rPr lang="ru-RU" dirty="0"/>
              <a:t>девятым мая</a:t>
            </a:r>
          </a:p>
          <a:p>
            <a:r>
              <a:rPr lang="ru-RU" dirty="0"/>
              <a:t>о девятом мая</a:t>
            </a:r>
          </a:p>
        </p:txBody>
      </p:sp>
    </p:spTree>
    <p:extLst>
      <p:ext uri="{BB962C8B-B14F-4D97-AF65-F5344CB8AC3E}">
        <p14:creationId xmlns:p14="http://schemas.microsoft.com/office/powerpoint/2010/main" val="24224749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194F8416-E493-47B4-96CD-E7B7D41FB1A6}"/>
              </a:ext>
            </a:extLst>
          </p:cNvPr>
          <p:cNvSpPr txBox="1"/>
          <p:nvPr/>
        </p:nvSpPr>
        <p:spPr>
          <a:xfrm>
            <a:off x="198918" y="151179"/>
            <a:ext cx="11794164" cy="64325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Несогласованные определения, выраженные падежными формами существительного </a:t>
            </a: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с предлогами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</a:b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Выражение пространственной и временной </a:t>
            </a:r>
            <a:r>
              <a:rPr kumimoji="0" lang="ru-RU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отнесённости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95896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6467EB9-2A2E-C1AE-AEC4-1F0A983258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67CDA9E-BF8C-46F2-E45B-231FB769A2EB}"/>
              </a:ext>
            </a:extLst>
          </p:cNvPr>
          <p:cNvSpPr txBox="1">
            <a:spLocks/>
          </p:cNvSpPr>
          <p:nvPr/>
        </p:nvSpPr>
        <p:spPr>
          <a:xfrm>
            <a:off x="116284" y="202404"/>
            <a:ext cx="11959432" cy="757098"/>
          </a:xfrm>
          <a:prstGeom prst="rect">
            <a:avLst/>
          </a:prstGeom>
          <a:solidFill>
            <a:srgbClr val="B4A3E5"/>
          </a:solidFill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Домашнее задание на 12 мая 2025 г.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2A2C3D3-46C1-3EF1-C482-29F2DEF18370}"/>
              </a:ext>
            </a:extLst>
          </p:cNvPr>
          <p:cNvSpPr txBox="1"/>
          <p:nvPr/>
        </p:nvSpPr>
        <p:spPr>
          <a:xfrm>
            <a:off x="271292" y="1130081"/>
            <a:ext cx="11804423" cy="31615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rgbClr val="BFCFEA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1" u="none" strike="noStrike" kern="1200" cap="none" spc="0" normalizeH="0" baseline="0" noProof="0" dirty="0">
                <a:ln>
                  <a:noFill/>
                </a:ln>
                <a:solidFill>
                  <a:srgbClr val="BFCFEA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Всем: 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BFCFEA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внимательно изучить последующие слайды презентации, проанализировать предложения на слайде 51.</a:t>
            </a:r>
            <a:b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По схеме 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BFCFEA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слайде 50 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составить пять предложений с несогласованными определениями.</a:t>
            </a:r>
            <a:endParaRPr kumimoji="0" lang="ru-RU" sz="3600" b="0" i="1" u="none" strike="noStrike" kern="1200" cap="none" spc="0" normalizeH="0" baseline="0" noProof="0" dirty="0">
              <a:ln>
                <a:noFill/>
              </a:ln>
              <a:solidFill>
                <a:srgbClr val="749BFC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063172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вал 1">
            <a:extLst>
              <a:ext uri="{FF2B5EF4-FFF2-40B4-BE49-F238E27FC236}">
                <a16:creationId xmlns:a16="http://schemas.microsoft.com/office/drawing/2014/main" id="{6C5E86B9-6531-B158-1BC9-D396C3AA461F}"/>
              </a:ext>
            </a:extLst>
          </p:cNvPr>
          <p:cNvSpPr/>
          <p:nvPr/>
        </p:nvSpPr>
        <p:spPr>
          <a:xfrm>
            <a:off x="3321945" y="2306063"/>
            <a:ext cx="4320000" cy="4320000"/>
          </a:xfrm>
          <a:prstGeom prst="ellipse">
            <a:avLst/>
          </a:prstGeom>
          <a:solidFill>
            <a:srgbClr val="BFAA8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Группа 9">
            <a:extLst>
              <a:ext uri="{FF2B5EF4-FFF2-40B4-BE49-F238E27FC236}">
                <a16:creationId xmlns:a16="http://schemas.microsoft.com/office/drawing/2014/main" id="{FB543FF5-C39B-2BAC-3E6F-E7CD9D9B2A4B}"/>
              </a:ext>
            </a:extLst>
          </p:cNvPr>
          <p:cNvGrpSpPr/>
          <p:nvPr/>
        </p:nvGrpSpPr>
        <p:grpSpPr>
          <a:xfrm>
            <a:off x="6311590" y="3902924"/>
            <a:ext cx="5040351" cy="563139"/>
            <a:chOff x="6311590" y="3902924"/>
            <a:chExt cx="5040351" cy="563139"/>
          </a:xfrm>
        </p:grpSpPr>
        <p:cxnSp>
          <p:nvCxnSpPr>
            <p:cNvPr id="5" name="Прямая со стрелкой 4">
              <a:extLst>
                <a:ext uri="{FF2B5EF4-FFF2-40B4-BE49-F238E27FC236}">
                  <a16:creationId xmlns:a16="http://schemas.microsoft.com/office/drawing/2014/main" id="{0C049439-646D-8159-A159-BD5040D7E654}"/>
                </a:ext>
              </a:extLst>
            </p:cNvPr>
            <p:cNvCxnSpPr>
              <a:cxnSpLocks/>
            </p:cNvCxnSpPr>
            <p:nvPr/>
          </p:nvCxnSpPr>
          <p:spPr>
            <a:xfrm>
              <a:off x="6311590" y="4466063"/>
              <a:ext cx="5040351" cy="0"/>
            </a:xfrm>
            <a:prstGeom prst="straightConnector1">
              <a:avLst/>
            </a:prstGeom>
            <a:ln w="762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5919CE17-2093-0305-C900-AE627A54CCEF}"/>
                </a:ext>
              </a:extLst>
            </p:cNvPr>
            <p:cNvSpPr txBox="1"/>
            <p:nvPr/>
          </p:nvSpPr>
          <p:spPr>
            <a:xfrm>
              <a:off x="7818640" y="3902924"/>
              <a:ext cx="29917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дорога </a:t>
              </a:r>
              <a:r>
                <a:rPr kumimoji="0" lang="ru-RU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libri" panose="020F0502020204030204"/>
                  <a:ea typeface="+mn-ea"/>
                  <a:cs typeface="+mn-cs"/>
                </a:rPr>
                <a:t>ИЗ</a:t>
              </a:r>
              <a:r>
                <a:rPr kumimoji="0" lang="ru-RU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ru-RU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деревн</a:t>
              </a:r>
              <a:r>
                <a:rPr kumimoji="0" lang="ru-RU" sz="2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И</a:t>
              </a:r>
              <a:endPara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DE9239AB-945F-11A9-0B29-C4D8D0C9DFD8}"/>
              </a:ext>
            </a:extLst>
          </p:cNvPr>
          <p:cNvGrpSpPr/>
          <p:nvPr/>
        </p:nvGrpSpPr>
        <p:grpSpPr>
          <a:xfrm>
            <a:off x="428224" y="3908940"/>
            <a:ext cx="5040351" cy="512515"/>
            <a:chOff x="6311590" y="2916485"/>
            <a:chExt cx="5040351" cy="512515"/>
          </a:xfrm>
        </p:grpSpPr>
        <p:cxnSp>
          <p:nvCxnSpPr>
            <p:cNvPr id="12" name="Прямая со стрелкой 11">
              <a:extLst>
                <a:ext uri="{FF2B5EF4-FFF2-40B4-BE49-F238E27FC236}">
                  <a16:creationId xmlns:a16="http://schemas.microsoft.com/office/drawing/2014/main" id="{308ED686-C4D9-8D76-9FF5-C84B30A7C5C4}"/>
                </a:ext>
              </a:extLst>
            </p:cNvPr>
            <p:cNvCxnSpPr>
              <a:cxnSpLocks/>
            </p:cNvCxnSpPr>
            <p:nvPr/>
          </p:nvCxnSpPr>
          <p:spPr>
            <a:xfrm>
              <a:off x="6311590" y="3429000"/>
              <a:ext cx="5040351" cy="0"/>
            </a:xfrm>
            <a:prstGeom prst="straightConnector1">
              <a:avLst/>
            </a:prstGeom>
            <a:ln w="762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BC2A6B2B-39FB-7842-F78C-B8DEC2A4E26E}"/>
                </a:ext>
              </a:extLst>
            </p:cNvPr>
            <p:cNvSpPr txBox="1"/>
            <p:nvPr/>
          </p:nvSpPr>
          <p:spPr>
            <a:xfrm>
              <a:off x="6343063" y="2916485"/>
              <a:ext cx="270974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дорога </a:t>
              </a:r>
              <a:r>
                <a:rPr kumimoji="0" lang="ru-RU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libri" panose="020F0502020204030204"/>
                  <a:ea typeface="+mn-ea"/>
                  <a:cs typeface="+mn-cs"/>
                </a:rPr>
                <a:t>В</a:t>
              </a:r>
              <a:r>
                <a:rPr kumimoji="0" lang="ru-RU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ru-RU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деревн</a:t>
              </a:r>
              <a:r>
                <a:rPr kumimoji="0" lang="ru-RU" sz="2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Ю</a:t>
              </a:r>
              <a:endPara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FB851DC1-C272-0F50-FFA8-8C46ABDE0096}"/>
              </a:ext>
            </a:extLst>
          </p:cNvPr>
          <p:cNvSpPr txBox="1"/>
          <p:nvPr/>
        </p:nvSpPr>
        <p:spPr>
          <a:xfrm>
            <a:off x="476146" y="4479719"/>
            <a:ext cx="28457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С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запад</a:t>
            </a:r>
            <a:r>
              <a:rPr kumimoji="0" lang="ru-RU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НА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восток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</p:txBody>
      </p:sp>
      <p:sp>
        <p:nvSpPr>
          <p:cNvPr id="16" name="Овал 15">
            <a:extLst>
              <a:ext uri="{FF2B5EF4-FFF2-40B4-BE49-F238E27FC236}">
                <a16:creationId xmlns:a16="http://schemas.microsoft.com/office/drawing/2014/main" id="{CD289437-9945-986E-3895-CB3421521231}"/>
              </a:ext>
            </a:extLst>
          </p:cNvPr>
          <p:cNvSpPr/>
          <p:nvPr/>
        </p:nvSpPr>
        <p:spPr>
          <a:xfrm>
            <a:off x="7482468" y="5196468"/>
            <a:ext cx="2341756" cy="95900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озеро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У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деревн</a:t>
            </a:r>
            <a:r>
              <a:rPr kumimoji="0" lang="ru-RU" sz="2400" b="1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Овал 17">
            <a:extLst>
              <a:ext uri="{FF2B5EF4-FFF2-40B4-BE49-F238E27FC236}">
                <a16:creationId xmlns:a16="http://schemas.microsoft.com/office/drawing/2014/main" id="{6651C844-8B14-B5DC-CB91-A2F464BB852B}"/>
              </a:ext>
            </a:extLst>
          </p:cNvPr>
          <p:cNvSpPr/>
          <p:nvPr/>
        </p:nvSpPr>
        <p:spPr>
          <a:xfrm>
            <a:off x="3772473" y="4802458"/>
            <a:ext cx="2171128" cy="135301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пруд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В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деревн</a:t>
            </a:r>
            <a:r>
              <a:rPr kumimoji="0" lang="ru-RU" sz="2400" b="1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Полилиния: фигура 18">
            <a:extLst>
              <a:ext uri="{FF2B5EF4-FFF2-40B4-BE49-F238E27FC236}">
                <a16:creationId xmlns:a16="http://schemas.microsoft.com/office/drawing/2014/main" id="{55F7515B-B6E5-21C7-DBE4-0EDBC23B71A1}"/>
              </a:ext>
            </a:extLst>
          </p:cNvPr>
          <p:cNvSpPr/>
          <p:nvPr/>
        </p:nvSpPr>
        <p:spPr>
          <a:xfrm>
            <a:off x="0" y="869795"/>
            <a:ext cx="7560528" cy="4832956"/>
          </a:xfrm>
          <a:custGeom>
            <a:avLst/>
            <a:gdLst>
              <a:gd name="connsiteX0" fmla="*/ 0 w 4728117"/>
              <a:gd name="connsiteY0" fmla="*/ 0 h 5352585"/>
              <a:gd name="connsiteX1" fmla="*/ 66907 w 4728117"/>
              <a:gd name="connsiteY1" fmla="*/ 156117 h 5352585"/>
              <a:gd name="connsiteX2" fmla="*/ 100361 w 4728117"/>
              <a:gd name="connsiteY2" fmla="*/ 267629 h 5352585"/>
              <a:gd name="connsiteX3" fmla="*/ 245327 w 4728117"/>
              <a:gd name="connsiteY3" fmla="*/ 557561 h 5352585"/>
              <a:gd name="connsiteX4" fmla="*/ 301083 w 4728117"/>
              <a:gd name="connsiteY4" fmla="*/ 702526 h 5352585"/>
              <a:gd name="connsiteX5" fmla="*/ 501805 w 4728117"/>
              <a:gd name="connsiteY5" fmla="*/ 970156 h 5352585"/>
              <a:gd name="connsiteX6" fmla="*/ 546409 w 4728117"/>
              <a:gd name="connsiteY6" fmla="*/ 1037063 h 5352585"/>
              <a:gd name="connsiteX7" fmla="*/ 613317 w 4728117"/>
              <a:gd name="connsiteY7" fmla="*/ 1148575 h 5352585"/>
              <a:gd name="connsiteX8" fmla="*/ 802887 w 4728117"/>
              <a:gd name="connsiteY8" fmla="*/ 1338146 h 5352585"/>
              <a:gd name="connsiteX9" fmla="*/ 869795 w 4728117"/>
              <a:gd name="connsiteY9" fmla="*/ 1405053 h 5352585"/>
              <a:gd name="connsiteX10" fmla="*/ 947853 w 4728117"/>
              <a:gd name="connsiteY10" fmla="*/ 1460809 h 5352585"/>
              <a:gd name="connsiteX11" fmla="*/ 1025912 w 4728117"/>
              <a:gd name="connsiteY11" fmla="*/ 1527717 h 5352585"/>
              <a:gd name="connsiteX12" fmla="*/ 1248936 w 4728117"/>
              <a:gd name="connsiteY12" fmla="*/ 1672683 h 5352585"/>
              <a:gd name="connsiteX13" fmla="*/ 1438507 w 4728117"/>
              <a:gd name="connsiteY13" fmla="*/ 1795346 h 5352585"/>
              <a:gd name="connsiteX14" fmla="*/ 1672683 w 4728117"/>
              <a:gd name="connsiteY14" fmla="*/ 1884556 h 5352585"/>
              <a:gd name="connsiteX15" fmla="*/ 1862253 w 4728117"/>
              <a:gd name="connsiteY15" fmla="*/ 1962614 h 5352585"/>
              <a:gd name="connsiteX16" fmla="*/ 1962614 w 4728117"/>
              <a:gd name="connsiteY16" fmla="*/ 2029522 h 5352585"/>
              <a:gd name="connsiteX17" fmla="*/ 2051824 w 4728117"/>
              <a:gd name="connsiteY17" fmla="*/ 2096429 h 5352585"/>
              <a:gd name="connsiteX18" fmla="*/ 2096429 w 4728117"/>
              <a:gd name="connsiteY18" fmla="*/ 2129883 h 5352585"/>
              <a:gd name="connsiteX19" fmla="*/ 2129883 w 4728117"/>
              <a:gd name="connsiteY19" fmla="*/ 2185639 h 5352585"/>
              <a:gd name="connsiteX20" fmla="*/ 2185639 w 4728117"/>
              <a:gd name="connsiteY20" fmla="*/ 2241395 h 5352585"/>
              <a:gd name="connsiteX21" fmla="*/ 2230244 w 4728117"/>
              <a:gd name="connsiteY21" fmla="*/ 2319453 h 5352585"/>
              <a:gd name="connsiteX22" fmla="*/ 2274848 w 4728117"/>
              <a:gd name="connsiteY22" fmla="*/ 2386361 h 5352585"/>
              <a:gd name="connsiteX23" fmla="*/ 2330605 w 4728117"/>
              <a:gd name="connsiteY23" fmla="*/ 2486722 h 5352585"/>
              <a:gd name="connsiteX24" fmla="*/ 2341756 w 4728117"/>
              <a:gd name="connsiteY24" fmla="*/ 2542478 h 5352585"/>
              <a:gd name="connsiteX25" fmla="*/ 2386361 w 4728117"/>
              <a:gd name="connsiteY25" fmla="*/ 2642839 h 5352585"/>
              <a:gd name="connsiteX26" fmla="*/ 2475570 w 4728117"/>
              <a:gd name="connsiteY26" fmla="*/ 2798956 h 5352585"/>
              <a:gd name="connsiteX27" fmla="*/ 2509024 w 4728117"/>
              <a:gd name="connsiteY27" fmla="*/ 2810107 h 5352585"/>
              <a:gd name="connsiteX28" fmla="*/ 2598234 w 4728117"/>
              <a:gd name="connsiteY28" fmla="*/ 2877014 h 5352585"/>
              <a:gd name="connsiteX29" fmla="*/ 2665141 w 4728117"/>
              <a:gd name="connsiteY29" fmla="*/ 2932770 h 5352585"/>
              <a:gd name="connsiteX30" fmla="*/ 2720897 w 4728117"/>
              <a:gd name="connsiteY30" fmla="*/ 2966224 h 5352585"/>
              <a:gd name="connsiteX31" fmla="*/ 2910468 w 4728117"/>
              <a:gd name="connsiteY31" fmla="*/ 3088887 h 5352585"/>
              <a:gd name="connsiteX32" fmla="*/ 3021980 w 4728117"/>
              <a:gd name="connsiteY32" fmla="*/ 3133492 h 5352585"/>
              <a:gd name="connsiteX33" fmla="*/ 3144644 w 4728117"/>
              <a:gd name="connsiteY33" fmla="*/ 3189248 h 5352585"/>
              <a:gd name="connsiteX34" fmla="*/ 3211551 w 4728117"/>
              <a:gd name="connsiteY34" fmla="*/ 3256156 h 5352585"/>
              <a:gd name="connsiteX35" fmla="*/ 3233853 w 4728117"/>
              <a:gd name="connsiteY35" fmla="*/ 3289609 h 5352585"/>
              <a:gd name="connsiteX36" fmla="*/ 3334214 w 4728117"/>
              <a:gd name="connsiteY36" fmla="*/ 3311912 h 5352585"/>
              <a:gd name="connsiteX37" fmla="*/ 3389970 w 4728117"/>
              <a:gd name="connsiteY37" fmla="*/ 3401122 h 5352585"/>
              <a:gd name="connsiteX38" fmla="*/ 3456878 w 4728117"/>
              <a:gd name="connsiteY38" fmla="*/ 3523785 h 5352585"/>
              <a:gd name="connsiteX39" fmla="*/ 3490331 w 4728117"/>
              <a:gd name="connsiteY39" fmla="*/ 3601844 h 5352585"/>
              <a:gd name="connsiteX40" fmla="*/ 3546087 w 4728117"/>
              <a:gd name="connsiteY40" fmla="*/ 3769112 h 5352585"/>
              <a:gd name="connsiteX41" fmla="*/ 3579541 w 4728117"/>
              <a:gd name="connsiteY41" fmla="*/ 3869473 h 5352585"/>
              <a:gd name="connsiteX42" fmla="*/ 3590692 w 4728117"/>
              <a:gd name="connsiteY42" fmla="*/ 3958683 h 5352585"/>
              <a:gd name="connsiteX43" fmla="*/ 3624146 w 4728117"/>
              <a:gd name="connsiteY43" fmla="*/ 4304370 h 5352585"/>
              <a:gd name="connsiteX44" fmla="*/ 3646448 w 4728117"/>
              <a:gd name="connsiteY44" fmla="*/ 4371278 h 5352585"/>
              <a:gd name="connsiteX45" fmla="*/ 3668751 w 4728117"/>
              <a:gd name="connsiteY45" fmla="*/ 4449336 h 5352585"/>
              <a:gd name="connsiteX46" fmla="*/ 3735658 w 4728117"/>
              <a:gd name="connsiteY46" fmla="*/ 4572000 h 5352585"/>
              <a:gd name="connsiteX47" fmla="*/ 3757961 w 4728117"/>
              <a:gd name="connsiteY47" fmla="*/ 4650058 h 5352585"/>
              <a:gd name="connsiteX48" fmla="*/ 3813717 w 4728117"/>
              <a:gd name="connsiteY48" fmla="*/ 4739268 h 5352585"/>
              <a:gd name="connsiteX49" fmla="*/ 3880624 w 4728117"/>
              <a:gd name="connsiteY49" fmla="*/ 4806175 h 5352585"/>
              <a:gd name="connsiteX50" fmla="*/ 3925229 w 4728117"/>
              <a:gd name="connsiteY50" fmla="*/ 4850780 h 5352585"/>
              <a:gd name="connsiteX51" fmla="*/ 3969834 w 4728117"/>
              <a:gd name="connsiteY51" fmla="*/ 4884234 h 5352585"/>
              <a:gd name="connsiteX52" fmla="*/ 4003287 w 4728117"/>
              <a:gd name="connsiteY52" fmla="*/ 4917687 h 5352585"/>
              <a:gd name="connsiteX53" fmla="*/ 4070195 w 4728117"/>
              <a:gd name="connsiteY53" fmla="*/ 4962292 h 5352585"/>
              <a:gd name="connsiteX54" fmla="*/ 4103648 w 4728117"/>
              <a:gd name="connsiteY54" fmla="*/ 4995746 h 5352585"/>
              <a:gd name="connsiteX55" fmla="*/ 4170556 w 4728117"/>
              <a:gd name="connsiteY55" fmla="*/ 5040351 h 5352585"/>
              <a:gd name="connsiteX56" fmla="*/ 4304370 w 4728117"/>
              <a:gd name="connsiteY56" fmla="*/ 5151863 h 5352585"/>
              <a:gd name="connsiteX57" fmla="*/ 4415883 w 4728117"/>
              <a:gd name="connsiteY57" fmla="*/ 5207619 h 5352585"/>
              <a:gd name="connsiteX58" fmla="*/ 4460487 w 4728117"/>
              <a:gd name="connsiteY58" fmla="*/ 5241073 h 5352585"/>
              <a:gd name="connsiteX59" fmla="*/ 4549697 w 4728117"/>
              <a:gd name="connsiteY59" fmla="*/ 5274526 h 5352585"/>
              <a:gd name="connsiteX60" fmla="*/ 4661209 w 4728117"/>
              <a:gd name="connsiteY60" fmla="*/ 5319131 h 5352585"/>
              <a:gd name="connsiteX61" fmla="*/ 4705814 w 4728117"/>
              <a:gd name="connsiteY61" fmla="*/ 5341434 h 5352585"/>
              <a:gd name="connsiteX62" fmla="*/ 4728117 w 4728117"/>
              <a:gd name="connsiteY62" fmla="*/ 5352585 h 5352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</a:cxnLst>
            <a:rect l="l" t="t" r="r" b="b"/>
            <a:pathLst>
              <a:path w="4728117" h="5352585">
                <a:moveTo>
                  <a:pt x="0" y="0"/>
                </a:moveTo>
                <a:cubicBezTo>
                  <a:pt x="36609" y="73219"/>
                  <a:pt x="38768" y="71701"/>
                  <a:pt x="66907" y="156117"/>
                </a:cubicBezTo>
                <a:cubicBezTo>
                  <a:pt x="79179" y="192933"/>
                  <a:pt x="84600" y="232166"/>
                  <a:pt x="100361" y="267629"/>
                </a:cubicBezTo>
                <a:cubicBezTo>
                  <a:pt x="144245" y="366367"/>
                  <a:pt x="206539" y="456712"/>
                  <a:pt x="245327" y="557561"/>
                </a:cubicBezTo>
                <a:cubicBezTo>
                  <a:pt x="263912" y="605883"/>
                  <a:pt x="277930" y="656219"/>
                  <a:pt x="301083" y="702526"/>
                </a:cubicBezTo>
                <a:cubicBezTo>
                  <a:pt x="392115" y="884591"/>
                  <a:pt x="375276" y="780360"/>
                  <a:pt x="501805" y="970156"/>
                </a:cubicBezTo>
                <a:cubicBezTo>
                  <a:pt x="516673" y="992458"/>
                  <a:pt x="532618" y="1014079"/>
                  <a:pt x="546409" y="1037063"/>
                </a:cubicBezTo>
                <a:cubicBezTo>
                  <a:pt x="568712" y="1074234"/>
                  <a:pt x="582665" y="1117923"/>
                  <a:pt x="613317" y="1148575"/>
                </a:cubicBezTo>
                <a:lnTo>
                  <a:pt x="802887" y="1338146"/>
                </a:lnTo>
                <a:cubicBezTo>
                  <a:pt x="825190" y="1360449"/>
                  <a:pt x="844129" y="1386720"/>
                  <a:pt x="869795" y="1405053"/>
                </a:cubicBezTo>
                <a:cubicBezTo>
                  <a:pt x="895814" y="1423638"/>
                  <a:pt x="922710" y="1441054"/>
                  <a:pt x="947853" y="1460809"/>
                </a:cubicBezTo>
                <a:cubicBezTo>
                  <a:pt x="974800" y="1481982"/>
                  <a:pt x="997886" y="1507995"/>
                  <a:pt x="1025912" y="1527717"/>
                </a:cubicBezTo>
                <a:cubicBezTo>
                  <a:pt x="1098423" y="1578744"/>
                  <a:pt x="1176785" y="1621147"/>
                  <a:pt x="1248936" y="1672683"/>
                </a:cubicBezTo>
                <a:cubicBezTo>
                  <a:pt x="1304375" y="1712282"/>
                  <a:pt x="1378061" y="1768048"/>
                  <a:pt x="1438507" y="1795346"/>
                </a:cubicBezTo>
                <a:cubicBezTo>
                  <a:pt x="1514635" y="1829726"/>
                  <a:pt x="1597971" y="1847199"/>
                  <a:pt x="1672683" y="1884556"/>
                </a:cubicBezTo>
                <a:cubicBezTo>
                  <a:pt x="1793432" y="1944931"/>
                  <a:pt x="1730352" y="1918648"/>
                  <a:pt x="1862253" y="1962614"/>
                </a:cubicBezTo>
                <a:cubicBezTo>
                  <a:pt x="2022541" y="2082831"/>
                  <a:pt x="1776234" y="1900490"/>
                  <a:pt x="1962614" y="2029522"/>
                </a:cubicBezTo>
                <a:cubicBezTo>
                  <a:pt x="1993175" y="2050680"/>
                  <a:pt x="2022087" y="2074127"/>
                  <a:pt x="2051824" y="2096429"/>
                </a:cubicBezTo>
                <a:lnTo>
                  <a:pt x="2096429" y="2129883"/>
                </a:lnTo>
                <a:cubicBezTo>
                  <a:pt x="2107580" y="2148468"/>
                  <a:pt x="2116343" y="2168714"/>
                  <a:pt x="2129883" y="2185639"/>
                </a:cubicBezTo>
                <a:cubicBezTo>
                  <a:pt x="2146302" y="2206163"/>
                  <a:pt x="2171059" y="2219526"/>
                  <a:pt x="2185639" y="2241395"/>
                </a:cubicBezTo>
                <a:cubicBezTo>
                  <a:pt x="2262773" y="2357096"/>
                  <a:pt x="2145372" y="2177998"/>
                  <a:pt x="2230244" y="2319453"/>
                </a:cubicBezTo>
                <a:cubicBezTo>
                  <a:pt x="2244035" y="2342438"/>
                  <a:pt x="2261057" y="2363377"/>
                  <a:pt x="2274848" y="2386361"/>
                </a:cubicBezTo>
                <a:cubicBezTo>
                  <a:pt x="2316855" y="2456371"/>
                  <a:pt x="2298609" y="2422731"/>
                  <a:pt x="2330605" y="2486722"/>
                </a:cubicBezTo>
                <a:cubicBezTo>
                  <a:pt x="2334322" y="2505307"/>
                  <a:pt x="2336310" y="2524324"/>
                  <a:pt x="2341756" y="2542478"/>
                </a:cubicBezTo>
                <a:cubicBezTo>
                  <a:pt x="2359048" y="2600120"/>
                  <a:pt x="2364393" y="2591582"/>
                  <a:pt x="2386361" y="2642839"/>
                </a:cubicBezTo>
                <a:cubicBezTo>
                  <a:pt x="2419671" y="2720562"/>
                  <a:pt x="2412692" y="2754043"/>
                  <a:pt x="2475570" y="2798956"/>
                </a:cubicBezTo>
                <a:cubicBezTo>
                  <a:pt x="2485135" y="2805788"/>
                  <a:pt x="2497873" y="2806390"/>
                  <a:pt x="2509024" y="2810107"/>
                </a:cubicBezTo>
                <a:cubicBezTo>
                  <a:pt x="2581329" y="2882412"/>
                  <a:pt x="2496623" y="2803116"/>
                  <a:pt x="2598234" y="2877014"/>
                </a:cubicBezTo>
                <a:cubicBezTo>
                  <a:pt x="2621713" y="2894089"/>
                  <a:pt x="2641662" y="2915695"/>
                  <a:pt x="2665141" y="2932770"/>
                </a:cubicBezTo>
                <a:cubicBezTo>
                  <a:pt x="2682670" y="2945518"/>
                  <a:pt x="2703141" y="2953795"/>
                  <a:pt x="2720897" y="2966224"/>
                </a:cubicBezTo>
                <a:cubicBezTo>
                  <a:pt x="2805522" y="3025462"/>
                  <a:pt x="2780945" y="3037078"/>
                  <a:pt x="2910468" y="3088887"/>
                </a:cubicBezTo>
                <a:cubicBezTo>
                  <a:pt x="2947639" y="3103755"/>
                  <a:pt x="2985396" y="3117233"/>
                  <a:pt x="3021980" y="3133492"/>
                </a:cubicBezTo>
                <a:cubicBezTo>
                  <a:pt x="3171559" y="3199972"/>
                  <a:pt x="3062023" y="3161708"/>
                  <a:pt x="3144644" y="3189248"/>
                </a:cubicBezTo>
                <a:cubicBezTo>
                  <a:pt x="3190840" y="3220047"/>
                  <a:pt x="3173828" y="3203345"/>
                  <a:pt x="3211551" y="3256156"/>
                </a:cubicBezTo>
                <a:cubicBezTo>
                  <a:pt x="3219341" y="3267062"/>
                  <a:pt x="3222702" y="3282175"/>
                  <a:pt x="3233853" y="3289609"/>
                </a:cubicBezTo>
                <a:cubicBezTo>
                  <a:pt x="3240605" y="3294110"/>
                  <a:pt x="3332981" y="3311665"/>
                  <a:pt x="3334214" y="3311912"/>
                </a:cubicBezTo>
                <a:cubicBezTo>
                  <a:pt x="3355808" y="3376691"/>
                  <a:pt x="3332120" y="3318478"/>
                  <a:pt x="3389970" y="3401122"/>
                </a:cubicBezTo>
                <a:cubicBezTo>
                  <a:pt x="3412854" y="3433813"/>
                  <a:pt x="3440650" y="3488625"/>
                  <a:pt x="3456878" y="3523785"/>
                </a:cubicBezTo>
                <a:cubicBezTo>
                  <a:pt x="3468741" y="3549488"/>
                  <a:pt x="3480657" y="3575240"/>
                  <a:pt x="3490331" y="3601844"/>
                </a:cubicBezTo>
                <a:cubicBezTo>
                  <a:pt x="3510416" y="3657078"/>
                  <a:pt x="3527502" y="3713356"/>
                  <a:pt x="3546087" y="3769112"/>
                </a:cubicBezTo>
                <a:lnTo>
                  <a:pt x="3579541" y="3869473"/>
                </a:lnTo>
                <a:cubicBezTo>
                  <a:pt x="3583258" y="3899210"/>
                  <a:pt x="3587634" y="3928871"/>
                  <a:pt x="3590692" y="3958683"/>
                </a:cubicBezTo>
                <a:cubicBezTo>
                  <a:pt x="3602504" y="4073846"/>
                  <a:pt x="3608643" y="4189645"/>
                  <a:pt x="3624146" y="4304370"/>
                </a:cubicBezTo>
                <a:cubicBezTo>
                  <a:pt x="3627294" y="4327667"/>
                  <a:pt x="3639693" y="4348760"/>
                  <a:pt x="3646448" y="4371278"/>
                </a:cubicBezTo>
                <a:cubicBezTo>
                  <a:pt x="3651805" y="4389136"/>
                  <a:pt x="3659384" y="4430603"/>
                  <a:pt x="3668751" y="4449336"/>
                </a:cubicBezTo>
                <a:cubicBezTo>
                  <a:pt x="3703247" y="4518328"/>
                  <a:pt x="3706072" y="4495077"/>
                  <a:pt x="3735658" y="4572000"/>
                </a:cubicBezTo>
                <a:cubicBezTo>
                  <a:pt x="3745372" y="4597257"/>
                  <a:pt x="3747553" y="4625079"/>
                  <a:pt x="3757961" y="4650058"/>
                </a:cubicBezTo>
                <a:cubicBezTo>
                  <a:pt x="3758778" y="4652018"/>
                  <a:pt x="3803836" y="4728152"/>
                  <a:pt x="3813717" y="4739268"/>
                </a:cubicBezTo>
                <a:cubicBezTo>
                  <a:pt x="3834671" y="4762841"/>
                  <a:pt x="3858322" y="4783873"/>
                  <a:pt x="3880624" y="4806175"/>
                </a:cubicBezTo>
                <a:cubicBezTo>
                  <a:pt x="3895492" y="4821043"/>
                  <a:pt x="3908407" y="4838164"/>
                  <a:pt x="3925229" y="4850780"/>
                </a:cubicBezTo>
                <a:cubicBezTo>
                  <a:pt x="3940097" y="4861931"/>
                  <a:pt x="3955723" y="4872139"/>
                  <a:pt x="3969834" y="4884234"/>
                </a:cubicBezTo>
                <a:cubicBezTo>
                  <a:pt x="3981807" y="4894497"/>
                  <a:pt x="3990839" y="4908005"/>
                  <a:pt x="4003287" y="4917687"/>
                </a:cubicBezTo>
                <a:cubicBezTo>
                  <a:pt x="4024445" y="4934143"/>
                  <a:pt x="4049037" y="4945836"/>
                  <a:pt x="4070195" y="4962292"/>
                </a:cubicBezTo>
                <a:cubicBezTo>
                  <a:pt x="4082643" y="4971974"/>
                  <a:pt x="4091200" y="4986064"/>
                  <a:pt x="4103648" y="4995746"/>
                </a:cubicBezTo>
                <a:cubicBezTo>
                  <a:pt x="4124806" y="5012202"/>
                  <a:pt x="4149398" y="5023895"/>
                  <a:pt x="4170556" y="5040351"/>
                </a:cubicBezTo>
                <a:cubicBezTo>
                  <a:pt x="4216388" y="5075998"/>
                  <a:pt x="4252437" y="5125897"/>
                  <a:pt x="4304370" y="5151863"/>
                </a:cubicBezTo>
                <a:cubicBezTo>
                  <a:pt x="4341541" y="5170448"/>
                  <a:pt x="4379800" y="5187000"/>
                  <a:pt x="4415883" y="5207619"/>
                </a:cubicBezTo>
                <a:cubicBezTo>
                  <a:pt x="4432019" y="5216840"/>
                  <a:pt x="4444241" y="5232047"/>
                  <a:pt x="4460487" y="5241073"/>
                </a:cubicBezTo>
                <a:cubicBezTo>
                  <a:pt x="4480484" y="5252182"/>
                  <a:pt x="4524661" y="5266181"/>
                  <a:pt x="4549697" y="5274526"/>
                </a:cubicBezTo>
                <a:cubicBezTo>
                  <a:pt x="4611773" y="5336602"/>
                  <a:pt x="4550812" y="5289022"/>
                  <a:pt x="4661209" y="5319131"/>
                </a:cubicBezTo>
                <a:cubicBezTo>
                  <a:pt x="4677247" y="5323505"/>
                  <a:pt x="4690946" y="5334000"/>
                  <a:pt x="4705814" y="5341434"/>
                </a:cubicBezTo>
                <a:lnTo>
                  <a:pt x="4728117" y="5352585"/>
                </a:lnTo>
              </a:path>
            </a:pathLst>
          </a:custGeom>
          <a:noFill/>
          <a:ln w="76200">
            <a:solidFill>
              <a:srgbClr val="4472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Полилиния: фигура 22">
            <a:extLst>
              <a:ext uri="{FF2B5EF4-FFF2-40B4-BE49-F238E27FC236}">
                <a16:creationId xmlns:a16="http://schemas.microsoft.com/office/drawing/2014/main" id="{71DA0533-AC14-25CD-8358-63D0059EB389}"/>
              </a:ext>
            </a:extLst>
          </p:cNvPr>
          <p:cNvSpPr/>
          <p:nvPr/>
        </p:nvSpPr>
        <p:spPr>
          <a:xfrm flipH="1" flipV="1">
            <a:off x="9824223" y="5702751"/>
            <a:ext cx="2367775" cy="998371"/>
          </a:xfrm>
          <a:custGeom>
            <a:avLst/>
            <a:gdLst>
              <a:gd name="connsiteX0" fmla="*/ 0 w 4728117"/>
              <a:gd name="connsiteY0" fmla="*/ 0 h 5352585"/>
              <a:gd name="connsiteX1" fmla="*/ 66907 w 4728117"/>
              <a:gd name="connsiteY1" fmla="*/ 156117 h 5352585"/>
              <a:gd name="connsiteX2" fmla="*/ 100361 w 4728117"/>
              <a:gd name="connsiteY2" fmla="*/ 267629 h 5352585"/>
              <a:gd name="connsiteX3" fmla="*/ 245327 w 4728117"/>
              <a:gd name="connsiteY3" fmla="*/ 557561 h 5352585"/>
              <a:gd name="connsiteX4" fmla="*/ 301083 w 4728117"/>
              <a:gd name="connsiteY4" fmla="*/ 702526 h 5352585"/>
              <a:gd name="connsiteX5" fmla="*/ 501805 w 4728117"/>
              <a:gd name="connsiteY5" fmla="*/ 970156 h 5352585"/>
              <a:gd name="connsiteX6" fmla="*/ 546409 w 4728117"/>
              <a:gd name="connsiteY6" fmla="*/ 1037063 h 5352585"/>
              <a:gd name="connsiteX7" fmla="*/ 613317 w 4728117"/>
              <a:gd name="connsiteY7" fmla="*/ 1148575 h 5352585"/>
              <a:gd name="connsiteX8" fmla="*/ 802887 w 4728117"/>
              <a:gd name="connsiteY8" fmla="*/ 1338146 h 5352585"/>
              <a:gd name="connsiteX9" fmla="*/ 869795 w 4728117"/>
              <a:gd name="connsiteY9" fmla="*/ 1405053 h 5352585"/>
              <a:gd name="connsiteX10" fmla="*/ 947853 w 4728117"/>
              <a:gd name="connsiteY10" fmla="*/ 1460809 h 5352585"/>
              <a:gd name="connsiteX11" fmla="*/ 1025912 w 4728117"/>
              <a:gd name="connsiteY11" fmla="*/ 1527717 h 5352585"/>
              <a:gd name="connsiteX12" fmla="*/ 1248936 w 4728117"/>
              <a:gd name="connsiteY12" fmla="*/ 1672683 h 5352585"/>
              <a:gd name="connsiteX13" fmla="*/ 1438507 w 4728117"/>
              <a:gd name="connsiteY13" fmla="*/ 1795346 h 5352585"/>
              <a:gd name="connsiteX14" fmla="*/ 1672683 w 4728117"/>
              <a:gd name="connsiteY14" fmla="*/ 1884556 h 5352585"/>
              <a:gd name="connsiteX15" fmla="*/ 1862253 w 4728117"/>
              <a:gd name="connsiteY15" fmla="*/ 1962614 h 5352585"/>
              <a:gd name="connsiteX16" fmla="*/ 1962614 w 4728117"/>
              <a:gd name="connsiteY16" fmla="*/ 2029522 h 5352585"/>
              <a:gd name="connsiteX17" fmla="*/ 2051824 w 4728117"/>
              <a:gd name="connsiteY17" fmla="*/ 2096429 h 5352585"/>
              <a:gd name="connsiteX18" fmla="*/ 2096429 w 4728117"/>
              <a:gd name="connsiteY18" fmla="*/ 2129883 h 5352585"/>
              <a:gd name="connsiteX19" fmla="*/ 2129883 w 4728117"/>
              <a:gd name="connsiteY19" fmla="*/ 2185639 h 5352585"/>
              <a:gd name="connsiteX20" fmla="*/ 2185639 w 4728117"/>
              <a:gd name="connsiteY20" fmla="*/ 2241395 h 5352585"/>
              <a:gd name="connsiteX21" fmla="*/ 2230244 w 4728117"/>
              <a:gd name="connsiteY21" fmla="*/ 2319453 h 5352585"/>
              <a:gd name="connsiteX22" fmla="*/ 2274848 w 4728117"/>
              <a:gd name="connsiteY22" fmla="*/ 2386361 h 5352585"/>
              <a:gd name="connsiteX23" fmla="*/ 2330605 w 4728117"/>
              <a:gd name="connsiteY23" fmla="*/ 2486722 h 5352585"/>
              <a:gd name="connsiteX24" fmla="*/ 2341756 w 4728117"/>
              <a:gd name="connsiteY24" fmla="*/ 2542478 h 5352585"/>
              <a:gd name="connsiteX25" fmla="*/ 2386361 w 4728117"/>
              <a:gd name="connsiteY25" fmla="*/ 2642839 h 5352585"/>
              <a:gd name="connsiteX26" fmla="*/ 2475570 w 4728117"/>
              <a:gd name="connsiteY26" fmla="*/ 2798956 h 5352585"/>
              <a:gd name="connsiteX27" fmla="*/ 2509024 w 4728117"/>
              <a:gd name="connsiteY27" fmla="*/ 2810107 h 5352585"/>
              <a:gd name="connsiteX28" fmla="*/ 2598234 w 4728117"/>
              <a:gd name="connsiteY28" fmla="*/ 2877014 h 5352585"/>
              <a:gd name="connsiteX29" fmla="*/ 2665141 w 4728117"/>
              <a:gd name="connsiteY29" fmla="*/ 2932770 h 5352585"/>
              <a:gd name="connsiteX30" fmla="*/ 2720897 w 4728117"/>
              <a:gd name="connsiteY30" fmla="*/ 2966224 h 5352585"/>
              <a:gd name="connsiteX31" fmla="*/ 2910468 w 4728117"/>
              <a:gd name="connsiteY31" fmla="*/ 3088887 h 5352585"/>
              <a:gd name="connsiteX32" fmla="*/ 3021980 w 4728117"/>
              <a:gd name="connsiteY32" fmla="*/ 3133492 h 5352585"/>
              <a:gd name="connsiteX33" fmla="*/ 3144644 w 4728117"/>
              <a:gd name="connsiteY33" fmla="*/ 3189248 h 5352585"/>
              <a:gd name="connsiteX34" fmla="*/ 3211551 w 4728117"/>
              <a:gd name="connsiteY34" fmla="*/ 3256156 h 5352585"/>
              <a:gd name="connsiteX35" fmla="*/ 3233853 w 4728117"/>
              <a:gd name="connsiteY35" fmla="*/ 3289609 h 5352585"/>
              <a:gd name="connsiteX36" fmla="*/ 3334214 w 4728117"/>
              <a:gd name="connsiteY36" fmla="*/ 3311912 h 5352585"/>
              <a:gd name="connsiteX37" fmla="*/ 3389970 w 4728117"/>
              <a:gd name="connsiteY37" fmla="*/ 3401122 h 5352585"/>
              <a:gd name="connsiteX38" fmla="*/ 3456878 w 4728117"/>
              <a:gd name="connsiteY38" fmla="*/ 3523785 h 5352585"/>
              <a:gd name="connsiteX39" fmla="*/ 3490331 w 4728117"/>
              <a:gd name="connsiteY39" fmla="*/ 3601844 h 5352585"/>
              <a:gd name="connsiteX40" fmla="*/ 3546087 w 4728117"/>
              <a:gd name="connsiteY40" fmla="*/ 3769112 h 5352585"/>
              <a:gd name="connsiteX41" fmla="*/ 3579541 w 4728117"/>
              <a:gd name="connsiteY41" fmla="*/ 3869473 h 5352585"/>
              <a:gd name="connsiteX42" fmla="*/ 3590692 w 4728117"/>
              <a:gd name="connsiteY42" fmla="*/ 3958683 h 5352585"/>
              <a:gd name="connsiteX43" fmla="*/ 3624146 w 4728117"/>
              <a:gd name="connsiteY43" fmla="*/ 4304370 h 5352585"/>
              <a:gd name="connsiteX44" fmla="*/ 3646448 w 4728117"/>
              <a:gd name="connsiteY44" fmla="*/ 4371278 h 5352585"/>
              <a:gd name="connsiteX45" fmla="*/ 3668751 w 4728117"/>
              <a:gd name="connsiteY45" fmla="*/ 4449336 h 5352585"/>
              <a:gd name="connsiteX46" fmla="*/ 3735658 w 4728117"/>
              <a:gd name="connsiteY46" fmla="*/ 4572000 h 5352585"/>
              <a:gd name="connsiteX47" fmla="*/ 3757961 w 4728117"/>
              <a:gd name="connsiteY47" fmla="*/ 4650058 h 5352585"/>
              <a:gd name="connsiteX48" fmla="*/ 3813717 w 4728117"/>
              <a:gd name="connsiteY48" fmla="*/ 4739268 h 5352585"/>
              <a:gd name="connsiteX49" fmla="*/ 3880624 w 4728117"/>
              <a:gd name="connsiteY49" fmla="*/ 4806175 h 5352585"/>
              <a:gd name="connsiteX50" fmla="*/ 3925229 w 4728117"/>
              <a:gd name="connsiteY50" fmla="*/ 4850780 h 5352585"/>
              <a:gd name="connsiteX51" fmla="*/ 3969834 w 4728117"/>
              <a:gd name="connsiteY51" fmla="*/ 4884234 h 5352585"/>
              <a:gd name="connsiteX52" fmla="*/ 4003287 w 4728117"/>
              <a:gd name="connsiteY52" fmla="*/ 4917687 h 5352585"/>
              <a:gd name="connsiteX53" fmla="*/ 4070195 w 4728117"/>
              <a:gd name="connsiteY53" fmla="*/ 4962292 h 5352585"/>
              <a:gd name="connsiteX54" fmla="*/ 4103648 w 4728117"/>
              <a:gd name="connsiteY54" fmla="*/ 4995746 h 5352585"/>
              <a:gd name="connsiteX55" fmla="*/ 4170556 w 4728117"/>
              <a:gd name="connsiteY55" fmla="*/ 5040351 h 5352585"/>
              <a:gd name="connsiteX56" fmla="*/ 4304370 w 4728117"/>
              <a:gd name="connsiteY56" fmla="*/ 5151863 h 5352585"/>
              <a:gd name="connsiteX57" fmla="*/ 4415883 w 4728117"/>
              <a:gd name="connsiteY57" fmla="*/ 5207619 h 5352585"/>
              <a:gd name="connsiteX58" fmla="*/ 4460487 w 4728117"/>
              <a:gd name="connsiteY58" fmla="*/ 5241073 h 5352585"/>
              <a:gd name="connsiteX59" fmla="*/ 4549697 w 4728117"/>
              <a:gd name="connsiteY59" fmla="*/ 5274526 h 5352585"/>
              <a:gd name="connsiteX60" fmla="*/ 4661209 w 4728117"/>
              <a:gd name="connsiteY60" fmla="*/ 5319131 h 5352585"/>
              <a:gd name="connsiteX61" fmla="*/ 4705814 w 4728117"/>
              <a:gd name="connsiteY61" fmla="*/ 5341434 h 5352585"/>
              <a:gd name="connsiteX62" fmla="*/ 4728117 w 4728117"/>
              <a:gd name="connsiteY62" fmla="*/ 5352585 h 5352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</a:cxnLst>
            <a:rect l="l" t="t" r="r" b="b"/>
            <a:pathLst>
              <a:path w="4728117" h="5352585">
                <a:moveTo>
                  <a:pt x="0" y="0"/>
                </a:moveTo>
                <a:cubicBezTo>
                  <a:pt x="36609" y="73219"/>
                  <a:pt x="38768" y="71701"/>
                  <a:pt x="66907" y="156117"/>
                </a:cubicBezTo>
                <a:cubicBezTo>
                  <a:pt x="79179" y="192933"/>
                  <a:pt x="84600" y="232166"/>
                  <a:pt x="100361" y="267629"/>
                </a:cubicBezTo>
                <a:cubicBezTo>
                  <a:pt x="144245" y="366367"/>
                  <a:pt x="206539" y="456712"/>
                  <a:pt x="245327" y="557561"/>
                </a:cubicBezTo>
                <a:cubicBezTo>
                  <a:pt x="263912" y="605883"/>
                  <a:pt x="277930" y="656219"/>
                  <a:pt x="301083" y="702526"/>
                </a:cubicBezTo>
                <a:cubicBezTo>
                  <a:pt x="392115" y="884591"/>
                  <a:pt x="375276" y="780360"/>
                  <a:pt x="501805" y="970156"/>
                </a:cubicBezTo>
                <a:cubicBezTo>
                  <a:pt x="516673" y="992458"/>
                  <a:pt x="532618" y="1014079"/>
                  <a:pt x="546409" y="1037063"/>
                </a:cubicBezTo>
                <a:cubicBezTo>
                  <a:pt x="568712" y="1074234"/>
                  <a:pt x="582665" y="1117923"/>
                  <a:pt x="613317" y="1148575"/>
                </a:cubicBezTo>
                <a:lnTo>
                  <a:pt x="802887" y="1338146"/>
                </a:lnTo>
                <a:cubicBezTo>
                  <a:pt x="825190" y="1360449"/>
                  <a:pt x="844129" y="1386720"/>
                  <a:pt x="869795" y="1405053"/>
                </a:cubicBezTo>
                <a:cubicBezTo>
                  <a:pt x="895814" y="1423638"/>
                  <a:pt x="922710" y="1441054"/>
                  <a:pt x="947853" y="1460809"/>
                </a:cubicBezTo>
                <a:cubicBezTo>
                  <a:pt x="974800" y="1481982"/>
                  <a:pt x="997886" y="1507995"/>
                  <a:pt x="1025912" y="1527717"/>
                </a:cubicBezTo>
                <a:cubicBezTo>
                  <a:pt x="1098423" y="1578744"/>
                  <a:pt x="1176785" y="1621147"/>
                  <a:pt x="1248936" y="1672683"/>
                </a:cubicBezTo>
                <a:cubicBezTo>
                  <a:pt x="1304375" y="1712282"/>
                  <a:pt x="1378061" y="1768048"/>
                  <a:pt x="1438507" y="1795346"/>
                </a:cubicBezTo>
                <a:cubicBezTo>
                  <a:pt x="1514635" y="1829726"/>
                  <a:pt x="1597971" y="1847199"/>
                  <a:pt x="1672683" y="1884556"/>
                </a:cubicBezTo>
                <a:cubicBezTo>
                  <a:pt x="1793432" y="1944931"/>
                  <a:pt x="1730352" y="1918648"/>
                  <a:pt x="1862253" y="1962614"/>
                </a:cubicBezTo>
                <a:cubicBezTo>
                  <a:pt x="2022541" y="2082831"/>
                  <a:pt x="1776234" y="1900490"/>
                  <a:pt x="1962614" y="2029522"/>
                </a:cubicBezTo>
                <a:cubicBezTo>
                  <a:pt x="1993175" y="2050680"/>
                  <a:pt x="2022087" y="2074127"/>
                  <a:pt x="2051824" y="2096429"/>
                </a:cubicBezTo>
                <a:lnTo>
                  <a:pt x="2096429" y="2129883"/>
                </a:lnTo>
                <a:cubicBezTo>
                  <a:pt x="2107580" y="2148468"/>
                  <a:pt x="2116343" y="2168714"/>
                  <a:pt x="2129883" y="2185639"/>
                </a:cubicBezTo>
                <a:cubicBezTo>
                  <a:pt x="2146302" y="2206163"/>
                  <a:pt x="2171059" y="2219526"/>
                  <a:pt x="2185639" y="2241395"/>
                </a:cubicBezTo>
                <a:cubicBezTo>
                  <a:pt x="2262773" y="2357096"/>
                  <a:pt x="2145372" y="2177998"/>
                  <a:pt x="2230244" y="2319453"/>
                </a:cubicBezTo>
                <a:cubicBezTo>
                  <a:pt x="2244035" y="2342438"/>
                  <a:pt x="2261057" y="2363377"/>
                  <a:pt x="2274848" y="2386361"/>
                </a:cubicBezTo>
                <a:cubicBezTo>
                  <a:pt x="2316855" y="2456371"/>
                  <a:pt x="2298609" y="2422731"/>
                  <a:pt x="2330605" y="2486722"/>
                </a:cubicBezTo>
                <a:cubicBezTo>
                  <a:pt x="2334322" y="2505307"/>
                  <a:pt x="2336310" y="2524324"/>
                  <a:pt x="2341756" y="2542478"/>
                </a:cubicBezTo>
                <a:cubicBezTo>
                  <a:pt x="2359048" y="2600120"/>
                  <a:pt x="2364393" y="2591582"/>
                  <a:pt x="2386361" y="2642839"/>
                </a:cubicBezTo>
                <a:cubicBezTo>
                  <a:pt x="2419671" y="2720562"/>
                  <a:pt x="2412692" y="2754043"/>
                  <a:pt x="2475570" y="2798956"/>
                </a:cubicBezTo>
                <a:cubicBezTo>
                  <a:pt x="2485135" y="2805788"/>
                  <a:pt x="2497873" y="2806390"/>
                  <a:pt x="2509024" y="2810107"/>
                </a:cubicBezTo>
                <a:cubicBezTo>
                  <a:pt x="2581329" y="2882412"/>
                  <a:pt x="2496623" y="2803116"/>
                  <a:pt x="2598234" y="2877014"/>
                </a:cubicBezTo>
                <a:cubicBezTo>
                  <a:pt x="2621713" y="2894089"/>
                  <a:pt x="2641662" y="2915695"/>
                  <a:pt x="2665141" y="2932770"/>
                </a:cubicBezTo>
                <a:cubicBezTo>
                  <a:pt x="2682670" y="2945518"/>
                  <a:pt x="2703141" y="2953795"/>
                  <a:pt x="2720897" y="2966224"/>
                </a:cubicBezTo>
                <a:cubicBezTo>
                  <a:pt x="2805522" y="3025462"/>
                  <a:pt x="2780945" y="3037078"/>
                  <a:pt x="2910468" y="3088887"/>
                </a:cubicBezTo>
                <a:cubicBezTo>
                  <a:pt x="2947639" y="3103755"/>
                  <a:pt x="2985396" y="3117233"/>
                  <a:pt x="3021980" y="3133492"/>
                </a:cubicBezTo>
                <a:cubicBezTo>
                  <a:pt x="3171559" y="3199972"/>
                  <a:pt x="3062023" y="3161708"/>
                  <a:pt x="3144644" y="3189248"/>
                </a:cubicBezTo>
                <a:cubicBezTo>
                  <a:pt x="3190840" y="3220047"/>
                  <a:pt x="3173828" y="3203345"/>
                  <a:pt x="3211551" y="3256156"/>
                </a:cubicBezTo>
                <a:cubicBezTo>
                  <a:pt x="3219341" y="3267062"/>
                  <a:pt x="3222702" y="3282175"/>
                  <a:pt x="3233853" y="3289609"/>
                </a:cubicBezTo>
                <a:cubicBezTo>
                  <a:pt x="3240605" y="3294110"/>
                  <a:pt x="3332981" y="3311665"/>
                  <a:pt x="3334214" y="3311912"/>
                </a:cubicBezTo>
                <a:cubicBezTo>
                  <a:pt x="3355808" y="3376691"/>
                  <a:pt x="3332120" y="3318478"/>
                  <a:pt x="3389970" y="3401122"/>
                </a:cubicBezTo>
                <a:cubicBezTo>
                  <a:pt x="3412854" y="3433813"/>
                  <a:pt x="3440650" y="3488625"/>
                  <a:pt x="3456878" y="3523785"/>
                </a:cubicBezTo>
                <a:cubicBezTo>
                  <a:pt x="3468741" y="3549488"/>
                  <a:pt x="3480657" y="3575240"/>
                  <a:pt x="3490331" y="3601844"/>
                </a:cubicBezTo>
                <a:cubicBezTo>
                  <a:pt x="3510416" y="3657078"/>
                  <a:pt x="3527502" y="3713356"/>
                  <a:pt x="3546087" y="3769112"/>
                </a:cubicBezTo>
                <a:lnTo>
                  <a:pt x="3579541" y="3869473"/>
                </a:lnTo>
                <a:cubicBezTo>
                  <a:pt x="3583258" y="3899210"/>
                  <a:pt x="3587634" y="3928871"/>
                  <a:pt x="3590692" y="3958683"/>
                </a:cubicBezTo>
                <a:cubicBezTo>
                  <a:pt x="3602504" y="4073846"/>
                  <a:pt x="3608643" y="4189645"/>
                  <a:pt x="3624146" y="4304370"/>
                </a:cubicBezTo>
                <a:cubicBezTo>
                  <a:pt x="3627294" y="4327667"/>
                  <a:pt x="3639693" y="4348760"/>
                  <a:pt x="3646448" y="4371278"/>
                </a:cubicBezTo>
                <a:cubicBezTo>
                  <a:pt x="3651805" y="4389136"/>
                  <a:pt x="3659384" y="4430603"/>
                  <a:pt x="3668751" y="4449336"/>
                </a:cubicBezTo>
                <a:cubicBezTo>
                  <a:pt x="3703247" y="4518328"/>
                  <a:pt x="3706072" y="4495077"/>
                  <a:pt x="3735658" y="4572000"/>
                </a:cubicBezTo>
                <a:cubicBezTo>
                  <a:pt x="3745372" y="4597257"/>
                  <a:pt x="3747553" y="4625079"/>
                  <a:pt x="3757961" y="4650058"/>
                </a:cubicBezTo>
                <a:cubicBezTo>
                  <a:pt x="3758778" y="4652018"/>
                  <a:pt x="3803836" y="4728152"/>
                  <a:pt x="3813717" y="4739268"/>
                </a:cubicBezTo>
                <a:cubicBezTo>
                  <a:pt x="3834671" y="4762841"/>
                  <a:pt x="3858322" y="4783873"/>
                  <a:pt x="3880624" y="4806175"/>
                </a:cubicBezTo>
                <a:cubicBezTo>
                  <a:pt x="3895492" y="4821043"/>
                  <a:pt x="3908407" y="4838164"/>
                  <a:pt x="3925229" y="4850780"/>
                </a:cubicBezTo>
                <a:cubicBezTo>
                  <a:pt x="3940097" y="4861931"/>
                  <a:pt x="3955723" y="4872139"/>
                  <a:pt x="3969834" y="4884234"/>
                </a:cubicBezTo>
                <a:cubicBezTo>
                  <a:pt x="3981807" y="4894497"/>
                  <a:pt x="3990839" y="4908005"/>
                  <a:pt x="4003287" y="4917687"/>
                </a:cubicBezTo>
                <a:cubicBezTo>
                  <a:pt x="4024445" y="4934143"/>
                  <a:pt x="4049037" y="4945836"/>
                  <a:pt x="4070195" y="4962292"/>
                </a:cubicBezTo>
                <a:cubicBezTo>
                  <a:pt x="4082643" y="4971974"/>
                  <a:pt x="4091200" y="4986064"/>
                  <a:pt x="4103648" y="4995746"/>
                </a:cubicBezTo>
                <a:cubicBezTo>
                  <a:pt x="4124806" y="5012202"/>
                  <a:pt x="4149398" y="5023895"/>
                  <a:pt x="4170556" y="5040351"/>
                </a:cubicBezTo>
                <a:cubicBezTo>
                  <a:pt x="4216388" y="5075998"/>
                  <a:pt x="4252437" y="5125897"/>
                  <a:pt x="4304370" y="5151863"/>
                </a:cubicBezTo>
                <a:cubicBezTo>
                  <a:pt x="4341541" y="5170448"/>
                  <a:pt x="4379800" y="5187000"/>
                  <a:pt x="4415883" y="5207619"/>
                </a:cubicBezTo>
                <a:cubicBezTo>
                  <a:pt x="4432019" y="5216840"/>
                  <a:pt x="4444241" y="5232047"/>
                  <a:pt x="4460487" y="5241073"/>
                </a:cubicBezTo>
                <a:cubicBezTo>
                  <a:pt x="4480484" y="5252182"/>
                  <a:pt x="4524661" y="5266181"/>
                  <a:pt x="4549697" y="5274526"/>
                </a:cubicBezTo>
                <a:cubicBezTo>
                  <a:pt x="4611773" y="5336602"/>
                  <a:pt x="4550812" y="5289022"/>
                  <a:pt x="4661209" y="5319131"/>
                </a:cubicBezTo>
                <a:cubicBezTo>
                  <a:pt x="4677247" y="5323505"/>
                  <a:pt x="4690946" y="5334000"/>
                  <a:pt x="4705814" y="5341434"/>
                </a:cubicBezTo>
                <a:lnTo>
                  <a:pt x="4728117" y="5352585"/>
                </a:lnTo>
              </a:path>
            </a:pathLst>
          </a:custGeom>
          <a:noFill/>
          <a:ln w="76200">
            <a:solidFill>
              <a:srgbClr val="4472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FCDE897-7C6C-E04F-0BA6-79124B18C178}"/>
              </a:ext>
            </a:extLst>
          </p:cNvPr>
          <p:cNvSpPr txBox="1"/>
          <p:nvPr/>
        </p:nvSpPr>
        <p:spPr>
          <a:xfrm rot="1404834">
            <a:off x="523138" y="2323821"/>
            <a:ext cx="29082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река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ЧЕРЕЗ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деревн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ю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920ED51-5F21-F7FC-AC86-4B2AC2B51AC3}"/>
              </a:ext>
            </a:extLst>
          </p:cNvPr>
          <p:cNvSpPr txBox="1"/>
          <p:nvPr/>
        </p:nvSpPr>
        <p:spPr>
          <a:xfrm>
            <a:off x="5645271" y="2554654"/>
            <a:ext cx="1837197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Webdings" panose="05030102010509060703" pitchFamily="18" charset="2"/>
              </a:rPr>
              <a:t></a:t>
            </a:r>
            <a:endParaRPr kumimoji="0" lang="ru-RU" sz="1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90B40A7A-54B8-CEF2-61BA-34A8F20F21C9}"/>
              </a:ext>
            </a:extLst>
          </p:cNvPr>
          <p:cNvSpPr txBox="1"/>
          <p:nvPr/>
        </p:nvSpPr>
        <p:spPr>
          <a:xfrm>
            <a:off x="8504553" y="-485683"/>
            <a:ext cx="3268727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3900" b="0" i="0" u="none" strike="noStrike" kern="1200" cap="none" spc="0" normalizeH="0" baseline="0" noProof="0" dirty="0">
                <a:ln>
                  <a:noFill/>
                </a:ln>
                <a:solidFill>
                  <a:srgbClr val="362A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Webdings" panose="05030102010509060703" pitchFamily="18" charset="2"/>
              </a:rPr>
              <a:t></a:t>
            </a:r>
            <a:endParaRPr kumimoji="0" lang="ru-RU" sz="6000" b="0" i="0" u="none" strike="noStrike" kern="1200" cap="none" spc="0" normalizeH="0" baseline="0" noProof="0" dirty="0">
              <a:ln>
                <a:noFill/>
              </a:ln>
              <a:solidFill>
                <a:srgbClr val="362A5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782CB20F-665F-36D3-C039-4F4385052878}"/>
              </a:ext>
            </a:extLst>
          </p:cNvPr>
          <p:cNvSpPr txBox="1"/>
          <p:nvPr/>
        </p:nvSpPr>
        <p:spPr>
          <a:xfrm>
            <a:off x="7183626" y="3155222"/>
            <a:ext cx="33788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деревня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ПОД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Омск</a:t>
            </a:r>
            <a:r>
              <a:rPr kumimoji="0" lang="ru-RU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ОМ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375D1E8F-6C9D-2824-803A-9308684E3B98}"/>
              </a:ext>
            </a:extLst>
          </p:cNvPr>
          <p:cNvSpPr txBox="1"/>
          <p:nvPr/>
        </p:nvSpPr>
        <p:spPr>
          <a:xfrm>
            <a:off x="4207322" y="2138953"/>
            <a:ext cx="109266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Webdings" panose="05030102010509060703" pitchFamily="18" charset="2"/>
              </a:rPr>
              <a:t></a:t>
            </a:r>
            <a:endParaRPr kumimoji="0" lang="ru-RU" sz="8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E35995B3-1817-066B-8546-D0570FC7648D}"/>
              </a:ext>
            </a:extLst>
          </p:cNvPr>
          <p:cNvSpPr txBox="1"/>
          <p:nvPr/>
        </p:nvSpPr>
        <p:spPr>
          <a:xfrm>
            <a:off x="4978894" y="2109802"/>
            <a:ext cx="25302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дом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НА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окраин</a:t>
            </a:r>
            <a:r>
              <a:rPr kumimoji="0" lang="ru-RU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6" name="Группа 35">
            <a:extLst>
              <a:ext uri="{FF2B5EF4-FFF2-40B4-BE49-F238E27FC236}">
                <a16:creationId xmlns:a16="http://schemas.microsoft.com/office/drawing/2014/main" id="{CE3DB600-0F41-99DB-33F6-F488D43960A5}"/>
              </a:ext>
            </a:extLst>
          </p:cNvPr>
          <p:cNvGrpSpPr/>
          <p:nvPr/>
        </p:nvGrpSpPr>
        <p:grpSpPr>
          <a:xfrm rot="19589168">
            <a:off x="284702" y="5103983"/>
            <a:ext cx="3163596" cy="1806783"/>
            <a:chOff x="6343062" y="2570952"/>
            <a:chExt cx="5216277" cy="1806783"/>
          </a:xfrm>
        </p:grpSpPr>
        <p:cxnSp>
          <p:nvCxnSpPr>
            <p:cNvPr id="37" name="Прямая со стрелкой 36">
              <a:extLst>
                <a:ext uri="{FF2B5EF4-FFF2-40B4-BE49-F238E27FC236}">
                  <a16:creationId xmlns:a16="http://schemas.microsoft.com/office/drawing/2014/main" id="{CD6B61F1-7271-4D31-E663-A215C0C0BE7A}"/>
                </a:ext>
              </a:extLst>
            </p:cNvPr>
            <p:cNvCxnSpPr>
              <a:cxnSpLocks/>
            </p:cNvCxnSpPr>
            <p:nvPr/>
          </p:nvCxnSpPr>
          <p:spPr>
            <a:xfrm rot="2010832" flipV="1">
              <a:off x="6737578" y="2570952"/>
              <a:ext cx="4769383" cy="1806783"/>
            </a:xfrm>
            <a:prstGeom prst="straightConnector1">
              <a:avLst/>
            </a:prstGeom>
            <a:ln w="762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0A765774-82BF-8701-2C1A-968A136205AF}"/>
                </a:ext>
              </a:extLst>
            </p:cNvPr>
            <p:cNvSpPr txBox="1">
              <a:spLocks noChangeAspect="1"/>
            </p:cNvSpPr>
            <p:nvPr/>
          </p:nvSpPr>
          <p:spPr>
            <a:xfrm>
              <a:off x="6343062" y="2916486"/>
              <a:ext cx="521627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дорога </a:t>
              </a:r>
              <a:r>
                <a:rPr kumimoji="0" lang="ru-RU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libri" panose="020F0502020204030204"/>
                  <a:ea typeface="+mn-ea"/>
                  <a:cs typeface="+mn-cs"/>
                </a:rPr>
                <a:t>ДО</a:t>
              </a:r>
              <a:r>
                <a:rPr kumimoji="0" lang="ru-RU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ru-RU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деревн</a:t>
              </a:r>
              <a:r>
                <a:rPr kumimoji="0" lang="ru-RU" sz="2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И</a:t>
              </a:r>
              <a:endPara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9" name="Группа 38">
            <a:extLst>
              <a:ext uri="{FF2B5EF4-FFF2-40B4-BE49-F238E27FC236}">
                <a16:creationId xmlns:a16="http://schemas.microsoft.com/office/drawing/2014/main" id="{B850DD35-5797-359A-1638-FF48FB4BEB65}"/>
              </a:ext>
            </a:extLst>
          </p:cNvPr>
          <p:cNvGrpSpPr/>
          <p:nvPr/>
        </p:nvGrpSpPr>
        <p:grpSpPr>
          <a:xfrm rot="19904556" flipH="1">
            <a:off x="3188204" y="193955"/>
            <a:ext cx="2083230" cy="3197162"/>
            <a:chOff x="10529628" y="1011576"/>
            <a:chExt cx="3434923" cy="3153476"/>
          </a:xfrm>
        </p:grpSpPr>
        <p:cxnSp>
          <p:nvCxnSpPr>
            <p:cNvPr id="40" name="Прямая со стрелкой 39">
              <a:extLst>
                <a:ext uri="{FF2B5EF4-FFF2-40B4-BE49-F238E27FC236}">
                  <a16:creationId xmlns:a16="http://schemas.microsoft.com/office/drawing/2014/main" id="{EB37100F-5D89-59F2-21C7-1CE9687091DA}"/>
                </a:ext>
              </a:extLst>
            </p:cNvPr>
            <p:cNvCxnSpPr>
              <a:cxnSpLocks/>
            </p:cNvCxnSpPr>
            <p:nvPr/>
          </p:nvCxnSpPr>
          <p:spPr>
            <a:xfrm rot="19904556" flipH="1">
              <a:off x="10529628" y="1792821"/>
              <a:ext cx="3434923" cy="1089012"/>
            </a:xfrm>
            <a:prstGeom prst="straightConnector1">
              <a:avLst/>
            </a:prstGeom>
            <a:ln w="762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20A024E2-6FA1-ED7C-F19F-3C448B846A19}"/>
                </a:ext>
              </a:extLst>
            </p:cNvPr>
            <p:cNvSpPr txBox="1">
              <a:spLocks noChangeAspect="1"/>
            </p:cNvSpPr>
            <p:nvPr/>
          </p:nvSpPr>
          <p:spPr>
            <a:xfrm rot="18209112" flipH="1">
              <a:off x="9846011" y="2207707"/>
              <a:ext cx="3153476" cy="7612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дорога </a:t>
              </a:r>
              <a:r>
                <a:rPr kumimoji="0" lang="ru-RU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libri" panose="020F0502020204030204"/>
                  <a:ea typeface="+mn-ea"/>
                  <a:cs typeface="+mn-cs"/>
                </a:rPr>
                <a:t>К</a:t>
              </a:r>
              <a:r>
                <a:rPr kumimoji="0" lang="ru-RU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ru-RU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деревн</a:t>
              </a:r>
              <a:r>
                <a:rPr kumimoji="0" lang="ru-RU" sz="2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Е</a:t>
              </a:r>
              <a:endPara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cxnSp>
        <p:nvCxnSpPr>
          <p:cNvPr id="43" name="Прямая со стрелкой 42">
            <a:extLst>
              <a:ext uri="{FF2B5EF4-FFF2-40B4-BE49-F238E27FC236}">
                <a16:creationId xmlns:a16="http://schemas.microsoft.com/office/drawing/2014/main" id="{29A2649B-0DED-CEF1-6D28-7FEEE58FD0F9}"/>
              </a:ext>
            </a:extLst>
          </p:cNvPr>
          <p:cNvCxnSpPr>
            <a:cxnSpLocks/>
            <a:endCxn id="29" idx="0"/>
          </p:cNvCxnSpPr>
          <p:nvPr/>
        </p:nvCxnSpPr>
        <p:spPr>
          <a:xfrm>
            <a:off x="2585583" y="955696"/>
            <a:ext cx="2168069" cy="1183257"/>
          </a:xfrm>
          <a:prstGeom prst="straightConnector1">
            <a:avLst/>
          </a:prstGeom>
          <a:ln w="7620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Box 50">
            <a:extLst>
              <a:ext uri="{FF2B5EF4-FFF2-40B4-BE49-F238E27FC236}">
                <a16:creationId xmlns:a16="http://schemas.microsoft.com/office/drawing/2014/main" id="{173C5605-F899-B041-CE2A-7AC9666ADEB0}"/>
              </a:ext>
            </a:extLst>
          </p:cNvPr>
          <p:cNvSpPr txBox="1">
            <a:spLocks noChangeAspect="1"/>
          </p:cNvSpPr>
          <p:nvPr/>
        </p:nvSpPr>
        <p:spPr>
          <a:xfrm rot="1695444">
            <a:off x="1900862" y="1361353"/>
            <a:ext cx="27472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дорога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ОТ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деревн</a:t>
            </a:r>
            <a:r>
              <a:rPr kumimoji="0" lang="ru-RU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DDD49D83-15F1-587D-6D47-F7673A650021}"/>
              </a:ext>
            </a:extLst>
          </p:cNvPr>
          <p:cNvSpPr txBox="1"/>
          <p:nvPr/>
        </p:nvSpPr>
        <p:spPr>
          <a:xfrm>
            <a:off x="1304426" y="-121974"/>
            <a:ext cx="199371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Webdings" panose="05030102010509060703" pitchFamily="18" charset="2"/>
              </a:rPr>
              <a:t></a:t>
            </a:r>
            <a:endParaRPr kumimoji="0" lang="ru-RU" sz="6600" b="0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589F6462-8AB3-6CFC-AC2C-29234F578E1E}"/>
              </a:ext>
            </a:extLst>
          </p:cNvPr>
          <p:cNvSpPr txBox="1"/>
          <p:nvPr/>
        </p:nvSpPr>
        <p:spPr>
          <a:xfrm>
            <a:off x="125392" y="42021"/>
            <a:ext cx="131311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палатка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В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лес</a:t>
            </a:r>
            <a:r>
              <a:rPr kumimoji="0" lang="ru-RU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508358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C76BA56-D123-D806-050A-B17DC0CEA400}"/>
              </a:ext>
            </a:extLst>
          </p:cNvPr>
          <p:cNvSpPr txBox="1"/>
          <p:nvPr/>
        </p:nvSpPr>
        <p:spPr>
          <a:xfrm>
            <a:off x="156117" y="523173"/>
            <a:ext cx="12035883" cy="60785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Ответьте на вопросы, используя несогласованные определения.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Образец:	Матвей много лет прожил в Грузии,</a:t>
            </a:r>
          </a:p>
          <a:p>
            <a:pPr marL="914400" marR="0" lvl="2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	где производят вкусные вина. </a:t>
            </a:r>
            <a:b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	Какие вина любит Матвей?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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 любит </a:t>
            </a: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вина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000" b="1" i="1" u="wavyHeavy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из Грузии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Какие ветры дуют в городе, если город стоит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недалеко от моря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В какой деревне живут его родители, если деревня находится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рядом с городом Тверь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3. Какой дом они купили, если из их дома видно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Ладожское озеро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4. Конечный пункт полёта самолёта —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Сахалин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Какой самолёт улетает в 2 часа?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5. Они хотят лететь домой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первого июня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Какой билет они купили?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6. Он будет участвовать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конференции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Какой доклад он дал почитать своему руководителю?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7. По этой тропе можно дойти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 дома, где живут наши друзья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Какая тропа начиналась сразу от вокзала?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8. Когда они поднялись на третий этаж, они увидели дверь, на которой было два звонка. Под белым звонком был написан номер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квартиры их дру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зей. Какой это был звонок?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9. Эту деревянную разноцветную посуду изготавливают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небольшом волжском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городе Семёнове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Какая это посуда?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10. До какого часа длится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перерыв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? Он кончается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три часа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6890154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C76BA56-D123-D806-050A-B17DC0CEA400}"/>
              </a:ext>
            </a:extLst>
          </p:cNvPr>
          <p:cNvSpPr txBox="1"/>
          <p:nvPr/>
        </p:nvSpPr>
        <p:spPr>
          <a:xfrm>
            <a:off x="156117" y="523173"/>
            <a:ext cx="12035883" cy="60785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Ответьте на вопросы, используя несогласованные определения.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Образец:	Матвей много лет прожил в Грузии,</a:t>
            </a:r>
          </a:p>
          <a:p>
            <a:pPr marL="914400" marR="0" lvl="2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	где производят вкусные вина. </a:t>
            </a:r>
            <a:b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	Какие вина любит Матвей?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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 любит </a:t>
            </a: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вина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000" b="1" i="1" u="wavyHeavy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из Грузии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Какие ветры дуют в городе, если город стоит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недалеко от моря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В какой деревне живут его родители, если деревня находится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рядом с городом Тверь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3. Какой дом они купили, если из их дома видно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Ладожское озеро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4. Конечный пункт полёта самолёта —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Сахалин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Какой самолёт улетает в 2 часа?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5. Они хотят лететь домой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первого июня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Какой билет они купили?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6. Он будет участвовать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конференции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Какой доклад он дал почитать своему руководителю?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7. По этой тропе можно дойти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 дома, где живут наши друзья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Какая тропа начиналась сразу от вокзала?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8. Когда они поднялись на третий этаж, они увидели дверь, на которой было два звонка. Под белым звонком был написан номер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квартиры их дру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зей. Какой это был звонок?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9. Эту деревянную разноцветную посуду изготавливают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небольшом волжском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городе Семёнове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Какая это посуда?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10. До какого часа длится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перерыв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? Он кончается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три часа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?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7887281-2932-79D5-F5E0-F4A0D3A17AEC}"/>
              </a:ext>
            </a:extLst>
          </p:cNvPr>
          <p:cNvSpPr txBox="1"/>
          <p:nvPr/>
        </p:nvSpPr>
        <p:spPr>
          <a:xfrm>
            <a:off x="7683190" y="2074127"/>
            <a:ext cx="22748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ветры с моря</a:t>
            </a:r>
          </a:p>
        </p:txBody>
      </p:sp>
    </p:spTree>
    <p:extLst>
      <p:ext uri="{BB962C8B-B14F-4D97-AF65-F5344CB8AC3E}">
        <p14:creationId xmlns:p14="http://schemas.microsoft.com/office/powerpoint/2010/main" val="20918694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C76BA56-D123-D806-050A-B17DC0CEA400}"/>
              </a:ext>
            </a:extLst>
          </p:cNvPr>
          <p:cNvSpPr txBox="1"/>
          <p:nvPr/>
        </p:nvSpPr>
        <p:spPr>
          <a:xfrm>
            <a:off x="156117" y="523173"/>
            <a:ext cx="12035883" cy="60785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Ответьте на вопросы, используя несогласованные определения.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Образец:	Матвей много лет прожил в Грузии,</a:t>
            </a:r>
          </a:p>
          <a:p>
            <a:pPr marL="914400" marR="0" lvl="2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	где производят вкусные вина. </a:t>
            </a:r>
            <a:b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	Какие вина любит Матвей?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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 любит </a:t>
            </a: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вина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000" b="1" i="1" u="wavyHeavy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из Грузии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Какие ветры дуют в городе, если город стоит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недалеко от моря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В какой деревне живут его родители, если деревня находится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рядом с городом Тверь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3. Какой дом они купили, если из их дома видно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Ладожское озеро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4. Конечный пункт полёта самолёта —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Сахалин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Какой самолёт улетает в 2 часа?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5. Они хотят лететь домой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первого июня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Какой билет они купили?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6. Он будет участвовать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конференции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Какой доклад он дал почитать своему руководителю?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7. По этой тропе можно дойти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 дома, где живут наши друзья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Какая тропа начиналась сразу от вокзала?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8. Когда они поднялись на третий этаж, они увидели дверь, на которой было два звонка. Под белым звонком был написан номер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квартиры их дру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зей. Какой это был звонок?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9. Эту деревянную разноцветную посуду изготавливают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небольшом волжском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городе Семёнове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Какая это посуда?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10. До какого часа длится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перерыв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? Он кончается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три часа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?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7887281-2932-79D5-F5E0-F4A0D3A17AEC}"/>
              </a:ext>
            </a:extLst>
          </p:cNvPr>
          <p:cNvSpPr txBox="1"/>
          <p:nvPr/>
        </p:nvSpPr>
        <p:spPr>
          <a:xfrm>
            <a:off x="7683190" y="2095096"/>
            <a:ext cx="24086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ветры с моря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E68CED8-AEC6-D33E-3A11-7F9968BF6CAD}"/>
              </a:ext>
            </a:extLst>
          </p:cNvPr>
          <p:cNvSpPr txBox="1"/>
          <p:nvPr/>
        </p:nvSpPr>
        <p:spPr>
          <a:xfrm>
            <a:off x="10091854" y="2141263"/>
            <a:ext cx="165038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деревне под Тверью</a:t>
            </a:r>
          </a:p>
        </p:txBody>
      </p:sp>
    </p:spTree>
    <p:extLst>
      <p:ext uri="{BB962C8B-B14F-4D97-AF65-F5344CB8AC3E}">
        <p14:creationId xmlns:p14="http://schemas.microsoft.com/office/powerpoint/2010/main" val="41490209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C76BA56-D123-D806-050A-B17DC0CEA400}"/>
              </a:ext>
            </a:extLst>
          </p:cNvPr>
          <p:cNvSpPr txBox="1"/>
          <p:nvPr/>
        </p:nvSpPr>
        <p:spPr>
          <a:xfrm>
            <a:off x="156117" y="523173"/>
            <a:ext cx="12035883" cy="60785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Ответьте на вопросы, используя несогласованные определения.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Образец:	Матвей много лет прожил в Грузии,</a:t>
            </a:r>
          </a:p>
          <a:p>
            <a:pPr marL="914400" marR="0" lvl="2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	где производят вкусные вина. </a:t>
            </a:r>
            <a:b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	Какие вина любит Матвей?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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 любит </a:t>
            </a: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вина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000" b="1" i="1" u="wavyHeavy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из Грузии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Какие ветры дуют в городе, если город стоит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недалеко от моря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В какой деревне живут его родители, если деревня находится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рядом с городом Тверь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3. Какой дом они купили, если из их дома видно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Ладожское озеро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4. Конечный пункт полёта самолёта —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Сахалин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Какой самолёт улетает в 2 часа?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5. Они хотят лететь домой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первого июня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Какой билет они купили?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6. Он будет участвовать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конференции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Какой доклад он дал почитать своему руководителю?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7. По этой тропе можно дойти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 дома, где живут наши друзья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Какая тропа начиналась сразу от вокзала?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8. Когда они поднялись на третий этаж, они увидели дверь, на которой было два звонка. Под белым звонком был написан номер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квартиры их дру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зей. Какой это был звонок?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9. Эту деревянную разноцветную посуду изготавливают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небольшом волжском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городе Семёнове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Какая это посуда?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10. До какого часа длится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перерыв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? Он кончается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три часа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?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7887281-2932-79D5-F5E0-F4A0D3A17AEC}"/>
              </a:ext>
            </a:extLst>
          </p:cNvPr>
          <p:cNvSpPr txBox="1"/>
          <p:nvPr/>
        </p:nvSpPr>
        <p:spPr>
          <a:xfrm>
            <a:off x="7683190" y="2095096"/>
            <a:ext cx="24086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ветры с моря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E68CED8-AEC6-D33E-3A11-7F9968BF6CAD}"/>
              </a:ext>
            </a:extLst>
          </p:cNvPr>
          <p:cNvSpPr txBox="1"/>
          <p:nvPr/>
        </p:nvSpPr>
        <p:spPr>
          <a:xfrm>
            <a:off x="10091854" y="2141263"/>
            <a:ext cx="165038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деревне под Тверью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CB5AF8D-6D24-1D3C-A826-513686155E98}"/>
              </a:ext>
            </a:extLst>
          </p:cNvPr>
          <p:cNvSpPr txBox="1"/>
          <p:nvPr/>
        </p:nvSpPr>
        <p:spPr>
          <a:xfrm>
            <a:off x="7683190" y="2866062"/>
            <a:ext cx="40590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дом с видом на Ладожское Озеро</a:t>
            </a:r>
          </a:p>
        </p:txBody>
      </p:sp>
    </p:spTree>
    <p:extLst>
      <p:ext uri="{BB962C8B-B14F-4D97-AF65-F5344CB8AC3E}">
        <p14:creationId xmlns:p14="http://schemas.microsoft.com/office/powerpoint/2010/main" val="32262381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C76BA56-D123-D806-050A-B17DC0CEA400}"/>
              </a:ext>
            </a:extLst>
          </p:cNvPr>
          <p:cNvSpPr txBox="1"/>
          <p:nvPr/>
        </p:nvSpPr>
        <p:spPr>
          <a:xfrm>
            <a:off x="156117" y="523173"/>
            <a:ext cx="12035883" cy="60785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Ответьте на вопросы, используя несогласованные определения.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Образец:	Матвей много лет прожил в Грузии,</a:t>
            </a:r>
          </a:p>
          <a:p>
            <a:pPr marL="914400" marR="0" lvl="2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	где производят вкусные вина. </a:t>
            </a:r>
            <a:b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	Какие вина любит Матвей?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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 любит </a:t>
            </a: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вина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000" b="1" i="1" u="wavyHeavy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из Грузии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Какие ветры дуют в городе, если город стоит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недалеко от моря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В какой деревне живут его родители, если деревня находится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рядом с городом Тверь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3. Какой дом они купили, если из их дома видно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Ладожское озеро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4. Конечный пункт полёта самолёта —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Сахалин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Какой самолёт улетает в 2 часа?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5. Они хотят лететь домой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первого июня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Какой билет они купили?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6. Он будет участвовать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конференции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Какой доклад он дал почитать своему руководителю?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7. По этой тропе можно дойти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 дома, где живут наши друзья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Какая тропа начиналась сразу от вокзала?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8. Когда они поднялись на третий этаж, они увидели дверь, на которой было два звонка. Под белым звонком был написан номер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квартиры их дру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зей. Какой это был звонок?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9. Эту деревянную разноцветную посуду изготавливают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небольшом волжском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городе Семёнове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Какая это посуда?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10. До какого часа длится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перерыв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? Он кончается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три часа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?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7887281-2932-79D5-F5E0-F4A0D3A17AEC}"/>
              </a:ext>
            </a:extLst>
          </p:cNvPr>
          <p:cNvSpPr txBox="1"/>
          <p:nvPr/>
        </p:nvSpPr>
        <p:spPr>
          <a:xfrm>
            <a:off x="7683190" y="2095096"/>
            <a:ext cx="24086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ветры с моря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E68CED8-AEC6-D33E-3A11-7F9968BF6CAD}"/>
              </a:ext>
            </a:extLst>
          </p:cNvPr>
          <p:cNvSpPr txBox="1"/>
          <p:nvPr/>
        </p:nvSpPr>
        <p:spPr>
          <a:xfrm>
            <a:off x="10091854" y="2141263"/>
            <a:ext cx="165038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деревне под Тверью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CB5AF8D-6D24-1D3C-A826-513686155E98}"/>
              </a:ext>
            </a:extLst>
          </p:cNvPr>
          <p:cNvSpPr txBox="1"/>
          <p:nvPr/>
        </p:nvSpPr>
        <p:spPr>
          <a:xfrm>
            <a:off x="7683190" y="2866062"/>
            <a:ext cx="40590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дом с видом на Ладожское Озеро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69A1516-8BD1-D914-F85F-1BA267417504}"/>
              </a:ext>
            </a:extLst>
          </p:cNvPr>
          <p:cNvSpPr txBox="1"/>
          <p:nvPr/>
        </p:nvSpPr>
        <p:spPr>
          <a:xfrm>
            <a:off x="9052934" y="3239507"/>
            <a:ext cx="29141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самолёт на Сахалин</a:t>
            </a:r>
          </a:p>
        </p:txBody>
      </p:sp>
    </p:spTree>
    <p:extLst>
      <p:ext uri="{BB962C8B-B14F-4D97-AF65-F5344CB8AC3E}">
        <p14:creationId xmlns:p14="http://schemas.microsoft.com/office/powerpoint/2010/main" val="27872397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C76BA56-D123-D806-050A-B17DC0CEA400}"/>
              </a:ext>
            </a:extLst>
          </p:cNvPr>
          <p:cNvSpPr txBox="1"/>
          <p:nvPr/>
        </p:nvSpPr>
        <p:spPr>
          <a:xfrm>
            <a:off x="156117" y="523173"/>
            <a:ext cx="12035883" cy="60785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Ответьте на вопросы, используя несогласованные определения.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Образец:	Матвей много лет прожил в Грузии,</a:t>
            </a:r>
          </a:p>
          <a:p>
            <a:pPr marL="914400" marR="0" lvl="2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	где производят вкусные вина. </a:t>
            </a:r>
            <a:b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	Какие вина любит Матвей?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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 любит </a:t>
            </a: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вина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000" b="1" i="1" u="wavyHeavy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из Грузии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Какие ветры дуют в городе, если город стоит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недалеко от моря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В какой деревне живут его родители, если деревня находится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рядом с городом Тверь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3. Какой дом они купили, если из их дома видно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Ладожское озеро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4. Конечный пункт полёта самолёта —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Сахалин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Какой самолёт улетает в 2 часа?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5. Они хотят лететь домой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первого июня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Какой билет они купили?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6. Он будет участвовать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конференции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Какой доклад он дал почитать своему руководителю?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7. По этой тропе можно дойти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 дома, где живут наши друзья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Какая тропа начиналась сразу от вокзала?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8. Когда они поднялись на третий этаж, они увидели дверь, на которой было два звонка. Под белым звонком был написан номер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квартиры их дру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зей. Какой это был звонок?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9. Эту деревянную разноцветную посуду изготавливают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небольшом волжском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городе Семёнове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Какая это посуда?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10. До какого часа длится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перерыв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? Он кончается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три часа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?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7887281-2932-79D5-F5E0-F4A0D3A17AEC}"/>
              </a:ext>
            </a:extLst>
          </p:cNvPr>
          <p:cNvSpPr txBox="1"/>
          <p:nvPr/>
        </p:nvSpPr>
        <p:spPr>
          <a:xfrm>
            <a:off x="7683190" y="2095096"/>
            <a:ext cx="24086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ветры с моря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E68CED8-AEC6-D33E-3A11-7F9968BF6CAD}"/>
              </a:ext>
            </a:extLst>
          </p:cNvPr>
          <p:cNvSpPr txBox="1"/>
          <p:nvPr/>
        </p:nvSpPr>
        <p:spPr>
          <a:xfrm>
            <a:off x="10091854" y="2141263"/>
            <a:ext cx="165038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деревне под Тверью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CB5AF8D-6D24-1D3C-A826-513686155E98}"/>
              </a:ext>
            </a:extLst>
          </p:cNvPr>
          <p:cNvSpPr txBox="1"/>
          <p:nvPr/>
        </p:nvSpPr>
        <p:spPr>
          <a:xfrm>
            <a:off x="7683190" y="2866062"/>
            <a:ext cx="40590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дом с видом на Ладожское Озеро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69A1516-8BD1-D914-F85F-1BA267417504}"/>
              </a:ext>
            </a:extLst>
          </p:cNvPr>
          <p:cNvSpPr txBox="1"/>
          <p:nvPr/>
        </p:nvSpPr>
        <p:spPr>
          <a:xfrm>
            <a:off x="9052934" y="3239507"/>
            <a:ext cx="29141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самолёт на Сахалин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0640444-78E0-51B8-76FE-652041D81394}"/>
              </a:ext>
            </a:extLst>
          </p:cNvPr>
          <p:cNvSpPr txBox="1"/>
          <p:nvPr/>
        </p:nvSpPr>
        <p:spPr>
          <a:xfrm>
            <a:off x="7708283" y="3637028"/>
            <a:ext cx="29141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билет на первое июня</a:t>
            </a:r>
          </a:p>
        </p:txBody>
      </p:sp>
    </p:spTree>
    <p:extLst>
      <p:ext uri="{BB962C8B-B14F-4D97-AF65-F5344CB8AC3E}">
        <p14:creationId xmlns:p14="http://schemas.microsoft.com/office/powerpoint/2010/main" val="413419599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C76BA56-D123-D806-050A-B17DC0CEA400}"/>
              </a:ext>
            </a:extLst>
          </p:cNvPr>
          <p:cNvSpPr txBox="1"/>
          <p:nvPr/>
        </p:nvSpPr>
        <p:spPr>
          <a:xfrm>
            <a:off x="156117" y="523173"/>
            <a:ext cx="12035883" cy="60785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Ответьте на вопросы, используя несогласованные определения.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Образец:	Матвей много лет прожил в Грузии,</a:t>
            </a:r>
          </a:p>
          <a:p>
            <a:pPr marL="914400" marR="0" lvl="2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	где производят вкусные вина. </a:t>
            </a:r>
            <a:b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	Какие вина любит Матвей?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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 любит </a:t>
            </a: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вина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000" b="1" i="1" u="wavyHeavy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из Грузии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Какие ветры дуют в городе, если город стоит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недалеко от моря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В какой деревне живут его родители, если деревня находится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рядом с городом Тверь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3. Какой дом они купили, если из их дома видно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Ладожское озеро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4. Конечный пункт полёта самолёта —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Сахалин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Какой самолёт улетает в 2 часа?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5. Они хотят лететь домой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первого июня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Какой билет они купили?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6. Он будет участвовать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конференции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Какой доклад он дал почитать своему руководителю?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7. По этой тропе можно дойти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 дома, где живут наши друзья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Какая тропа начиналась сразу от вокзала?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8. Когда они поднялись на третий этаж, они увидели дверь, на которой было два звонка. Под белым звонком был написан номер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квартиры их дру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зей. Какой это был звонок?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9. Эту деревянную разноцветную посуду изготавливают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небольшом волжском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городе Семёнове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Какая это посуда?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10. До какого часа длится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перерыв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? Он кончается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три часа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?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7887281-2932-79D5-F5E0-F4A0D3A17AEC}"/>
              </a:ext>
            </a:extLst>
          </p:cNvPr>
          <p:cNvSpPr txBox="1"/>
          <p:nvPr/>
        </p:nvSpPr>
        <p:spPr>
          <a:xfrm>
            <a:off x="7683190" y="2095096"/>
            <a:ext cx="24086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ветры с моря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E68CED8-AEC6-D33E-3A11-7F9968BF6CAD}"/>
              </a:ext>
            </a:extLst>
          </p:cNvPr>
          <p:cNvSpPr txBox="1"/>
          <p:nvPr/>
        </p:nvSpPr>
        <p:spPr>
          <a:xfrm>
            <a:off x="10091854" y="2141263"/>
            <a:ext cx="165038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деревне под Тверью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CB5AF8D-6D24-1D3C-A826-513686155E98}"/>
              </a:ext>
            </a:extLst>
          </p:cNvPr>
          <p:cNvSpPr txBox="1"/>
          <p:nvPr/>
        </p:nvSpPr>
        <p:spPr>
          <a:xfrm>
            <a:off x="7683190" y="2866062"/>
            <a:ext cx="40590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дом с видом на Ладожское Озеро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69A1516-8BD1-D914-F85F-1BA267417504}"/>
              </a:ext>
            </a:extLst>
          </p:cNvPr>
          <p:cNvSpPr txBox="1"/>
          <p:nvPr/>
        </p:nvSpPr>
        <p:spPr>
          <a:xfrm>
            <a:off x="9052934" y="3239507"/>
            <a:ext cx="29141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самолёт на Сахалин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0640444-78E0-51B8-76FE-652041D81394}"/>
              </a:ext>
            </a:extLst>
          </p:cNvPr>
          <p:cNvSpPr txBox="1"/>
          <p:nvPr/>
        </p:nvSpPr>
        <p:spPr>
          <a:xfrm>
            <a:off x="7708283" y="3637028"/>
            <a:ext cx="29141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билет на первое июня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38313C9-7BA5-3632-0107-55F718543752}"/>
              </a:ext>
            </a:extLst>
          </p:cNvPr>
          <p:cNvSpPr txBox="1"/>
          <p:nvPr/>
        </p:nvSpPr>
        <p:spPr>
          <a:xfrm>
            <a:off x="10469602" y="3734120"/>
            <a:ext cx="18524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доклад на конференцию</a:t>
            </a:r>
          </a:p>
        </p:txBody>
      </p:sp>
    </p:spTree>
    <p:extLst>
      <p:ext uri="{BB962C8B-B14F-4D97-AF65-F5344CB8AC3E}">
        <p14:creationId xmlns:p14="http://schemas.microsoft.com/office/powerpoint/2010/main" val="61108831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C76BA56-D123-D806-050A-B17DC0CEA400}"/>
              </a:ext>
            </a:extLst>
          </p:cNvPr>
          <p:cNvSpPr txBox="1"/>
          <p:nvPr/>
        </p:nvSpPr>
        <p:spPr>
          <a:xfrm>
            <a:off x="156117" y="523173"/>
            <a:ext cx="12035883" cy="60785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Ответьте на вопросы, используя несогласованные определения.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Образец:	Матвей много лет прожил в Грузии,</a:t>
            </a:r>
          </a:p>
          <a:p>
            <a:pPr marL="914400" marR="0" lvl="2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	где производят вкусные вина. </a:t>
            </a:r>
            <a:b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	Какие вина любит Матвей?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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 любит </a:t>
            </a: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вина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000" b="1" i="1" u="wavyHeavy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из Грузии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Какие ветры дуют в городе, если город стоит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недалеко от моря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В какой деревне живут его родители, если деревня находится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рядом с городом Тверь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3. Какой дом они купили, если из их дома видно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Ладожское озеро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4. Конечный пункт полёта самолёта —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Сахалин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Какой самолёт улетает в 2 часа?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5. Они хотят лететь домой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первого июня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Какой билет они купили?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6. Он будет участвовать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конференции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Какой доклад он дал почитать своему руководителю?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7. По этой тропе можно дойти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 дома, где живут наши друзья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Какая тропа начиналась сразу от вокзала?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8. Когда они поднялись на третий этаж, они увидели дверь, на которой было два звонка. </a:t>
            </a:r>
            <a:r>
              <a:rPr kumimoji="0" lang="ru-RU" sz="20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Под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белым звонком был написан </a:t>
            </a: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номер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квартиры их дру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ей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Какой это был звонок?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9. Эту деревянную разноцветную посуду изготавливают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небольшом волжском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городе Семёнове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Какая это посуда?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10. До какого часа длится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перерыв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? Он кончается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три часа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?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7887281-2932-79D5-F5E0-F4A0D3A17AEC}"/>
              </a:ext>
            </a:extLst>
          </p:cNvPr>
          <p:cNvSpPr txBox="1"/>
          <p:nvPr/>
        </p:nvSpPr>
        <p:spPr>
          <a:xfrm>
            <a:off x="7683190" y="2095096"/>
            <a:ext cx="24086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ветры с моря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E68CED8-AEC6-D33E-3A11-7F9968BF6CAD}"/>
              </a:ext>
            </a:extLst>
          </p:cNvPr>
          <p:cNvSpPr txBox="1"/>
          <p:nvPr/>
        </p:nvSpPr>
        <p:spPr>
          <a:xfrm>
            <a:off x="10091854" y="2141263"/>
            <a:ext cx="165038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деревне под Тверью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CB5AF8D-6D24-1D3C-A826-513686155E98}"/>
              </a:ext>
            </a:extLst>
          </p:cNvPr>
          <p:cNvSpPr txBox="1"/>
          <p:nvPr/>
        </p:nvSpPr>
        <p:spPr>
          <a:xfrm>
            <a:off x="7683190" y="2866062"/>
            <a:ext cx="40590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дом с видом на Ладожское Озеро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69A1516-8BD1-D914-F85F-1BA267417504}"/>
              </a:ext>
            </a:extLst>
          </p:cNvPr>
          <p:cNvSpPr txBox="1"/>
          <p:nvPr/>
        </p:nvSpPr>
        <p:spPr>
          <a:xfrm>
            <a:off x="9052934" y="3239507"/>
            <a:ext cx="29141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самолёт на Сахалин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0640444-78E0-51B8-76FE-652041D81394}"/>
              </a:ext>
            </a:extLst>
          </p:cNvPr>
          <p:cNvSpPr txBox="1"/>
          <p:nvPr/>
        </p:nvSpPr>
        <p:spPr>
          <a:xfrm>
            <a:off x="7708283" y="3637028"/>
            <a:ext cx="29141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билет на первое июня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38313C9-7BA5-3632-0107-55F718543752}"/>
              </a:ext>
            </a:extLst>
          </p:cNvPr>
          <p:cNvSpPr txBox="1"/>
          <p:nvPr/>
        </p:nvSpPr>
        <p:spPr>
          <a:xfrm>
            <a:off x="10469602" y="3734120"/>
            <a:ext cx="18524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доклад на конференцию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CFAF24C-6471-79EA-94DE-FED29BFED5D2}"/>
              </a:ext>
            </a:extLst>
          </p:cNvPr>
          <p:cNvSpPr txBox="1"/>
          <p:nvPr/>
        </p:nvSpPr>
        <p:spPr>
          <a:xfrm>
            <a:off x="4958576" y="4200521"/>
            <a:ext cx="48098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тропа до дома наших друзей </a:t>
            </a:r>
          </a:p>
        </p:txBody>
      </p:sp>
    </p:spTree>
    <p:extLst>
      <p:ext uri="{BB962C8B-B14F-4D97-AF65-F5344CB8AC3E}">
        <p14:creationId xmlns:p14="http://schemas.microsoft.com/office/powerpoint/2010/main" val="275984764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C76BA56-D123-D806-050A-B17DC0CEA400}"/>
              </a:ext>
            </a:extLst>
          </p:cNvPr>
          <p:cNvSpPr txBox="1"/>
          <p:nvPr/>
        </p:nvSpPr>
        <p:spPr>
          <a:xfrm>
            <a:off x="156117" y="523173"/>
            <a:ext cx="12035883" cy="60785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Ответьте на вопросы, используя несогласованные определения.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Образец:	Матвей много лет прожил в Грузии,</a:t>
            </a:r>
          </a:p>
          <a:p>
            <a:pPr marL="914400" marR="0" lvl="2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	где производят вкусные вина. </a:t>
            </a:r>
            <a:b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	Какие вина любит Матвей?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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 любит </a:t>
            </a: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вина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000" b="1" i="1" u="wavyHeavy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из Грузии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Какие ветры дуют в городе, если город стоит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недалеко от моря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В какой деревне живут его родители, если деревня находится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рядом с городом Тверь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3. Какой дом они купили, если из их дома видно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Ладожское озеро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4. Конечный пункт полёта самолёта —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Сахалин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Какой самолёт улетает в 2 часа?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5. Они хотят лететь домой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первого июня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Какой билет они купили?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6. Он будет участвовать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конференции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Какой доклад он дал почитать своему руководителю?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7. По этой тропе можно дойти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 дома, где живут наши друзья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Какая тропа начиналась сразу от вокзала?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8. Когда они поднялись на третий этаж, они увидели дверь, на которой было два звонка. Под белым звонком был написан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номер квартиры их друзей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Какой это был звонок?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9. Эту деревянную разноцветную посуду изготавливают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небольшом волжском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городе Семёнове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Какая это посуда?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10. До какого часа длится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перерыв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? Он кончается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три часа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?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7887281-2932-79D5-F5E0-F4A0D3A17AEC}"/>
              </a:ext>
            </a:extLst>
          </p:cNvPr>
          <p:cNvSpPr txBox="1"/>
          <p:nvPr/>
        </p:nvSpPr>
        <p:spPr>
          <a:xfrm>
            <a:off x="7683190" y="2095096"/>
            <a:ext cx="24086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ветры с моря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E68CED8-AEC6-D33E-3A11-7F9968BF6CAD}"/>
              </a:ext>
            </a:extLst>
          </p:cNvPr>
          <p:cNvSpPr txBox="1"/>
          <p:nvPr/>
        </p:nvSpPr>
        <p:spPr>
          <a:xfrm>
            <a:off x="10091854" y="2141263"/>
            <a:ext cx="165038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деревне под Тверью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CB5AF8D-6D24-1D3C-A826-513686155E98}"/>
              </a:ext>
            </a:extLst>
          </p:cNvPr>
          <p:cNvSpPr txBox="1"/>
          <p:nvPr/>
        </p:nvSpPr>
        <p:spPr>
          <a:xfrm>
            <a:off x="7683190" y="2866062"/>
            <a:ext cx="40590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дом с видом на Ладожское Озеро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69A1516-8BD1-D914-F85F-1BA267417504}"/>
              </a:ext>
            </a:extLst>
          </p:cNvPr>
          <p:cNvSpPr txBox="1"/>
          <p:nvPr/>
        </p:nvSpPr>
        <p:spPr>
          <a:xfrm>
            <a:off x="9052934" y="3239507"/>
            <a:ext cx="29141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самолёт на Сахалин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0640444-78E0-51B8-76FE-652041D81394}"/>
              </a:ext>
            </a:extLst>
          </p:cNvPr>
          <p:cNvSpPr txBox="1"/>
          <p:nvPr/>
        </p:nvSpPr>
        <p:spPr>
          <a:xfrm>
            <a:off x="7708283" y="3637028"/>
            <a:ext cx="29141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билет на первое июня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38313C9-7BA5-3632-0107-55F718543752}"/>
              </a:ext>
            </a:extLst>
          </p:cNvPr>
          <p:cNvSpPr txBox="1"/>
          <p:nvPr/>
        </p:nvSpPr>
        <p:spPr>
          <a:xfrm>
            <a:off x="10469602" y="3734120"/>
            <a:ext cx="18524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доклад на конференцию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CFAF24C-6471-79EA-94DE-FED29BFED5D2}"/>
              </a:ext>
            </a:extLst>
          </p:cNvPr>
          <p:cNvSpPr txBox="1"/>
          <p:nvPr/>
        </p:nvSpPr>
        <p:spPr>
          <a:xfrm>
            <a:off x="4958576" y="4200521"/>
            <a:ext cx="48098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тропа до дома наших друзей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A3E6979-B4A6-9BD5-7905-6576511D43CF}"/>
              </a:ext>
            </a:extLst>
          </p:cNvPr>
          <p:cNvSpPr txBox="1"/>
          <p:nvPr/>
        </p:nvSpPr>
        <p:spPr>
          <a:xfrm>
            <a:off x="8228199" y="5078237"/>
            <a:ext cx="3080538" cy="4293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звонок над номером квартиры их друзей</a:t>
            </a:r>
          </a:p>
        </p:txBody>
      </p:sp>
    </p:spTree>
    <p:extLst>
      <p:ext uri="{BB962C8B-B14F-4D97-AF65-F5344CB8AC3E}">
        <p14:creationId xmlns:p14="http://schemas.microsoft.com/office/powerpoint/2010/main" val="419600819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C76BA56-D123-D806-050A-B17DC0CEA400}"/>
              </a:ext>
            </a:extLst>
          </p:cNvPr>
          <p:cNvSpPr txBox="1"/>
          <p:nvPr/>
        </p:nvSpPr>
        <p:spPr>
          <a:xfrm>
            <a:off x="156117" y="523173"/>
            <a:ext cx="12035883" cy="60785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Ответьте на вопросы, используя несогласованные определения.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Образец:	Матвей много лет прожил в Грузии,</a:t>
            </a:r>
          </a:p>
          <a:p>
            <a:pPr marL="914400" marR="0" lvl="2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	где производят вкусные вина. </a:t>
            </a:r>
            <a:b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	Какие вина любит Матвей?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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 любит </a:t>
            </a: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вина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000" b="1" i="1" u="wavyHeavy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из Грузии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Какие ветры дуют в городе, если город стоит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недалеко от моря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В какой деревне живут его родители, если деревня находится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рядом с городом Тверь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3. Какой дом они купили, если из их дома видно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Ладожское озеро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4. Конечный пункт полёта самолёта —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Сахалин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Какой самолёт улетает в 2 часа?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5. Они хотят лететь домой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первого июня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Какой билет они купили?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6. Он будет участвовать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конференции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Какой доклад он дал почитать своему руководителю?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7. По этой тропе можно дойти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 дома, где живут наши друзья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Какая тропа начиналась сразу от вокзала?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8. Когда они поднялись на третий этаж, они увидели дверь, на которой было два звонка. Под белым звонком был написан номер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квартиры их дру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зей. Какой это был звонок?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9. Эту деревянную разноцветную посуду изготавливают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небольшом волжском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городе Семёнове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Какая это посуда?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10. До какого часа длится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перерыв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? Он кончается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три часа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?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7887281-2932-79D5-F5E0-F4A0D3A17AEC}"/>
              </a:ext>
            </a:extLst>
          </p:cNvPr>
          <p:cNvSpPr txBox="1"/>
          <p:nvPr/>
        </p:nvSpPr>
        <p:spPr>
          <a:xfrm>
            <a:off x="7683190" y="2095096"/>
            <a:ext cx="24086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ветры с моря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E68CED8-AEC6-D33E-3A11-7F9968BF6CAD}"/>
              </a:ext>
            </a:extLst>
          </p:cNvPr>
          <p:cNvSpPr txBox="1"/>
          <p:nvPr/>
        </p:nvSpPr>
        <p:spPr>
          <a:xfrm>
            <a:off x="10091854" y="2141263"/>
            <a:ext cx="165038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деревне под Тверью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CB5AF8D-6D24-1D3C-A826-513686155E98}"/>
              </a:ext>
            </a:extLst>
          </p:cNvPr>
          <p:cNvSpPr txBox="1"/>
          <p:nvPr/>
        </p:nvSpPr>
        <p:spPr>
          <a:xfrm>
            <a:off x="7683190" y="2866062"/>
            <a:ext cx="40590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дом с видом на Ладожское Озеро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69A1516-8BD1-D914-F85F-1BA267417504}"/>
              </a:ext>
            </a:extLst>
          </p:cNvPr>
          <p:cNvSpPr txBox="1"/>
          <p:nvPr/>
        </p:nvSpPr>
        <p:spPr>
          <a:xfrm>
            <a:off x="9052934" y="3239507"/>
            <a:ext cx="29141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самолёт на Сахалин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0640444-78E0-51B8-76FE-652041D81394}"/>
              </a:ext>
            </a:extLst>
          </p:cNvPr>
          <p:cNvSpPr txBox="1"/>
          <p:nvPr/>
        </p:nvSpPr>
        <p:spPr>
          <a:xfrm>
            <a:off x="7708283" y="3637028"/>
            <a:ext cx="29141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билет на первое июня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38313C9-7BA5-3632-0107-55F718543752}"/>
              </a:ext>
            </a:extLst>
          </p:cNvPr>
          <p:cNvSpPr txBox="1"/>
          <p:nvPr/>
        </p:nvSpPr>
        <p:spPr>
          <a:xfrm>
            <a:off x="10469602" y="3734120"/>
            <a:ext cx="18524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доклад на конференцию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CFAF24C-6471-79EA-94DE-FED29BFED5D2}"/>
              </a:ext>
            </a:extLst>
          </p:cNvPr>
          <p:cNvSpPr txBox="1"/>
          <p:nvPr/>
        </p:nvSpPr>
        <p:spPr>
          <a:xfrm>
            <a:off x="4958576" y="4200521"/>
            <a:ext cx="48098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тропа до дома наших друзей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A3E6979-B4A6-9BD5-7905-6576511D43CF}"/>
              </a:ext>
            </a:extLst>
          </p:cNvPr>
          <p:cNvSpPr txBox="1"/>
          <p:nvPr/>
        </p:nvSpPr>
        <p:spPr>
          <a:xfrm>
            <a:off x="8228199" y="5078237"/>
            <a:ext cx="3080538" cy="4293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звонок над номером квартиры их друзей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5BE97B3-B4F8-E666-C0E5-FA0C7E93F9BD}"/>
              </a:ext>
            </a:extLst>
          </p:cNvPr>
          <p:cNvSpPr txBox="1"/>
          <p:nvPr/>
        </p:nvSpPr>
        <p:spPr>
          <a:xfrm>
            <a:off x="1234526" y="5759691"/>
            <a:ext cx="48098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посуда из города Семёнова</a:t>
            </a:r>
          </a:p>
        </p:txBody>
      </p:sp>
    </p:spTree>
    <p:extLst>
      <p:ext uri="{BB962C8B-B14F-4D97-AF65-F5344CB8AC3E}">
        <p14:creationId xmlns:p14="http://schemas.microsoft.com/office/powerpoint/2010/main" val="419630146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C76BA56-D123-D806-050A-B17DC0CEA400}"/>
              </a:ext>
            </a:extLst>
          </p:cNvPr>
          <p:cNvSpPr txBox="1"/>
          <p:nvPr/>
        </p:nvSpPr>
        <p:spPr>
          <a:xfrm>
            <a:off x="156117" y="523173"/>
            <a:ext cx="12035883" cy="60785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Ответьте на вопросы, используя несогласованные определения.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Образец:	Матвей много лет прожил в Грузии,</a:t>
            </a:r>
          </a:p>
          <a:p>
            <a:pPr marL="914400" marR="0" lvl="2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	где производят вкусные вина. </a:t>
            </a:r>
            <a:b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	Какие вина любит Матвей?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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 любит </a:t>
            </a: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вина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000" b="1" i="1" u="wavyHeavy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из Грузии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Какие ветры дуют в городе, если город стоит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недалеко от моря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В какой деревне живут его родители, если деревня находится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рядом с городом Тверь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3. Какой дом они купили, если из их дома видно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Ладожское озеро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4. Конечный пункт полёта самолёта —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Сахалин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Какой самолёт улетает в 2 часа?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5. Они хотят лететь домой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первого июня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Какой билет они купили?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6. Он будет участвовать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конференции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Какой доклад он дал почитать своему руководителю?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7. По этой тропе можно дойти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 дома, где живут наши друзья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Какая тропа начиналась сразу от вокзала?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8. Когда они поднялись на третий этаж, они увидели дверь, на которой было два звонка. Под белым звонком был написан номер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квартиры их дру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зей. Какой это был звонок?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9. Эту деревянную разноцветную посуду изготавливают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небольшом волжском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городе Семёнове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Какая это посуда?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10. До какого часа длится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перерыв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? Он кончается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три часа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?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7887281-2932-79D5-F5E0-F4A0D3A17AEC}"/>
              </a:ext>
            </a:extLst>
          </p:cNvPr>
          <p:cNvSpPr txBox="1"/>
          <p:nvPr/>
        </p:nvSpPr>
        <p:spPr>
          <a:xfrm>
            <a:off x="7683190" y="2095096"/>
            <a:ext cx="24086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ветры с моря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E68CED8-AEC6-D33E-3A11-7F9968BF6CAD}"/>
              </a:ext>
            </a:extLst>
          </p:cNvPr>
          <p:cNvSpPr txBox="1"/>
          <p:nvPr/>
        </p:nvSpPr>
        <p:spPr>
          <a:xfrm>
            <a:off x="10091854" y="2141263"/>
            <a:ext cx="165038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деревне под Тверью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CB5AF8D-6D24-1D3C-A826-513686155E98}"/>
              </a:ext>
            </a:extLst>
          </p:cNvPr>
          <p:cNvSpPr txBox="1"/>
          <p:nvPr/>
        </p:nvSpPr>
        <p:spPr>
          <a:xfrm>
            <a:off x="7683190" y="2866062"/>
            <a:ext cx="40590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дом с видом на Ладожское Озеро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69A1516-8BD1-D914-F85F-1BA267417504}"/>
              </a:ext>
            </a:extLst>
          </p:cNvPr>
          <p:cNvSpPr txBox="1"/>
          <p:nvPr/>
        </p:nvSpPr>
        <p:spPr>
          <a:xfrm>
            <a:off x="9052934" y="3239507"/>
            <a:ext cx="29141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самолёт на Сахалин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0640444-78E0-51B8-76FE-652041D81394}"/>
              </a:ext>
            </a:extLst>
          </p:cNvPr>
          <p:cNvSpPr txBox="1"/>
          <p:nvPr/>
        </p:nvSpPr>
        <p:spPr>
          <a:xfrm>
            <a:off x="7708283" y="3637028"/>
            <a:ext cx="29141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билет на первое июня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38313C9-7BA5-3632-0107-55F718543752}"/>
              </a:ext>
            </a:extLst>
          </p:cNvPr>
          <p:cNvSpPr txBox="1"/>
          <p:nvPr/>
        </p:nvSpPr>
        <p:spPr>
          <a:xfrm>
            <a:off x="10469602" y="3734120"/>
            <a:ext cx="18524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доклад на конференцию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CFAF24C-6471-79EA-94DE-FED29BFED5D2}"/>
              </a:ext>
            </a:extLst>
          </p:cNvPr>
          <p:cNvSpPr txBox="1"/>
          <p:nvPr/>
        </p:nvSpPr>
        <p:spPr>
          <a:xfrm>
            <a:off x="4958576" y="4200521"/>
            <a:ext cx="48098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тропа до дома наших друзей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A3E6979-B4A6-9BD5-7905-6576511D43CF}"/>
              </a:ext>
            </a:extLst>
          </p:cNvPr>
          <p:cNvSpPr txBox="1"/>
          <p:nvPr/>
        </p:nvSpPr>
        <p:spPr>
          <a:xfrm>
            <a:off x="8228199" y="5078237"/>
            <a:ext cx="3080538" cy="4293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звонок над номером квартиры их друзей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5BE97B3-B4F8-E666-C0E5-FA0C7E93F9BD}"/>
              </a:ext>
            </a:extLst>
          </p:cNvPr>
          <p:cNvSpPr txBox="1"/>
          <p:nvPr/>
        </p:nvSpPr>
        <p:spPr>
          <a:xfrm>
            <a:off x="1234526" y="5759691"/>
            <a:ext cx="48098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посуда из города Семёнова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C79F780-D8B3-5405-CCAF-7EDEDB972DCA}"/>
              </a:ext>
            </a:extLst>
          </p:cNvPr>
          <p:cNvSpPr txBox="1"/>
          <p:nvPr/>
        </p:nvSpPr>
        <p:spPr>
          <a:xfrm>
            <a:off x="7157226" y="6148574"/>
            <a:ext cx="48098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перерыв до трёх</a:t>
            </a:r>
          </a:p>
        </p:txBody>
      </p:sp>
    </p:spTree>
    <p:extLst>
      <p:ext uri="{BB962C8B-B14F-4D97-AF65-F5344CB8AC3E}">
        <p14:creationId xmlns:p14="http://schemas.microsoft.com/office/powerpoint/2010/main" val="110103037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194F8416-E493-47B4-96CD-E7B7D41FB1A6}"/>
              </a:ext>
            </a:extLst>
          </p:cNvPr>
          <p:cNvSpPr txBox="1"/>
          <p:nvPr/>
        </p:nvSpPr>
        <p:spPr>
          <a:xfrm>
            <a:off x="198918" y="904896"/>
            <a:ext cx="11794164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Несогласованные определения </a:t>
            </a:r>
            <a:b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</a:b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vs.</a:t>
            </a: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дополнения</a:t>
            </a:r>
          </a:p>
        </p:txBody>
      </p:sp>
    </p:spTree>
    <p:extLst>
      <p:ext uri="{BB962C8B-B14F-4D97-AF65-F5344CB8AC3E}">
        <p14:creationId xmlns:p14="http://schemas.microsoft.com/office/powerpoint/2010/main" val="241368676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5F83106C-ABB7-E685-4412-EA0E51AA671A}"/>
              </a:ext>
            </a:extLst>
          </p:cNvPr>
          <p:cNvSpPr txBox="1"/>
          <p:nvPr/>
        </p:nvSpPr>
        <p:spPr>
          <a:xfrm>
            <a:off x="233917" y="1133356"/>
            <a:ext cx="5337544" cy="57246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Он смотрит все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передачи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 СПОРТЕ / ПРО СПОРТ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Вчера по радио была прекрасная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передача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 КОШКАХ И СОБАКАХ / ПРО КОШЕК И СОБАК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По телевидению недавно выступал известный журналист в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программе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 ПРИРОДЕ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и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ЖИВОТНЫХ / ПРО ПРИРОДУ И ЖИВОТНЫХ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Дня два назад по радио выступал один физик с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воспоминаниями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ОБ АНДРЕЕ ДМИТРИЕВИЧЕ САХАРОВЕ / ПРО АНДРЕЯ ДМИТРИЕВИЧА САХАРОВА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3296D85-1ADF-495A-88E4-B472D8272072}"/>
              </a:ext>
            </a:extLst>
          </p:cNvPr>
          <p:cNvSpPr txBox="1"/>
          <p:nvPr/>
        </p:nvSpPr>
        <p:spPr>
          <a:xfrm>
            <a:off x="6432698" y="1133356"/>
            <a:ext cx="5337544" cy="53553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В передаче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говорили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 СПОРТЕ / ПРО СПОРТ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Вчера по радио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рассказывали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 КОШКАХ И СОБАКАХ / ПРО КОШЕК И СОБАК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По телевидению недавно известный журналист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выступал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 ПРИРОДЕ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и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ЖИВОТНЫХ / ПРО ПРИРОДУ И ЖИВОТНЫХ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Дня два назад в передаче по радио один физик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вспоминал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ОБ АНДРЕЕ ДМИТРИЕВИЧЕ САХАРОВЕ / ПРО АНДРЕЯ ДМИТРИЕВИЧА САХАРОВА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26BCB75-477B-82DD-FC89-A7BDDC08F177}"/>
              </a:ext>
            </a:extLst>
          </p:cNvPr>
          <p:cNvSpPr txBox="1"/>
          <p:nvPr/>
        </p:nvSpPr>
        <p:spPr>
          <a:xfrm>
            <a:off x="33669" y="-65254"/>
            <a:ext cx="1145126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определения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vs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</a:t>
            </a: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дополнения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FD99DB6-5EEF-5CD6-BDEA-523E49A9C836}"/>
              </a:ext>
            </a:extLst>
          </p:cNvPr>
          <p:cNvSpPr txBox="1"/>
          <p:nvPr/>
        </p:nvSpPr>
        <p:spPr>
          <a:xfrm>
            <a:off x="-699976" y="642632"/>
            <a:ext cx="1145126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существительное (какой, какая, какое, какие?)  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главное слово    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глагол (что, где, когда? …)   </a:t>
            </a:r>
          </a:p>
        </p:txBody>
      </p:sp>
    </p:spTree>
    <p:extLst>
      <p:ext uri="{BB962C8B-B14F-4D97-AF65-F5344CB8AC3E}">
        <p14:creationId xmlns:p14="http://schemas.microsoft.com/office/powerpoint/2010/main" val="403415304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5F83106C-ABB7-E685-4412-EA0E51AA671A}"/>
              </a:ext>
            </a:extLst>
          </p:cNvPr>
          <p:cNvSpPr txBox="1"/>
          <p:nvPr/>
        </p:nvSpPr>
        <p:spPr>
          <a:xfrm>
            <a:off x="180754" y="1409801"/>
            <a:ext cx="5337544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транспорт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(какой?)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из Дании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дорога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(какая?)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 пляжа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автостоянка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(какая?)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 дороги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фрукты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(какие?)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из Крыма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дверь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(какая?)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 соседу,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(какая?)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гостиную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путь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(какой?)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 деревне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окно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(какое?)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сад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направление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(какое?)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рентген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деревня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(какая?)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подо </a:t>
            </a:r>
            <a:r>
              <a:rPr kumimoji="0" lang="ru-RU" sz="20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Пско</a:t>
            </a:r>
            <a:r>
              <a:rPr kumimoji="0" lang="ru-RU" sz="20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0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вом</a:t>
            </a:r>
            <a:endParaRPr kumimoji="0" lang="ru-RU" sz="20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тучи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(какие?)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над лесом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</a:t>
            </a:r>
            <a:r>
              <a:rPr kumimoji="0" lang="ru-RU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тдых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(какой?)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до двух часов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лекарство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(какое?)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 еды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разговоры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(какие?)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 утра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результаты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(какие?)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 год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доход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(какой?)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 месяц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человек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(какой?)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тридцать лет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26BCB75-477B-82DD-FC89-A7BDDC08F177}"/>
              </a:ext>
            </a:extLst>
          </p:cNvPr>
          <p:cNvSpPr txBox="1"/>
          <p:nvPr/>
        </p:nvSpPr>
        <p:spPr>
          <a:xfrm>
            <a:off x="1082749" y="-32757"/>
            <a:ext cx="114512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определения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    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vs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</a:t>
            </a: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дополнения и обстоятельства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FD99DB6-5EEF-5CD6-BDEA-523E49A9C836}"/>
              </a:ext>
            </a:extLst>
          </p:cNvPr>
          <p:cNvSpPr txBox="1"/>
          <p:nvPr/>
        </p:nvSpPr>
        <p:spPr>
          <a:xfrm>
            <a:off x="-699976" y="642632"/>
            <a:ext cx="1145126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существительное (какой, какая, какое, какие?)  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главное слово    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глагол (что, где, когда? …)  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8BAF7E0-122F-AA5C-23A4-B6C17CA89506}"/>
              </a:ext>
            </a:extLst>
          </p:cNvPr>
          <p:cNvSpPr txBox="1"/>
          <p:nvPr/>
        </p:nvSpPr>
        <p:spPr>
          <a:xfrm>
            <a:off x="5847908" y="1409801"/>
            <a:ext cx="6163338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приехать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(откуда?)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из Дании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дойти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(до чего?)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 пляжа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стоять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(где?)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 дороги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фрукты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привезли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(откуда?)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из Крыма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дверь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ведёт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(куда?)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 соседу,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(куда?)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гостиную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идти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(куда?)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 деревне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окно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комнаты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выходит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(куда?)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сад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направить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(куда? на что?)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рентген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они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живут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(где?)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подо Псковом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тучи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проплывают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(где?)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над лесом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отдыхать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(до какого часа?)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 двух часов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лекарство надо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принять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(когда?)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 еды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разговаривать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400" b="0" i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(сколько времени? до какого времени?)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 утра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добиться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(за какое время?)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 год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заработать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(за сколько времени?)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 месяц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 сделал это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(когда?)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тридцать лет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3BDF7935-2E07-1505-FC48-6392011F328E}"/>
              </a:ext>
            </a:extLst>
          </p:cNvPr>
          <p:cNvCxnSpPr/>
          <p:nvPr/>
        </p:nvCxnSpPr>
        <p:spPr>
          <a:xfrm>
            <a:off x="0" y="3278777"/>
            <a:ext cx="1201124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861703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вал 1">
            <a:extLst>
              <a:ext uri="{FF2B5EF4-FFF2-40B4-BE49-F238E27FC236}">
                <a16:creationId xmlns:a16="http://schemas.microsoft.com/office/drawing/2014/main" id="{6C5E86B9-6531-B158-1BC9-D396C3AA461F}"/>
              </a:ext>
            </a:extLst>
          </p:cNvPr>
          <p:cNvSpPr/>
          <p:nvPr/>
        </p:nvSpPr>
        <p:spPr>
          <a:xfrm>
            <a:off x="3321945" y="2306063"/>
            <a:ext cx="4320000" cy="4320000"/>
          </a:xfrm>
          <a:prstGeom prst="ellipse">
            <a:avLst/>
          </a:prstGeom>
          <a:solidFill>
            <a:srgbClr val="BFAA8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Группа 9">
            <a:extLst>
              <a:ext uri="{FF2B5EF4-FFF2-40B4-BE49-F238E27FC236}">
                <a16:creationId xmlns:a16="http://schemas.microsoft.com/office/drawing/2014/main" id="{FB543FF5-C39B-2BAC-3E6F-E7CD9D9B2A4B}"/>
              </a:ext>
            </a:extLst>
          </p:cNvPr>
          <p:cNvGrpSpPr/>
          <p:nvPr/>
        </p:nvGrpSpPr>
        <p:grpSpPr>
          <a:xfrm>
            <a:off x="6311590" y="3902924"/>
            <a:ext cx="5040351" cy="563139"/>
            <a:chOff x="6311590" y="3902924"/>
            <a:chExt cx="5040351" cy="563139"/>
          </a:xfrm>
        </p:grpSpPr>
        <p:cxnSp>
          <p:nvCxnSpPr>
            <p:cNvPr id="5" name="Прямая со стрелкой 4">
              <a:extLst>
                <a:ext uri="{FF2B5EF4-FFF2-40B4-BE49-F238E27FC236}">
                  <a16:creationId xmlns:a16="http://schemas.microsoft.com/office/drawing/2014/main" id="{0C049439-646D-8159-A159-BD5040D7E654}"/>
                </a:ext>
              </a:extLst>
            </p:cNvPr>
            <p:cNvCxnSpPr>
              <a:cxnSpLocks/>
            </p:cNvCxnSpPr>
            <p:nvPr/>
          </p:nvCxnSpPr>
          <p:spPr>
            <a:xfrm>
              <a:off x="6311590" y="4466063"/>
              <a:ext cx="5040351" cy="0"/>
            </a:xfrm>
            <a:prstGeom prst="straightConnector1">
              <a:avLst/>
            </a:prstGeom>
            <a:ln w="762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5919CE17-2093-0305-C900-AE627A54CCEF}"/>
                </a:ext>
              </a:extLst>
            </p:cNvPr>
            <p:cNvSpPr txBox="1"/>
            <p:nvPr/>
          </p:nvSpPr>
          <p:spPr>
            <a:xfrm>
              <a:off x="7818641" y="3902924"/>
              <a:ext cx="270974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дорога </a:t>
              </a:r>
              <a:r>
                <a:rPr kumimoji="0" lang="ru-RU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libri" panose="020F0502020204030204"/>
                  <a:ea typeface="+mn-ea"/>
                  <a:cs typeface="+mn-cs"/>
                </a:rPr>
                <a:t>ИЗ</a:t>
              </a:r>
              <a:r>
                <a:rPr kumimoji="0" lang="ru-RU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ru-RU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деревн</a:t>
              </a:r>
              <a:r>
                <a:rPr kumimoji="0" lang="ru-RU" sz="2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И</a:t>
              </a:r>
              <a:endPara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DE9239AB-945F-11A9-0B29-C4D8D0C9DFD8}"/>
              </a:ext>
            </a:extLst>
          </p:cNvPr>
          <p:cNvGrpSpPr/>
          <p:nvPr/>
        </p:nvGrpSpPr>
        <p:grpSpPr>
          <a:xfrm>
            <a:off x="428224" y="3908940"/>
            <a:ext cx="5040351" cy="512515"/>
            <a:chOff x="6311590" y="2916485"/>
            <a:chExt cx="5040351" cy="512515"/>
          </a:xfrm>
        </p:grpSpPr>
        <p:cxnSp>
          <p:nvCxnSpPr>
            <p:cNvPr id="12" name="Прямая со стрелкой 11">
              <a:extLst>
                <a:ext uri="{FF2B5EF4-FFF2-40B4-BE49-F238E27FC236}">
                  <a16:creationId xmlns:a16="http://schemas.microsoft.com/office/drawing/2014/main" id="{308ED686-C4D9-8D76-9FF5-C84B30A7C5C4}"/>
                </a:ext>
              </a:extLst>
            </p:cNvPr>
            <p:cNvCxnSpPr>
              <a:cxnSpLocks/>
            </p:cNvCxnSpPr>
            <p:nvPr/>
          </p:nvCxnSpPr>
          <p:spPr>
            <a:xfrm>
              <a:off x="6311590" y="3429000"/>
              <a:ext cx="5040351" cy="0"/>
            </a:xfrm>
            <a:prstGeom prst="straightConnector1">
              <a:avLst/>
            </a:prstGeom>
            <a:ln w="762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BC2A6B2B-39FB-7842-F78C-B8DEC2A4E26E}"/>
                </a:ext>
              </a:extLst>
            </p:cNvPr>
            <p:cNvSpPr txBox="1"/>
            <p:nvPr/>
          </p:nvSpPr>
          <p:spPr>
            <a:xfrm>
              <a:off x="6343063" y="2916485"/>
              <a:ext cx="270974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дорога </a:t>
              </a:r>
              <a:r>
                <a:rPr kumimoji="0" lang="ru-RU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libri" panose="020F0502020204030204"/>
                  <a:ea typeface="+mn-ea"/>
                  <a:cs typeface="+mn-cs"/>
                </a:rPr>
                <a:t>В</a:t>
              </a:r>
              <a:r>
                <a:rPr kumimoji="0" lang="ru-RU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ru-RU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деревн</a:t>
              </a:r>
              <a:r>
                <a:rPr kumimoji="0" lang="ru-RU" sz="2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Ю</a:t>
              </a:r>
              <a:endPara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FB851DC1-C272-0F50-FFA8-8C46ABDE0096}"/>
              </a:ext>
            </a:extLst>
          </p:cNvPr>
          <p:cNvSpPr txBox="1"/>
          <p:nvPr/>
        </p:nvSpPr>
        <p:spPr>
          <a:xfrm>
            <a:off x="476146" y="4479719"/>
            <a:ext cx="28457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С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запад</a:t>
            </a:r>
            <a:r>
              <a:rPr kumimoji="0" lang="ru-RU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НА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восток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</p:txBody>
      </p:sp>
      <p:sp>
        <p:nvSpPr>
          <p:cNvPr id="16" name="Овал 15">
            <a:extLst>
              <a:ext uri="{FF2B5EF4-FFF2-40B4-BE49-F238E27FC236}">
                <a16:creationId xmlns:a16="http://schemas.microsoft.com/office/drawing/2014/main" id="{CD289437-9945-986E-3895-CB3421521231}"/>
              </a:ext>
            </a:extLst>
          </p:cNvPr>
          <p:cNvSpPr/>
          <p:nvPr/>
        </p:nvSpPr>
        <p:spPr>
          <a:xfrm>
            <a:off x="7482468" y="5196468"/>
            <a:ext cx="2341756" cy="95900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озеро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У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деревн</a:t>
            </a:r>
            <a:r>
              <a:rPr kumimoji="0" lang="ru-RU" sz="2400" b="1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Овал 17">
            <a:extLst>
              <a:ext uri="{FF2B5EF4-FFF2-40B4-BE49-F238E27FC236}">
                <a16:creationId xmlns:a16="http://schemas.microsoft.com/office/drawing/2014/main" id="{6651C844-8B14-B5DC-CB91-A2F464BB852B}"/>
              </a:ext>
            </a:extLst>
          </p:cNvPr>
          <p:cNvSpPr/>
          <p:nvPr/>
        </p:nvSpPr>
        <p:spPr>
          <a:xfrm>
            <a:off x="3772473" y="4802458"/>
            <a:ext cx="2171128" cy="135301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пруд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В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деревн</a:t>
            </a:r>
            <a:r>
              <a:rPr kumimoji="0" lang="ru-RU" sz="2400" b="1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Полилиния: фигура 18">
            <a:extLst>
              <a:ext uri="{FF2B5EF4-FFF2-40B4-BE49-F238E27FC236}">
                <a16:creationId xmlns:a16="http://schemas.microsoft.com/office/drawing/2014/main" id="{55F7515B-B6E5-21C7-DBE4-0EDBC23B71A1}"/>
              </a:ext>
            </a:extLst>
          </p:cNvPr>
          <p:cNvSpPr/>
          <p:nvPr/>
        </p:nvSpPr>
        <p:spPr>
          <a:xfrm>
            <a:off x="0" y="869795"/>
            <a:ext cx="7560528" cy="4832956"/>
          </a:xfrm>
          <a:custGeom>
            <a:avLst/>
            <a:gdLst>
              <a:gd name="connsiteX0" fmla="*/ 0 w 4728117"/>
              <a:gd name="connsiteY0" fmla="*/ 0 h 5352585"/>
              <a:gd name="connsiteX1" fmla="*/ 66907 w 4728117"/>
              <a:gd name="connsiteY1" fmla="*/ 156117 h 5352585"/>
              <a:gd name="connsiteX2" fmla="*/ 100361 w 4728117"/>
              <a:gd name="connsiteY2" fmla="*/ 267629 h 5352585"/>
              <a:gd name="connsiteX3" fmla="*/ 245327 w 4728117"/>
              <a:gd name="connsiteY3" fmla="*/ 557561 h 5352585"/>
              <a:gd name="connsiteX4" fmla="*/ 301083 w 4728117"/>
              <a:gd name="connsiteY4" fmla="*/ 702526 h 5352585"/>
              <a:gd name="connsiteX5" fmla="*/ 501805 w 4728117"/>
              <a:gd name="connsiteY5" fmla="*/ 970156 h 5352585"/>
              <a:gd name="connsiteX6" fmla="*/ 546409 w 4728117"/>
              <a:gd name="connsiteY6" fmla="*/ 1037063 h 5352585"/>
              <a:gd name="connsiteX7" fmla="*/ 613317 w 4728117"/>
              <a:gd name="connsiteY7" fmla="*/ 1148575 h 5352585"/>
              <a:gd name="connsiteX8" fmla="*/ 802887 w 4728117"/>
              <a:gd name="connsiteY8" fmla="*/ 1338146 h 5352585"/>
              <a:gd name="connsiteX9" fmla="*/ 869795 w 4728117"/>
              <a:gd name="connsiteY9" fmla="*/ 1405053 h 5352585"/>
              <a:gd name="connsiteX10" fmla="*/ 947853 w 4728117"/>
              <a:gd name="connsiteY10" fmla="*/ 1460809 h 5352585"/>
              <a:gd name="connsiteX11" fmla="*/ 1025912 w 4728117"/>
              <a:gd name="connsiteY11" fmla="*/ 1527717 h 5352585"/>
              <a:gd name="connsiteX12" fmla="*/ 1248936 w 4728117"/>
              <a:gd name="connsiteY12" fmla="*/ 1672683 h 5352585"/>
              <a:gd name="connsiteX13" fmla="*/ 1438507 w 4728117"/>
              <a:gd name="connsiteY13" fmla="*/ 1795346 h 5352585"/>
              <a:gd name="connsiteX14" fmla="*/ 1672683 w 4728117"/>
              <a:gd name="connsiteY14" fmla="*/ 1884556 h 5352585"/>
              <a:gd name="connsiteX15" fmla="*/ 1862253 w 4728117"/>
              <a:gd name="connsiteY15" fmla="*/ 1962614 h 5352585"/>
              <a:gd name="connsiteX16" fmla="*/ 1962614 w 4728117"/>
              <a:gd name="connsiteY16" fmla="*/ 2029522 h 5352585"/>
              <a:gd name="connsiteX17" fmla="*/ 2051824 w 4728117"/>
              <a:gd name="connsiteY17" fmla="*/ 2096429 h 5352585"/>
              <a:gd name="connsiteX18" fmla="*/ 2096429 w 4728117"/>
              <a:gd name="connsiteY18" fmla="*/ 2129883 h 5352585"/>
              <a:gd name="connsiteX19" fmla="*/ 2129883 w 4728117"/>
              <a:gd name="connsiteY19" fmla="*/ 2185639 h 5352585"/>
              <a:gd name="connsiteX20" fmla="*/ 2185639 w 4728117"/>
              <a:gd name="connsiteY20" fmla="*/ 2241395 h 5352585"/>
              <a:gd name="connsiteX21" fmla="*/ 2230244 w 4728117"/>
              <a:gd name="connsiteY21" fmla="*/ 2319453 h 5352585"/>
              <a:gd name="connsiteX22" fmla="*/ 2274848 w 4728117"/>
              <a:gd name="connsiteY22" fmla="*/ 2386361 h 5352585"/>
              <a:gd name="connsiteX23" fmla="*/ 2330605 w 4728117"/>
              <a:gd name="connsiteY23" fmla="*/ 2486722 h 5352585"/>
              <a:gd name="connsiteX24" fmla="*/ 2341756 w 4728117"/>
              <a:gd name="connsiteY24" fmla="*/ 2542478 h 5352585"/>
              <a:gd name="connsiteX25" fmla="*/ 2386361 w 4728117"/>
              <a:gd name="connsiteY25" fmla="*/ 2642839 h 5352585"/>
              <a:gd name="connsiteX26" fmla="*/ 2475570 w 4728117"/>
              <a:gd name="connsiteY26" fmla="*/ 2798956 h 5352585"/>
              <a:gd name="connsiteX27" fmla="*/ 2509024 w 4728117"/>
              <a:gd name="connsiteY27" fmla="*/ 2810107 h 5352585"/>
              <a:gd name="connsiteX28" fmla="*/ 2598234 w 4728117"/>
              <a:gd name="connsiteY28" fmla="*/ 2877014 h 5352585"/>
              <a:gd name="connsiteX29" fmla="*/ 2665141 w 4728117"/>
              <a:gd name="connsiteY29" fmla="*/ 2932770 h 5352585"/>
              <a:gd name="connsiteX30" fmla="*/ 2720897 w 4728117"/>
              <a:gd name="connsiteY30" fmla="*/ 2966224 h 5352585"/>
              <a:gd name="connsiteX31" fmla="*/ 2910468 w 4728117"/>
              <a:gd name="connsiteY31" fmla="*/ 3088887 h 5352585"/>
              <a:gd name="connsiteX32" fmla="*/ 3021980 w 4728117"/>
              <a:gd name="connsiteY32" fmla="*/ 3133492 h 5352585"/>
              <a:gd name="connsiteX33" fmla="*/ 3144644 w 4728117"/>
              <a:gd name="connsiteY33" fmla="*/ 3189248 h 5352585"/>
              <a:gd name="connsiteX34" fmla="*/ 3211551 w 4728117"/>
              <a:gd name="connsiteY34" fmla="*/ 3256156 h 5352585"/>
              <a:gd name="connsiteX35" fmla="*/ 3233853 w 4728117"/>
              <a:gd name="connsiteY35" fmla="*/ 3289609 h 5352585"/>
              <a:gd name="connsiteX36" fmla="*/ 3334214 w 4728117"/>
              <a:gd name="connsiteY36" fmla="*/ 3311912 h 5352585"/>
              <a:gd name="connsiteX37" fmla="*/ 3389970 w 4728117"/>
              <a:gd name="connsiteY37" fmla="*/ 3401122 h 5352585"/>
              <a:gd name="connsiteX38" fmla="*/ 3456878 w 4728117"/>
              <a:gd name="connsiteY38" fmla="*/ 3523785 h 5352585"/>
              <a:gd name="connsiteX39" fmla="*/ 3490331 w 4728117"/>
              <a:gd name="connsiteY39" fmla="*/ 3601844 h 5352585"/>
              <a:gd name="connsiteX40" fmla="*/ 3546087 w 4728117"/>
              <a:gd name="connsiteY40" fmla="*/ 3769112 h 5352585"/>
              <a:gd name="connsiteX41" fmla="*/ 3579541 w 4728117"/>
              <a:gd name="connsiteY41" fmla="*/ 3869473 h 5352585"/>
              <a:gd name="connsiteX42" fmla="*/ 3590692 w 4728117"/>
              <a:gd name="connsiteY42" fmla="*/ 3958683 h 5352585"/>
              <a:gd name="connsiteX43" fmla="*/ 3624146 w 4728117"/>
              <a:gd name="connsiteY43" fmla="*/ 4304370 h 5352585"/>
              <a:gd name="connsiteX44" fmla="*/ 3646448 w 4728117"/>
              <a:gd name="connsiteY44" fmla="*/ 4371278 h 5352585"/>
              <a:gd name="connsiteX45" fmla="*/ 3668751 w 4728117"/>
              <a:gd name="connsiteY45" fmla="*/ 4449336 h 5352585"/>
              <a:gd name="connsiteX46" fmla="*/ 3735658 w 4728117"/>
              <a:gd name="connsiteY46" fmla="*/ 4572000 h 5352585"/>
              <a:gd name="connsiteX47" fmla="*/ 3757961 w 4728117"/>
              <a:gd name="connsiteY47" fmla="*/ 4650058 h 5352585"/>
              <a:gd name="connsiteX48" fmla="*/ 3813717 w 4728117"/>
              <a:gd name="connsiteY48" fmla="*/ 4739268 h 5352585"/>
              <a:gd name="connsiteX49" fmla="*/ 3880624 w 4728117"/>
              <a:gd name="connsiteY49" fmla="*/ 4806175 h 5352585"/>
              <a:gd name="connsiteX50" fmla="*/ 3925229 w 4728117"/>
              <a:gd name="connsiteY50" fmla="*/ 4850780 h 5352585"/>
              <a:gd name="connsiteX51" fmla="*/ 3969834 w 4728117"/>
              <a:gd name="connsiteY51" fmla="*/ 4884234 h 5352585"/>
              <a:gd name="connsiteX52" fmla="*/ 4003287 w 4728117"/>
              <a:gd name="connsiteY52" fmla="*/ 4917687 h 5352585"/>
              <a:gd name="connsiteX53" fmla="*/ 4070195 w 4728117"/>
              <a:gd name="connsiteY53" fmla="*/ 4962292 h 5352585"/>
              <a:gd name="connsiteX54" fmla="*/ 4103648 w 4728117"/>
              <a:gd name="connsiteY54" fmla="*/ 4995746 h 5352585"/>
              <a:gd name="connsiteX55" fmla="*/ 4170556 w 4728117"/>
              <a:gd name="connsiteY55" fmla="*/ 5040351 h 5352585"/>
              <a:gd name="connsiteX56" fmla="*/ 4304370 w 4728117"/>
              <a:gd name="connsiteY56" fmla="*/ 5151863 h 5352585"/>
              <a:gd name="connsiteX57" fmla="*/ 4415883 w 4728117"/>
              <a:gd name="connsiteY57" fmla="*/ 5207619 h 5352585"/>
              <a:gd name="connsiteX58" fmla="*/ 4460487 w 4728117"/>
              <a:gd name="connsiteY58" fmla="*/ 5241073 h 5352585"/>
              <a:gd name="connsiteX59" fmla="*/ 4549697 w 4728117"/>
              <a:gd name="connsiteY59" fmla="*/ 5274526 h 5352585"/>
              <a:gd name="connsiteX60" fmla="*/ 4661209 w 4728117"/>
              <a:gd name="connsiteY60" fmla="*/ 5319131 h 5352585"/>
              <a:gd name="connsiteX61" fmla="*/ 4705814 w 4728117"/>
              <a:gd name="connsiteY61" fmla="*/ 5341434 h 5352585"/>
              <a:gd name="connsiteX62" fmla="*/ 4728117 w 4728117"/>
              <a:gd name="connsiteY62" fmla="*/ 5352585 h 5352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</a:cxnLst>
            <a:rect l="l" t="t" r="r" b="b"/>
            <a:pathLst>
              <a:path w="4728117" h="5352585">
                <a:moveTo>
                  <a:pt x="0" y="0"/>
                </a:moveTo>
                <a:cubicBezTo>
                  <a:pt x="36609" y="73219"/>
                  <a:pt x="38768" y="71701"/>
                  <a:pt x="66907" y="156117"/>
                </a:cubicBezTo>
                <a:cubicBezTo>
                  <a:pt x="79179" y="192933"/>
                  <a:pt x="84600" y="232166"/>
                  <a:pt x="100361" y="267629"/>
                </a:cubicBezTo>
                <a:cubicBezTo>
                  <a:pt x="144245" y="366367"/>
                  <a:pt x="206539" y="456712"/>
                  <a:pt x="245327" y="557561"/>
                </a:cubicBezTo>
                <a:cubicBezTo>
                  <a:pt x="263912" y="605883"/>
                  <a:pt x="277930" y="656219"/>
                  <a:pt x="301083" y="702526"/>
                </a:cubicBezTo>
                <a:cubicBezTo>
                  <a:pt x="392115" y="884591"/>
                  <a:pt x="375276" y="780360"/>
                  <a:pt x="501805" y="970156"/>
                </a:cubicBezTo>
                <a:cubicBezTo>
                  <a:pt x="516673" y="992458"/>
                  <a:pt x="532618" y="1014079"/>
                  <a:pt x="546409" y="1037063"/>
                </a:cubicBezTo>
                <a:cubicBezTo>
                  <a:pt x="568712" y="1074234"/>
                  <a:pt x="582665" y="1117923"/>
                  <a:pt x="613317" y="1148575"/>
                </a:cubicBezTo>
                <a:lnTo>
                  <a:pt x="802887" y="1338146"/>
                </a:lnTo>
                <a:cubicBezTo>
                  <a:pt x="825190" y="1360449"/>
                  <a:pt x="844129" y="1386720"/>
                  <a:pt x="869795" y="1405053"/>
                </a:cubicBezTo>
                <a:cubicBezTo>
                  <a:pt x="895814" y="1423638"/>
                  <a:pt x="922710" y="1441054"/>
                  <a:pt x="947853" y="1460809"/>
                </a:cubicBezTo>
                <a:cubicBezTo>
                  <a:pt x="974800" y="1481982"/>
                  <a:pt x="997886" y="1507995"/>
                  <a:pt x="1025912" y="1527717"/>
                </a:cubicBezTo>
                <a:cubicBezTo>
                  <a:pt x="1098423" y="1578744"/>
                  <a:pt x="1176785" y="1621147"/>
                  <a:pt x="1248936" y="1672683"/>
                </a:cubicBezTo>
                <a:cubicBezTo>
                  <a:pt x="1304375" y="1712282"/>
                  <a:pt x="1378061" y="1768048"/>
                  <a:pt x="1438507" y="1795346"/>
                </a:cubicBezTo>
                <a:cubicBezTo>
                  <a:pt x="1514635" y="1829726"/>
                  <a:pt x="1597971" y="1847199"/>
                  <a:pt x="1672683" y="1884556"/>
                </a:cubicBezTo>
                <a:cubicBezTo>
                  <a:pt x="1793432" y="1944931"/>
                  <a:pt x="1730352" y="1918648"/>
                  <a:pt x="1862253" y="1962614"/>
                </a:cubicBezTo>
                <a:cubicBezTo>
                  <a:pt x="2022541" y="2082831"/>
                  <a:pt x="1776234" y="1900490"/>
                  <a:pt x="1962614" y="2029522"/>
                </a:cubicBezTo>
                <a:cubicBezTo>
                  <a:pt x="1993175" y="2050680"/>
                  <a:pt x="2022087" y="2074127"/>
                  <a:pt x="2051824" y="2096429"/>
                </a:cubicBezTo>
                <a:lnTo>
                  <a:pt x="2096429" y="2129883"/>
                </a:lnTo>
                <a:cubicBezTo>
                  <a:pt x="2107580" y="2148468"/>
                  <a:pt x="2116343" y="2168714"/>
                  <a:pt x="2129883" y="2185639"/>
                </a:cubicBezTo>
                <a:cubicBezTo>
                  <a:pt x="2146302" y="2206163"/>
                  <a:pt x="2171059" y="2219526"/>
                  <a:pt x="2185639" y="2241395"/>
                </a:cubicBezTo>
                <a:cubicBezTo>
                  <a:pt x="2262773" y="2357096"/>
                  <a:pt x="2145372" y="2177998"/>
                  <a:pt x="2230244" y="2319453"/>
                </a:cubicBezTo>
                <a:cubicBezTo>
                  <a:pt x="2244035" y="2342438"/>
                  <a:pt x="2261057" y="2363377"/>
                  <a:pt x="2274848" y="2386361"/>
                </a:cubicBezTo>
                <a:cubicBezTo>
                  <a:pt x="2316855" y="2456371"/>
                  <a:pt x="2298609" y="2422731"/>
                  <a:pt x="2330605" y="2486722"/>
                </a:cubicBezTo>
                <a:cubicBezTo>
                  <a:pt x="2334322" y="2505307"/>
                  <a:pt x="2336310" y="2524324"/>
                  <a:pt x="2341756" y="2542478"/>
                </a:cubicBezTo>
                <a:cubicBezTo>
                  <a:pt x="2359048" y="2600120"/>
                  <a:pt x="2364393" y="2591582"/>
                  <a:pt x="2386361" y="2642839"/>
                </a:cubicBezTo>
                <a:cubicBezTo>
                  <a:pt x="2419671" y="2720562"/>
                  <a:pt x="2412692" y="2754043"/>
                  <a:pt x="2475570" y="2798956"/>
                </a:cubicBezTo>
                <a:cubicBezTo>
                  <a:pt x="2485135" y="2805788"/>
                  <a:pt x="2497873" y="2806390"/>
                  <a:pt x="2509024" y="2810107"/>
                </a:cubicBezTo>
                <a:cubicBezTo>
                  <a:pt x="2581329" y="2882412"/>
                  <a:pt x="2496623" y="2803116"/>
                  <a:pt x="2598234" y="2877014"/>
                </a:cubicBezTo>
                <a:cubicBezTo>
                  <a:pt x="2621713" y="2894089"/>
                  <a:pt x="2641662" y="2915695"/>
                  <a:pt x="2665141" y="2932770"/>
                </a:cubicBezTo>
                <a:cubicBezTo>
                  <a:pt x="2682670" y="2945518"/>
                  <a:pt x="2703141" y="2953795"/>
                  <a:pt x="2720897" y="2966224"/>
                </a:cubicBezTo>
                <a:cubicBezTo>
                  <a:pt x="2805522" y="3025462"/>
                  <a:pt x="2780945" y="3037078"/>
                  <a:pt x="2910468" y="3088887"/>
                </a:cubicBezTo>
                <a:cubicBezTo>
                  <a:pt x="2947639" y="3103755"/>
                  <a:pt x="2985396" y="3117233"/>
                  <a:pt x="3021980" y="3133492"/>
                </a:cubicBezTo>
                <a:cubicBezTo>
                  <a:pt x="3171559" y="3199972"/>
                  <a:pt x="3062023" y="3161708"/>
                  <a:pt x="3144644" y="3189248"/>
                </a:cubicBezTo>
                <a:cubicBezTo>
                  <a:pt x="3190840" y="3220047"/>
                  <a:pt x="3173828" y="3203345"/>
                  <a:pt x="3211551" y="3256156"/>
                </a:cubicBezTo>
                <a:cubicBezTo>
                  <a:pt x="3219341" y="3267062"/>
                  <a:pt x="3222702" y="3282175"/>
                  <a:pt x="3233853" y="3289609"/>
                </a:cubicBezTo>
                <a:cubicBezTo>
                  <a:pt x="3240605" y="3294110"/>
                  <a:pt x="3332981" y="3311665"/>
                  <a:pt x="3334214" y="3311912"/>
                </a:cubicBezTo>
                <a:cubicBezTo>
                  <a:pt x="3355808" y="3376691"/>
                  <a:pt x="3332120" y="3318478"/>
                  <a:pt x="3389970" y="3401122"/>
                </a:cubicBezTo>
                <a:cubicBezTo>
                  <a:pt x="3412854" y="3433813"/>
                  <a:pt x="3440650" y="3488625"/>
                  <a:pt x="3456878" y="3523785"/>
                </a:cubicBezTo>
                <a:cubicBezTo>
                  <a:pt x="3468741" y="3549488"/>
                  <a:pt x="3480657" y="3575240"/>
                  <a:pt x="3490331" y="3601844"/>
                </a:cubicBezTo>
                <a:cubicBezTo>
                  <a:pt x="3510416" y="3657078"/>
                  <a:pt x="3527502" y="3713356"/>
                  <a:pt x="3546087" y="3769112"/>
                </a:cubicBezTo>
                <a:lnTo>
                  <a:pt x="3579541" y="3869473"/>
                </a:lnTo>
                <a:cubicBezTo>
                  <a:pt x="3583258" y="3899210"/>
                  <a:pt x="3587634" y="3928871"/>
                  <a:pt x="3590692" y="3958683"/>
                </a:cubicBezTo>
                <a:cubicBezTo>
                  <a:pt x="3602504" y="4073846"/>
                  <a:pt x="3608643" y="4189645"/>
                  <a:pt x="3624146" y="4304370"/>
                </a:cubicBezTo>
                <a:cubicBezTo>
                  <a:pt x="3627294" y="4327667"/>
                  <a:pt x="3639693" y="4348760"/>
                  <a:pt x="3646448" y="4371278"/>
                </a:cubicBezTo>
                <a:cubicBezTo>
                  <a:pt x="3651805" y="4389136"/>
                  <a:pt x="3659384" y="4430603"/>
                  <a:pt x="3668751" y="4449336"/>
                </a:cubicBezTo>
                <a:cubicBezTo>
                  <a:pt x="3703247" y="4518328"/>
                  <a:pt x="3706072" y="4495077"/>
                  <a:pt x="3735658" y="4572000"/>
                </a:cubicBezTo>
                <a:cubicBezTo>
                  <a:pt x="3745372" y="4597257"/>
                  <a:pt x="3747553" y="4625079"/>
                  <a:pt x="3757961" y="4650058"/>
                </a:cubicBezTo>
                <a:cubicBezTo>
                  <a:pt x="3758778" y="4652018"/>
                  <a:pt x="3803836" y="4728152"/>
                  <a:pt x="3813717" y="4739268"/>
                </a:cubicBezTo>
                <a:cubicBezTo>
                  <a:pt x="3834671" y="4762841"/>
                  <a:pt x="3858322" y="4783873"/>
                  <a:pt x="3880624" y="4806175"/>
                </a:cubicBezTo>
                <a:cubicBezTo>
                  <a:pt x="3895492" y="4821043"/>
                  <a:pt x="3908407" y="4838164"/>
                  <a:pt x="3925229" y="4850780"/>
                </a:cubicBezTo>
                <a:cubicBezTo>
                  <a:pt x="3940097" y="4861931"/>
                  <a:pt x="3955723" y="4872139"/>
                  <a:pt x="3969834" y="4884234"/>
                </a:cubicBezTo>
                <a:cubicBezTo>
                  <a:pt x="3981807" y="4894497"/>
                  <a:pt x="3990839" y="4908005"/>
                  <a:pt x="4003287" y="4917687"/>
                </a:cubicBezTo>
                <a:cubicBezTo>
                  <a:pt x="4024445" y="4934143"/>
                  <a:pt x="4049037" y="4945836"/>
                  <a:pt x="4070195" y="4962292"/>
                </a:cubicBezTo>
                <a:cubicBezTo>
                  <a:pt x="4082643" y="4971974"/>
                  <a:pt x="4091200" y="4986064"/>
                  <a:pt x="4103648" y="4995746"/>
                </a:cubicBezTo>
                <a:cubicBezTo>
                  <a:pt x="4124806" y="5012202"/>
                  <a:pt x="4149398" y="5023895"/>
                  <a:pt x="4170556" y="5040351"/>
                </a:cubicBezTo>
                <a:cubicBezTo>
                  <a:pt x="4216388" y="5075998"/>
                  <a:pt x="4252437" y="5125897"/>
                  <a:pt x="4304370" y="5151863"/>
                </a:cubicBezTo>
                <a:cubicBezTo>
                  <a:pt x="4341541" y="5170448"/>
                  <a:pt x="4379800" y="5187000"/>
                  <a:pt x="4415883" y="5207619"/>
                </a:cubicBezTo>
                <a:cubicBezTo>
                  <a:pt x="4432019" y="5216840"/>
                  <a:pt x="4444241" y="5232047"/>
                  <a:pt x="4460487" y="5241073"/>
                </a:cubicBezTo>
                <a:cubicBezTo>
                  <a:pt x="4480484" y="5252182"/>
                  <a:pt x="4524661" y="5266181"/>
                  <a:pt x="4549697" y="5274526"/>
                </a:cubicBezTo>
                <a:cubicBezTo>
                  <a:pt x="4611773" y="5336602"/>
                  <a:pt x="4550812" y="5289022"/>
                  <a:pt x="4661209" y="5319131"/>
                </a:cubicBezTo>
                <a:cubicBezTo>
                  <a:pt x="4677247" y="5323505"/>
                  <a:pt x="4690946" y="5334000"/>
                  <a:pt x="4705814" y="5341434"/>
                </a:cubicBezTo>
                <a:lnTo>
                  <a:pt x="4728117" y="5352585"/>
                </a:lnTo>
              </a:path>
            </a:pathLst>
          </a:custGeom>
          <a:noFill/>
          <a:ln w="76200">
            <a:solidFill>
              <a:srgbClr val="4472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Полилиния: фигура 22">
            <a:extLst>
              <a:ext uri="{FF2B5EF4-FFF2-40B4-BE49-F238E27FC236}">
                <a16:creationId xmlns:a16="http://schemas.microsoft.com/office/drawing/2014/main" id="{71DA0533-AC14-25CD-8358-63D0059EB389}"/>
              </a:ext>
            </a:extLst>
          </p:cNvPr>
          <p:cNvSpPr/>
          <p:nvPr/>
        </p:nvSpPr>
        <p:spPr>
          <a:xfrm flipH="1" flipV="1">
            <a:off x="9824223" y="5702751"/>
            <a:ext cx="2367775" cy="998371"/>
          </a:xfrm>
          <a:custGeom>
            <a:avLst/>
            <a:gdLst>
              <a:gd name="connsiteX0" fmla="*/ 0 w 4728117"/>
              <a:gd name="connsiteY0" fmla="*/ 0 h 5352585"/>
              <a:gd name="connsiteX1" fmla="*/ 66907 w 4728117"/>
              <a:gd name="connsiteY1" fmla="*/ 156117 h 5352585"/>
              <a:gd name="connsiteX2" fmla="*/ 100361 w 4728117"/>
              <a:gd name="connsiteY2" fmla="*/ 267629 h 5352585"/>
              <a:gd name="connsiteX3" fmla="*/ 245327 w 4728117"/>
              <a:gd name="connsiteY3" fmla="*/ 557561 h 5352585"/>
              <a:gd name="connsiteX4" fmla="*/ 301083 w 4728117"/>
              <a:gd name="connsiteY4" fmla="*/ 702526 h 5352585"/>
              <a:gd name="connsiteX5" fmla="*/ 501805 w 4728117"/>
              <a:gd name="connsiteY5" fmla="*/ 970156 h 5352585"/>
              <a:gd name="connsiteX6" fmla="*/ 546409 w 4728117"/>
              <a:gd name="connsiteY6" fmla="*/ 1037063 h 5352585"/>
              <a:gd name="connsiteX7" fmla="*/ 613317 w 4728117"/>
              <a:gd name="connsiteY7" fmla="*/ 1148575 h 5352585"/>
              <a:gd name="connsiteX8" fmla="*/ 802887 w 4728117"/>
              <a:gd name="connsiteY8" fmla="*/ 1338146 h 5352585"/>
              <a:gd name="connsiteX9" fmla="*/ 869795 w 4728117"/>
              <a:gd name="connsiteY9" fmla="*/ 1405053 h 5352585"/>
              <a:gd name="connsiteX10" fmla="*/ 947853 w 4728117"/>
              <a:gd name="connsiteY10" fmla="*/ 1460809 h 5352585"/>
              <a:gd name="connsiteX11" fmla="*/ 1025912 w 4728117"/>
              <a:gd name="connsiteY11" fmla="*/ 1527717 h 5352585"/>
              <a:gd name="connsiteX12" fmla="*/ 1248936 w 4728117"/>
              <a:gd name="connsiteY12" fmla="*/ 1672683 h 5352585"/>
              <a:gd name="connsiteX13" fmla="*/ 1438507 w 4728117"/>
              <a:gd name="connsiteY13" fmla="*/ 1795346 h 5352585"/>
              <a:gd name="connsiteX14" fmla="*/ 1672683 w 4728117"/>
              <a:gd name="connsiteY14" fmla="*/ 1884556 h 5352585"/>
              <a:gd name="connsiteX15" fmla="*/ 1862253 w 4728117"/>
              <a:gd name="connsiteY15" fmla="*/ 1962614 h 5352585"/>
              <a:gd name="connsiteX16" fmla="*/ 1962614 w 4728117"/>
              <a:gd name="connsiteY16" fmla="*/ 2029522 h 5352585"/>
              <a:gd name="connsiteX17" fmla="*/ 2051824 w 4728117"/>
              <a:gd name="connsiteY17" fmla="*/ 2096429 h 5352585"/>
              <a:gd name="connsiteX18" fmla="*/ 2096429 w 4728117"/>
              <a:gd name="connsiteY18" fmla="*/ 2129883 h 5352585"/>
              <a:gd name="connsiteX19" fmla="*/ 2129883 w 4728117"/>
              <a:gd name="connsiteY19" fmla="*/ 2185639 h 5352585"/>
              <a:gd name="connsiteX20" fmla="*/ 2185639 w 4728117"/>
              <a:gd name="connsiteY20" fmla="*/ 2241395 h 5352585"/>
              <a:gd name="connsiteX21" fmla="*/ 2230244 w 4728117"/>
              <a:gd name="connsiteY21" fmla="*/ 2319453 h 5352585"/>
              <a:gd name="connsiteX22" fmla="*/ 2274848 w 4728117"/>
              <a:gd name="connsiteY22" fmla="*/ 2386361 h 5352585"/>
              <a:gd name="connsiteX23" fmla="*/ 2330605 w 4728117"/>
              <a:gd name="connsiteY23" fmla="*/ 2486722 h 5352585"/>
              <a:gd name="connsiteX24" fmla="*/ 2341756 w 4728117"/>
              <a:gd name="connsiteY24" fmla="*/ 2542478 h 5352585"/>
              <a:gd name="connsiteX25" fmla="*/ 2386361 w 4728117"/>
              <a:gd name="connsiteY25" fmla="*/ 2642839 h 5352585"/>
              <a:gd name="connsiteX26" fmla="*/ 2475570 w 4728117"/>
              <a:gd name="connsiteY26" fmla="*/ 2798956 h 5352585"/>
              <a:gd name="connsiteX27" fmla="*/ 2509024 w 4728117"/>
              <a:gd name="connsiteY27" fmla="*/ 2810107 h 5352585"/>
              <a:gd name="connsiteX28" fmla="*/ 2598234 w 4728117"/>
              <a:gd name="connsiteY28" fmla="*/ 2877014 h 5352585"/>
              <a:gd name="connsiteX29" fmla="*/ 2665141 w 4728117"/>
              <a:gd name="connsiteY29" fmla="*/ 2932770 h 5352585"/>
              <a:gd name="connsiteX30" fmla="*/ 2720897 w 4728117"/>
              <a:gd name="connsiteY30" fmla="*/ 2966224 h 5352585"/>
              <a:gd name="connsiteX31" fmla="*/ 2910468 w 4728117"/>
              <a:gd name="connsiteY31" fmla="*/ 3088887 h 5352585"/>
              <a:gd name="connsiteX32" fmla="*/ 3021980 w 4728117"/>
              <a:gd name="connsiteY32" fmla="*/ 3133492 h 5352585"/>
              <a:gd name="connsiteX33" fmla="*/ 3144644 w 4728117"/>
              <a:gd name="connsiteY33" fmla="*/ 3189248 h 5352585"/>
              <a:gd name="connsiteX34" fmla="*/ 3211551 w 4728117"/>
              <a:gd name="connsiteY34" fmla="*/ 3256156 h 5352585"/>
              <a:gd name="connsiteX35" fmla="*/ 3233853 w 4728117"/>
              <a:gd name="connsiteY35" fmla="*/ 3289609 h 5352585"/>
              <a:gd name="connsiteX36" fmla="*/ 3334214 w 4728117"/>
              <a:gd name="connsiteY36" fmla="*/ 3311912 h 5352585"/>
              <a:gd name="connsiteX37" fmla="*/ 3389970 w 4728117"/>
              <a:gd name="connsiteY37" fmla="*/ 3401122 h 5352585"/>
              <a:gd name="connsiteX38" fmla="*/ 3456878 w 4728117"/>
              <a:gd name="connsiteY38" fmla="*/ 3523785 h 5352585"/>
              <a:gd name="connsiteX39" fmla="*/ 3490331 w 4728117"/>
              <a:gd name="connsiteY39" fmla="*/ 3601844 h 5352585"/>
              <a:gd name="connsiteX40" fmla="*/ 3546087 w 4728117"/>
              <a:gd name="connsiteY40" fmla="*/ 3769112 h 5352585"/>
              <a:gd name="connsiteX41" fmla="*/ 3579541 w 4728117"/>
              <a:gd name="connsiteY41" fmla="*/ 3869473 h 5352585"/>
              <a:gd name="connsiteX42" fmla="*/ 3590692 w 4728117"/>
              <a:gd name="connsiteY42" fmla="*/ 3958683 h 5352585"/>
              <a:gd name="connsiteX43" fmla="*/ 3624146 w 4728117"/>
              <a:gd name="connsiteY43" fmla="*/ 4304370 h 5352585"/>
              <a:gd name="connsiteX44" fmla="*/ 3646448 w 4728117"/>
              <a:gd name="connsiteY44" fmla="*/ 4371278 h 5352585"/>
              <a:gd name="connsiteX45" fmla="*/ 3668751 w 4728117"/>
              <a:gd name="connsiteY45" fmla="*/ 4449336 h 5352585"/>
              <a:gd name="connsiteX46" fmla="*/ 3735658 w 4728117"/>
              <a:gd name="connsiteY46" fmla="*/ 4572000 h 5352585"/>
              <a:gd name="connsiteX47" fmla="*/ 3757961 w 4728117"/>
              <a:gd name="connsiteY47" fmla="*/ 4650058 h 5352585"/>
              <a:gd name="connsiteX48" fmla="*/ 3813717 w 4728117"/>
              <a:gd name="connsiteY48" fmla="*/ 4739268 h 5352585"/>
              <a:gd name="connsiteX49" fmla="*/ 3880624 w 4728117"/>
              <a:gd name="connsiteY49" fmla="*/ 4806175 h 5352585"/>
              <a:gd name="connsiteX50" fmla="*/ 3925229 w 4728117"/>
              <a:gd name="connsiteY50" fmla="*/ 4850780 h 5352585"/>
              <a:gd name="connsiteX51" fmla="*/ 3969834 w 4728117"/>
              <a:gd name="connsiteY51" fmla="*/ 4884234 h 5352585"/>
              <a:gd name="connsiteX52" fmla="*/ 4003287 w 4728117"/>
              <a:gd name="connsiteY52" fmla="*/ 4917687 h 5352585"/>
              <a:gd name="connsiteX53" fmla="*/ 4070195 w 4728117"/>
              <a:gd name="connsiteY53" fmla="*/ 4962292 h 5352585"/>
              <a:gd name="connsiteX54" fmla="*/ 4103648 w 4728117"/>
              <a:gd name="connsiteY54" fmla="*/ 4995746 h 5352585"/>
              <a:gd name="connsiteX55" fmla="*/ 4170556 w 4728117"/>
              <a:gd name="connsiteY55" fmla="*/ 5040351 h 5352585"/>
              <a:gd name="connsiteX56" fmla="*/ 4304370 w 4728117"/>
              <a:gd name="connsiteY56" fmla="*/ 5151863 h 5352585"/>
              <a:gd name="connsiteX57" fmla="*/ 4415883 w 4728117"/>
              <a:gd name="connsiteY57" fmla="*/ 5207619 h 5352585"/>
              <a:gd name="connsiteX58" fmla="*/ 4460487 w 4728117"/>
              <a:gd name="connsiteY58" fmla="*/ 5241073 h 5352585"/>
              <a:gd name="connsiteX59" fmla="*/ 4549697 w 4728117"/>
              <a:gd name="connsiteY59" fmla="*/ 5274526 h 5352585"/>
              <a:gd name="connsiteX60" fmla="*/ 4661209 w 4728117"/>
              <a:gd name="connsiteY60" fmla="*/ 5319131 h 5352585"/>
              <a:gd name="connsiteX61" fmla="*/ 4705814 w 4728117"/>
              <a:gd name="connsiteY61" fmla="*/ 5341434 h 5352585"/>
              <a:gd name="connsiteX62" fmla="*/ 4728117 w 4728117"/>
              <a:gd name="connsiteY62" fmla="*/ 5352585 h 5352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</a:cxnLst>
            <a:rect l="l" t="t" r="r" b="b"/>
            <a:pathLst>
              <a:path w="4728117" h="5352585">
                <a:moveTo>
                  <a:pt x="0" y="0"/>
                </a:moveTo>
                <a:cubicBezTo>
                  <a:pt x="36609" y="73219"/>
                  <a:pt x="38768" y="71701"/>
                  <a:pt x="66907" y="156117"/>
                </a:cubicBezTo>
                <a:cubicBezTo>
                  <a:pt x="79179" y="192933"/>
                  <a:pt x="84600" y="232166"/>
                  <a:pt x="100361" y="267629"/>
                </a:cubicBezTo>
                <a:cubicBezTo>
                  <a:pt x="144245" y="366367"/>
                  <a:pt x="206539" y="456712"/>
                  <a:pt x="245327" y="557561"/>
                </a:cubicBezTo>
                <a:cubicBezTo>
                  <a:pt x="263912" y="605883"/>
                  <a:pt x="277930" y="656219"/>
                  <a:pt x="301083" y="702526"/>
                </a:cubicBezTo>
                <a:cubicBezTo>
                  <a:pt x="392115" y="884591"/>
                  <a:pt x="375276" y="780360"/>
                  <a:pt x="501805" y="970156"/>
                </a:cubicBezTo>
                <a:cubicBezTo>
                  <a:pt x="516673" y="992458"/>
                  <a:pt x="532618" y="1014079"/>
                  <a:pt x="546409" y="1037063"/>
                </a:cubicBezTo>
                <a:cubicBezTo>
                  <a:pt x="568712" y="1074234"/>
                  <a:pt x="582665" y="1117923"/>
                  <a:pt x="613317" y="1148575"/>
                </a:cubicBezTo>
                <a:lnTo>
                  <a:pt x="802887" y="1338146"/>
                </a:lnTo>
                <a:cubicBezTo>
                  <a:pt x="825190" y="1360449"/>
                  <a:pt x="844129" y="1386720"/>
                  <a:pt x="869795" y="1405053"/>
                </a:cubicBezTo>
                <a:cubicBezTo>
                  <a:pt x="895814" y="1423638"/>
                  <a:pt x="922710" y="1441054"/>
                  <a:pt x="947853" y="1460809"/>
                </a:cubicBezTo>
                <a:cubicBezTo>
                  <a:pt x="974800" y="1481982"/>
                  <a:pt x="997886" y="1507995"/>
                  <a:pt x="1025912" y="1527717"/>
                </a:cubicBezTo>
                <a:cubicBezTo>
                  <a:pt x="1098423" y="1578744"/>
                  <a:pt x="1176785" y="1621147"/>
                  <a:pt x="1248936" y="1672683"/>
                </a:cubicBezTo>
                <a:cubicBezTo>
                  <a:pt x="1304375" y="1712282"/>
                  <a:pt x="1378061" y="1768048"/>
                  <a:pt x="1438507" y="1795346"/>
                </a:cubicBezTo>
                <a:cubicBezTo>
                  <a:pt x="1514635" y="1829726"/>
                  <a:pt x="1597971" y="1847199"/>
                  <a:pt x="1672683" y="1884556"/>
                </a:cubicBezTo>
                <a:cubicBezTo>
                  <a:pt x="1793432" y="1944931"/>
                  <a:pt x="1730352" y="1918648"/>
                  <a:pt x="1862253" y="1962614"/>
                </a:cubicBezTo>
                <a:cubicBezTo>
                  <a:pt x="2022541" y="2082831"/>
                  <a:pt x="1776234" y="1900490"/>
                  <a:pt x="1962614" y="2029522"/>
                </a:cubicBezTo>
                <a:cubicBezTo>
                  <a:pt x="1993175" y="2050680"/>
                  <a:pt x="2022087" y="2074127"/>
                  <a:pt x="2051824" y="2096429"/>
                </a:cubicBezTo>
                <a:lnTo>
                  <a:pt x="2096429" y="2129883"/>
                </a:lnTo>
                <a:cubicBezTo>
                  <a:pt x="2107580" y="2148468"/>
                  <a:pt x="2116343" y="2168714"/>
                  <a:pt x="2129883" y="2185639"/>
                </a:cubicBezTo>
                <a:cubicBezTo>
                  <a:pt x="2146302" y="2206163"/>
                  <a:pt x="2171059" y="2219526"/>
                  <a:pt x="2185639" y="2241395"/>
                </a:cubicBezTo>
                <a:cubicBezTo>
                  <a:pt x="2262773" y="2357096"/>
                  <a:pt x="2145372" y="2177998"/>
                  <a:pt x="2230244" y="2319453"/>
                </a:cubicBezTo>
                <a:cubicBezTo>
                  <a:pt x="2244035" y="2342438"/>
                  <a:pt x="2261057" y="2363377"/>
                  <a:pt x="2274848" y="2386361"/>
                </a:cubicBezTo>
                <a:cubicBezTo>
                  <a:pt x="2316855" y="2456371"/>
                  <a:pt x="2298609" y="2422731"/>
                  <a:pt x="2330605" y="2486722"/>
                </a:cubicBezTo>
                <a:cubicBezTo>
                  <a:pt x="2334322" y="2505307"/>
                  <a:pt x="2336310" y="2524324"/>
                  <a:pt x="2341756" y="2542478"/>
                </a:cubicBezTo>
                <a:cubicBezTo>
                  <a:pt x="2359048" y="2600120"/>
                  <a:pt x="2364393" y="2591582"/>
                  <a:pt x="2386361" y="2642839"/>
                </a:cubicBezTo>
                <a:cubicBezTo>
                  <a:pt x="2419671" y="2720562"/>
                  <a:pt x="2412692" y="2754043"/>
                  <a:pt x="2475570" y="2798956"/>
                </a:cubicBezTo>
                <a:cubicBezTo>
                  <a:pt x="2485135" y="2805788"/>
                  <a:pt x="2497873" y="2806390"/>
                  <a:pt x="2509024" y="2810107"/>
                </a:cubicBezTo>
                <a:cubicBezTo>
                  <a:pt x="2581329" y="2882412"/>
                  <a:pt x="2496623" y="2803116"/>
                  <a:pt x="2598234" y="2877014"/>
                </a:cubicBezTo>
                <a:cubicBezTo>
                  <a:pt x="2621713" y="2894089"/>
                  <a:pt x="2641662" y="2915695"/>
                  <a:pt x="2665141" y="2932770"/>
                </a:cubicBezTo>
                <a:cubicBezTo>
                  <a:pt x="2682670" y="2945518"/>
                  <a:pt x="2703141" y="2953795"/>
                  <a:pt x="2720897" y="2966224"/>
                </a:cubicBezTo>
                <a:cubicBezTo>
                  <a:pt x="2805522" y="3025462"/>
                  <a:pt x="2780945" y="3037078"/>
                  <a:pt x="2910468" y="3088887"/>
                </a:cubicBezTo>
                <a:cubicBezTo>
                  <a:pt x="2947639" y="3103755"/>
                  <a:pt x="2985396" y="3117233"/>
                  <a:pt x="3021980" y="3133492"/>
                </a:cubicBezTo>
                <a:cubicBezTo>
                  <a:pt x="3171559" y="3199972"/>
                  <a:pt x="3062023" y="3161708"/>
                  <a:pt x="3144644" y="3189248"/>
                </a:cubicBezTo>
                <a:cubicBezTo>
                  <a:pt x="3190840" y="3220047"/>
                  <a:pt x="3173828" y="3203345"/>
                  <a:pt x="3211551" y="3256156"/>
                </a:cubicBezTo>
                <a:cubicBezTo>
                  <a:pt x="3219341" y="3267062"/>
                  <a:pt x="3222702" y="3282175"/>
                  <a:pt x="3233853" y="3289609"/>
                </a:cubicBezTo>
                <a:cubicBezTo>
                  <a:pt x="3240605" y="3294110"/>
                  <a:pt x="3332981" y="3311665"/>
                  <a:pt x="3334214" y="3311912"/>
                </a:cubicBezTo>
                <a:cubicBezTo>
                  <a:pt x="3355808" y="3376691"/>
                  <a:pt x="3332120" y="3318478"/>
                  <a:pt x="3389970" y="3401122"/>
                </a:cubicBezTo>
                <a:cubicBezTo>
                  <a:pt x="3412854" y="3433813"/>
                  <a:pt x="3440650" y="3488625"/>
                  <a:pt x="3456878" y="3523785"/>
                </a:cubicBezTo>
                <a:cubicBezTo>
                  <a:pt x="3468741" y="3549488"/>
                  <a:pt x="3480657" y="3575240"/>
                  <a:pt x="3490331" y="3601844"/>
                </a:cubicBezTo>
                <a:cubicBezTo>
                  <a:pt x="3510416" y="3657078"/>
                  <a:pt x="3527502" y="3713356"/>
                  <a:pt x="3546087" y="3769112"/>
                </a:cubicBezTo>
                <a:lnTo>
                  <a:pt x="3579541" y="3869473"/>
                </a:lnTo>
                <a:cubicBezTo>
                  <a:pt x="3583258" y="3899210"/>
                  <a:pt x="3587634" y="3928871"/>
                  <a:pt x="3590692" y="3958683"/>
                </a:cubicBezTo>
                <a:cubicBezTo>
                  <a:pt x="3602504" y="4073846"/>
                  <a:pt x="3608643" y="4189645"/>
                  <a:pt x="3624146" y="4304370"/>
                </a:cubicBezTo>
                <a:cubicBezTo>
                  <a:pt x="3627294" y="4327667"/>
                  <a:pt x="3639693" y="4348760"/>
                  <a:pt x="3646448" y="4371278"/>
                </a:cubicBezTo>
                <a:cubicBezTo>
                  <a:pt x="3651805" y="4389136"/>
                  <a:pt x="3659384" y="4430603"/>
                  <a:pt x="3668751" y="4449336"/>
                </a:cubicBezTo>
                <a:cubicBezTo>
                  <a:pt x="3703247" y="4518328"/>
                  <a:pt x="3706072" y="4495077"/>
                  <a:pt x="3735658" y="4572000"/>
                </a:cubicBezTo>
                <a:cubicBezTo>
                  <a:pt x="3745372" y="4597257"/>
                  <a:pt x="3747553" y="4625079"/>
                  <a:pt x="3757961" y="4650058"/>
                </a:cubicBezTo>
                <a:cubicBezTo>
                  <a:pt x="3758778" y="4652018"/>
                  <a:pt x="3803836" y="4728152"/>
                  <a:pt x="3813717" y="4739268"/>
                </a:cubicBezTo>
                <a:cubicBezTo>
                  <a:pt x="3834671" y="4762841"/>
                  <a:pt x="3858322" y="4783873"/>
                  <a:pt x="3880624" y="4806175"/>
                </a:cubicBezTo>
                <a:cubicBezTo>
                  <a:pt x="3895492" y="4821043"/>
                  <a:pt x="3908407" y="4838164"/>
                  <a:pt x="3925229" y="4850780"/>
                </a:cubicBezTo>
                <a:cubicBezTo>
                  <a:pt x="3940097" y="4861931"/>
                  <a:pt x="3955723" y="4872139"/>
                  <a:pt x="3969834" y="4884234"/>
                </a:cubicBezTo>
                <a:cubicBezTo>
                  <a:pt x="3981807" y="4894497"/>
                  <a:pt x="3990839" y="4908005"/>
                  <a:pt x="4003287" y="4917687"/>
                </a:cubicBezTo>
                <a:cubicBezTo>
                  <a:pt x="4024445" y="4934143"/>
                  <a:pt x="4049037" y="4945836"/>
                  <a:pt x="4070195" y="4962292"/>
                </a:cubicBezTo>
                <a:cubicBezTo>
                  <a:pt x="4082643" y="4971974"/>
                  <a:pt x="4091200" y="4986064"/>
                  <a:pt x="4103648" y="4995746"/>
                </a:cubicBezTo>
                <a:cubicBezTo>
                  <a:pt x="4124806" y="5012202"/>
                  <a:pt x="4149398" y="5023895"/>
                  <a:pt x="4170556" y="5040351"/>
                </a:cubicBezTo>
                <a:cubicBezTo>
                  <a:pt x="4216388" y="5075998"/>
                  <a:pt x="4252437" y="5125897"/>
                  <a:pt x="4304370" y="5151863"/>
                </a:cubicBezTo>
                <a:cubicBezTo>
                  <a:pt x="4341541" y="5170448"/>
                  <a:pt x="4379800" y="5187000"/>
                  <a:pt x="4415883" y="5207619"/>
                </a:cubicBezTo>
                <a:cubicBezTo>
                  <a:pt x="4432019" y="5216840"/>
                  <a:pt x="4444241" y="5232047"/>
                  <a:pt x="4460487" y="5241073"/>
                </a:cubicBezTo>
                <a:cubicBezTo>
                  <a:pt x="4480484" y="5252182"/>
                  <a:pt x="4524661" y="5266181"/>
                  <a:pt x="4549697" y="5274526"/>
                </a:cubicBezTo>
                <a:cubicBezTo>
                  <a:pt x="4611773" y="5336602"/>
                  <a:pt x="4550812" y="5289022"/>
                  <a:pt x="4661209" y="5319131"/>
                </a:cubicBezTo>
                <a:cubicBezTo>
                  <a:pt x="4677247" y="5323505"/>
                  <a:pt x="4690946" y="5334000"/>
                  <a:pt x="4705814" y="5341434"/>
                </a:cubicBezTo>
                <a:lnTo>
                  <a:pt x="4728117" y="5352585"/>
                </a:lnTo>
              </a:path>
            </a:pathLst>
          </a:custGeom>
          <a:noFill/>
          <a:ln w="76200">
            <a:solidFill>
              <a:srgbClr val="4472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FCDE897-7C6C-E04F-0BA6-79124B18C178}"/>
              </a:ext>
            </a:extLst>
          </p:cNvPr>
          <p:cNvSpPr txBox="1"/>
          <p:nvPr/>
        </p:nvSpPr>
        <p:spPr>
          <a:xfrm rot="1404834">
            <a:off x="523138" y="2323821"/>
            <a:ext cx="29082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река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ЧЕРЕЗ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деревн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ю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920ED51-5F21-F7FC-AC86-4B2AC2B51AC3}"/>
              </a:ext>
            </a:extLst>
          </p:cNvPr>
          <p:cNvSpPr txBox="1"/>
          <p:nvPr/>
        </p:nvSpPr>
        <p:spPr>
          <a:xfrm>
            <a:off x="5645271" y="2554654"/>
            <a:ext cx="1837197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Webdings" panose="05030102010509060703" pitchFamily="18" charset="2"/>
              </a:rPr>
              <a:t></a:t>
            </a:r>
            <a:endParaRPr kumimoji="0" lang="ru-RU" sz="1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90B40A7A-54B8-CEF2-61BA-34A8F20F21C9}"/>
              </a:ext>
            </a:extLst>
          </p:cNvPr>
          <p:cNvSpPr txBox="1"/>
          <p:nvPr/>
        </p:nvSpPr>
        <p:spPr>
          <a:xfrm>
            <a:off x="8504553" y="-485683"/>
            <a:ext cx="3268727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3900" b="0" i="0" u="none" strike="noStrike" kern="1200" cap="none" spc="0" normalizeH="0" baseline="0" noProof="0" dirty="0">
                <a:ln>
                  <a:noFill/>
                </a:ln>
                <a:solidFill>
                  <a:srgbClr val="362A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Webdings" panose="05030102010509060703" pitchFamily="18" charset="2"/>
              </a:rPr>
              <a:t></a:t>
            </a:r>
            <a:endParaRPr kumimoji="0" lang="ru-RU" sz="6000" b="0" i="0" u="none" strike="noStrike" kern="1200" cap="none" spc="0" normalizeH="0" baseline="0" noProof="0" dirty="0">
              <a:ln>
                <a:noFill/>
              </a:ln>
              <a:solidFill>
                <a:srgbClr val="362A5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782CB20F-665F-36D3-C039-4F4385052878}"/>
              </a:ext>
            </a:extLst>
          </p:cNvPr>
          <p:cNvSpPr txBox="1"/>
          <p:nvPr/>
        </p:nvSpPr>
        <p:spPr>
          <a:xfrm>
            <a:off x="7183626" y="3155222"/>
            <a:ext cx="33788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деревня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ПОД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Омск</a:t>
            </a:r>
            <a:r>
              <a:rPr kumimoji="0" lang="ru-RU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ОМ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375D1E8F-6C9D-2824-803A-9308684E3B98}"/>
              </a:ext>
            </a:extLst>
          </p:cNvPr>
          <p:cNvSpPr txBox="1"/>
          <p:nvPr/>
        </p:nvSpPr>
        <p:spPr>
          <a:xfrm>
            <a:off x="4207322" y="2138953"/>
            <a:ext cx="109266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Webdings" panose="05030102010509060703" pitchFamily="18" charset="2"/>
              </a:rPr>
              <a:t></a:t>
            </a:r>
            <a:endParaRPr kumimoji="0" lang="ru-RU" sz="8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E35995B3-1817-066B-8546-D0570FC7648D}"/>
              </a:ext>
            </a:extLst>
          </p:cNvPr>
          <p:cNvSpPr txBox="1"/>
          <p:nvPr/>
        </p:nvSpPr>
        <p:spPr>
          <a:xfrm>
            <a:off x="4978894" y="2109802"/>
            <a:ext cx="25302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дом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НА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окраин</a:t>
            </a:r>
            <a:r>
              <a:rPr kumimoji="0" lang="ru-RU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6" name="Группа 35">
            <a:extLst>
              <a:ext uri="{FF2B5EF4-FFF2-40B4-BE49-F238E27FC236}">
                <a16:creationId xmlns:a16="http://schemas.microsoft.com/office/drawing/2014/main" id="{CE3DB600-0F41-99DB-33F6-F488D43960A5}"/>
              </a:ext>
            </a:extLst>
          </p:cNvPr>
          <p:cNvGrpSpPr/>
          <p:nvPr/>
        </p:nvGrpSpPr>
        <p:grpSpPr>
          <a:xfrm rot="19589168">
            <a:off x="284702" y="5103983"/>
            <a:ext cx="3163596" cy="1806783"/>
            <a:chOff x="6343062" y="2570952"/>
            <a:chExt cx="5216277" cy="1806783"/>
          </a:xfrm>
        </p:grpSpPr>
        <p:cxnSp>
          <p:nvCxnSpPr>
            <p:cNvPr id="37" name="Прямая со стрелкой 36">
              <a:extLst>
                <a:ext uri="{FF2B5EF4-FFF2-40B4-BE49-F238E27FC236}">
                  <a16:creationId xmlns:a16="http://schemas.microsoft.com/office/drawing/2014/main" id="{CD6B61F1-7271-4D31-E663-A215C0C0BE7A}"/>
                </a:ext>
              </a:extLst>
            </p:cNvPr>
            <p:cNvCxnSpPr>
              <a:cxnSpLocks/>
            </p:cNvCxnSpPr>
            <p:nvPr/>
          </p:nvCxnSpPr>
          <p:spPr>
            <a:xfrm rot="2010832" flipV="1">
              <a:off x="6737578" y="2570952"/>
              <a:ext cx="4769383" cy="1806783"/>
            </a:xfrm>
            <a:prstGeom prst="straightConnector1">
              <a:avLst/>
            </a:prstGeom>
            <a:ln w="762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0A765774-82BF-8701-2C1A-968A136205AF}"/>
                </a:ext>
              </a:extLst>
            </p:cNvPr>
            <p:cNvSpPr txBox="1">
              <a:spLocks noChangeAspect="1"/>
            </p:cNvSpPr>
            <p:nvPr/>
          </p:nvSpPr>
          <p:spPr>
            <a:xfrm>
              <a:off x="6343062" y="2916486"/>
              <a:ext cx="521627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дорога </a:t>
              </a:r>
              <a:r>
                <a:rPr kumimoji="0" lang="ru-RU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libri" panose="020F0502020204030204"/>
                  <a:ea typeface="+mn-ea"/>
                  <a:cs typeface="+mn-cs"/>
                </a:rPr>
                <a:t>ДО</a:t>
              </a:r>
              <a:r>
                <a:rPr kumimoji="0" lang="ru-RU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ru-RU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деревн</a:t>
              </a:r>
              <a:r>
                <a:rPr kumimoji="0" lang="ru-RU" sz="2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И</a:t>
              </a:r>
              <a:endPara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9" name="Группа 38">
            <a:extLst>
              <a:ext uri="{FF2B5EF4-FFF2-40B4-BE49-F238E27FC236}">
                <a16:creationId xmlns:a16="http://schemas.microsoft.com/office/drawing/2014/main" id="{B850DD35-5797-359A-1638-FF48FB4BEB65}"/>
              </a:ext>
            </a:extLst>
          </p:cNvPr>
          <p:cNvGrpSpPr/>
          <p:nvPr/>
        </p:nvGrpSpPr>
        <p:grpSpPr>
          <a:xfrm rot="19904556" flipH="1">
            <a:off x="3188204" y="193955"/>
            <a:ext cx="2083230" cy="3197162"/>
            <a:chOff x="10529628" y="1011576"/>
            <a:chExt cx="3434923" cy="3153476"/>
          </a:xfrm>
        </p:grpSpPr>
        <p:cxnSp>
          <p:nvCxnSpPr>
            <p:cNvPr id="40" name="Прямая со стрелкой 39">
              <a:extLst>
                <a:ext uri="{FF2B5EF4-FFF2-40B4-BE49-F238E27FC236}">
                  <a16:creationId xmlns:a16="http://schemas.microsoft.com/office/drawing/2014/main" id="{EB37100F-5D89-59F2-21C7-1CE9687091DA}"/>
                </a:ext>
              </a:extLst>
            </p:cNvPr>
            <p:cNvCxnSpPr>
              <a:cxnSpLocks/>
            </p:cNvCxnSpPr>
            <p:nvPr/>
          </p:nvCxnSpPr>
          <p:spPr>
            <a:xfrm rot="19904556" flipH="1">
              <a:off x="10529628" y="1792821"/>
              <a:ext cx="3434923" cy="1089012"/>
            </a:xfrm>
            <a:prstGeom prst="straightConnector1">
              <a:avLst/>
            </a:prstGeom>
            <a:ln w="762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20A024E2-6FA1-ED7C-F19F-3C448B846A19}"/>
                </a:ext>
              </a:extLst>
            </p:cNvPr>
            <p:cNvSpPr txBox="1">
              <a:spLocks noChangeAspect="1"/>
            </p:cNvSpPr>
            <p:nvPr/>
          </p:nvSpPr>
          <p:spPr>
            <a:xfrm rot="18209112" flipH="1">
              <a:off x="9846011" y="2207707"/>
              <a:ext cx="3153476" cy="7612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дорога </a:t>
              </a:r>
              <a:r>
                <a:rPr kumimoji="0" lang="ru-RU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libri" panose="020F0502020204030204"/>
                  <a:ea typeface="+mn-ea"/>
                  <a:cs typeface="+mn-cs"/>
                </a:rPr>
                <a:t>К</a:t>
              </a:r>
              <a:r>
                <a:rPr kumimoji="0" lang="ru-RU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ru-RU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деревн</a:t>
              </a:r>
              <a:r>
                <a:rPr kumimoji="0" lang="ru-RU" sz="2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Е</a:t>
              </a:r>
              <a:endPara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cxnSp>
        <p:nvCxnSpPr>
          <p:cNvPr id="43" name="Прямая со стрелкой 42">
            <a:extLst>
              <a:ext uri="{FF2B5EF4-FFF2-40B4-BE49-F238E27FC236}">
                <a16:creationId xmlns:a16="http://schemas.microsoft.com/office/drawing/2014/main" id="{29A2649B-0DED-CEF1-6D28-7FEEE58FD0F9}"/>
              </a:ext>
            </a:extLst>
          </p:cNvPr>
          <p:cNvCxnSpPr>
            <a:cxnSpLocks/>
            <a:endCxn id="29" idx="0"/>
          </p:cNvCxnSpPr>
          <p:nvPr/>
        </p:nvCxnSpPr>
        <p:spPr>
          <a:xfrm>
            <a:off x="2585583" y="955696"/>
            <a:ext cx="2168069" cy="1183257"/>
          </a:xfrm>
          <a:prstGeom prst="straightConnector1">
            <a:avLst/>
          </a:prstGeom>
          <a:ln w="7620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Box 50">
            <a:extLst>
              <a:ext uri="{FF2B5EF4-FFF2-40B4-BE49-F238E27FC236}">
                <a16:creationId xmlns:a16="http://schemas.microsoft.com/office/drawing/2014/main" id="{173C5605-F899-B041-CE2A-7AC9666ADEB0}"/>
              </a:ext>
            </a:extLst>
          </p:cNvPr>
          <p:cNvSpPr txBox="1">
            <a:spLocks noChangeAspect="1"/>
          </p:cNvSpPr>
          <p:nvPr/>
        </p:nvSpPr>
        <p:spPr>
          <a:xfrm rot="1695444">
            <a:off x="1900862" y="1361353"/>
            <a:ext cx="27472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дорога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ОТ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деревн</a:t>
            </a:r>
            <a:r>
              <a:rPr kumimoji="0" lang="ru-RU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DDD49D83-15F1-587D-6D47-F7673A650021}"/>
              </a:ext>
            </a:extLst>
          </p:cNvPr>
          <p:cNvSpPr txBox="1"/>
          <p:nvPr/>
        </p:nvSpPr>
        <p:spPr>
          <a:xfrm>
            <a:off x="1304426" y="-121974"/>
            <a:ext cx="199371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Webdings" panose="05030102010509060703" pitchFamily="18" charset="2"/>
              </a:rPr>
              <a:t></a:t>
            </a:r>
            <a:endParaRPr kumimoji="0" lang="ru-RU" sz="6600" b="0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589F6462-8AB3-6CFC-AC2C-29234F578E1E}"/>
              </a:ext>
            </a:extLst>
          </p:cNvPr>
          <p:cNvSpPr txBox="1"/>
          <p:nvPr/>
        </p:nvSpPr>
        <p:spPr>
          <a:xfrm>
            <a:off x="125392" y="42021"/>
            <a:ext cx="131311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палатка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В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лес</a:t>
            </a:r>
            <a:r>
              <a:rPr kumimoji="0" lang="ru-RU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C8B2178-5695-D81C-D4B5-8E488E87C8C6}"/>
              </a:ext>
            </a:extLst>
          </p:cNvPr>
          <p:cNvSpPr txBox="1"/>
          <p:nvPr/>
        </p:nvSpPr>
        <p:spPr>
          <a:xfrm>
            <a:off x="4436076" y="986022"/>
            <a:ext cx="10324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 иду…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D6F9220-C0D0-8F48-4926-C93812C401C9}"/>
              </a:ext>
            </a:extLst>
          </p:cNvPr>
          <p:cNvSpPr txBox="1"/>
          <p:nvPr/>
        </p:nvSpPr>
        <p:spPr>
          <a:xfrm>
            <a:off x="2301284" y="1471882"/>
            <a:ext cx="10324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 иду…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189F6DB-190A-1E68-0960-F35A3804E0B5}"/>
              </a:ext>
            </a:extLst>
          </p:cNvPr>
          <p:cNvSpPr txBox="1"/>
          <p:nvPr/>
        </p:nvSpPr>
        <p:spPr>
          <a:xfrm>
            <a:off x="476146" y="3572592"/>
            <a:ext cx="22794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дорога ведет…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6346C2F-6763-7940-28D1-4799E483D5A0}"/>
              </a:ext>
            </a:extLst>
          </p:cNvPr>
          <p:cNvSpPr txBox="1"/>
          <p:nvPr/>
        </p:nvSpPr>
        <p:spPr>
          <a:xfrm>
            <a:off x="1419194" y="6146842"/>
            <a:ext cx="22794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 этой дороге можно дойти…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5AC9680-49C7-0993-584F-0CF1F3B029B8}"/>
              </a:ext>
            </a:extLst>
          </p:cNvPr>
          <p:cNvSpPr txBox="1"/>
          <p:nvPr/>
        </p:nvSpPr>
        <p:spPr>
          <a:xfrm>
            <a:off x="-19197" y="4776078"/>
            <a:ext cx="22794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поезд идет…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14BD603-5703-046B-5EAF-B0039D5D3DDC}"/>
              </a:ext>
            </a:extLst>
          </p:cNvPr>
          <p:cNvSpPr txBox="1"/>
          <p:nvPr/>
        </p:nvSpPr>
        <p:spPr>
          <a:xfrm>
            <a:off x="-26899" y="2375315"/>
            <a:ext cx="22794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река протекает…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E5AF907-437D-6BF2-7207-E82F6F7FB107}"/>
              </a:ext>
            </a:extLst>
          </p:cNvPr>
          <p:cNvSpPr txBox="1"/>
          <p:nvPr/>
        </p:nvSpPr>
        <p:spPr>
          <a:xfrm>
            <a:off x="47788" y="759529"/>
            <a:ext cx="22794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мы поставили палатку …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4F528FE-723C-53B3-4564-2D21E819BC90}"/>
              </a:ext>
            </a:extLst>
          </p:cNvPr>
          <p:cNvSpPr txBox="1"/>
          <p:nvPr/>
        </p:nvSpPr>
        <p:spPr>
          <a:xfrm>
            <a:off x="5873475" y="1849873"/>
            <a:ext cx="22794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дом стоит…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B0F6C03-859A-6C97-F904-7DF815187F27}"/>
              </a:ext>
            </a:extLst>
          </p:cNvPr>
          <p:cNvSpPr txBox="1"/>
          <p:nvPr/>
        </p:nvSpPr>
        <p:spPr>
          <a:xfrm>
            <a:off x="7587427" y="3731529"/>
            <a:ext cx="22794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мы уже выехали…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6C1A438-AE4C-AB87-FC7B-4C4C3111D9EC}"/>
              </a:ext>
            </a:extLst>
          </p:cNvPr>
          <p:cNvSpPr txBox="1"/>
          <p:nvPr/>
        </p:nvSpPr>
        <p:spPr>
          <a:xfrm>
            <a:off x="8208333" y="6201150"/>
            <a:ext cx="22794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мы встретились…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A023D99-401A-7B2F-0E25-30A9A4B30C11}"/>
              </a:ext>
            </a:extLst>
          </p:cNvPr>
          <p:cNvSpPr txBox="1"/>
          <p:nvPr/>
        </p:nvSpPr>
        <p:spPr>
          <a:xfrm>
            <a:off x="4627333" y="5813017"/>
            <a:ext cx="22794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 люблю отдыхать…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E047955B-52B1-1211-4A64-8EEF927174FB}"/>
              </a:ext>
            </a:extLst>
          </p:cNvPr>
          <p:cNvSpPr txBox="1"/>
          <p:nvPr/>
        </p:nvSpPr>
        <p:spPr>
          <a:xfrm>
            <a:off x="7525392" y="2945876"/>
            <a:ext cx="38996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его родная деревня находится …</a:t>
            </a:r>
          </a:p>
        </p:txBody>
      </p:sp>
    </p:spTree>
    <p:extLst>
      <p:ext uri="{BB962C8B-B14F-4D97-AF65-F5344CB8AC3E}">
        <p14:creationId xmlns:p14="http://schemas.microsoft.com/office/powerpoint/2010/main" val="418546889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91106A9-CE61-FD8F-9043-D1D5F1C512E3}"/>
              </a:ext>
            </a:extLst>
          </p:cNvPr>
          <p:cNvSpPr txBox="1"/>
          <p:nvPr/>
        </p:nvSpPr>
        <p:spPr>
          <a:xfrm>
            <a:off x="74428" y="85060"/>
            <a:ext cx="118021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Переделайте предложение так, чтобы дополнение или обстоятельство стало несогласованным определением.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BBEDAEB-4CA1-B9BA-7C7E-E1925A70B2D4}"/>
              </a:ext>
            </a:extLst>
          </p:cNvPr>
          <p:cNvSpPr txBox="1"/>
          <p:nvPr/>
        </p:nvSpPr>
        <p:spPr>
          <a:xfrm>
            <a:off x="191386" y="539453"/>
            <a:ext cx="111641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Я встретил Новый год с родителями.                           Это был мой последний Новый год с родителями.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Стрелка: вправо 1">
            <a:extLst>
              <a:ext uri="{FF2B5EF4-FFF2-40B4-BE49-F238E27FC236}">
                <a16:creationId xmlns:a16="http://schemas.microsoft.com/office/drawing/2014/main" id="{8CE978EF-626C-ECBB-4428-DEC85AAE372A}"/>
              </a:ext>
            </a:extLst>
          </p:cNvPr>
          <p:cNvSpPr/>
          <p:nvPr/>
        </p:nvSpPr>
        <p:spPr>
          <a:xfrm>
            <a:off x="4072269" y="454392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6554863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91106A9-CE61-FD8F-9043-D1D5F1C512E3}"/>
              </a:ext>
            </a:extLst>
          </p:cNvPr>
          <p:cNvSpPr txBox="1"/>
          <p:nvPr/>
        </p:nvSpPr>
        <p:spPr>
          <a:xfrm>
            <a:off x="74428" y="85060"/>
            <a:ext cx="118021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Переделайте предложение так, чтобы дополнение или обстоятельство стало несогласованным определением.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BBEDAEB-4CA1-B9BA-7C7E-E1925A70B2D4}"/>
              </a:ext>
            </a:extLst>
          </p:cNvPr>
          <p:cNvSpPr txBox="1"/>
          <p:nvPr/>
        </p:nvSpPr>
        <p:spPr>
          <a:xfrm>
            <a:off x="191386" y="539453"/>
            <a:ext cx="111641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Я встретил Новый год с родителями.                           Это был мой последний Новый год с родителями.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Стрелка: вправо 1">
            <a:extLst>
              <a:ext uri="{FF2B5EF4-FFF2-40B4-BE49-F238E27FC236}">
                <a16:creationId xmlns:a16="http://schemas.microsoft.com/office/drawing/2014/main" id="{8CE978EF-626C-ECBB-4428-DEC85AAE372A}"/>
              </a:ext>
            </a:extLst>
          </p:cNvPr>
          <p:cNvSpPr/>
          <p:nvPr/>
        </p:nvSpPr>
        <p:spPr>
          <a:xfrm>
            <a:off x="4072269" y="454392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9F8A7CF-47F3-BE68-6C94-1068A0CF7AF5}"/>
              </a:ext>
            </a:extLst>
          </p:cNvPr>
          <p:cNvSpPr txBox="1"/>
          <p:nvPr/>
        </p:nvSpPr>
        <p:spPr>
          <a:xfrm>
            <a:off x="1222745" y="1185784"/>
            <a:ext cx="17437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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</a:t>
            </a:r>
            <a:r>
              <a:rPr kumimoji="0" lang="ru-RU" sz="1800" b="0" i="0" u="dbl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встретил</a:t>
            </a:r>
          </a:p>
        </p:txBody>
      </p:sp>
      <p:cxnSp>
        <p:nvCxnSpPr>
          <p:cNvPr id="7" name="Прямая со стрелкой 6">
            <a:extLst>
              <a:ext uri="{FF2B5EF4-FFF2-40B4-BE49-F238E27FC236}">
                <a16:creationId xmlns:a16="http://schemas.microsoft.com/office/drawing/2014/main" id="{BA7A059D-18F6-818E-7F3D-ABC74F5DC42A}"/>
              </a:ext>
            </a:extLst>
          </p:cNvPr>
          <p:cNvCxnSpPr/>
          <p:nvPr/>
        </p:nvCxnSpPr>
        <p:spPr>
          <a:xfrm flipH="1">
            <a:off x="1222745" y="1555116"/>
            <a:ext cx="1063255" cy="75214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Прямая со стрелкой 8">
            <a:extLst>
              <a:ext uri="{FF2B5EF4-FFF2-40B4-BE49-F238E27FC236}">
                <a16:creationId xmlns:a16="http://schemas.microsoft.com/office/drawing/2014/main" id="{9A44A4FA-6D16-0010-2EFA-7228D6240109}"/>
              </a:ext>
            </a:extLst>
          </p:cNvPr>
          <p:cNvCxnSpPr>
            <a:cxnSpLocks/>
          </p:cNvCxnSpPr>
          <p:nvPr/>
        </p:nvCxnSpPr>
        <p:spPr>
          <a:xfrm>
            <a:off x="2413591" y="1555116"/>
            <a:ext cx="1063256" cy="75214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" name="Овал 12">
            <a:extLst>
              <a:ext uri="{FF2B5EF4-FFF2-40B4-BE49-F238E27FC236}">
                <a16:creationId xmlns:a16="http://schemas.microsoft.com/office/drawing/2014/main" id="{09BB7C3C-09E5-5927-9554-9A566309DEC2}"/>
              </a:ext>
            </a:extLst>
          </p:cNvPr>
          <p:cNvSpPr/>
          <p:nvPr/>
        </p:nvSpPr>
        <p:spPr>
          <a:xfrm>
            <a:off x="1222744" y="1722474"/>
            <a:ext cx="1052623" cy="404038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что?</a:t>
            </a:r>
          </a:p>
        </p:txBody>
      </p:sp>
      <p:sp>
        <p:nvSpPr>
          <p:cNvPr id="15" name="Овал 14">
            <a:extLst>
              <a:ext uri="{FF2B5EF4-FFF2-40B4-BE49-F238E27FC236}">
                <a16:creationId xmlns:a16="http://schemas.microsoft.com/office/drawing/2014/main" id="{3A71A8DE-AF5D-3B31-A76C-1B9D0CE605FE}"/>
              </a:ext>
            </a:extLst>
          </p:cNvPr>
          <p:cNvSpPr/>
          <p:nvPr/>
        </p:nvSpPr>
        <p:spPr>
          <a:xfrm>
            <a:off x="2413592" y="1722474"/>
            <a:ext cx="1403498" cy="404038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 кем?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76AEFA3-C60A-D61B-8733-997629509D45}"/>
              </a:ext>
            </a:extLst>
          </p:cNvPr>
          <p:cNvSpPr txBox="1"/>
          <p:nvPr/>
        </p:nvSpPr>
        <p:spPr>
          <a:xfrm>
            <a:off x="457200" y="2307265"/>
            <a:ext cx="19563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Новый год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86446A0-4D26-68CE-6917-9A6BA9D432E5}"/>
              </a:ext>
            </a:extLst>
          </p:cNvPr>
          <p:cNvSpPr txBox="1"/>
          <p:nvPr/>
        </p:nvSpPr>
        <p:spPr>
          <a:xfrm>
            <a:off x="2838894" y="2308002"/>
            <a:ext cx="19563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 родителями</a:t>
            </a:r>
          </a:p>
        </p:txBody>
      </p:sp>
    </p:spTree>
    <p:extLst>
      <p:ext uri="{BB962C8B-B14F-4D97-AF65-F5344CB8AC3E}">
        <p14:creationId xmlns:p14="http://schemas.microsoft.com/office/powerpoint/2010/main" val="327587620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91106A9-CE61-FD8F-9043-D1D5F1C512E3}"/>
              </a:ext>
            </a:extLst>
          </p:cNvPr>
          <p:cNvSpPr txBox="1"/>
          <p:nvPr/>
        </p:nvSpPr>
        <p:spPr>
          <a:xfrm>
            <a:off x="74428" y="85060"/>
            <a:ext cx="118021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Переделайте предложение так, чтобы дополнение или обстоятельство стало несогласованным определением.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BBEDAEB-4CA1-B9BA-7C7E-E1925A70B2D4}"/>
              </a:ext>
            </a:extLst>
          </p:cNvPr>
          <p:cNvSpPr txBox="1"/>
          <p:nvPr/>
        </p:nvSpPr>
        <p:spPr>
          <a:xfrm>
            <a:off x="191386" y="539453"/>
            <a:ext cx="111641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Я встретил Новый год с родителями.                           Это был мой последний Новый год с родителями.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Стрелка: вправо 1">
            <a:extLst>
              <a:ext uri="{FF2B5EF4-FFF2-40B4-BE49-F238E27FC236}">
                <a16:creationId xmlns:a16="http://schemas.microsoft.com/office/drawing/2014/main" id="{8CE978EF-626C-ECBB-4428-DEC85AAE372A}"/>
              </a:ext>
            </a:extLst>
          </p:cNvPr>
          <p:cNvSpPr/>
          <p:nvPr/>
        </p:nvSpPr>
        <p:spPr>
          <a:xfrm>
            <a:off x="4072269" y="454392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9F8A7CF-47F3-BE68-6C94-1068A0CF7AF5}"/>
              </a:ext>
            </a:extLst>
          </p:cNvPr>
          <p:cNvSpPr txBox="1"/>
          <p:nvPr/>
        </p:nvSpPr>
        <p:spPr>
          <a:xfrm>
            <a:off x="1222745" y="1185784"/>
            <a:ext cx="17437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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</a:t>
            </a:r>
            <a:r>
              <a:rPr kumimoji="0" lang="ru-RU" sz="1800" b="0" i="0" u="dbl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встретил</a:t>
            </a:r>
          </a:p>
        </p:txBody>
      </p:sp>
      <p:cxnSp>
        <p:nvCxnSpPr>
          <p:cNvPr id="7" name="Прямая со стрелкой 6">
            <a:extLst>
              <a:ext uri="{FF2B5EF4-FFF2-40B4-BE49-F238E27FC236}">
                <a16:creationId xmlns:a16="http://schemas.microsoft.com/office/drawing/2014/main" id="{BA7A059D-18F6-818E-7F3D-ABC74F5DC42A}"/>
              </a:ext>
            </a:extLst>
          </p:cNvPr>
          <p:cNvCxnSpPr/>
          <p:nvPr/>
        </p:nvCxnSpPr>
        <p:spPr>
          <a:xfrm flipH="1">
            <a:off x="1222745" y="1555116"/>
            <a:ext cx="1063255" cy="75214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Прямая со стрелкой 8">
            <a:extLst>
              <a:ext uri="{FF2B5EF4-FFF2-40B4-BE49-F238E27FC236}">
                <a16:creationId xmlns:a16="http://schemas.microsoft.com/office/drawing/2014/main" id="{9A44A4FA-6D16-0010-2EFA-7228D6240109}"/>
              </a:ext>
            </a:extLst>
          </p:cNvPr>
          <p:cNvCxnSpPr>
            <a:cxnSpLocks/>
          </p:cNvCxnSpPr>
          <p:nvPr/>
        </p:nvCxnSpPr>
        <p:spPr>
          <a:xfrm>
            <a:off x="2413591" y="1555116"/>
            <a:ext cx="1063256" cy="75214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" name="Овал 12">
            <a:extLst>
              <a:ext uri="{FF2B5EF4-FFF2-40B4-BE49-F238E27FC236}">
                <a16:creationId xmlns:a16="http://schemas.microsoft.com/office/drawing/2014/main" id="{09BB7C3C-09E5-5927-9554-9A566309DEC2}"/>
              </a:ext>
            </a:extLst>
          </p:cNvPr>
          <p:cNvSpPr/>
          <p:nvPr/>
        </p:nvSpPr>
        <p:spPr>
          <a:xfrm>
            <a:off x="1222744" y="1722474"/>
            <a:ext cx="1052623" cy="404038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что?</a:t>
            </a:r>
          </a:p>
        </p:txBody>
      </p:sp>
      <p:sp>
        <p:nvSpPr>
          <p:cNvPr id="15" name="Овал 14">
            <a:extLst>
              <a:ext uri="{FF2B5EF4-FFF2-40B4-BE49-F238E27FC236}">
                <a16:creationId xmlns:a16="http://schemas.microsoft.com/office/drawing/2014/main" id="{3A71A8DE-AF5D-3B31-A76C-1B9D0CE605FE}"/>
              </a:ext>
            </a:extLst>
          </p:cNvPr>
          <p:cNvSpPr/>
          <p:nvPr/>
        </p:nvSpPr>
        <p:spPr>
          <a:xfrm>
            <a:off x="2413592" y="1722474"/>
            <a:ext cx="1403498" cy="404038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 кем?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76AEFA3-C60A-D61B-8733-997629509D45}"/>
              </a:ext>
            </a:extLst>
          </p:cNvPr>
          <p:cNvSpPr txBox="1"/>
          <p:nvPr/>
        </p:nvSpPr>
        <p:spPr>
          <a:xfrm>
            <a:off x="457200" y="2307265"/>
            <a:ext cx="19563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Новый год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86446A0-4D26-68CE-6917-9A6BA9D432E5}"/>
              </a:ext>
            </a:extLst>
          </p:cNvPr>
          <p:cNvSpPr txBox="1"/>
          <p:nvPr/>
        </p:nvSpPr>
        <p:spPr>
          <a:xfrm>
            <a:off x="2838894" y="2308002"/>
            <a:ext cx="19563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 родителями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9B473AD-D7D4-7EEB-60F9-E3B2349E5ED4}"/>
              </a:ext>
            </a:extLst>
          </p:cNvPr>
          <p:cNvSpPr txBox="1"/>
          <p:nvPr/>
        </p:nvSpPr>
        <p:spPr>
          <a:xfrm>
            <a:off x="7123815" y="1269463"/>
            <a:ext cx="27325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Это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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</a:t>
            </a:r>
            <a:r>
              <a:rPr kumimoji="0" lang="ru-RU" sz="1800" b="0" i="0" u="dbl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был </a:t>
            </a:r>
            <a:r>
              <a:rPr kumimoji="0" lang="ru-RU" sz="1800" b="1" i="0" u="dbl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Новый год</a:t>
            </a:r>
          </a:p>
        </p:txBody>
      </p:sp>
      <p:cxnSp>
        <p:nvCxnSpPr>
          <p:cNvPr id="22" name="Прямая со стрелкой 21">
            <a:extLst>
              <a:ext uri="{FF2B5EF4-FFF2-40B4-BE49-F238E27FC236}">
                <a16:creationId xmlns:a16="http://schemas.microsoft.com/office/drawing/2014/main" id="{55B8AE3E-AD65-1304-C6CC-564678D34196}"/>
              </a:ext>
            </a:extLst>
          </p:cNvPr>
          <p:cNvCxnSpPr>
            <a:cxnSpLocks/>
          </p:cNvCxnSpPr>
          <p:nvPr/>
        </p:nvCxnSpPr>
        <p:spPr>
          <a:xfrm flipH="1">
            <a:off x="8201265" y="1548021"/>
            <a:ext cx="1063255" cy="75214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Прямая со стрелкой 23">
            <a:extLst>
              <a:ext uri="{FF2B5EF4-FFF2-40B4-BE49-F238E27FC236}">
                <a16:creationId xmlns:a16="http://schemas.microsoft.com/office/drawing/2014/main" id="{810B60B4-11FF-0BE3-F8F2-43DF22F5DC71}"/>
              </a:ext>
            </a:extLst>
          </p:cNvPr>
          <p:cNvCxnSpPr>
            <a:cxnSpLocks/>
          </p:cNvCxnSpPr>
          <p:nvPr/>
        </p:nvCxnSpPr>
        <p:spPr>
          <a:xfrm>
            <a:off x="9392111" y="1548021"/>
            <a:ext cx="1063256" cy="75214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6" name="Овал 25">
            <a:extLst>
              <a:ext uri="{FF2B5EF4-FFF2-40B4-BE49-F238E27FC236}">
                <a16:creationId xmlns:a16="http://schemas.microsoft.com/office/drawing/2014/main" id="{68E758A1-492A-CD35-58D3-6EF0B738ED71}"/>
              </a:ext>
            </a:extLst>
          </p:cNvPr>
          <p:cNvSpPr/>
          <p:nvPr/>
        </p:nvSpPr>
        <p:spPr>
          <a:xfrm>
            <a:off x="7963786" y="1715379"/>
            <a:ext cx="1290101" cy="404038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какой?</a:t>
            </a:r>
          </a:p>
        </p:txBody>
      </p:sp>
      <p:sp>
        <p:nvSpPr>
          <p:cNvPr id="28" name="Овал 27">
            <a:extLst>
              <a:ext uri="{FF2B5EF4-FFF2-40B4-BE49-F238E27FC236}">
                <a16:creationId xmlns:a16="http://schemas.microsoft.com/office/drawing/2014/main" id="{DBCA1C69-37F8-A97F-75AF-F7C648DCD78F}"/>
              </a:ext>
            </a:extLst>
          </p:cNvPr>
          <p:cNvSpPr/>
          <p:nvPr/>
        </p:nvSpPr>
        <p:spPr>
          <a:xfrm>
            <a:off x="9392112" y="1715379"/>
            <a:ext cx="1403498" cy="404038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какой?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A2995718-BB7A-0D22-14D1-D542D7A4596B}"/>
              </a:ext>
            </a:extLst>
          </p:cNvPr>
          <p:cNvSpPr txBox="1"/>
          <p:nvPr/>
        </p:nvSpPr>
        <p:spPr>
          <a:xfrm>
            <a:off x="7435720" y="2300170"/>
            <a:ext cx="19563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последний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C1940C2C-A50D-D321-54ED-888A335879E6}"/>
              </a:ext>
            </a:extLst>
          </p:cNvPr>
          <p:cNvSpPr txBox="1"/>
          <p:nvPr/>
        </p:nvSpPr>
        <p:spPr>
          <a:xfrm>
            <a:off x="9817414" y="2300907"/>
            <a:ext cx="19563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 родителями</a:t>
            </a:r>
          </a:p>
        </p:txBody>
      </p:sp>
      <p:cxnSp>
        <p:nvCxnSpPr>
          <p:cNvPr id="34" name="Прямая со стрелкой 33">
            <a:extLst>
              <a:ext uri="{FF2B5EF4-FFF2-40B4-BE49-F238E27FC236}">
                <a16:creationId xmlns:a16="http://schemas.microsoft.com/office/drawing/2014/main" id="{7C0025C3-5ABA-34AA-AAC3-5FE764844F74}"/>
              </a:ext>
            </a:extLst>
          </p:cNvPr>
          <p:cNvCxnSpPr>
            <a:cxnSpLocks/>
          </p:cNvCxnSpPr>
          <p:nvPr/>
        </p:nvCxnSpPr>
        <p:spPr>
          <a:xfrm flipH="1">
            <a:off x="7963786" y="2126512"/>
            <a:ext cx="645050" cy="11559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6" name="Овал 35">
            <a:extLst>
              <a:ext uri="{FF2B5EF4-FFF2-40B4-BE49-F238E27FC236}">
                <a16:creationId xmlns:a16="http://schemas.microsoft.com/office/drawing/2014/main" id="{504C5483-5738-2636-E5DB-04CB60AB5694}"/>
              </a:ext>
            </a:extLst>
          </p:cNvPr>
          <p:cNvSpPr/>
          <p:nvPr/>
        </p:nvSpPr>
        <p:spPr>
          <a:xfrm>
            <a:off x="7318735" y="2738260"/>
            <a:ext cx="1290101" cy="404038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чей?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CE74B950-CDF3-5365-3EB1-0A3F96DA0232}"/>
              </a:ext>
            </a:extLst>
          </p:cNvPr>
          <p:cNvSpPr txBox="1"/>
          <p:nvPr/>
        </p:nvSpPr>
        <p:spPr>
          <a:xfrm>
            <a:off x="7768864" y="3211056"/>
            <a:ext cx="6627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мой</a:t>
            </a:r>
          </a:p>
        </p:txBody>
      </p:sp>
    </p:spTree>
    <p:extLst>
      <p:ext uri="{BB962C8B-B14F-4D97-AF65-F5344CB8AC3E}">
        <p14:creationId xmlns:p14="http://schemas.microsoft.com/office/powerpoint/2010/main" val="127815674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91106A9-CE61-FD8F-9043-D1D5F1C512E3}"/>
              </a:ext>
            </a:extLst>
          </p:cNvPr>
          <p:cNvSpPr txBox="1"/>
          <p:nvPr/>
        </p:nvSpPr>
        <p:spPr>
          <a:xfrm>
            <a:off x="74428" y="85060"/>
            <a:ext cx="118021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Переделайте предложение так, чтобы дополнение или обстоятельство стало несогласованным определением.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BBEDAEB-4CA1-B9BA-7C7E-E1925A70B2D4}"/>
              </a:ext>
            </a:extLst>
          </p:cNvPr>
          <p:cNvSpPr txBox="1"/>
          <p:nvPr/>
        </p:nvSpPr>
        <p:spPr>
          <a:xfrm>
            <a:off x="191386" y="539453"/>
            <a:ext cx="111641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Я встретил Новый год с родителями.                           Это был мой последний Новый год с родителями.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Стрелка: вправо 1">
            <a:extLst>
              <a:ext uri="{FF2B5EF4-FFF2-40B4-BE49-F238E27FC236}">
                <a16:creationId xmlns:a16="http://schemas.microsoft.com/office/drawing/2014/main" id="{8CE978EF-626C-ECBB-4428-DEC85AAE372A}"/>
              </a:ext>
            </a:extLst>
          </p:cNvPr>
          <p:cNvSpPr/>
          <p:nvPr/>
        </p:nvSpPr>
        <p:spPr>
          <a:xfrm>
            <a:off x="4072269" y="454392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9F8A7CF-47F3-BE68-6C94-1068A0CF7AF5}"/>
              </a:ext>
            </a:extLst>
          </p:cNvPr>
          <p:cNvSpPr txBox="1"/>
          <p:nvPr/>
        </p:nvSpPr>
        <p:spPr>
          <a:xfrm>
            <a:off x="1222745" y="1185784"/>
            <a:ext cx="17437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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</a:t>
            </a:r>
            <a:r>
              <a:rPr kumimoji="0" lang="ru-RU" sz="1800" b="0" i="0" u="dbl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встретил</a:t>
            </a:r>
          </a:p>
        </p:txBody>
      </p:sp>
      <p:cxnSp>
        <p:nvCxnSpPr>
          <p:cNvPr id="7" name="Прямая со стрелкой 6">
            <a:extLst>
              <a:ext uri="{FF2B5EF4-FFF2-40B4-BE49-F238E27FC236}">
                <a16:creationId xmlns:a16="http://schemas.microsoft.com/office/drawing/2014/main" id="{BA7A059D-18F6-818E-7F3D-ABC74F5DC42A}"/>
              </a:ext>
            </a:extLst>
          </p:cNvPr>
          <p:cNvCxnSpPr/>
          <p:nvPr/>
        </p:nvCxnSpPr>
        <p:spPr>
          <a:xfrm flipH="1">
            <a:off x="1222745" y="1555116"/>
            <a:ext cx="1063255" cy="75214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Прямая со стрелкой 8">
            <a:extLst>
              <a:ext uri="{FF2B5EF4-FFF2-40B4-BE49-F238E27FC236}">
                <a16:creationId xmlns:a16="http://schemas.microsoft.com/office/drawing/2014/main" id="{9A44A4FA-6D16-0010-2EFA-7228D6240109}"/>
              </a:ext>
            </a:extLst>
          </p:cNvPr>
          <p:cNvCxnSpPr>
            <a:cxnSpLocks/>
          </p:cNvCxnSpPr>
          <p:nvPr/>
        </p:nvCxnSpPr>
        <p:spPr>
          <a:xfrm>
            <a:off x="2413591" y="1555116"/>
            <a:ext cx="1063256" cy="75214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" name="Овал 12">
            <a:extLst>
              <a:ext uri="{FF2B5EF4-FFF2-40B4-BE49-F238E27FC236}">
                <a16:creationId xmlns:a16="http://schemas.microsoft.com/office/drawing/2014/main" id="{09BB7C3C-09E5-5927-9554-9A566309DEC2}"/>
              </a:ext>
            </a:extLst>
          </p:cNvPr>
          <p:cNvSpPr/>
          <p:nvPr/>
        </p:nvSpPr>
        <p:spPr>
          <a:xfrm>
            <a:off x="1222744" y="1722474"/>
            <a:ext cx="1052623" cy="404038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что?</a:t>
            </a:r>
          </a:p>
        </p:txBody>
      </p:sp>
      <p:sp>
        <p:nvSpPr>
          <p:cNvPr id="15" name="Овал 14">
            <a:extLst>
              <a:ext uri="{FF2B5EF4-FFF2-40B4-BE49-F238E27FC236}">
                <a16:creationId xmlns:a16="http://schemas.microsoft.com/office/drawing/2014/main" id="{3A71A8DE-AF5D-3B31-A76C-1B9D0CE605FE}"/>
              </a:ext>
            </a:extLst>
          </p:cNvPr>
          <p:cNvSpPr/>
          <p:nvPr/>
        </p:nvSpPr>
        <p:spPr>
          <a:xfrm>
            <a:off x="2413592" y="1722474"/>
            <a:ext cx="1403498" cy="404038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 кем?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76AEFA3-C60A-D61B-8733-997629509D45}"/>
              </a:ext>
            </a:extLst>
          </p:cNvPr>
          <p:cNvSpPr txBox="1"/>
          <p:nvPr/>
        </p:nvSpPr>
        <p:spPr>
          <a:xfrm>
            <a:off x="457200" y="2307265"/>
            <a:ext cx="19563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Новый год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86446A0-4D26-68CE-6917-9A6BA9D432E5}"/>
              </a:ext>
            </a:extLst>
          </p:cNvPr>
          <p:cNvSpPr txBox="1"/>
          <p:nvPr/>
        </p:nvSpPr>
        <p:spPr>
          <a:xfrm>
            <a:off x="2838894" y="2308002"/>
            <a:ext cx="19563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 родителями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9B473AD-D7D4-7EEB-60F9-E3B2349E5ED4}"/>
              </a:ext>
            </a:extLst>
          </p:cNvPr>
          <p:cNvSpPr txBox="1"/>
          <p:nvPr/>
        </p:nvSpPr>
        <p:spPr>
          <a:xfrm>
            <a:off x="7123815" y="1269463"/>
            <a:ext cx="27325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Это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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</a:t>
            </a:r>
            <a:r>
              <a:rPr kumimoji="0" lang="ru-RU" sz="1800" b="0" i="0" u="dbl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был </a:t>
            </a:r>
            <a:r>
              <a:rPr kumimoji="0" lang="ru-RU" sz="1800" b="1" i="0" u="dbl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Новый год</a:t>
            </a:r>
          </a:p>
        </p:txBody>
      </p:sp>
      <p:cxnSp>
        <p:nvCxnSpPr>
          <p:cNvPr id="22" name="Прямая со стрелкой 21">
            <a:extLst>
              <a:ext uri="{FF2B5EF4-FFF2-40B4-BE49-F238E27FC236}">
                <a16:creationId xmlns:a16="http://schemas.microsoft.com/office/drawing/2014/main" id="{55B8AE3E-AD65-1304-C6CC-564678D34196}"/>
              </a:ext>
            </a:extLst>
          </p:cNvPr>
          <p:cNvCxnSpPr>
            <a:cxnSpLocks/>
          </p:cNvCxnSpPr>
          <p:nvPr/>
        </p:nvCxnSpPr>
        <p:spPr>
          <a:xfrm flipH="1">
            <a:off x="8201265" y="1548021"/>
            <a:ext cx="1063255" cy="75214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Прямая со стрелкой 23">
            <a:extLst>
              <a:ext uri="{FF2B5EF4-FFF2-40B4-BE49-F238E27FC236}">
                <a16:creationId xmlns:a16="http://schemas.microsoft.com/office/drawing/2014/main" id="{810B60B4-11FF-0BE3-F8F2-43DF22F5DC71}"/>
              </a:ext>
            </a:extLst>
          </p:cNvPr>
          <p:cNvCxnSpPr>
            <a:cxnSpLocks/>
          </p:cNvCxnSpPr>
          <p:nvPr/>
        </p:nvCxnSpPr>
        <p:spPr>
          <a:xfrm>
            <a:off x="9392111" y="1548021"/>
            <a:ext cx="1063256" cy="75214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6" name="Овал 25">
            <a:extLst>
              <a:ext uri="{FF2B5EF4-FFF2-40B4-BE49-F238E27FC236}">
                <a16:creationId xmlns:a16="http://schemas.microsoft.com/office/drawing/2014/main" id="{68E758A1-492A-CD35-58D3-6EF0B738ED71}"/>
              </a:ext>
            </a:extLst>
          </p:cNvPr>
          <p:cNvSpPr/>
          <p:nvPr/>
        </p:nvSpPr>
        <p:spPr>
          <a:xfrm>
            <a:off x="7963786" y="1715379"/>
            <a:ext cx="1290101" cy="404038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какой?</a:t>
            </a:r>
          </a:p>
        </p:txBody>
      </p:sp>
      <p:sp>
        <p:nvSpPr>
          <p:cNvPr id="28" name="Овал 27">
            <a:extLst>
              <a:ext uri="{FF2B5EF4-FFF2-40B4-BE49-F238E27FC236}">
                <a16:creationId xmlns:a16="http://schemas.microsoft.com/office/drawing/2014/main" id="{DBCA1C69-37F8-A97F-75AF-F7C648DCD78F}"/>
              </a:ext>
            </a:extLst>
          </p:cNvPr>
          <p:cNvSpPr/>
          <p:nvPr/>
        </p:nvSpPr>
        <p:spPr>
          <a:xfrm>
            <a:off x="9392112" y="1715379"/>
            <a:ext cx="1403498" cy="404038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какой?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A2995718-BB7A-0D22-14D1-D542D7A4596B}"/>
              </a:ext>
            </a:extLst>
          </p:cNvPr>
          <p:cNvSpPr txBox="1"/>
          <p:nvPr/>
        </p:nvSpPr>
        <p:spPr>
          <a:xfrm>
            <a:off x="7435720" y="2300170"/>
            <a:ext cx="19563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последний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C1940C2C-A50D-D321-54ED-888A335879E6}"/>
              </a:ext>
            </a:extLst>
          </p:cNvPr>
          <p:cNvSpPr txBox="1"/>
          <p:nvPr/>
        </p:nvSpPr>
        <p:spPr>
          <a:xfrm>
            <a:off x="9817414" y="2300907"/>
            <a:ext cx="19563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 родителями</a:t>
            </a:r>
          </a:p>
        </p:txBody>
      </p:sp>
      <p:cxnSp>
        <p:nvCxnSpPr>
          <p:cNvPr id="34" name="Прямая со стрелкой 33">
            <a:extLst>
              <a:ext uri="{FF2B5EF4-FFF2-40B4-BE49-F238E27FC236}">
                <a16:creationId xmlns:a16="http://schemas.microsoft.com/office/drawing/2014/main" id="{7C0025C3-5ABA-34AA-AAC3-5FE764844F74}"/>
              </a:ext>
            </a:extLst>
          </p:cNvPr>
          <p:cNvCxnSpPr>
            <a:cxnSpLocks/>
          </p:cNvCxnSpPr>
          <p:nvPr/>
        </p:nvCxnSpPr>
        <p:spPr>
          <a:xfrm flipH="1">
            <a:off x="7963786" y="2126512"/>
            <a:ext cx="645050" cy="11559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6" name="Овал 35">
            <a:extLst>
              <a:ext uri="{FF2B5EF4-FFF2-40B4-BE49-F238E27FC236}">
                <a16:creationId xmlns:a16="http://schemas.microsoft.com/office/drawing/2014/main" id="{504C5483-5738-2636-E5DB-04CB60AB5694}"/>
              </a:ext>
            </a:extLst>
          </p:cNvPr>
          <p:cNvSpPr/>
          <p:nvPr/>
        </p:nvSpPr>
        <p:spPr>
          <a:xfrm>
            <a:off x="7318735" y="2738260"/>
            <a:ext cx="1290101" cy="404038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чей?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CE74B950-CDF3-5365-3EB1-0A3F96DA0232}"/>
              </a:ext>
            </a:extLst>
          </p:cNvPr>
          <p:cNvSpPr txBox="1"/>
          <p:nvPr/>
        </p:nvSpPr>
        <p:spPr>
          <a:xfrm>
            <a:off x="7768864" y="3211056"/>
            <a:ext cx="6627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мой</a:t>
            </a:r>
          </a:p>
        </p:txBody>
      </p:sp>
      <p:sp>
        <p:nvSpPr>
          <p:cNvPr id="6" name="Равнобедренный треугольник 5">
            <a:extLst>
              <a:ext uri="{FF2B5EF4-FFF2-40B4-BE49-F238E27FC236}">
                <a16:creationId xmlns:a16="http://schemas.microsoft.com/office/drawing/2014/main" id="{60A4BF48-893C-2F34-B66B-E97D91794997}"/>
              </a:ext>
            </a:extLst>
          </p:cNvPr>
          <p:cNvSpPr/>
          <p:nvPr/>
        </p:nvSpPr>
        <p:spPr>
          <a:xfrm>
            <a:off x="418195" y="2663202"/>
            <a:ext cx="1357443" cy="619210"/>
          </a:xfrm>
          <a:prstGeom prst="triangl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допол-нение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Равнобедренный треугольник 7">
            <a:extLst>
              <a:ext uri="{FF2B5EF4-FFF2-40B4-BE49-F238E27FC236}">
                <a16:creationId xmlns:a16="http://schemas.microsoft.com/office/drawing/2014/main" id="{3B8B9B22-F155-9139-C9DD-88ADE407E214}"/>
              </a:ext>
            </a:extLst>
          </p:cNvPr>
          <p:cNvSpPr/>
          <p:nvPr/>
        </p:nvSpPr>
        <p:spPr>
          <a:xfrm>
            <a:off x="2838894" y="2657886"/>
            <a:ext cx="1357443" cy="619210"/>
          </a:xfrm>
          <a:prstGeom prst="triangl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допол-нение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Равнобедренный треугольник 9">
            <a:extLst>
              <a:ext uri="{FF2B5EF4-FFF2-40B4-BE49-F238E27FC236}">
                <a16:creationId xmlns:a16="http://schemas.microsoft.com/office/drawing/2014/main" id="{9F66217B-FDFB-9186-C4F7-7503560B950F}"/>
              </a:ext>
            </a:extLst>
          </p:cNvPr>
          <p:cNvSpPr/>
          <p:nvPr/>
        </p:nvSpPr>
        <p:spPr>
          <a:xfrm>
            <a:off x="9856377" y="2630674"/>
            <a:ext cx="1499195" cy="949714"/>
          </a:xfrm>
          <a:prstGeom prst="triangl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нс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опреде-ление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Равнобедренный треугольник 10">
            <a:extLst>
              <a:ext uri="{FF2B5EF4-FFF2-40B4-BE49-F238E27FC236}">
                <a16:creationId xmlns:a16="http://schemas.microsoft.com/office/drawing/2014/main" id="{195D9C7C-559F-003C-CC3E-FDA22BCB79E4}"/>
              </a:ext>
            </a:extLst>
          </p:cNvPr>
          <p:cNvSpPr/>
          <p:nvPr/>
        </p:nvSpPr>
        <p:spPr>
          <a:xfrm rot="1940641">
            <a:off x="6564319" y="3240846"/>
            <a:ext cx="1499195" cy="949714"/>
          </a:xfrm>
          <a:prstGeom prst="triangl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согл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  <a:r>
              <a:rPr kumimoji="0" lang="ru-RU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опреде-ления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Равнобедренный треугольник 11">
            <a:extLst>
              <a:ext uri="{FF2B5EF4-FFF2-40B4-BE49-F238E27FC236}">
                <a16:creationId xmlns:a16="http://schemas.microsoft.com/office/drawing/2014/main" id="{49509A5A-4F39-7F8D-CDFF-C303D29BA920}"/>
              </a:ext>
            </a:extLst>
          </p:cNvPr>
          <p:cNvSpPr/>
          <p:nvPr/>
        </p:nvSpPr>
        <p:spPr>
          <a:xfrm rot="16386619">
            <a:off x="10055948" y="643102"/>
            <a:ext cx="1221279" cy="1602364"/>
          </a:xfrm>
          <a:prstGeom prst="triangl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часть сказу-</a:t>
            </a:r>
            <a:r>
              <a:rPr kumimoji="0" lang="ru-RU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емого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5599792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91106A9-CE61-FD8F-9043-D1D5F1C512E3}"/>
              </a:ext>
            </a:extLst>
          </p:cNvPr>
          <p:cNvSpPr txBox="1"/>
          <p:nvPr/>
        </p:nvSpPr>
        <p:spPr>
          <a:xfrm>
            <a:off x="74428" y="85060"/>
            <a:ext cx="118021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Переделайте предложение так, чтобы дополнение или обстоятельство стало несогласованным определением.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BBEDAEB-4CA1-B9BA-7C7E-E1925A70B2D4}"/>
              </a:ext>
            </a:extLst>
          </p:cNvPr>
          <p:cNvSpPr txBox="1"/>
          <p:nvPr/>
        </p:nvSpPr>
        <p:spPr>
          <a:xfrm>
            <a:off x="191386" y="539453"/>
            <a:ext cx="111641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Я встретил Новый год с родителями.                           Это был мой последний Новый год с родителями.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Стрелка: вправо 1">
            <a:extLst>
              <a:ext uri="{FF2B5EF4-FFF2-40B4-BE49-F238E27FC236}">
                <a16:creationId xmlns:a16="http://schemas.microsoft.com/office/drawing/2014/main" id="{8CE978EF-626C-ECBB-4428-DEC85AAE372A}"/>
              </a:ext>
            </a:extLst>
          </p:cNvPr>
          <p:cNvSpPr/>
          <p:nvPr/>
        </p:nvSpPr>
        <p:spPr>
          <a:xfrm>
            <a:off x="4072269" y="454392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9F8A7CF-47F3-BE68-6C94-1068A0CF7AF5}"/>
              </a:ext>
            </a:extLst>
          </p:cNvPr>
          <p:cNvSpPr txBox="1"/>
          <p:nvPr/>
        </p:nvSpPr>
        <p:spPr>
          <a:xfrm>
            <a:off x="1222745" y="1185784"/>
            <a:ext cx="17437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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</a:t>
            </a:r>
            <a:r>
              <a:rPr kumimoji="0" lang="ru-RU" sz="1800" b="0" i="0" u="dbl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встретил</a:t>
            </a:r>
          </a:p>
        </p:txBody>
      </p:sp>
      <p:cxnSp>
        <p:nvCxnSpPr>
          <p:cNvPr id="7" name="Прямая со стрелкой 6">
            <a:extLst>
              <a:ext uri="{FF2B5EF4-FFF2-40B4-BE49-F238E27FC236}">
                <a16:creationId xmlns:a16="http://schemas.microsoft.com/office/drawing/2014/main" id="{BA7A059D-18F6-818E-7F3D-ABC74F5DC42A}"/>
              </a:ext>
            </a:extLst>
          </p:cNvPr>
          <p:cNvCxnSpPr/>
          <p:nvPr/>
        </p:nvCxnSpPr>
        <p:spPr>
          <a:xfrm flipH="1">
            <a:off x="1222745" y="1555116"/>
            <a:ext cx="1063255" cy="75214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Прямая со стрелкой 8">
            <a:extLst>
              <a:ext uri="{FF2B5EF4-FFF2-40B4-BE49-F238E27FC236}">
                <a16:creationId xmlns:a16="http://schemas.microsoft.com/office/drawing/2014/main" id="{9A44A4FA-6D16-0010-2EFA-7228D6240109}"/>
              </a:ext>
            </a:extLst>
          </p:cNvPr>
          <p:cNvCxnSpPr>
            <a:cxnSpLocks/>
          </p:cNvCxnSpPr>
          <p:nvPr/>
        </p:nvCxnSpPr>
        <p:spPr>
          <a:xfrm>
            <a:off x="2413591" y="1555116"/>
            <a:ext cx="1063256" cy="75214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" name="Овал 12">
            <a:extLst>
              <a:ext uri="{FF2B5EF4-FFF2-40B4-BE49-F238E27FC236}">
                <a16:creationId xmlns:a16="http://schemas.microsoft.com/office/drawing/2014/main" id="{09BB7C3C-09E5-5927-9554-9A566309DEC2}"/>
              </a:ext>
            </a:extLst>
          </p:cNvPr>
          <p:cNvSpPr/>
          <p:nvPr/>
        </p:nvSpPr>
        <p:spPr>
          <a:xfrm>
            <a:off x="1222744" y="1722474"/>
            <a:ext cx="1052623" cy="404038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что?</a:t>
            </a:r>
          </a:p>
        </p:txBody>
      </p:sp>
      <p:sp>
        <p:nvSpPr>
          <p:cNvPr id="15" name="Овал 14">
            <a:extLst>
              <a:ext uri="{FF2B5EF4-FFF2-40B4-BE49-F238E27FC236}">
                <a16:creationId xmlns:a16="http://schemas.microsoft.com/office/drawing/2014/main" id="{3A71A8DE-AF5D-3B31-A76C-1B9D0CE605FE}"/>
              </a:ext>
            </a:extLst>
          </p:cNvPr>
          <p:cNvSpPr/>
          <p:nvPr/>
        </p:nvSpPr>
        <p:spPr>
          <a:xfrm>
            <a:off x="2413592" y="1722474"/>
            <a:ext cx="1403498" cy="404038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 кем?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76AEFA3-C60A-D61B-8733-997629509D45}"/>
              </a:ext>
            </a:extLst>
          </p:cNvPr>
          <p:cNvSpPr txBox="1"/>
          <p:nvPr/>
        </p:nvSpPr>
        <p:spPr>
          <a:xfrm>
            <a:off x="457200" y="2307265"/>
            <a:ext cx="19563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Новый год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86446A0-4D26-68CE-6917-9A6BA9D432E5}"/>
              </a:ext>
            </a:extLst>
          </p:cNvPr>
          <p:cNvSpPr txBox="1"/>
          <p:nvPr/>
        </p:nvSpPr>
        <p:spPr>
          <a:xfrm>
            <a:off x="2838894" y="2308002"/>
            <a:ext cx="19563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 родителями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9B473AD-D7D4-7EEB-60F9-E3B2349E5ED4}"/>
              </a:ext>
            </a:extLst>
          </p:cNvPr>
          <p:cNvSpPr txBox="1"/>
          <p:nvPr/>
        </p:nvSpPr>
        <p:spPr>
          <a:xfrm>
            <a:off x="7262038" y="1269463"/>
            <a:ext cx="27325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Это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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</a:t>
            </a:r>
            <a:r>
              <a:rPr kumimoji="0" lang="ru-RU" sz="1800" b="0" i="0" u="dbl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был </a:t>
            </a:r>
            <a:r>
              <a:rPr kumimoji="0" lang="ru-RU" sz="1800" b="1" i="0" u="dbl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Новый год</a:t>
            </a:r>
          </a:p>
        </p:txBody>
      </p:sp>
      <p:cxnSp>
        <p:nvCxnSpPr>
          <p:cNvPr id="22" name="Прямая со стрелкой 21">
            <a:extLst>
              <a:ext uri="{FF2B5EF4-FFF2-40B4-BE49-F238E27FC236}">
                <a16:creationId xmlns:a16="http://schemas.microsoft.com/office/drawing/2014/main" id="{55B8AE3E-AD65-1304-C6CC-564678D34196}"/>
              </a:ext>
            </a:extLst>
          </p:cNvPr>
          <p:cNvCxnSpPr>
            <a:cxnSpLocks/>
          </p:cNvCxnSpPr>
          <p:nvPr/>
        </p:nvCxnSpPr>
        <p:spPr>
          <a:xfrm flipH="1">
            <a:off x="8201265" y="1548021"/>
            <a:ext cx="1063255" cy="75214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Прямая со стрелкой 23">
            <a:extLst>
              <a:ext uri="{FF2B5EF4-FFF2-40B4-BE49-F238E27FC236}">
                <a16:creationId xmlns:a16="http://schemas.microsoft.com/office/drawing/2014/main" id="{810B60B4-11FF-0BE3-F8F2-43DF22F5DC71}"/>
              </a:ext>
            </a:extLst>
          </p:cNvPr>
          <p:cNvCxnSpPr>
            <a:cxnSpLocks/>
          </p:cNvCxnSpPr>
          <p:nvPr/>
        </p:nvCxnSpPr>
        <p:spPr>
          <a:xfrm>
            <a:off x="9392111" y="1548021"/>
            <a:ext cx="1063256" cy="75214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6" name="Овал 25">
            <a:extLst>
              <a:ext uri="{FF2B5EF4-FFF2-40B4-BE49-F238E27FC236}">
                <a16:creationId xmlns:a16="http://schemas.microsoft.com/office/drawing/2014/main" id="{68E758A1-492A-CD35-58D3-6EF0B738ED71}"/>
              </a:ext>
            </a:extLst>
          </p:cNvPr>
          <p:cNvSpPr/>
          <p:nvPr/>
        </p:nvSpPr>
        <p:spPr>
          <a:xfrm>
            <a:off x="7963786" y="1715379"/>
            <a:ext cx="1290101" cy="404038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какой?</a:t>
            </a:r>
          </a:p>
        </p:txBody>
      </p:sp>
      <p:sp>
        <p:nvSpPr>
          <p:cNvPr id="28" name="Овал 27">
            <a:extLst>
              <a:ext uri="{FF2B5EF4-FFF2-40B4-BE49-F238E27FC236}">
                <a16:creationId xmlns:a16="http://schemas.microsoft.com/office/drawing/2014/main" id="{DBCA1C69-37F8-A97F-75AF-F7C648DCD78F}"/>
              </a:ext>
            </a:extLst>
          </p:cNvPr>
          <p:cNvSpPr/>
          <p:nvPr/>
        </p:nvSpPr>
        <p:spPr>
          <a:xfrm>
            <a:off x="9392112" y="1715379"/>
            <a:ext cx="1403498" cy="404038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какой?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A2995718-BB7A-0D22-14D1-D542D7A4596B}"/>
              </a:ext>
            </a:extLst>
          </p:cNvPr>
          <p:cNvSpPr txBox="1"/>
          <p:nvPr/>
        </p:nvSpPr>
        <p:spPr>
          <a:xfrm>
            <a:off x="7435720" y="2300170"/>
            <a:ext cx="19563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последний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C1940C2C-A50D-D321-54ED-888A335879E6}"/>
              </a:ext>
            </a:extLst>
          </p:cNvPr>
          <p:cNvSpPr txBox="1"/>
          <p:nvPr/>
        </p:nvSpPr>
        <p:spPr>
          <a:xfrm>
            <a:off x="9817414" y="2300907"/>
            <a:ext cx="19563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 родителями</a:t>
            </a:r>
          </a:p>
        </p:txBody>
      </p:sp>
      <p:cxnSp>
        <p:nvCxnSpPr>
          <p:cNvPr id="34" name="Прямая со стрелкой 33">
            <a:extLst>
              <a:ext uri="{FF2B5EF4-FFF2-40B4-BE49-F238E27FC236}">
                <a16:creationId xmlns:a16="http://schemas.microsoft.com/office/drawing/2014/main" id="{7C0025C3-5ABA-34AA-AAC3-5FE764844F74}"/>
              </a:ext>
            </a:extLst>
          </p:cNvPr>
          <p:cNvCxnSpPr>
            <a:cxnSpLocks/>
          </p:cNvCxnSpPr>
          <p:nvPr/>
        </p:nvCxnSpPr>
        <p:spPr>
          <a:xfrm flipH="1">
            <a:off x="7963786" y="2126512"/>
            <a:ext cx="645050" cy="11559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6" name="Овал 35">
            <a:extLst>
              <a:ext uri="{FF2B5EF4-FFF2-40B4-BE49-F238E27FC236}">
                <a16:creationId xmlns:a16="http://schemas.microsoft.com/office/drawing/2014/main" id="{504C5483-5738-2636-E5DB-04CB60AB5694}"/>
              </a:ext>
            </a:extLst>
          </p:cNvPr>
          <p:cNvSpPr/>
          <p:nvPr/>
        </p:nvSpPr>
        <p:spPr>
          <a:xfrm>
            <a:off x="7318735" y="2738260"/>
            <a:ext cx="1290101" cy="404038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чей?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CE74B950-CDF3-5365-3EB1-0A3F96DA0232}"/>
              </a:ext>
            </a:extLst>
          </p:cNvPr>
          <p:cNvSpPr txBox="1"/>
          <p:nvPr/>
        </p:nvSpPr>
        <p:spPr>
          <a:xfrm>
            <a:off x="7768864" y="3211056"/>
            <a:ext cx="6627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мой</a:t>
            </a:r>
          </a:p>
        </p:txBody>
      </p:sp>
      <p:sp>
        <p:nvSpPr>
          <p:cNvPr id="6" name="Равнобедренный треугольник 5">
            <a:extLst>
              <a:ext uri="{FF2B5EF4-FFF2-40B4-BE49-F238E27FC236}">
                <a16:creationId xmlns:a16="http://schemas.microsoft.com/office/drawing/2014/main" id="{60A4BF48-893C-2F34-B66B-E97D91794997}"/>
              </a:ext>
            </a:extLst>
          </p:cNvPr>
          <p:cNvSpPr/>
          <p:nvPr/>
        </p:nvSpPr>
        <p:spPr>
          <a:xfrm>
            <a:off x="418195" y="2663202"/>
            <a:ext cx="1357443" cy="619210"/>
          </a:xfrm>
          <a:prstGeom prst="triangl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допол-нение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Равнобедренный треугольник 7">
            <a:extLst>
              <a:ext uri="{FF2B5EF4-FFF2-40B4-BE49-F238E27FC236}">
                <a16:creationId xmlns:a16="http://schemas.microsoft.com/office/drawing/2014/main" id="{3B8B9B22-F155-9139-C9DD-88ADE407E214}"/>
              </a:ext>
            </a:extLst>
          </p:cNvPr>
          <p:cNvSpPr/>
          <p:nvPr/>
        </p:nvSpPr>
        <p:spPr>
          <a:xfrm>
            <a:off x="2838894" y="2657886"/>
            <a:ext cx="1357443" cy="619210"/>
          </a:xfrm>
          <a:prstGeom prst="triangl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допол-нение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Равнобедренный треугольник 9">
            <a:extLst>
              <a:ext uri="{FF2B5EF4-FFF2-40B4-BE49-F238E27FC236}">
                <a16:creationId xmlns:a16="http://schemas.microsoft.com/office/drawing/2014/main" id="{9F66217B-FDFB-9186-C4F7-7503560B950F}"/>
              </a:ext>
            </a:extLst>
          </p:cNvPr>
          <p:cNvSpPr/>
          <p:nvPr/>
        </p:nvSpPr>
        <p:spPr>
          <a:xfrm>
            <a:off x="9856377" y="2630674"/>
            <a:ext cx="1499195" cy="949714"/>
          </a:xfrm>
          <a:prstGeom prst="triangl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нс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опреде-ление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Равнобедренный треугольник 10">
            <a:extLst>
              <a:ext uri="{FF2B5EF4-FFF2-40B4-BE49-F238E27FC236}">
                <a16:creationId xmlns:a16="http://schemas.microsoft.com/office/drawing/2014/main" id="{195D9C7C-559F-003C-CC3E-FDA22BCB79E4}"/>
              </a:ext>
            </a:extLst>
          </p:cNvPr>
          <p:cNvSpPr/>
          <p:nvPr/>
        </p:nvSpPr>
        <p:spPr>
          <a:xfrm rot="1940641">
            <a:off x="6564319" y="3240846"/>
            <a:ext cx="1499195" cy="949714"/>
          </a:xfrm>
          <a:prstGeom prst="triangl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согл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  <a:r>
              <a:rPr kumimoji="0" lang="ru-RU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опреде-ления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Равнобедренный треугольник 11">
            <a:extLst>
              <a:ext uri="{FF2B5EF4-FFF2-40B4-BE49-F238E27FC236}">
                <a16:creationId xmlns:a16="http://schemas.microsoft.com/office/drawing/2014/main" id="{49509A5A-4F39-7F8D-CDFF-C303D29BA920}"/>
              </a:ext>
            </a:extLst>
          </p:cNvPr>
          <p:cNvSpPr/>
          <p:nvPr/>
        </p:nvSpPr>
        <p:spPr>
          <a:xfrm rot="16386619">
            <a:off x="10055948" y="643102"/>
            <a:ext cx="1221279" cy="1602364"/>
          </a:xfrm>
          <a:prstGeom prst="triangl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часть сказу-</a:t>
            </a:r>
            <a:r>
              <a:rPr kumimoji="0" lang="ru-RU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емого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Прямоугольник: скругленные углы 13">
            <a:extLst>
              <a:ext uri="{FF2B5EF4-FFF2-40B4-BE49-F238E27FC236}">
                <a16:creationId xmlns:a16="http://schemas.microsoft.com/office/drawing/2014/main" id="{602BD888-67A4-2634-6559-2C391925857E}"/>
              </a:ext>
            </a:extLst>
          </p:cNvPr>
          <p:cNvSpPr/>
          <p:nvPr/>
        </p:nvSpPr>
        <p:spPr>
          <a:xfrm>
            <a:off x="595423" y="4104167"/>
            <a:ext cx="3902149" cy="1839433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слова «с родителями» относятся к глаголу (сказуемому)</a:t>
            </a:r>
          </a:p>
        </p:txBody>
      </p:sp>
      <p:sp>
        <p:nvSpPr>
          <p:cNvPr id="17" name="Прямоугольник: скругленные углы 16">
            <a:extLst>
              <a:ext uri="{FF2B5EF4-FFF2-40B4-BE49-F238E27FC236}">
                <a16:creationId xmlns:a16="http://schemas.microsoft.com/office/drawing/2014/main" id="{EAF590EB-8A75-5AB4-0BDF-24D293E047C4}"/>
              </a:ext>
            </a:extLst>
          </p:cNvPr>
          <p:cNvSpPr/>
          <p:nvPr/>
        </p:nvSpPr>
        <p:spPr>
          <a:xfrm>
            <a:off x="7866339" y="4104167"/>
            <a:ext cx="3902149" cy="1839433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слова «с родителями» относятся к существительному (именной части составного именного сказуемого)</a:t>
            </a:r>
          </a:p>
        </p:txBody>
      </p:sp>
    </p:spTree>
    <p:extLst>
      <p:ext uri="{BB962C8B-B14F-4D97-AF65-F5344CB8AC3E}">
        <p14:creationId xmlns:p14="http://schemas.microsoft.com/office/powerpoint/2010/main" val="417991857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91106A9-CE61-FD8F-9043-D1D5F1C512E3}"/>
              </a:ext>
            </a:extLst>
          </p:cNvPr>
          <p:cNvSpPr txBox="1"/>
          <p:nvPr/>
        </p:nvSpPr>
        <p:spPr>
          <a:xfrm>
            <a:off x="74428" y="85060"/>
            <a:ext cx="118021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Переделайте предложение так, чтобы дополнение или обстоятельство стало несогласованным определением.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BBEDAEB-4CA1-B9BA-7C7E-E1925A70B2D4}"/>
              </a:ext>
            </a:extLst>
          </p:cNvPr>
          <p:cNvSpPr txBox="1"/>
          <p:nvPr/>
        </p:nvSpPr>
        <p:spPr>
          <a:xfrm>
            <a:off x="74428" y="582483"/>
            <a:ext cx="111641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встретил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Новый год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 родителями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 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Это был мой последний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Новый год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родителями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ужинал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своими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друзьями.</a:t>
            </a:r>
          </a:p>
        </p:txBody>
      </p:sp>
    </p:spTree>
    <p:extLst>
      <p:ext uri="{BB962C8B-B14F-4D97-AF65-F5344CB8AC3E}">
        <p14:creationId xmlns:p14="http://schemas.microsoft.com/office/powerpoint/2010/main" val="268482855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91106A9-CE61-FD8F-9043-D1D5F1C512E3}"/>
              </a:ext>
            </a:extLst>
          </p:cNvPr>
          <p:cNvSpPr txBox="1"/>
          <p:nvPr/>
        </p:nvSpPr>
        <p:spPr>
          <a:xfrm>
            <a:off x="74428" y="85060"/>
            <a:ext cx="118021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Переделайте предложение так, чтобы дополнение или обстоятельство стало несогласованным определением.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BBEDAEB-4CA1-B9BA-7C7E-E1925A70B2D4}"/>
              </a:ext>
            </a:extLst>
          </p:cNvPr>
          <p:cNvSpPr txBox="1"/>
          <p:nvPr/>
        </p:nvSpPr>
        <p:spPr>
          <a:xfrm>
            <a:off x="74428" y="571726"/>
            <a:ext cx="111641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встретил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Новый год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 родителями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 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Это был мой последний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Новый год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родителями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ужинал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своими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друзьями.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   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                 Это был замечательный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ужин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моими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1115906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91106A9-CE61-FD8F-9043-D1D5F1C512E3}"/>
              </a:ext>
            </a:extLst>
          </p:cNvPr>
          <p:cNvSpPr txBox="1"/>
          <p:nvPr/>
        </p:nvSpPr>
        <p:spPr>
          <a:xfrm>
            <a:off x="74428" y="85060"/>
            <a:ext cx="118021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Переделайте предложение так, чтобы дополнение или обстоятельство стало несогласованным определением.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BBEDAEB-4CA1-B9BA-7C7E-E1925A70B2D4}"/>
              </a:ext>
            </a:extLst>
          </p:cNvPr>
          <p:cNvSpPr txBox="1"/>
          <p:nvPr/>
        </p:nvSpPr>
        <p:spPr>
          <a:xfrm>
            <a:off x="74428" y="539453"/>
            <a:ext cx="1116418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встретил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Новый год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родителями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 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Это был мой последний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Новый год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родителями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ужинал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своими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           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                 Это был замечательный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ужин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моими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Мой отец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рассказывал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об истории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города.    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2333157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91106A9-CE61-FD8F-9043-D1D5F1C512E3}"/>
              </a:ext>
            </a:extLst>
          </p:cNvPr>
          <p:cNvSpPr txBox="1"/>
          <p:nvPr/>
        </p:nvSpPr>
        <p:spPr>
          <a:xfrm>
            <a:off x="74428" y="85060"/>
            <a:ext cx="118021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Переделайте предложение так, чтобы дополнение или обстоятельство стало несогласованным определением.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BBEDAEB-4CA1-B9BA-7C7E-E1925A70B2D4}"/>
              </a:ext>
            </a:extLst>
          </p:cNvPr>
          <p:cNvSpPr txBox="1"/>
          <p:nvPr/>
        </p:nvSpPr>
        <p:spPr>
          <a:xfrm>
            <a:off x="74428" y="539453"/>
            <a:ext cx="1116418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встретил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Новый год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родителями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 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Это был мой последний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Новый год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родителями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ужинал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своими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           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                 Это был замечательный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ужин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моими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Мой отец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рассказывал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об истории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города.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                Я слушала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рассказы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об истории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города.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3341606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91106A9-CE61-FD8F-9043-D1D5F1C512E3}"/>
              </a:ext>
            </a:extLst>
          </p:cNvPr>
          <p:cNvSpPr txBox="1"/>
          <p:nvPr/>
        </p:nvSpPr>
        <p:spPr>
          <a:xfrm>
            <a:off x="74428" y="85060"/>
            <a:ext cx="118021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Переделайте предложение так, чтобы дополнение или обстоятельство стало несогласованным определением.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BBEDAEB-4CA1-B9BA-7C7E-E1925A70B2D4}"/>
              </a:ext>
            </a:extLst>
          </p:cNvPr>
          <p:cNvSpPr txBox="1"/>
          <p:nvPr/>
        </p:nvSpPr>
        <p:spPr>
          <a:xfrm>
            <a:off x="74428" y="539453"/>
            <a:ext cx="1116418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встретил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Новый год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родителями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 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Это был мой последний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Новый год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родителями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ужинал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своими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друзьями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   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                 Это был замечательный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ужин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моими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Мой отец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рассказывал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об истории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города.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                Я слушала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рассказы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об истории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города.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Большую часть времени 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потратил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на учёбу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  <a:sym typeface="Symbol" panose="05050102010706020507" pitchFamily="18" charset="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2825182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91106A9-CE61-FD8F-9043-D1D5F1C512E3}"/>
              </a:ext>
            </a:extLst>
          </p:cNvPr>
          <p:cNvSpPr txBox="1"/>
          <p:nvPr/>
        </p:nvSpPr>
        <p:spPr>
          <a:xfrm>
            <a:off x="74428" y="85060"/>
            <a:ext cx="118021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Переделайте предложение так, чтобы дополнение или обстоятельство стало несогласованным определением.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BBEDAEB-4CA1-B9BA-7C7E-E1925A70B2D4}"/>
              </a:ext>
            </a:extLst>
          </p:cNvPr>
          <p:cNvSpPr txBox="1"/>
          <p:nvPr/>
        </p:nvSpPr>
        <p:spPr>
          <a:xfrm>
            <a:off x="95692" y="539453"/>
            <a:ext cx="1209630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встретил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Новый год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родителями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 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Это был мой последний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Новый год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родителями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ужинал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своими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           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                 Это был замечательный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ужин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моими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Мой отец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рассказывал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об истории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города.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                 Я слушала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рассказы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об истории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города.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Большую часть времени 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потратил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на учёбу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      Я купил игровую приставку на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деньги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на учебу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, присланные мамой.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  <a:sym typeface="Symbol" panose="05050102010706020507" pitchFamily="18" charset="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9844053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91106A9-CE61-FD8F-9043-D1D5F1C512E3}"/>
              </a:ext>
            </a:extLst>
          </p:cNvPr>
          <p:cNvSpPr txBox="1"/>
          <p:nvPr/>
        </p:nvSpPr>
        <p:spPr>
          <a:xfrm>
            <a:off x="74428" y="85060"/>
            <a:ext cx="118021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Переделайте предложение так, чтобы дополнение или обстоятельство стало несогласованным определением.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BBEDAEB-4CA1-B9BA-7C7E-E1925A70B2D4}"/>
              </a:ext>
            </a:extLst>
          </p:cNvPr>
          <p:cNvSpPr txBox="1"/>
          <p:nvPr/>
        </p:nvSpPr>
        <p:spPr>
          <a:xfrm>
            <a:off x="95692" y="539453"/>
            <a:ext cx="12096307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встретил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Новый год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родителями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 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Это был мой последний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Новый год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родителями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ужинал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своими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           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                 Это был замечательный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ужин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моими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Мой отец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рассказывал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об истории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города.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                 Я слушала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рассказы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об истории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города.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Большую часть времени 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потратил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на учёбу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      Я купил игровую приставку на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деньги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на учебу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, присланные мамой.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Прочитав книжку, я многое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узнал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 психологии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  <a:sym typeface="Symbol" panose="05050102010706020507" pitchFamily="18" charset="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6913710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91106A9-CE61-FD8F-9043-D1D5F1C512E3}"/>
              </a:ext>
            </a:extLst>
          </p:cNvPr>
          <p:cNvSpPr txBox="1"/>
          <p:nvPr/>
        </p:nvSpPr>
        <p:spPr>
          <a:xfrm>
            <a:off x="74428" y="85060"/>
            <a:ext cx="118021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Переделайте предложение так, чтобы дополнение или обстоятельство стало несогласованным определением.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BBEDAEB-4CA1-B9BA-7C7E-E1925A70B2D4}"/>
              </a:ext>
            </a:extLst>
          </p:cNvPr>
          <p:cNvSpPr txBox="1"/>
          <p:nvPr/>
        </p:nvSpPr>
        <p:spPr>
          <a:xfrm>
            <a:off x="95692" y="539453"/>
            <a:ext cx="12096307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встретил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Новый год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родителями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 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Это был мой последний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Новый год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родителями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ужинал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своими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           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                 Это был замечательный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ужин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моими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Мой отец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рассказывал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об истории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города.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                 Я слушала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рассказы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об истории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города.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Большую часть времени 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потратил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на учёбу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      Я купил игровую приставку на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деньги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на учебу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, присланные мамой.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Прочитав книжку, я многое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узнал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 психологии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 Я многое узнал из этой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книжки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 психологии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  <a:sym typeface="Symbol" panose="05050102010706020507" pitchFamily="18" charset="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500573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91106A9-CE61-FD8F-9043-D1D5F1C512E3}"/>
              </a:ext>
            </a:extLst>
          </p:cNvPr>
          <p:cNvSpPr txBox="1"/>
          <p:nvPr/>
        </p:nvSpPr>
        <p:spPr>
          <a:xfrm>
            <a:off x="74428" y="85060"/>
            <a:ext cx="118021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Переделайте предложение так, чтобы дополнение или обстоятельство стало несогласованным определением.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BBEDAEB-4CA1-B9BA-7C7E-E1925A70B2D4}"/>
              </a:ext>
            </a:extLst>
          </p:cNvPr>
          <p:cNvSpPr txBox="1"/>
          <p:nvPr/>
        </p:nvSpPr>
        <p:spPr>
          <a:xfrm>
            <a:off x="95692" y="539453"/>
            <a:ext cx="1209630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встретил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Новый год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родителями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 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Это был мой последний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Новый год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родителями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ужинал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своими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           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                 Это был замечательный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ужин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моими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Мой отец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рассказывал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об истории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города.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                 Я слушала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рассказы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об истории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города.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Большую часть времени 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потратил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на учёбу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      Я купил игровую приставку на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деньги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на учебу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, присланные мамой.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Прочитав книжку, я многое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узнал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 психологии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 Я многое узнал из этой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книжки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 психологии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Я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прогуляться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 друзьями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ночью.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  <a:sym typeface="Symbol" panose="05050102010706020507" pitchFamily="18" charset="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7943314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91106A9-CE61-FD8F-9043-D1D5F1C512E3}"/>
              </a:ext>
            </a:extLst>
          </p:cNvPr>
          <p:cNvSpPr txBox="1"/>
          <p:nvPr/>
        </p:nvSpPr>
        <p:spPr>
          <a:xfrm>
            <a:off x="74428" y="85060"/>
            <a:ext cx="118021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Переделайте предложение так, чтобы дополнение или обстоятельство стало несогласованным определением.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BBEDAEB-4CA1-B9BA-7C7E-E1925A70B2D4}"/>
              </a:ext>
            </a:extLst>
          </p:cNvPr>
          <p:cNvSpPr txBox="1"/>
          <p:nvPr/>
        </p:nvSpPr>
        <p:spPr>
          <a:xfrm>
            <a:off x="95692" y="539453"/>
            <a:ext cx="1209630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встретил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Новый год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родителями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 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Это был мой последний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Новый год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родителями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ужинал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своими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           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                 Это был замечательный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ужин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моими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Мой отец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рассказывал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об истории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города.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                 Я слушала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рассказы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об истории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города.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Большую часть времени 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потратил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на учёбу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      Я купил игровую приставку на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деньги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на учебу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, присланные мамой.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Прочитав книжку, я многое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узнал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 психологии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 Я многое узнал из этой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книжки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 психологии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Я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прогуляться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 друзьями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ночью.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Я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прогулки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 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ночью.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  <a:sym typeface="Symbol" panose="05050102010706020507" pitchFamily="18" charset="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857565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91106A9-CE61-FD8F-9043-D1D5F1C512E3}"/>
              </a:ext>
            </a:extLst>
          </p:cNvPr>
          <p:cNvSpPr txBox="1"/>
          <p:nvPr/>
        </p:nvSpPr>
        <p:spPr>
          <a:xfrm>
            <a:off x="74428" y="85060"/>
            <a:ext cx="118021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Переделайте предложение так, чтобы дополнение или обстоятельство стало несогласованным определением.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BBEDAEB-4CA1-B9BA-7C7E-E1925A70B2D4}"/>
              </a:ext>
            </a:extLst>
          </p:cNvPr>
          <p:cNvSpPr txBox="1"/>
          <p:nvPr/>
        </p:nvSpPr>
        <p:spPr>
          <a:xfrm>
            <a:off x="95692" y="539453"/>
            <a:ext cx="12096307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встретил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Новый год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родителями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 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Это был мой последний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Новый год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родителями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ужинал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своими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           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                 Это был замечательный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ужин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моими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Мой отец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рассказывал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об истории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города.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                 Я слушала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рассказы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об истории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города.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Большую часть времени 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потратил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на учёбу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      Я купил игровую приставку на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деньги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на учебу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, присланные мамой.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Прочитав книжку, я многое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узнал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 психологии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 Я многое узнал из этой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книжки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 психологии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Я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прогуляться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 друзьями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ночью.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Я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прогулки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 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ночью.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Мы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ехали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на автобусе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вокзала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, потом шли пешком.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</a:t>
            </a:r>
            <a:endParaRPr kumimoji="0" lang="ru-RU" sz="1800" b="1" i="1" u="dashLo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Times New Roman" panose="02020603050405020304" pitchFamily="18" charset="0"/>
              <a:sym typeface="Symbol" panose="05050102010706020507" pitchFamily="18" charset="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  <a:sym typeface="Symbol" panose="05050102010706020507" pitchFamily="18" charset="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  <a:sym typeface="Symbol" panose="05050102010706020507" pitchFamily="18" charset="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057201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91106A9-CE61-FD8F-9043-D1D5F1C512E3}"/>
              </a:ext>
            </a:extLst>
          </p:cNvPr>
          <p:cNvSpPr txBox="1"/>
          <p:nvPr/>
        </p:nvSpPr>
        <p:spPr>
          <a:xfrm>
            <a:off x="74428" y="85060"/>
            <a:ext cx="118021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Переделайте предложение так, чтобы дополнение или обстоятельство стало несогласованным определением.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BBEDAEB-4CA1-B9BA-7C7E-E1925A70B2D4}"/>
              </a:ext>
            </a:extLst>
          </p:cNvPr>
          <p:cNvSpPr txBox="1"/>
          <p:nvPr/>
        </p:nvSpPr>
        <p:spPr>
          <a:xfrm>
            <a:off x="95692" y="539453"/>
            <a:ext cx="12096307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встретил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Новый год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родителями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 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Это был мой последний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Новый год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родителями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ужинал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своими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           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                 Это был замечательный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ужин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моими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Мой отец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рассказывал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об истории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города.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                 Я слушала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рассказы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об истории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города.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Большую часть времени 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потратил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на учёбу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      Я купил игровую приставку на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деньги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на учебу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, присланные мамой.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Прочитав книжку, я многое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узнал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 психологии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 Я многое узнал из этой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книжки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 психологии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Я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прогуляться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 друзьями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ночью.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Я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прогулки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 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ночью.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Мы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ехали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на автобусе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вокзала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, потом шли пешком.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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Автобус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вокзала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останавливается здесь.</a:t>
            </a:r>
            <a:endParaRPr kumimoji="0" lang="ru-RU" sz="1800" b="1" i="1" u="dashLo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Times New Roman" panose="02020603050405020304" pitchFamily="18" charset="0"/>
              <a:sym typeface="Symbol" panose="05050102010706020507" pitchFamily="18" charset="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  <a:sym typeface="Symbol" panose="05050102010706020507" pitchFamily="18" charset="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  <a:sym typeface="Symbol" panose="05050102010706020507" pitchFamily="18" charset="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0310557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91106A9-CE61-FD8F-9043-D1D5F1C512E3}"/>
              </a:ext>
            </a:extLst>
          </p:cNvPr>
          <p:cNvSpPr txBox="1"/>
          <p:nvPr/>
        </p:nvSpPr>
        <p:spPr>
          <a:xfrm>
            <a:off x="74428" y="85060"/>
            <a:ext cx="118021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Переделайте предложение так, чтобы дополнение или обстоятельство стало несогласованным определением.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BBEDAEB-4CA1-B9BA-7C7E-E1925A70B2D4}"/>
              </a:ext>
            </a:extLst>
          </p:cNvPr>
          <p:cNvSpPr txBox="1"/>
          <p:nvPr/>
        </p:nvSpPr>
        <p:spPr>
          <a:xfrm>
            <a:off x="95692" y="539453"/>
            <a:ext cx="12096307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встретил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Новый год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родителями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 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Это был мой последний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Новый год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родителями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ужинал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своими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           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                 Это был замечательный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ужин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моими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Мой отец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рассказывал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об истории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города.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                 Я слушала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рассказы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об истории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города.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Большую часть времени 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потратил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на учёбу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      Я купил игровую приставку на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деньги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на учебу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, присланные мамой.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Прочитав книжку, я многое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узнал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 психологии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 Я многое узнал из этой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книжки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 психологии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Я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прогуляться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 друзьями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ночью.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Я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прогулки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 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ночью.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Мы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ехали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на автобусе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вокзала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, потом шли пешком.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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Автобус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вокзала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останавливается здесь.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Мы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отдыхали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12 часов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   </a:t>
            </a:r>
            <a:endParaRPr kumimoji="0" lang="ru-RU" sz="1800" b="1" i="1" u="dashLo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Times New Roman" panose="02020603050405020304" pitchFamily="18" charset="0"/>
              <a:sym typeface="Symbol" panose="05050102010706020507" pitchFamily="18" charset="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  <a:sym typeface="Symbol" panose="05050102010706020507" pitchFamily="18" charset="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  <a:sym typeface="Symbol" panose="05050102010706020507" pitchFamily="18" charset="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327637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91106A9-CE61-FD8F-9043-D1D5F1C512E3}"/>
              </a:ext>
            </a:extLst>
          </p:cNvPr>
          <p:cNvSpPr txBox="1"/>
          <p:nvPr/>
        </p:nvSpPr>
        <p:spPr>
          <a:xfrm>
            <a:off x="74428" y="85060"/>
            <a:ext cx="118021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Переделайте предложение так, чтобы дополнение или обстоятельство стало несогласованным определением.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BBEDAEB-4CA1-B9BA-7C7E-E1925A70B2D4}"/>
              </a:ext>
            </a:extLst>
          </p:cNvPr>
          <p:cNvSpPr txBox="1"/>
          <p:nvPr/>
        </p:nvSpPr>
        <p:spPr>
          <a:xfrm>
            <a:off x="95692" y="539453"/>
            <a:ext cx="12096307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встретил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Новый год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родителями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 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Это был мой последний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Новый год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родителями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ужинал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своими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           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                 Это был замечательный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ужин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моими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Мой отец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рассказывал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об истории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города.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                 Я слушала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рассказы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об истории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города.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Большую часть времени 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потратил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на учёбу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      Я купил игровую приставку на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деньги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на учебу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, присланные мамой.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Прочитав книжку, я многое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узнал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 психологии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 Я многое узнал из этой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книжки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 психологии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Я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прогуляться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 друзьями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ночью.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Я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прогулки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 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ночью.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Мы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ехали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на автобусе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вокзала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, потом шли пешком.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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Автобус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вокзала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останавливается здесь.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Мы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отдыхали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12 часов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                                          У нас в расписании предусмотрен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отдых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12 часов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   </a:t>
            </a:r>
            <a:endParaRPr kumimoji="0" lang="ru-RU" sz="1800" b="1" i="1" u="dashLo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Times New Roman" panose="02020603050405020304" pitchFamily="18" charset="0"/>
              <a:sym typeface="Symbol" panose="05050102010706020507" pitchFamily="18" charset="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  <a:sym typeface="Symbol" panose="05050102010706020507" pitchFamily="18" charset="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  <a:sym typeface="Symbol" panose="05050102010706020507" pitchFamily="18" charset="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1293827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91106A9-CE61-FD8F-9043-D1D5F1C512E3}"/>
              </a:ext>
            </a:extLst>
          </p:cNvPr>
          <p:cNvSpPr txBox="1"/>
          <p:nvPr/>
        </p:nvSpPr>
        <p:spPr>
          <a:xfrm>
            <a:off x="74428" y="85060"/>
            <a:ext cx="118021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Переделайте предложение так, чтобы дополнение или обстоятельство стало несогласованным определением.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BBEDAEB-4CA1-B9BA-7C7E-E1925A70B2D4}"/>
              </a:ext>
            </a:extLst>
          </p:cNvPr>
          <p:cNvSpPr txBox="1"/>
          <p:nvPr/>
        </p:nvSpPr>
        <p:spPr>
          <a:xfrm>
            <a:off x="95692" y="539453"/>
            <a:ext cx="12096307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встретил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Новый год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родителями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 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Это был мой последний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Новый год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родителями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ужинал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своими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           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                 Это был замечательный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ужин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моими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Мой отец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рассказывал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об истории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города.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                 Я слушала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рассказы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об истории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города.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Большую часть времени 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потратил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на учёбу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      Я купил игровую приставку на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деньги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на учебу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, присланные мамой.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Прочитав книжку, я многое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узнал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 психологии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 Я многое узнал из этой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книжки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 психологии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Я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прогуляться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 друзьями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ночью.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Я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прогулки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 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ночью.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Мы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ехали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на автобусе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вокзала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, потом шли пешком.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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Автобус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вокзала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останавливается здесь.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Мы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отдыхали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12 часов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                                          У нас в расписании предусмотрен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отдых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12 часов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Мы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вернулись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домой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17:00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  <a:endParaRPr kumimoji="0" lang="ru-RU" sz="1800" b="1" i="1" u="dashLo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Times New Roman" panose="02020603050405020304" pitchFamily="18" charset="0"/>
              <a:sym typeface="Symbol" panose="05050102010706020507" pitchFamily="18" charset="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  <a:sym typeface="Symbol" panose="05050102010706020507" pitchFamily="18" charset="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  <a:sym typeface="Symbol" panose="05050102010706020507" pitchFamily="18" charset="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7966096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91106A9-CE61-FD8F-9043-D1D5F1C512E3}"/>
              </a:ext>
            </a:extLst>
          </p:cNvPr>
          <p:cNvSpPr txBox="1"/>
          <p:nvPr/>
        </p:nvSpPr>
        <p:spPr>
          <a:xfrm>
            <a:off x="74428" y="85060"/>
            <a:ext cx="118021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Переделайте предложение так, чтобы дополнение или обстоятельство стало несогласованным определением.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BBEDAEB-4CA1-B9BA-7C7E-E1925A70B2D4}"/>
              </a:ext>
            </a:extLst>
          </p:cNvPr>
          <p:cNvSpPr txBox="1"/>
          <p:nvPr/>
        </p:nvSpPr>
        <p:spPr>
          <a:xfrm>
            <a:off x="95692" y="539453"/>
            <a:ext cx="12096307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встретил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Новый год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родителями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 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Это был мой последний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Новый год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родителями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ужинал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своими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           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                 Это был замечательный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ужин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моими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Мой отец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рассказывал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об истории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города.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                 Я слушала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рассказы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об истории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города.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Большую часть времени 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потратил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на учёбу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      Я купил игровую приставку на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деньги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на учебу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, присланные мамой.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Прочитав книжку, я многое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узнал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 психологии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 Я многое узнал из этой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книжки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 психологии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Я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прогуляться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 друзьями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ночью.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Я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прогулки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 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ночью.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Мы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ехали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на автобусе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вокзала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, потом шли пешком.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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Автобус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вокзала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останавливается здесь.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Мы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отдыхали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12 часов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                                          У нас в расписании предусмотрен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отдых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12 часов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Мы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вернулись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домой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17:00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                             В условиях контракта есть пункт о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возвращении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домой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17:00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  <a:sym typeface="Symbol" panose="05050102010706020507" pitchFamily="18" charset="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  <a:sym typeface="Symbol" panose="05050102010706020507" pitchFamily="18" charset="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8051633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91106A9-CE61-FD8F-9043-D1D5F1C512E3}"/>
              </a:ext>
            </a:extLst>
          </p:cNvPr>
          <p:cNvSpPr txBox="1"/>
          <p:nvPr/>
        </p:nvSpPr>
        <p:spPr>
          <a:xfrm>
            <a:off x="74428" y="85060"/>
            <a:ext cx="118021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Переделайте предложение так, чтобы дополнение или обстоятельство стало несогласованным определением.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BBEDAEB-4CA1-B9BA-7C7E-E1925A70B2D4}"/>
              </a:ext>
            </a:extLst>
          </p:cNvPr>
          <p:cNvSpPr txBox="1"/>
          <p:nvPr/>
        </p:nvSpPr>
        <p:spPr>
          <a:xfrm>
            <a:off x="95692" y="539453"/>
            <a:ext cx="12096307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встретил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Новый год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родителями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 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Это был мой последний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Новый год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родителями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ужинал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своими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           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                 Это был замечательный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ужин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моими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Мой отец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рассказывал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об истории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города.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                 Я слушала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рассказы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об истории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города.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Большую часть времени 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потратил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на учёбу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      Я купил игровую приставку на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деньги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на учебу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, присланные мамой.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Прочитав книжку, я многое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узнал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 психологии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 Я многое узнал из этой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книжки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 психологии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Я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прогуляться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 друзьями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ночью.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Я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прогулки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 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ночью.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Мы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ехали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на автобусе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вокзала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, потом шли пешком.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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Автобус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вокзала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останавливается здесь.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Мы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отдыхали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12 часов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                                          У нас в расписании предусмотрен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отдых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12 часов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Мы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вернулись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домой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17:00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                             В условиях контракта есть пункт о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возвращении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домой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17:00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Я очень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играть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в бадминтон с 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  <a:sym typeface="Symbol" panose="05050102010706020507" pitchFamily="18" charset="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301247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91106A9-CE61-FD8F-9043-D1D5F1C512E3}"/>
              </a:ext>
            </a:extLst>
          </p:cNvPr>
          <p:cNvSpPr txBox="1"/>
          <p:nvPr/>
        </p:nvSpPr>
        <p:spPr>
          <a:xfrm>
            <a:off x="74428" y="85060"/>
            <a:ext cx="118021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Переделайте предложение так, чтобы дополнение или обстоятельство стало несогласованным определением.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BBEDAEB-4CA1-B9BA-7C7E-E1925A70B2D4}"/>
              </a:ext>
            </a:extLst>
          </p:cNvPr>
          <p:cNvSpPr txBox="1"/>
          <p:nvPr/>
        </p:nvSpPr>
        <p:spPr>
          <a:xfrm>
            <a:off x="95692" y="539453"/>
            <a:ext cx="12096307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встретил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Новый год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родителями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 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Это был мой последний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Новый год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родителями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ужинал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своими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           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                 Это был замечательный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ужин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моими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Мой отец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рассказывал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об истории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города.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                 Я слушала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рассказы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об истории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города.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Большую часть времени 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потратил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на учёбу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      Я купил игровую приставку на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деньги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на учебу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, присланные мамой.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Прочитав книжку, я многое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узнал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 психологии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 Я многое узнал из этой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книжки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 психологии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Я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прогуляться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 друзьями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ночью.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Я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прогулки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 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ночью.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Мы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ехали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на автобусе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вокзала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, потом шли пешком.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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Автобус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вокзала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останавливается здесь.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Мы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отдыхали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12 часов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                                          У нас в расписании предусмотрен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отдых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12 часов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Мы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вернулись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домой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17:00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                             В условиях контракта есть пункт о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возвращении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домой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17:00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Я очень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играть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в бадминтон с 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         Я очень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игры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в бадминтон с 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  <a:sym typeface="Symbol" panose="05050102010706020507" pitchFamily="18" charset="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2601820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91106A9-CE61-FD8F-9043-D1D5F1C512E3}"/>
              </a:ext>
            </a:extLst>
          </p:cNvPr>
          <p:cNvSpPr txBox="1"/>
          <p:nvPr/>
        </p:nvSpPr>
        <p:spPr>
          <a:xfrm>
            <a:off x="74428" y="85060"/>
            <a:ext cx="118021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Переделайте предложение так, чтобы дополнение или обстоятельство стало несогласованным определением.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BBEDAEB-4CA1-B9BA-7C7E-E1925A70B2D4}"/>
              </a:ext>
            </a:extLst>
          </p:cNvPr>
          <p:cNvSpPr txBox="1"/>
          <p:nvPr/>
        </p:nvSpPr>
        <p:spPr>
          <a:xfrm>
            <a:off x="95692" y="539453"/>
            <a:ext cx="12096307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встретил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Новый год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родителями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 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Это был мой последний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Новый год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родителями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ужинал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своими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           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                 Это был замечательный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ужин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моими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Мой отец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рассказывал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об истории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города.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                 Я слушала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рассказы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об истории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города.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Большую часть времени 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потратил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на учёбу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      Я купил игровую приставку на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деньги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на учебу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, присланные мамой.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Прочитав книжку, я многое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узнал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 психологии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 Я многое узнал из этой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книжки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 психологии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Я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прогуляться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 друзьями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ночью.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Я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прогулки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 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ночью.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Мы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ехали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на автобусе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вокзала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, потом шли пешком.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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Автобус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вокзала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останавливается здесь.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Мы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отдыхали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12 часов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                                          У нас в расписании предусмотрен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отдых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12 часов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Мы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вернулись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домой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17:00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                             В условиях контракта есть пункт о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возвращении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домой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17:00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Я очень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играть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в бадминтон с 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         Я очень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игры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в бадминтон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 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Мы долго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гуляли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по Красной площади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037773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91106A9-CE61-FD8F-9043-D1D5F1C512E3}"/>
              </a:ext>
            </a:extLst>
          </p:cNvPr>
          <p:cNvSpPr txBox="1"/>
          <p:nvPr/>
        </p:nvSpPr>
        <p:spPr>
          <a:xfrm>
            <a:off x="74428" y="85060"/>
            <a:ext cx="118021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Переделайте предложение так, чтобы дополнение или обстоятельство стало несогласованным определением.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BBEDAEB-4CA1-B9BA-7C7E-E1925A70B2D4}"/>
              </a:ext>
            </a:extLst>
          </p:cNvPr>
          <p:cNvSpPr txBox="1"/>
          <p:nvPr/>
        </p:nvSpPr>
        <p:spPr>
          <a:xfrm>
            <a:off x="95692" y="539453"/>
            <a:ext cx="12096307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встретил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Новый год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родителями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 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Это был мой последний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Новый год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родителями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ужинал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своими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           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                 Это был замечательный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ужин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моими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Мой отец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рассказывал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об истории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города.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                 Я слушала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рассказы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об истории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города.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Большую часть времени 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потратил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на учёбу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      Я купил игровую приставку на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деньги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на учебу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, присланные мамой.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Прочитав книжку, я многое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узнал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 психологии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 Я многое узнал из этой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книжки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 психологии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Я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прогуляться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 друзьями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ночью.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Я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прогулки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 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ночью.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Мы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ехали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на автобусе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вокзала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, потом шли пешком.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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Автобус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вокзала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останавливается здесь.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Мы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отдыхали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12 часов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                                          У нас в расписании предусмотрен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отдых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12 часов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Мы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вернулись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домой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17:00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                             В условиях контракта есть пункт о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возвращении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домой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17:00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Я очень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играть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в бадминтон с 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         Я очень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игры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в бадминтон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 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Мы долго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гуляли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по Красной площади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         Каждую неделю мы с другом совершаем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прогулки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по Красной площади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3909558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91106A9-CE61-FD8F-9043-D1D5F1C512E3}"/>
              </a:ext>
            </a:extLst>
          </p:cNvPr>
          <p:cNvSpPr txBox="1"/>
          <p:nvPr/>
        </p:nvSpPr>
        <p:spPr>
          <a:xfrm>
            <a:off x="74428" y="85060"/>
            <a:ext cx="118021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Переделайте предложение так, чтобы дополнение или обстоятельство стало несогласованным определением.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BBEDAEB-4CA1-B9BA-7C7E-E1925A70B2D4}"/>
              </a:ext>
            </a:extLst>
          </p:cNvPr>
          <p:cNvSpPr txBox="1"/>
          <p:nvPr/>
        </p:nvSpPr>
        <p:spPr>
          <a:xfrm>
            <a:off x="95692" y="539453"/>
            <a:ext cx="12096307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встретил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Новый год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родителями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 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Это был мой последний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Новый год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родителями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ужинал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своими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           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                 Это был замечательный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ужин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моими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Мой отец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рассказывал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об истории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города.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                 Я слушала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рассказы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об истории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города.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Большую часть времени 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потратил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на учёбу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      Я купил игровую приставку на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деньги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на учебу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, присланные мамой.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Прочитав книжку, я многое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узнал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 психологии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 Я многое узнал из этой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книжки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 психологии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Я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прогуляться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 друзьями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ночью.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Я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прогулки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 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ночью.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Мы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ехали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на автобусе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вокзала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, потом шли пешком.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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Автобус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вокзала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останавливается здесь.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Мы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отдыхали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12 часов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                                          У нас в расписании предусмотрен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отдых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12 часов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Мы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вернулись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домой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17:00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                             В условиях контракта есть пункт о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возвращении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домой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17:00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Я очень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играть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в бадминтон с 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         Я очень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игры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в бадминтон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 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Мы долго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гуляли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по Красной площади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         Каждую неделю мы с другом совершаем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прогулки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по Красной площади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спросила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меня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китайском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блюде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631964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91106A9-CE61-FD8F-9043-D1D5F1C512E3}"/>
              </a:ext>
            </a:extLst>
          </p:cNvPr>
          <p:cNvSpPr txBox="1"/>
          <p:nvPr/>
        </p:nvSpPr>
        <p:spPr>
          <a:xfrm>
            <a:off x="74428" y="85060"/>
            <a:ext cx="118021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Переделайте предложение так, чтобы дополнение или обстоятельство стало несогласованным определением.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BBEDAEB-4CA1-B9BA-7C7E-E1925A70B2D4}"/>
              </a:ext>
            </a:extLst>
          </p:cNvPr>
          <p:cNvSpPr txBox="1"/>
          <p:nvPr/>
        </p:nvSpPr>
        <p:spPr>
          <a:xfrm>
            <a:off x="95692" y="539453"/>
            <a:ext cx="12096307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встретил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Новый год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родителями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 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Это был мой последний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Новый год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родителями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ужинал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своими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           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                 Это был замечательный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ужин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моими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Мой отец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рассказывал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об истории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города.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                 Я слушала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рассказы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об истории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города.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Большую часть времени 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потратил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на учёбу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      Я купил игровую приставку на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деньги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на учебу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, присланные мамой.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Прочитав книжку, я многое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узнал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 психологии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 Я многое узнал из этой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книжки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 психологии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Я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прогуляться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 друзьями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ночью.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Я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прогулки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 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ночью.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Мы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ехали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на автобусе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вокзала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, потом шли пешком.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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Автобус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вокзала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останавливается здесь.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Мы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отдыхали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12 часов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                                          У нас в расписании предусмотрен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отдых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12 часов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Мы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вернулись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домой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17:00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                             В условиях контракта есть пункт о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возвращении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домой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17:00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Я очень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играть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в бадминтон с 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         Я очень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игры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в бадминтон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 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Мы долго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гуляли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по Красной площади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         Каждую неделю мы с другом совершаем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прогулки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по Красной площади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спросила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меня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китайском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блюде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            Она задала мне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вопрос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китайском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блюде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2745719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91106A9-CE61-FD8F-9043-D1D5F1C512E3}"/>
              </a:ext>
            </a:extLst>
          </p:cNvPr>
          <p:cNvSpPr txBox="1"/>
          <p:nvPr/>
        </p:nvSpPr>
        <p:spPr>
          <a:xfrm>
            <a:off x="74428" y="85060"/>
            <a:ext cx="118021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Переделайте предложение так, чтобы дополнение или обстоятельство стало несогласованным определением.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BBEDAEB-4CA1-B9BA-7C7E-E1925A70B2D4}"/>
              </a:ext>
            </a:extLst>
          </p:cNvPr>
          <p:cNvSpPr txBox="1"/>
          <p:nvPr/>
        </p:nvSpPr>
        <p:spPr>
          <a:xfrm>
            <a:off x="95692" y="539453"/>
            <a:ext cx="12096307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встретил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Новый год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родителями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 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Это был мой последний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Новый год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родителями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ужинал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своими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           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                 Это был замечательный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ужин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моими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Мой отец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рассказывал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об истории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города.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                 Я слушала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рассказы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об истории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города.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Большую часть времени 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потратил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на учёбу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      Я купил игровую приставку на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деньги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на учебу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, присланные мамой.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Прочитав книжку, я многое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узнал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 психологии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 Я многое узнал из этой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книжки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 психологии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Я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прогуляться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 друзьями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ночью.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Я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прогулки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 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ночью.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Мы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ехали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на автобусе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вокзала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, потом шли пешком.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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Автобус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вокзала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останавливается здесь.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Мы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отдыхали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12 часов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                                          У нас в расписании предусмотрен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отдых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12 часов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Мы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вернулись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домой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17:00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                             В условиях контракта есть пункт о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возвращении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домой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17:00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Я очень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играть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в бадминтон с 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         Я очень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игры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в бадминтон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 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Мы долго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гуляли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по Красной площади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         Каждую неделю мы с другом совершаем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прогулки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по Красной площади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спросила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меня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китайском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блюде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            Она задала мне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вопрос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китайском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блюде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ответил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ей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китайском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блюде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1559912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91106A9-CE61-FD8F-9043-D1D5F1C512E3}"/>
              </a:ext>
            </a:extLst>
          </p:cNvPr>
          <p:cNvSpPr txBox="1"/>
          <p:nvPr/>
        </p:nvSpPr>
        <p:spPr>
          <a:xfrm>
            <a:off x="74428" y="85060"/>
            <a:ext cx="118021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Переделайте предложение так, чтобы дополнение или обстоятельство стало несогласованным определением.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BBEDAEB-4CA1-B9BA-7C7E-E1925A70B2D4}"/>
              </a:ext>
            </a:extLst>
          </p:cNvPr>
          <p:cNvSpPr txBox="1"/>
          <p:nvPr/>
        </p:nvSpPr>
        <p:spPr>
          <a:xfrm>
            <a:off x="95692" y="539453"/>
            <a:ext cx="12096307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встретил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Новый год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родителями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 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Это был мой последний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Новый год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родителями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ужинал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своими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           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                 Это был замечательный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ужин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моими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Мой отец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рассказывал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об истории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города.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                 Я слушала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рассказы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об истории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города.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Большую часть времени 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потратил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на учёбу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      Я купил игровую приставку на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деньги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на учебу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, присланные мамой.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Прочитав книжку, я многое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узнал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 психологии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 Я многое узнал из этой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книжки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 психологии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Я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прогуляться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 друзьями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ночью.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Я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прогулки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 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ночью.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Мы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ехали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на автобусе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вокзала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, потом шли пешком.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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Автобус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вокзала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останавливается здесь.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Мы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отдыхали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12 часов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                                          У нас в расписании предусмотрен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отдых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12 часов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Мы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вернулись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домой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17:00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                             В условиях контракта есть пункт о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возвращении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домой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17:00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Я очень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играть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в бадминтон с 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         Я очень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игры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в бадминтон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 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Мы долго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гуляли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по Красной площади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         Каждую неделю мы с другом совершаем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прогулки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по Красной площади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спросила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меня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китайском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блюде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            Она задала мне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вопрос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китайском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блюде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ответил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ей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китайском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блюде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                                  Я ответил на её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вопрос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китайском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блюде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1" i="1" u="dashLo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166648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91106A9-CE61-FD8F-9043-D1D5F1C512E3}"/>
              </a:ext>
            </a:extLst>
          </p:cNvPr>
          <p:cNvSpPr txBox="1"/>
          <p:nvPr/>
        </p:nvSpPr>
        <p:spPr>
          <a:xfrm>
            <a:off x="74428" y="85060"/>
            <a:ext cx="118021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Переделайте предложение так, чтобы дополнение или обстоятельство стало несогласованным определением.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BBEDAEB-4CA1-B9BA-7C7E-E1925A70B2D4}"/>
              </a:ext>
            </a:extLst>
          </p:cNvPr>
          <p:cNvSpPr txBox="1"/>
          <p:nvPr/>
        </p:nvSpPr>
        <p:spPr>
          <a:xfrm>
            <a:off x="95692" y="539453"/>
            <a:ext cx="12096307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встретил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Новый год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родителями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 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Это был мой последний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Новый год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родителями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ужинал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своими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           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                 Это был замечательный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ужин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моими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Мой отец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рассказывал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об истории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города.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                 Я слушала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рассказы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об истории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города.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Большую часть времени 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потратил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на учёбу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      Я купил игровую приставку на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деньги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на учебу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, присланные мамой.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Прочитав книжку, я многое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узнал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 психологии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 Я многое узнал из этой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книжки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 психологии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Я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прогуляться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 друзьями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ночью.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Я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прогулки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 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ночью.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Мы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ехали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на автобусе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вокзала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, потом шли пешком.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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Автобус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вокзала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останавливается здесь.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Мы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отдыхали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12 часов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                                          У нас в расписании предусмотрен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отдых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12 часов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Мы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вернулись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домой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17:00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                             В условиях контракта есть пункт о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возвращении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домой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17:00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Я очень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играть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в бадминтон с 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         Я очень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игры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в бадминтон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 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Мы долго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гуляли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по Красной площади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         Каждую неделю мы с другом совершаем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прогулки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по Красной площади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спросила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меня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китайском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блюде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            Она задала мне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вопрос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китайском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блюде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ответил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ей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китайском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блюде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                                  Я ответил на её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вопрос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китайском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блюде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 часто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разговариваю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животными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8184342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91106A9-CE61-FD8F-9043-D1D5F1C512E3}"/>
              </a:ext>
            </a:extLst>
          </p:cNvPr>
          <p:cNvSpPr txBox="1"/>
          <p:nvPr/>
        </p:nvSpPr>
        <p:spPr>
          <a:xfrm>
            <a:off x="74428" y="85060"/>
            <a:ext cx="118021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Переделайте предложение так, чтобы дополнение или обстоятельство стало несогласованным определением.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BBEDAEB-4CA1-B9BA-7C7E-E1925A70B2D4}"/>
              </a:ext>
            </a:extLst>
          </p:cNvPr>
          <p:cNvSpPr txBox="1"/>
          <p:nvPr/>
        </p:nvSpPr>
        <p:spPr>
          <a:xfrm>
            <a:off x="95692" y="539453"/>
            <a:ext cx="12096307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встретил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Новый год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родителями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 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Это был мой последний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Новый год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родителями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ужинал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своими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           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                 Это был замечательный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ужин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моими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Мой отец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рассказывал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об истории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города.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                 Я слушала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рассказы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об истории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города.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Большую часть времени 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потратил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на учёбу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      Я купил игровую приставку на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деньги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на учебу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, присланные мамой.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Прочитав книжку, я многое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узнал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 психологии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 Я многое узнал из этой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книжки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 психологии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Я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прогуляться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 друзьями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ночью.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Я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прогулки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 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ночью.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Мы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ехали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на автобусе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вокзала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, потом шли пешком.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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Автобус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вокзала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останавливается здесь.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Мы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отдыхали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12 часов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                                          У нас в расписании предусмотрен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отдых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12 часов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Мы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вернулись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домой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17:00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                             В условиях контракта есть пункт о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возвращении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домой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17:00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Я очень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играть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в бадминтон с 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         Я очень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игры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в бадминтон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 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Мы долго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гуляли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по Красной площади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         Каждую неделю мы с другом совершаем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прогулки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по Красной площади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спросила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меня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китайском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блюде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            Она задала мне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вопрос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китайском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блюде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ответил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ей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китайском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блюде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                                  Я ответил на её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вопрос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китайском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блюде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 часто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разговариваю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животными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           Мои друзья удивились, застав меня за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разговорами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 животными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7520141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91106A9-CE61-FD8F-9043-D1D5F1C512E3}"/>
              </a:ext>
            </a:extLst>
          </p:cNvPr>
          <p:cNvSpPr txBox="1"/>
          <p:nvPr/>
        </p:nvSpPr>
        <p:spPr>
          <a:xfrm>
            <a:off x="74428" y="85060"/>
            <a:ext cx="118021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Переделайте предложение так, чтобы дополнение или обстоятельство стало несогласованным определением.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BBEDAEB-4CA1-B9BA-7C7E-E1925A70B2D4}"/>
              </a:ext>
            </a:extLst>
          </p:cNvPr>
          <p:cNvSpPr txBox="1"/>
          <p:nvPr/>
        </p:nvSpPr>
        <p:spPr>
          <a:xfrm>
            <a:off x="95692" y="539453"/>
            <a:ext cx="12096307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встретил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Новый год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родителями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 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Это был мой последний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Новый год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родителями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ужинал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своими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           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                 Это был замечательный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ужин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моими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Мой отец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рассказывал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об истории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города.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                 Я слушала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рассказы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об истории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города.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Большую часть времени 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потратил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на учёбу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      Я купил игровую приставку на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деньги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на учебу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, присланные мамой.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Прочитав книжку, я многое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узнал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 психологии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 Я многое узнал из этой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книжки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 психологии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Я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прогуляться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 друзьями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ночью.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Я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прогулки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 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ночью.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Мы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ехали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на автобусе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вокзала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, потом шли пешком.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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Автобус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вокзала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останавливается здесь.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Мы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отдыхали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12 часов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                                          У нас в расписании предусмотрен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отдых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12 часов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Мы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вернулись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домой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17:00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                             В условиях контракта есть пункт о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возвращении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домой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17:00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Я очень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играть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в бадминтон с 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         Я очень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игры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в бадминтон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 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Мы долго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гуляли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по Красной площади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         Каждую неделю мы с другом совершаем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прогулки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по Красной площади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спросила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меня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китайском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блюде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            Она задала мне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вопрос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китайском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блюде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ответил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ей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китайском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блюде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                                  Я ответил на её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вопрос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китайском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блюде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 часто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разговариваю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животными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           Мои друзья удивились, застав меня за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разговорами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 животными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Этот рассказ она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написала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для детей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31263917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91106A9-CE61-FD8F-9043-D1D5F1C512E3}"/>
              </a:ext>
            </a:extLst>
          </p:cNvPr>
          <p:cNvSpPr txBox="1"/>
          <p:nvPr/>
        </p:nvSpPr>
        <p:spPr>
          <a:xfrm>
            <a:off x="74428" y="85060"/>
            <a:ext cx="118021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Переделайте предложение так, чтобы дополнение или обстоятельство стало несогласованным определением.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BBEDAEB-4CA1-B9BA-7C7E-E1925A70B2D4}"/>
              </a:ext>
            </a:extLst>
          </p:cNvPr>
          <p:cNvSpPr txBox="1"/>
          <p:nvPr/>
        </p:nvSpPr>
        <p:spPr>
          <a:xfrm>
            <a:off x="95692" y="539453"/>
            <a:ext cx="12096307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встретил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Новый год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родителями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 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Это был мой последний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Новый год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родителями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ужинал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своими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           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                 Это был замечательный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ужин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моими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Мой отец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рассказывал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об истории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города.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                 Я слушала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рассказы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об истории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города.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Большую часть времени 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потратил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на учёбу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      Я купил игровую приставку на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деньги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на учебу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, присланные мамой.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Прочитав книжку, я многое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узнал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 психологии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 Я многое узнал из этой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книжки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 психологии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Я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прогуляться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 друзьями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ночью.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Я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прогулки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 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ночью.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Мы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ехали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на автобусе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вокзала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, потом шли пешком.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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Автобус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вокзала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останавливается здесь.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Мы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отдыхали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12 часов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                                          У нас в расписании предусмотрен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отдых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12 часов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Мы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вернулись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домой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17:00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                             В условиях контракта есть пункт о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возвращении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домой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17:00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Я очень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играть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в бадминтон с 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         Я очень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игры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в бадминтон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 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Мы долго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гуляли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по Красной площади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         Каждую неделю мы с другом совершаем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прогулки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по Красной площади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спросила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меня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китайском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блюде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            Она задала мне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вопрос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китайском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блюде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ответил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ей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китайском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блюде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                                  Я ответил на её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вопрос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китайском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блюде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 часто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разговариваю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животными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           Мои друзья удивились, застав меня за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разговорами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 животными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Этот рассказ она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написала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для детей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          Её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рассказ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для детей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всем очень понравился.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8159215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91106A9-CE61-FD8F-9043-D1D5F1C512E3}"/>
              </a:ext>
            </a:extLst>
          </p:cNvPr>
          <p:cNvSpPr txBox="1"/>
          <p:nvPr/>
        </p:nvSpPr>
        <p:spPr>
          <a:xfrm>
            <a:off x="74428" y="85060"/>
            <a:ext cx="118021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Переделайте предложение так, чтобы дополнение или обстоятельство стало несогласованным определением.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BBEDAEB-4CA1-B9BA-7C7E-E1925A70B2D4}"/>
              </a:ext>
            </a:extLst>
          </p:cNvPr>
          <p:cNvSpPr txBox="1"/>
          <p:nvPr/>
        </p:nvSpPr>
        <p:spPr>
          <a:xfrm>
            <a:off x="95692" y="539453"/>
            <a:ext cx="12096307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встретил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Новый год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родителями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 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Это был мой последний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Новый год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родителями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ужинал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своими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           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                 Это был замечательный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ужин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моими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Мой отец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рассказывал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об истории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города.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                 Я слушала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рассказы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об истории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города.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Большую часть времени 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потратил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на учёбу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      Я купил игровую приставку на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деньги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на учебу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, присланные мамой.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Прочитав книжку, я многое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узнал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 психологии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 Я многое узнал из этой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книжки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 психологии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Я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прогуляться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 друзьями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ночью.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Я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прогулки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 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ночью.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Мы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ехали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на автобусе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вокзала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, потом шли пешком.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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Автобус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вокзала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останавливается здесь.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Мы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отдыхали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12 часов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                                          У нас в расписании предусмотрен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отдых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12 часов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Мы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вернулись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домой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17:00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                             В условиях контракта есть пункт о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возвращении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домой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17:00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Я очень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играть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в бадминтон с 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         Я очень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игры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в бадминтон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 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Мы долго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гуляли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по Красной площади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         Каждую неделю мы с другом совершаем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прогулки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по Красной площади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спросила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меня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китайском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блюде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            Она задала мне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вопрос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китайском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блюде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ответил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ей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китайском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блюде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                                  Я ответил на её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вопрос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китайском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блюде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 часто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разговариваю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животными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           Мои друзья удивились, застав меня за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разговорами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 животными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Этот рассказ она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написала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для детей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          Её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рассказ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для детей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всем очень понравился.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Он всегда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ходит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в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чёрном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плаще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5688250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91106A9-CE61-FD8F-9043-D1D5F1C512E3}"/>
              </a:ext>
            </a:extLst>
          </p:cNvPr>
          <p:cNvSpPr txBox="1"/>
          <p:nvPr/>
        </p:nvSpPr>
        <p:spPr>
          <a:xfrm>
            <a:off x="74428" y="85060"/>
            <a:ext cx="118021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Переделайте предложение так, чтобы дополнение или обстоятельство стало несогласованным определением.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BBEDAEB-4CA1-B9BA-7C7E-E1925A70B2D4}"/>
              </a:ext>
            </a:extLst>
          </p:cNvPr>
          <p:cNvSpPr txBox="1"/>
          <p:nvPr/>
        </p:nvSpPr>
        <p:spPr>
          <a:xfrm>
            <a:off x="95692" y="539453"/>
            <a:ext cx="12096307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встретил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Новый год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родителями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 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Это был мой последний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Новый год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родителями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ужинал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своими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           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                 Это был замечательный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ужин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моими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Мой отец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рассказывал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об истории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города.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                 Я слушала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рассказы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об истории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города.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Большую часть времени 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потратил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на учёбу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      Я купил игровую приставку на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деньги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на учебу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, присланные мамой.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Прочитав книжку, я многое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узнал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 психологии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 Я многое узнал из этой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книжки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 психологии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Я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прогуляться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 друзьями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ночью.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Я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прогулки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 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ночью.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Мы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ехали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на автобусе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вокзала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, потом шли пешком.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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Автобус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вокзала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останавливается здесь.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Мы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отдыхали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12 часов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                                          У нас в расписании предусмотрен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отдых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12 часов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Мы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вернулись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домой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17:00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                             В условиях контракта есть пункт о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возвращении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домой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17:00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Я очень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играть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в бадминтон с 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         Я очень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игры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в бадминтон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 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Мы долго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гуляли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по Красной площади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         Каждую неделю мы с другом совершаем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прогулки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по Красной площади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спросила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меня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китайском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блюде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            Она задала мне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вопрос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китайском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блюде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ответил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ей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китайском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блюде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                                  Я ответил на её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вопрос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китайском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блюде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 часто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разговариваю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животными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           Мои друзья удивились, застав меня за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разговорами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 животными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Этот рассказ она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написала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для детей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          Её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рассказ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для детей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всем очень понравился.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Он всегда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ходит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в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чёрном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плаще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.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          По улице шёл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мужчина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в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ч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ёрном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плаще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83001079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91106A9-CE61-FD8F-9043-D1D5F1C512E3}"/>
              </a:ext>
            </a:extLst>
          </p:cNvPr>
          <p:cNvSpPr txBox="1"/>
          <p:nvPr/>
        </p:nvSpPr>
        <p:spPr>
          <a:xfrm>
            <a:off x="74428" y="85060"/>
            <a:ext cx="118021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Переделайте предложение так, чтобы дополнение или обстоятельство стало несогласованным определением.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BBEDAEB-4CA1-B9BA-7C7E-E1925A70B2D4}"/>
              </a:ext>
            </a:extLst>
          </p:cNvPr>
          <p:cNvSpPr txBox="1"/>
          <p:nvPr/>
        </p:nvSpPr>
        <p:spPr>
          <a:xfrm>
            <a:off x="95692" y="539453"/>
            <a:ext cx="12096307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встретил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Новый год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родителями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 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Это был мой последний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Новый год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родителями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ужинал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своими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           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                 Это был замечательный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ужин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моими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Мой отец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рассказывал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об истории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города.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                 Я слушала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рассказы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об истории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города.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Большую часть времени 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потратил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на учёбу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      Я купил игровую приставку на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деньги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на учебу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, присланные мамой.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Прочитав книжку, я многое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узнал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 психологии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 Я многое узнал из этой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книжки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 психологии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Я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прогуляться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 друзьями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ночью.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Я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прогулки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 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ночью.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Мы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ехали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на автобусе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вокзала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, потом шли пешком.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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Автобус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вокзала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останавливается здесь.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Мы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отдыхали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12 часов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                                          У нас в расписании предусмотрен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отдых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12 часов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Мы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вернулись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домой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17:00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                             В условиях контракта есть пункт о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возвращении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домой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17:00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Я очень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играть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в бадминтон с 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         Я очень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игры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в бадминтон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 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Мы долго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гуляли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по Красной площади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         Каждую неделю мы с другом совершаем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прогулки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по Красной площади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спросила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меня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китайском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блюде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            Она задала мне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вопрос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китайском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блюде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ответил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ей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китайском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блюде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                                  Я ответил на её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вопрос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китайском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блюде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 часто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разговариваю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животными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           Мои друзья удивились, застав меня за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разговорами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 животными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Этот рассказ она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написала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для детей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          Её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рассказ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для детей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всем очень понравился.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Он всегда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ходит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в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чёрном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плаще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.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          По улице шёл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мужчина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в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ч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ёрном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плаще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Они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живут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у моря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25563724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91106A9-CE61-FD8F-9043-D1D5F1C512E3}"/>
              </a:ext>
            </a:extLst>
          </p:cNvPr>
          <p:cNvSpPr txBox="1"/>
          <p:nvPr/>
        </p:nvSpPr>
        <p:spPr>
          <a:xfrm>
            <a:off x="74428" y="85060"/>
            <a:ext cx="118021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Переделайте предложение так, чтобы дополнение или обстоятельство стало несогласованным определением.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BBEDAEB-4CA1-B9BA-7C7E-E1925A70B2D4}"/>
              </a:ext>
            </a:extLst>
          </p:cNvPr>
          <p:cNvSpPr txBox="1"/>
          <p:nvPr/>
        </p:nvSpPr>
        <p:spPr>
          <a:xfrm>
            <a:off x="95692" y="539453"/>
            <a:ext cx="12096307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встретил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Новый год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родителями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 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Это был мой последний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Новый год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родителями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ужинал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своими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           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                 Это был замечательный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ужин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моими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Мой отец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рассказывал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об истории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города.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                 Я слушала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рассказы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об истории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города.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Большую часть времени 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потратил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на учёбу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      Я купил игровую приставку на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деньги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на учебу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, присланные мамой.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Прочитав книжку, я многое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узнал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 психологии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 Я многое узнал из этой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книжки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 психологии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Я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прогуляться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 друзьями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ночью.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Я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прогулки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 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ночью.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Мы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ехали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на автобусе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вокзала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, потом шли пешком.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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Автобус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вокзала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останавливается здесь.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Мы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отдыхали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12 часов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                                          У нас в расписании предусмотрен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отдых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12 часов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Мы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вернулись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домой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17:00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                             В условиях контракта есть пункт о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возвращении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домой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17:00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Я очень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играть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в бадминтон с 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         Я очень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игры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в бадминтон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 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Мы долго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гуляли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по Красной площади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         Каждую неделю мы с другом совершаем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прогулки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по Красной площади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спросила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меня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китайском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блюде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            Она задала мне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вопрос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китайском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блюде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ответил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ей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китайском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блюде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                                  Я ответил на её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вопрос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китайском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блюде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 часто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разговариваю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животными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           Мои друзья удивились, застав меня за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разговорами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 животными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Этот рассказ она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написала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для детей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          Её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рассказ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для детей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всем очень понравился.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Он всегда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ходит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в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чёрном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плаще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.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          По улице шёл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мужчина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в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ч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ёрном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плаще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Они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живут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у моря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.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                                    Они живут в маленьком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городке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у моря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07438072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91106A9-CE61-FD8F-9043-D1D5F1C512E3}"/>
              </a:ext>
            </a:extLst>
          </p:cNvPr>
          <p:cNvSpPr txBox="1"/>
          <p:nvPr/>
        </p:nvSpPr>
        <p:spPr>
          <a:xfrm>
            <a:off x="74428" y="85060"/>
            <a:ext cx="118021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Переделайте предложение так, чтобы дополнение или обстоятельство стало несогласованным определением.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BBEDAEB-4CA1-B9BA-7C7E-E1925A70B2D4}"/>
              </a:ext>
            </a:extLst>
          </p:cNvPr>
          <p:cNvSpPr txBox="1"/>
          <p:nvPr/>
        </p:nvSpPr>
        <p:spPr>
          <a:xfrm>
            <a:off x="95692" y="539453"/>
            <a:ext cx="12096307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встретил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Новый год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родителями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 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Это был мой последний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Новый год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родителями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ужинал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своими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           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                 Это был замечательный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ужин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моими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Мой отец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рассказывал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об истории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города.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                 Я слушала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рассказы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об истории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города.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Большую часть времени 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потратил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на учёбу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      Я купил игровую приставку на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деньги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на учебу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, присланные мамой.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Прочитав книжку, я многое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узнал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 психологии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 Я многое узнал из этой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книжки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 психологии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Я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прогуляться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 друзьями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ночью.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Я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прогулки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 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ночью.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Мы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ехали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на автобусе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вокзала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, потом шли пешком.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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Автобус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вокзала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останавливается здесь.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Мы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отдыхали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12 часов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                                          У нас в расписании предусмотрен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отдых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12 часов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Мы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вернулись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домой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17:00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                             В условиях контракта есть пункт о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возвращении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домой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17:00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Я очень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играть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в бадминтон с 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         Я очень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игры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в бадминтон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 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Мы долго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гуляли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по Красной площади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         Каждую неделю мы с другом совершаем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прогулки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по Красной площади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спросила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меня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китайском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блюде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            Она задала мне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вопрос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китайском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блюде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ответил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ей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китайском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блюде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                                  Я ответил на её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вопрос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китайском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блюде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 часто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разговариваю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животными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           Мои друзья удивились, застав меня за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разговорами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 животными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Этот рассказ она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написала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для детей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          Её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рассказ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для детей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всем очень понравился.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Он всегда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ходит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в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чёрном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плаще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.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          По улице шёл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мужчина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в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ч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ёрном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плаще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Они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живут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у моря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.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                                    Они живут в маленьком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городке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у моря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У нас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на вокзале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построили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хороший магазин.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96803620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91106A9-CE61-FD8F-9043-D1D5F1C512E3}"/>
              </a:ext>
            </a:extLst>
          </p:cNvPr>
          <p:cNvSpPr txBox="1"/>
          <p:nvPr/>
        </p:nvSpPr>
        <p:spPr>
          <a:xfrm>
            <a:off x="74428" y="85060"/>
            <a:ext cx="118021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Переделайте предложение так, чтобы дополнение или обстоятельство стало несогласованным определением.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BBEDAEB-4CA1-B9BA-7C7E-E1925A70B2D4}"/>
              </a:ext>
            </a:extLst>
          </p:cNvPr>
          <p:cNvSpPr txBox="1"/>
          <p:nvPr/>
        </p:nvSpPr>
        <p:spPr>
          <a:xfrm>
            <a:off x="95692" y="539453"/>
            <a:ext cx="12096307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встретил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Новый год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родителями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 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Это был мой последний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Новый год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родителями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ужинал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своими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           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                 Это был замечательный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ужин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моими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Мой отец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рассказывал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об истории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города.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                 Я слушала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рассказы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об истории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города.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Большую часть времени 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потратил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на учёбу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      Я купил игровую приставку на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деньги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на учебу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, присланные мамой.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Прочитав книжку, я многое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узнал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 психологии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 Я многое узнал из этой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книжки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 психологии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Я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прогуляться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 друзьями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ночью.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Я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прогулки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 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ночью.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Мы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ехали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на автобусе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вокзала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, потом шли пешком.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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Автобус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вокзала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останавливается здесь.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Мы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отдыхали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12 часов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                                          У нас в расписании предусмотрен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отдых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12 часов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Мы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вернулись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домой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17:00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                             В условиях контракта есть пункт о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возвращении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домой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17:00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Я очень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играть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в бадминтон с 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         Я очень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игры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в бадминтон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 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Мы долго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гуляли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по Красной площади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         Каждую неделю мы с другом совершаем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прогулки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по Красной площади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спросила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меня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китайском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блюде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            Она задала мне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вопрос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китайском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блюде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ответил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ей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китайском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блюде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                                  Я ответил на её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вопрос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китайском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блюде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 часто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разговариваю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животными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           Мои друзья удивились, застав меня за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разговорами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 животными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Этот рассказ она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написала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для детей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          Её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рассказ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для детей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всем очень понравился.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Он всегда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ходит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в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чёрном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плаще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.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          По улице шёл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мужчина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в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ч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ёрном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плаще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Они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живут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у моря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.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                                    Они живут в маленьком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городке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у моря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У нас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построили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хороший магазин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на вокзале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       Самый лучший магазин в нашем городе —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магазин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на вокзале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4635531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91106A9-CE61-FD8F-9043-D1D5F1C512E3}"/>
              </a:ext>
            </a:extLst>
          </p:cNvPr>
          <p:cNvSpPr txBox="1"/>
          <p:nvPr/>
        </p:nvSpPr>
        <p:spPr>
          <a:xfrm>
            <a:off x="74428" y="85060"/>
            <a:ext cx="118021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Переделайте предложение так, чтобы дополнение или обстоятельство стало несогласованным определением.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BBEDAEB-4CA1-B9BA-7C7E-E1925A70B2D4}"/>
              </a:ext>
            </a:extLst>
          </p:cNvPr>
          <p:cNvSpPr txBox="1"/>
          <p:nvPr/>
        </p:nvSpPr>
        <p:spPr>
          <a:xfrm>
            <a:off x="95692" y="539453"/>
            <a:ext cx="12096307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встретил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Новый год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родителями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 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Это был мой последний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Новый год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родителями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ужинал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своими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           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                 Это был замечательный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ужин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моими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Мой отец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рассказывал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об истории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города.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                 Я слушала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рассказы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об истории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города.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Большую часть времени 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потратил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на учёбу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      Я купил игровую приставку на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деньги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на учебу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, присланные мамой.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Прочитав книжку, я многое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узнал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 психологии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 Я многое узнал из этой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книжки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 психологии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Я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прогуляться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 друзьями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ночью.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Я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прогулки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 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ночью.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Мы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ехали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на автобусе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вокзала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, потом шли пешком.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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Автобус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вокзала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останавливается здесь.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Мы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отдыхали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12 часов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                                          У нас в расписании предусмотрен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отдых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12 часов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Мы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вернулись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домой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17:00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                             В условиях контракта есть пункт о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возвращении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домой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17:00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Я очень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играть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в бадминтон с 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         Я очень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игры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в бадминтон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 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Мы долго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гуляли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по Красной площади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         Каждую неделю мы с другом совершаем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прогулки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по Красной площади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спросила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меня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китайском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блюде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            Она задала мне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вопрос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китайском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блюде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ответил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ей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китайском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блюде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                                  Я ответил на её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вопрос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китайском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блюде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 часто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разговариваю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животными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           Мои друзья удивились, застав меня за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разговорами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 животными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Этот рассказ она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написала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для детей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          Её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рассказ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для детей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всем очень понравился.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Он всегда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ходит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в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чёрном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плаще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.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          По улице шёл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мужчина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в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ч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ёрном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плаще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Они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живут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у моря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.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                                    Они живут в маленьком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городке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у моря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У нас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построили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хороший магазин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на вокзале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       Самый лучший магазин в нашем городе —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магазин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на вокзале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Бабушкин дом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построен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на опушке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леса.            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92975393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91106A9-CE61-FD8F-9043-D1D5F1C512E3}"/>
              </a:ext>
            </a:extLst>
          </p:cNvPr>
          <p:cNvSpPr txBox="1"/>
          <p:nvPr/>
        </p:nvSpPr>
        <p:spPr>
          <a:xfrm>
            <a:off x="74428" y="85060"/>
            <a:ext cx="118021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Переделайте предложение так, чтобы дополнение или обстоятельство стало несогласованным определением.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BBEDAEB-4CA1-B9BA-7C7E-E1925A70B2D4}"/>
              </a:ext>
            </a:extLst>
          </p:cNvPr>
          <p:cNvSpPr txBox="1"/>
          <p:nvPr/>
        </p:nvSpPr>
        <p:spPr>
          <a:xfrm>
            <a:off x="95692" y="539453"/>
            <a:ext cx="12096307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встретил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Новый год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родителями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 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Это был мой последний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Новый год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родителями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ужинал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своими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           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                 Это был замечательный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ужин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моими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Мой отец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рассказывал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об истории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города.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                 Я слушала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рассказы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об истории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города.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Большую часть времени 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потратил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на учёбу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      Я купил игровую приставку на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деньги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на учебу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, присланные мамой.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Прочитав книжку, я многое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узнал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 психологии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 Я многое узнал из этой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книжки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 психологии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Я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прогуляться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 друзьями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ночью.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Я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прогулки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 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ночью.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Мы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ехали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на автобусе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вокзала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, потом шли пешком.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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Автобус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вокзала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останавливается здесь.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Мы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отдыхали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12 часов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                                          У нас в расписании предусмотрен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отдых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12 часов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Мы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вернулись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домой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17:00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                             В условиях контракта есть пункт о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возвращении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домой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17:00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Я очень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играть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в бадминтон с 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         Я очень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игры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в бадминтон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 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Мы долго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гуляли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по Красной площади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         Каждую неделю мы с другом совершаем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прогулки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по Красной площади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спросила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меня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китайском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блюде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            Она задала мне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вопрос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китайском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блюде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ответил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ей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китайском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блюде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                                  Я ответил на её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вопрос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китайском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блюде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 часто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разговариваю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животными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           Мои друзья удивились, застав меня за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разговорами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 животными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Этот рассказ она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написала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для детей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          Её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рассказ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для детей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всем очень понравился.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Он всегда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ходит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в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чёрном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плаще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.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          По улице шёл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мужчина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в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ч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ёрном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плаще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Они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живут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у моря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.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                                    Они живут в маленьком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городке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у моря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У нас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построили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хороший магазин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на вокзале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       Самый лучший магазин в нашем городе —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магазин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на вокзале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Бабушкин дом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построен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на опушке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леса.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Я провела свое детство в бабушкином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доме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на опушке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леса.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07513065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91106A9-CE61-FD8F-9043-D1D5F1C512E3}"/>
              </a:ext>
            </a:extLst>
          </p:cNvPr>
          <p:cNvSpPr txBox="1"/>
          <p:nvPr/>
        </p:nvSpPr>
        <p:spPr>
          <a:xfrm>
            <a:off x="74428" y="85060"/>
            <a:ext cx="118021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Переделайте предложение так, чтобы дополнение или обстоятельство стало несогласованным определением.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BBEDAEB-4CA1-B9BA-7C7E-E1925A70B2D4}"/>
              </a:ext>
            </a:extLst>
          </p:cNvPr>
          <p:cNvSpPr txBox="1"/>
          <p:nvPr/>
        </p:nvSpPr>
        <p:spPr>
          <a:xfrm>
            <a:off x="95692" y="539453"/>
            <a:ext cx="12096307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встретил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Новый год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родителями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 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Это был мой последний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Новый год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родителями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ужинал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своими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           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                 Это был замечательный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ужин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моими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Мой отец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рассказывал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об истории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города.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                 Я слушала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рассказы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об истории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города.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Большую часть времени 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потратил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на учёбу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      Я купил игровую приставку на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деньги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на учебу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, присланные мамой.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Прочитав книжку, я многое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узнал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 психологии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 Я многое узнал из этой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книжки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 психологии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Я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прогуляться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 друзьями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ночью.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Я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прогулки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 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ночью.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Мы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ехали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на автобусе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вокзала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, потом шли пешком.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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Автобус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вокзала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останавливается здесь.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Мы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отдыхали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12 часов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                                          У нас в расписании предусмотрен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отдых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12 часов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Мы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вернулись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домой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17:00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                             В условиях контракта есть пункт о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возвращении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домой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17:00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Я очень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играть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в бадминтон с 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         Я очень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игры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в бадминтон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 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Мы долго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гуляли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по Красной площади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         Каждую неделю мы с другом совершаем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прогулки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по Красной площади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спросила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меня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китайском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блюде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            Она задала мне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вопрос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китайском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блюде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ответил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ей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китайском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блюде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                                  Я ответил на её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вопрос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китайском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блюде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 часто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разговариваю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животными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           Мои друзья удивились, застав меня за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разговорами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 животными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Этот рассказ она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написала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для детей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          Её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рассказ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для детей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всем очень понравился.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Он всегда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ходит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в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чёрном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плаще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.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          По улице шёл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мужчина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в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ч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ёрном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плаще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Они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живут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у моря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.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                                    Они живут в маленьком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городке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у моря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У нас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построили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хороший магазин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на вокзале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       Самый лучший магазин в нашем городе —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магазин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на вокзале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Бабушкин дом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построен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на опушке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леса.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Я провела свое детство в бабушкином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доме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на опушке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леса.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В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городском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саду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распустилась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сирень.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17360144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91106A9-CE61-FD8F-9043-D1D5F1C512E3}"/>
              </a:ext>
            </a:extLst>
          </p:cNvPr>
          <p:cNvSpPr txBox="1"/>
          <p:nvPr/>
        </p:nvSpPr>
        <p:spPr>
          <a:xfrm>
            <a:off x="74428" y="85060"/>
            <a:ext cx="118021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Переделайте предложение так, чтобы дополнение или обстоятельство стало несогласованным определением.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BBEDAEB-4CA1-B9BA-7C7E-E1925A70B2D4}"/>
              </a:ext>
            </a:extLst>
          </p:cNvPr>
          <p:cNvSpPr txBox="1"/>
          <p:nvPr/>
        </p:nvSpPr>
        <p:spPr>
          <a:xfrm>
            <a:off x="95692" y="539453"/>
            <a:ext cx="12096307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встретил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Новый год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родителями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 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Это был мой последний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Новый год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родителями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ужинал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своими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           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                 Это был замечательный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ужин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моими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Мой отец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рассказывал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об истории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города.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                 Я слушала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рассказы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об истории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города.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Большую часть времени 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потратил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на учёбу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      Я купил игровую приставку на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деньги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на учебу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, присланные мамой.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Прочитав книжку, я многое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узнал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 психологии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 Я многое узнал из этой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книжки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 психологии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Я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прогуляться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 друзьями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ночью.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Я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прогулки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 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ночью.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Мы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ехали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на автобусе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вокзала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, потом шли пешком.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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Автобус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вокзала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останавливается здесь.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Мы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отдыхали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12 часов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                                          У нас в расписании предусмотрен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отдых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12 часов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Мы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вернулись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домой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17:00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                             В условиях контракта есть пункт о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возвращении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домой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17:00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Я очень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играть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в бадминтон с 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         Я очень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игры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в бадминтон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 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Мы долго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гуляли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по Красной площади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         Каждую неделю мы с другом совершаем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прогулки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по Красной площади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спросила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меня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китайском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блюде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            Она задала мне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вопрос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китайском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блюде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ответил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ей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китайском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блюде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                                  Я ответил на её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вопрос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китайском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блюде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 часто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разговариваю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животными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           Мои друзья удивились, застав меня за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разговорами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 животными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Этот рассказ она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написала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для детей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          Её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рассказ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для детей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всем очень понравился.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Он всегда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ходит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в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чёрном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плаще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.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          По улице шёл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мужчина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в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ч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ёрном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плаще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Они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живут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у моря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.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                                    Они живут в маленьком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городке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у моря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У нас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построили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хороший магазин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на вокзале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       Самый лучший магазин в нашем городе —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магазин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на вокзале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Бабушкин дом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построен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на опушке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леса.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Я провела свое детство в бабушкином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доме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на опушке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леса.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В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городском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саду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распустилась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сирень. 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     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Сирень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в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городском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саду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необыкновенно красива.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80974780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91106A9-CE61-FD8F-9043-D1D5F1C512E3}"/>
              </a:ext>
            </a:extLst>
          </p:cNvPr>
          <p:cNvSpPr txBox="1"/>
          <p:nvPr/>
        </p:nvSpPr>
        <p:spPr>
          <a:xfrm>
            <a:off x="74428" y="85060"/>
            <a:ext cx="118021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Переделайте предложение так, чтобы дополнение или обстоятельство стало несогласованным определением.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BBEDAEB-4CA1-B9BA-7C7E-E1925A70B2D4}"/>
              </a:ext>
            </a:extLst>
          </p:cNvPr>
          <p:cNvSpPr txBox="1"/>
          <p:nvPr/>
        </p:nvSpPr>
        <p:spPr>
          <a:xfrm>
            <a:off x="95692" y="539453"/>
            <a:ext cx="12096307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встретил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Новый год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родителями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 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Это был мой последний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Новый год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родителями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ужинал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своими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           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                 Это был замечательный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ужин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моими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Мой отец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рассказывал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об истории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города.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                 Я слушала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рассказы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об истории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города.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Большую часть времени 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потратил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на учёбу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      Я купил игровую приставку на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деньги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на учебу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, присланные мамой.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Прочитав книжку, я многое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узнал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 психологии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 Я многое узнал из этой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книжки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 психологии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Я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прогуляться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 друзьями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ночью.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Я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прогулки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 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ночью.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Мы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ехали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на автобусе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вокзала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, потом шли пешком.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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Автобус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вокзала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останавливается здесь.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Мы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отдыхали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12 часов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                                          У нас в расписании предусмотрен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отдых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12 часов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Мы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вернулись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домой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17:00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                             В условиях контракта есть пункт о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возвращении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домой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17:00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Я очень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играть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в бадминтон с 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         Я очень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игры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в бадминтон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 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Мы долго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гуляли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по Красной площади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         Каждую неделю мы с другом совершаем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прогулки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по Красной площади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спросила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меня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китайском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блюде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            Она задала мне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вопрос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китайском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блюде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ответил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ей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китайском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блюде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                                  Я ответил на её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вопрос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китайском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блюде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 часто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разговариваю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животными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           Мои друзья удивились, застав меня за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разговорами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 животными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Этот рассказ она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написала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для детей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          Её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рассказ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для детей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всем очень понравился.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Он всегда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ходит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в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чёрном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плаще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.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          По улице шёл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мужчина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в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ч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ёрном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плаще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Они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живут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у моря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.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                                    Они живут в маленьком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городке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у моря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У нас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построили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хороший магазин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на вокзале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       Самый лучший магазин в нашем городе —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магазин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на вокзале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Бабушкин дом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построен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на опушке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леса.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Я провела свое детство в бабушкином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доме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на опушке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леса.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В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городском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саду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распустилась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сирень. 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     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Сирень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в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городском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саду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необыкновенно красива.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Эта сумка очень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подходит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к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твоему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платью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60984340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91106A9-CE61-FD8F-9043-D1D5F1C512E3}"/>
              </a:ext>
            </a:extLst>
          </p:cNvPr>
          <p:cNvSpPr txBox="1"/>
          <p:nvPr/>
        </p:nvSpPr>
        <p:spPr>
          <a:xfrm>
            <a:off x="74428" y="85060"/>
            <a:ext cx="118021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Переделайте предложение так, чтобы дополнение или обстоятельство стало несогласованным определением.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BBEDAEB-4CA1-B9BA-7C7E-E1925A70B2D4}"/>
              </a:ext>
            </a:extLst>
          </p:cNvPr>
          <p:cNvSpPr txBox="1"/>
          <p:nvPr/>
        </p:nvSpPr>
        <p:spPr>
          <a:xfrm>
            <a:off x="95692" y="539453"/>
            <a:ext cx="12096307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встретил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Новый год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родителями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 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Это был мой последний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Новый год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родителями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ужинал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своими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           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                 Это был замечательный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ужин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моими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Мой отец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рассказывал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об истории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города.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                 Я слушала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рассказы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об истории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города.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Большую часть времени 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потратил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на учёбу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      Я купил игровую приставку на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деньги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на учебу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, присланные мамой.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Прочитав книжку, я многое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узнал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 психологии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 Я многое узнал из этой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книжки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 психологии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Я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прогуляться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 друзьями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ночью.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Я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прогулки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 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ночью.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Мы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ехали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на автобусе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вокзала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, потом шли пешком.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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Автобус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вокзала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останавливается здесь.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Мы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отдыхали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12 часов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                                          У нас в расписании предусмотрен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отдых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12 часов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Мы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вернулись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домой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17:00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                             В условиях контракта есть пункт о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возвращении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домой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17:00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Я очень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играть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в бадминтон с 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         Я очень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игры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в бадминтон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 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Мы долго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гуляли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по Красной площади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          Каждую неделю мы с другом совершаем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прогулки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по Красной площади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спросила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меня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китайском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блюде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            Она задала мне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вопрос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китайском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блюде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ответил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ей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китайском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блюде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                                  Я ответил на её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вопрос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китайском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блюде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 часто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разговариваю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животными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           Мои друзья удивились, застав меня за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разговорами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 животными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Этот рассказ она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написала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для детей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          Её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рассказ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для детей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всем очень понравился.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Он всегда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ходит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в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чёрном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плаще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.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          По улице шёл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мужчина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в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ч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ёрном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плаще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Они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живут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у моря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.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                                    Они живут в маленьком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городке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у моря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У нас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построили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хороший магазин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на вокзале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       Самый лучший магазин в нашем городе —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магазин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на вокзале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Бабушкин дом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построен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на опушке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леса.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Я провела свое детство в бабушкином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доме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на опушке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леса.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В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городском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саду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распустилась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сирень. 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     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Сирень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в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городском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саду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необыкновенно красива.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Эта сумка очень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подходит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к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твоему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платью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.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      Купи себе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сумку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к платью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36737190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91106A9-CE61-FD8F-9043-D1D5F1C512E3}"/>
              </a:ext>
            </a:extLst>
          </p:cNvPr>
          <p:cNvSpPr txBox="1"/>
          <p:nvPr/>
        </p:nvSpPr>
        <p:spPr>
          <a:xfrm>
            <a:off x="74428" y="85060"/>
            <a:ext cx="118021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Переделайте предложение так, чтобы дополнение или обстоятельство стало несогласованным определением.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BBEDAEB-4CA1-B9BA-7C7E-E1925A70B2D4}"/>
              </a:ext>
            </a:extLst>
          </p:cNvPr>
          <p:cNvSpPr txBox="1"/>
          <p:nvPr/>
        </p:nvSpPr>
        <p:spPr>
          <a:xfrm>
            <a:off x="95692" y="539453"/>
            <a:ext cx="12096307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встретил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Новый год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родителями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 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Это был мой последний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Новый год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родителями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ужинал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своими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           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                 Это был замечательный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ужин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моими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Мой отец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рассказывал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об истории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города.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                 Я слушала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рассказы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об истории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города.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Большую часть времени 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потратил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на учёбу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      Я купил игровую приставку на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деньги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на учебу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, присланные мамой.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Прочитав книжку, я многое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узнал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 психологии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 Я многое узнал из этой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книжки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 психологии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Я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прогуляться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 друзьями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ночью.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Я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прогулки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 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ночью.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Мы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ехали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на автобусе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вокзала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, потом шли пешком.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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Автобус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вокзала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останавливается здесь.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Мы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отдыхали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12 часов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                                          У нас в расписании предусмотрен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отдых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12 часов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Мы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вернулись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домой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17:00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                             В условиях контракта есть пункт о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возвращении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домой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17:00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Я очень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играть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в бадминтон с 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         Я очень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игры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в бадминтон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 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Мы долго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гуляли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по Красной площади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          Каждую неделю мы с другом совершаем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прогулки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по Красной площади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спросила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меня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китайском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блюде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            Она задала мне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вопрос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китайском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блюде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ответил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ей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китайском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блюде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                                  Я ответил на её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вопрос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китайском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блюде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 часто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разговариваю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животными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           Мои друзья удивились, застав меня за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разговорами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 животными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Этот рассказ она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написала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для детей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          Её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рассказ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для детей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всем очень понравился.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Он всегда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ходит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в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чёрном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плаще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.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          По улице шёл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мужчина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в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ч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ёрном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плаще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Они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живут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у моря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.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                                    Они живут в маленьком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городке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у моря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У нас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построили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хороший магазин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на вокзале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       Самый лучший магазин в нашем городе —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магазин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на вокзале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Бабушкин дом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построен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на опушке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леса.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Я провела свое детство в бабушкином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доме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на опушке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леса.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В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городском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саду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распустилась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сирень. 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     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Сирень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в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городском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саду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необыкновенно красива.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Эта сумка очень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подходит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к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твоему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платью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.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      Купи себе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сумку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к платью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Британия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вышла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из Евросоюза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.                              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16115508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91106A9-CE61-FD8F-9043-D1D5F1C512E3}"/>
              </a:ext>
            </a:extLst>
          </p:cNvPr>
          <p:cNvSpPr txBox="1"/>
          <p:nvPr/>
        </p:nvSpPr>
        <p:spPr>
          <a:xfrm>
            <a:off x="74428" y="85060"/>
            <a:ext cx="118021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Переделайте предложение так, чтобы дополнение или обстоятельство стало несогласованным определением.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BBEDAEB-4CA1-B9BA-7C7E-E1925A70B2D4}"/>
              </a:ext>
            </a:extLst>
          </p:cNvPr>
          <p:cNvSpPr txBox="1"/>
          <p:nvPr/>
        </p:nvSpPr>
        <p:spPr>
          <a:xfrm>
            <a:off x="95692" y="539453"/>
            <a:ext cx="12096307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встретил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Новый год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родителями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 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Это был мой последний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Новый год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родителями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ужинал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своими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           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                 Это был замечательный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ужин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моими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Мой отец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рассказывал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об истории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города.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                 Я слушала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рассказы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об истории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города.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Большую часть времени 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потратил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на учёбу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      Я купил игровую приставку на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деньги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на учебу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, присланные мамой.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Прочитав книжку, я многое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узнал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 психологии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 Я многое узнал из этой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книжки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 психологии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Я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прогуляться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 друзьями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ночью.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Я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прогулки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 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ночью.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Мы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ехали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на автобусе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вокзала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, потом шли пешком.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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Автобус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вокзала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останавливается здесь.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Мы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отдыхали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12 часов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                                          У нас в расписании предусмотрен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отдых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12 часов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Мы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вернулись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домой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17:00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                             В условиях контракта есть пункт о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возвращении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домой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 17:00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Я очень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играть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в бадминтон с 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         Я очень люблю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игры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в бадминтон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 друзьями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Мы долго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гуляли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по Красной площади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          Каждую неделю мы с другом совершаем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прогулки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по Красной площади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спросила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меня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китайском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блюде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            Она задала мне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вопрос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китайском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блюде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ответил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ей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китайском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блюде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                                   Я ответил на её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вопрос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китайском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блюде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 часто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разговариваю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 животными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           Мои друзья удивились, застав меня за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разговорами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 животными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Этот рассказ она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написала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для детей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          Её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рассказ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для детей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всем очень понравился.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Он всегда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ходит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в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чёрном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плаще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.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          По улице шёл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мужчина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в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ч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ёрном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плаще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Они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живут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у моря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.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                                    Они живут в маленьком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городке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у моря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У нас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на вокзале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построили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хороший магазин.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       Самый лучший магазин в нашем городе —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магазин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на вокзале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Бабушкин дом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построен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на опушке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леса.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Я провела свое детство в бабушкином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доме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на опушке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леса.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В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городском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саду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распустилась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сирень. 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     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Сирень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в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городском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саду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необыкновенно красива.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Эта сумка очень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подходит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к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твоему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платью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.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      Купи себе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сумку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к платью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Британия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вышла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ru-RU" sz="1800" b="1" i="1" u="dashLo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из Евросоюза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.                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       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Выход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Британии </a:t>
            </a:r>
            <a:r>
              <a:rPr kumimoji="0" lang="ru-RU" sz="1800" b="1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из Евросоюза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всех удивил.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33816587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193FF23-4569-7C64-7E2A-1222168327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5583215-B2E5-1892-98A2-23CD273BF4BB}"/>
              </a:ext>
            </a:extLst>
          </p:cNvPr>
          <p:cNvSpPr txBox="1">
            <a:spLocks/>
          </p:cNvSpPr>
          <p:nvPr/>
        </p:nvSpPr>
        <p:spPr>
          <a:xfrm>
            <a:off x="116284" y="202404"/>
            <a:ext cx="11959432" cy="757098"/>
          </a:xfrm>
          <a:prstGeom prst="rect">
            <a:avLst/>
          </a:prstGeom>
          <a:solidFill>
            <a:srgbClr val="B4A3E5"/>
          </a:solidFill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Домашнее задание на 15 мая 2025 г.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0355B82-0AE7-E149-2959-79E6F4AC15C2}"/>
              </a:ext>
            </a:extLst>
          </p:cNvPr>
          <p:cNvSpPr txBox="1"/>
          <p:nvPr/>
        </p:nvSpPr>
        <p:spPr>
          <a:xfrm>
            <a:off x="271293" y="1957396"/>
            <a:ext cx="11804423" cy="31239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ru-RU" sz="4800" i="1" dirty="0">
                <a:solidFill>
                  <a:prstClr val="black"/>
                </a:solidFill>
                <a:latin typeface="Calibri" panose="020F0502020204030204"/>
              </a:rPr>
              <a:t>1. Долги (прошлое задание по схеме).</a:t>
            </a:r>
            <a:endParaRPr kumimoji="0" lang="en-US" sz="48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Повторить тему</a:t>
            </a:r>
            <a:br>
              <a:rPr kumimoji="0" lang="ru-RU" sz="4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4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«Определения в простом предложении», подготовиться к итоговому </a:t>
            </a:r>
            <a:r>
              <a:rPr kumimoji="0" lang="ru-RU" sz="48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тесту.</a:t>
            </a:r>
            <a:endParaRPr kumimoji="0" lang="ru-RU" sz="48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2832622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2176</TotalTime>
  <Words>13132</Words>
  <Application>Microsoft Office PowerPoint</Application>
  <PresentationFormat>Широкоэкранный</PresentationFormat>
  <Paragraphs>1233</Paragraphs>
  <Slides>71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71</vt:i4>
      </vt:variant>
    </vt:vector>
  </HeadingPairs>
  <TitlesOfParts>
    <vt:vector size="78" baseType="lpstr">
      <vt:lpstr>Arial</vt:lpstr>
      <vt:lpstr>Book Antiqua</vt:lpstr>
      <vt:lpstr>Calibri</vt:lpstr>
      <vt:lpstr>Calibri Light</vt:lpstr>
      <vt:lpstr>Times New Roman</vt:lpstr>
      <vt:lpstr>Тема Office</vt:lpstr>
      <vt:lpstr>1_Тема Office</vt:lpstr>
      <vt:lpstr>Группа 101СА </vt:lpstr>
      <vt:lpstr>ВКЛЮЧИТЕ ВИДЕОКАМЕРЫ!!!!!</vt:lpstr>
      <vt:lpstr>Презентация PowerPoint</vt:lpstr>
      <vt:lpstr>Презентация PowerPoint</vt:lpstr>
      <vt:lpstr>праздновать     девятое мая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Гусева</dc:creator>
  <cp:lastModifiedBy>Гусева</cp:lastModifiedBy>
  <cp:revision>32</cp:revision>
  <dcterms:created xsi:type="dcterms:W3CDTF">2025-04-21T13:03:18Z</dcterms:created>
  <dcterms:modified xsi:type="dcterms:W3CDTF">2025-05-12T12:48:38Z</dcterms:modified>
</cp:coreProperties>
</file>