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0"/>
  </p:notesMasterIdLst>
  <p:sldIdLst>
    <p:sldId id="1935" r:id="rId3"/>
    <p:sldId id="1941" r:id="rId4"/>
    <p:sldId id="946" r:id="rId5"/>
    <p:sldId id="1014" r:id="rId6"/>
    <p:sldId id="1417" r:id="rId7"/>
    <p:sldId id="1968" r:id="rId8"/>
    <p:sldId id="1971" r:id="rId9"/>
    <p:sldId id="1972" r:id="rId10"/>
    <p:sldId id="1969" r:id="rId11"/>
    <p:sldId id="1970" r:id="rId12"/>
    <p:sldId id="1973" r:id="rId13"/>
    <p:sldId id="1015" r:id="rId14"/>
    <p:sldId id="1418" r:id="rId15"/>
    <p:sldId id="1974" r:id="rId16"/>
    <p:sldId id="1975" r:id="rId17"/>
    <p:sldId id="1976" r:id="rId18"/>
    <p:sldId id="1977" r:id="rId19"/>
    <p:sldId id="1978" r:id="rId20"/>
    <p:sldId id="1979" r:id="rId21"/>
    <p:sldId id="1980" r:id="rId22"/>
    <p:sldId id="1072" r:id="rId23"/>
    <p:sldId id="1073" r:id="rId24"/>
    <p:sldId id="1074" r:id="rId25"/>
    <p:sldId id="1075" r:id="rId26"/>
    <p:sldId id="1076" r:id="rId27"/>
    <p:sldId id="1077" r:id="rId28"/>
    <p:sldId id="1078" r:id="rId29"/>
    <p:sldId id="1079" r:id="rId30"/>
    <p:sldId id="1080" r:id="rId31"/>
    <p:sldId id="1981" r:id="rId32"/>
    <p:sldId id="1082" r:id="rId33"/>
    <p:sldId id="1083" r:id="rId34"/>
    <p:sldId id="1452" r:id="rId35"/>
    <p:sldId id="1453" r:id="rId36"/>
    <p:sldId id="1454" r:id="rId37"/>
    <p:sldId id="1455" r:id="rId38"/>
    <p:sldId id="1456" r:id="rId39"/>
    <p:sldId id="1457" r:id="rId40"/>
    <p:sldId id="1967" r:id="rId41"/>
    <p:sldId id="1461" r:id="rId42"/>
    <p:sldId id="1462" r:id="rId43"/>
    <p:sldId id="1463" r:id="rId44"/>
    <p:sldId id="1464" r:id="rId45"/>
    <p:sldId id="1465" r:id="rId46"/>
    <p:sldId id="1466" r:id="rId47"/>
    <p:sldId id="1467" r:id="rId48"/>
    <p:sldId id="1468" r:id="rId49"/>
    <p:sldId id="1469" r:id="rId50"/>
    <p:sldId id="1470" r:id="rId51"/>
    <p:sldId id="1471" r:id="rId52"/>
    <p:sldId id="1472" r:id="rId53"/>
    <p:sldId id="1473" r:id="rId54"/>
    <p:sldId id="1474" r:id="rId55"/>
    <p:sldId id="1475" r:id="rId56"/>
    <p:sldId id="1476" r:id="rId57"/>
    <p:sldId id="1477" r:id="rId58"/>
    <p:sldId id="1478" r:id="rId59"/>
    <p:sldId id="1479" r:id="rId60"/>
    <p:sldId id="1480" r:id="rId61"/>
    <p:sldId id="1481" r:id="rId62"/>
    <p:sldId id="1482" r:id="rId63"/>
    <p:sldId id="1483" r:id="rId64"/>
    <p:sldId id="1484" r:id="rId65"/>
    <p:sldId id="1485" r:id="rId66"/>
    <p:sldId id="1486" r:id="rId67"/>
    <p:sldId id="1487" r:id="rId68"/>
    <p:sldId id="1488" r:id="rId69"/>
    <p:sldId id="1489" r:id="rId70"/>
    <p:sldId id="1423" r:id="rId71"/>
    <p:sldId id="1490" r:id="rId72"/>
    <p:sldId id="1491" r:id="rId73"/>
    <p:sldId id="1492" r:id="rId74"/>
    <p:sldId id="1493" r:id="rId75"/>
    <p:sldId id="1494" r:id="rId76"/>
    <p:sldId id="1495" r:id="rId77"/>
    <p:sldId id="1496" r:id="rId78"/>
    <p:sldId id="1497" r:id="rId79"/>
    <p:sldId id="1498" r:id="rId80"/>
    <p:sldId id="1499" r:id="rId81"/>
    <p:sldId id="1500" r:id="rId82"/>
    <p:sldId id="1501" r:id="rId83"/>
    <p:sldId id="1502" r:id="rId84"/>
    <p:sldId id="1503" r:id="rId85"/>
    <p:sldId id="1504" r:id="rId86"/>
    <p:sldId id="1505" r:id="rId87"/>
    <p:sldId id="1506" r:id="rId88"/>
    <p:sldId id="1507" r:id="rId89"/>
    <p:sldId id="1508" r:id="rId90"/>
    <p:sldId id="1509" r:id="rId91"/>
    <p:sldId id="1510" r:id="rId92"/>
    <p:sldId id="1511" r:id="rId93"/>
    <p:sldId id="1512" r:id="rId94"/>
    <p:sldId id="1513" r:id="rId95"/>
    <p:sldId id="1275" r:id="rId96"/>
    <p:sldId id="1984" r:id="rId97"/>
    <p:sldId id="1985" r:id="rId98"/>
    <p:sldId id="1514" r:id="rId99"/>
    <p:sldId id="1520" r:id="rId100"/>
    <p:sldId id="1521" r:id="rId101"/>
    <p:sldId id="1522" r:id="rId102"/>
    <p:sldId id="1129" r:id="rId103"/>
    <p:sldId id="1096" r:id="rId104"/>
    <p:sldId id="1097" r:id="rId105"/>
    <p:sldId id="1098" r:id="rId106"/>
    <p:sldId id="1099" r:id="rId107"/>
    <p:sldId id="1100" r:id="rId108"/>
    <p:sldId id="1946" r:id="rId10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78" d="100"/>
          <a:sy n="78" d="100"/>
        </p:scale>
        <p:origin x="787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viewProps" Target="view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04-29T08:29:05.2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25047 12723 0,'-23'0'125,"-1"0"-110,1 0 32,-1 0 203,1 0-203,-1 0-31,24 23-1,0 1 32,-23-24-31,-1 0 62,24 24-63,0-1 17,0 1-32,0-1 125,0 1-32,0-1-77,0 1 15,24-24 1,-1 0 46,-23 23-31,24-23-47,-1 0 109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2203D-C459-4E33-8616-D27937927FE2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5474C-A969-42B8-844C-B4874BD8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9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F2F1-14B4-DF04-04D9-C053C0C6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5B51978-83AB-919B-511F-29563E8E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C8524EA-5924-50CC-25D0-D7D35CE8C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88656E-C4DF-79C0-AB00-76FED0A33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1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E652E-78FC-E726-769E-418447E13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FCA6AA-55E6-6CEC-D47F-CA4794FB3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78BED-66D7-3F95-313A-451E7CDC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B3E02B-5703-6C82-1BD5-4DF9BE90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7D684D-C2D0-79DF-0C75-1467A637E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9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944A1-EDBA-F12F-2DF5-22BDE8B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D1AB8-983C-EBE5-5418-02DED0885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57991E-E07B-D65D-E1B5-41680BD4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DBEE14-63E7-163E-4103-56A0E1A5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40465F-2196-0F9F-84F6-3DBE30AF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61E06-4AF8-73B1-135F-66FEC502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1CA659-AA9B-53AE-F163-F12868A0D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61347-03DE-AE0F-2D03-8614260A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558C7B-A247-C540-F099-18DA80A7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F11574-6B06-99AE-0C83-3F287669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7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B029E-DC36-EA52-0687-92E00CFD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283BEC-BDB6-B84E-0827-380C388EF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8E762E-5BED-8863-0FC5-E082A415C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AF7954-AD28-A266-A882-1F465250E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8B828A-C2FF-822F-F8F6-B34CECF0B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9D216-7166-1967-3354-BEA8A9522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65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4F7F1-A614-59AB-6DD9-92AE4508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EADE93-7703-0A1B-D17F-14BB1315C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601FA7-8747-6EF8-868B-94AF3E65A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3DCB19-B748-FF6B-328C-C75E97F33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420277-9D5A-7C08-4FD4-567BD34F9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C8153D-4BB1-8AC3-D203-016CF793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745162-AA2C-DFC0-8C0B-77B9668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3B3929-09A5-202B-5DA8-96D44535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80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0A543-9B02-99D4-67A7-E30C499B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3899CF-1262-4F9E-7F51-57E560932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93848A-982D-29F5-1E5A-0362C35E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4DAFB0-4D01-747C-7594-5867ADF3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398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91EAF1-1F1F-B45A-B15A-DDF71ABB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7F3E1D-9E30-5CC4-1F93-FEACB59B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6C6488-F1A2-C938-1FD9-E4C5CD0E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2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8441A-F624-6DA0-A075-E5BA331A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052DCB-5B46-0514-9AFE-9F180F647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4C1AF0-25D7-CD27-E00F-B91803A12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FFA07-3D9C-59EB-807F-1185D7E9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D2AA7-0923-FD96-000E-D7BB8DE3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982B1B-4DEC-33B5-ADFB-8C2A6D58C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67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E070D-9376-39C3-B1CC-6C104187E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C56E30-711C-C8F8-1125-06F5A2BE6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6B3D28-D22C-58A9-450D-FC8EDBEC7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E1DA0A-9695-F98B-DC50-9F421410D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4F09E3-F2BE-83B3-B835-5AD7C57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36B20-AD1D-CAE8-0164-04A1832C9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13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331C0-69C0-97E3-B1A3-B51AA21E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2AF7A1-04DC-077E-750D-C6422193A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EBFF57-1B76-E3E3-5F50-41BB2931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D9FCB-D77A-3A49-85D6-271800FAB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D49B95-1120-B843-64F3-9DCFA2AE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75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6571A7-19D0-4701-7167-9FFF22E46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F5F31D-A29A-4C17-0102-5D0C75809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3286EA-FDCC-0D91-A1ED-E084DAA3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EF86E-D3AB-0346-EDF3-6FA61A30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E0D810-4A99-2A5E-8547-446F12B4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90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5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37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91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36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53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969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226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926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99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71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3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C90B6-C285-D2A4-A0BB-14F5E363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0BFE16-3C1A-B89F-9F19-A1D22373B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C72F5-DDDA-C578-1FC0-F0270F6BC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CD141-441D-4D3D-BB12-A1C9A55ED10A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130683-1872-F249-22B9-0E38BB3AC1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0BD13-4206-877B-BAB8-978751972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customXml" Target="../ink/ink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CFEC-B3C1-76F4-2E64-203D4375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4FEB3AD-487D-EB38-0032-DFF64FD5D8F1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28 апреля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5387E-0C93-ABB3-A610-A76A4276F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386FCC3-873D-4EDD-BE40-D834A87AA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427856"/>
              </p:ext>
            </p:extLst>
          </p:nvPr>
        </p:nvGraphicFramePr>
        <p:xfrm>
          <a:off x="0" y="1652535"/>
          <a:ext cx="5429227" cy="5076203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34622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12125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41405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185352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308918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484515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492493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0987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</a:t>
                      </a: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E675519-B0E9-48CF-D775-E21AB2ADC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19193"/>
              </p:ext>
            </p:extLst>
          </p:nvPr>
        </p:nvGraphicFramePr>
        <p:xfrm>
          <a:off x="5708745" y="45333"/>
          <a:ext cx="6084313" cy="6812667"/>
        </p:xfrm>
        <a:graphic>
          <a:graphicData uri="http://schemas.openxmlformats.org/drawingml/2006/table">
            <a:tbl>
              <a:tblPr firstRow="1" firstCol="1" bandRow="1"/>
              <a:tblGrid>
                <a:gridCol w="337185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9448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78460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1011726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294968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275303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202238">
                  <a:extLst>
                    <a:ext uri="{9D8B030D-6E8A-4147-A177-3AD203B41FA5}">
                      <a16:colId xmlns:a16="http://schemas.microsoft.com/office/drawing/2014/main" val="1010998529"/>
                    </a:ext>
                  </a:extLst>
                </a:gridCol>
                <a:gridCol w="412381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  <a:gridCol w="604581">
                  <a:extLst>
                    <a:ext uri="{9D8B030D-6E8A-4147-A177-3AD203B41FA5}">
                      <a16:colId xmlns:a16="http://schemas.microsoft.com/office/drawing/2014/main" val="2096220678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66560713"/>
                    </a:ext>
                  </a:extLst>
                </a:gridCol>
                <a:gridCol w="647866">
                  <a:extLst>
                    <a:ext uri="{9D8B030D-6E8A-4147-A177-3AD203B41FA5}">
                      <a16:colId xmlns:a16="http://schemas.microsoft.com/office/drawing/2014/main" val="1143284281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++\\-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 - 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 -\-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29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FEC6-7544-9E2A-1392-BFDAEFA2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ВКЛЮЧИТЕ ВИДЕОКАМЕРЫ!!!!!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80A236-CC10-3727-AA1D-549540154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Я должна вас всех видеть</a:t>
            </a:r>
          </a:p>
        </p:txBody>
      </p:sp>
    </p:spTree>
    <p:extLst>
      <p:ext uri="{BB962C8B-B14F-4D97-AF65-F5344CB8AC3E}">
        <p14:creationId xmlns:p14="http://schemas.microsoft.com/office/powerpoint/2010/main" val="412910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904896"/>
            <a:ext cx="1179416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</p:txBody>
      </p:sp>
    </p:spTree>
    <p:extLst>
      <p:ext uri="{BB962C8B-B14F-4D97-AF65-F5344CB8AC3E}">
        <p14:creationId xmlns:p14="http://schemas.microsoft.com/office/powerpoint/2010/main" val="155277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BDC9-53EC-4F56-8EC3-D8416A380B15}"/>
              </a:ext>
            </a:extLst>
          </p:cNvPr>
          <p:cNvSpPr txBox="1"/>
          <p:nvPr/>
        </p:nvSpPr>
        <p:spPr>
          <a:xfrm>
            <a:off x="147145" y="230832"/>
            <a:ext cx="1192924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Много лет его любимым романом был роман Генри-Бёлля под названием «Дом без хозяина».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эту работу принимают юношей и девушек с высшим образованием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со знанием иностранных языков.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Была без радости любовь — разлука будет без печали.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Известная балерина получила много писем и телеграмм с поздравлениями по случаю дня рождения.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После рок-фестиваля на громадной площади осталось много бутылок из-под пива, пакетов из-под разных соков и пачек от сигарет.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Завтра ожидается погода с сильным снегопадом и северным ветром со скоростью 10-12 метров в секунду.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 заказал салат и мясо под соусом бешамель. </a:t>
            </a:r>
          </a:p>
        </p:txBody>
      </p:sp>
    </p:spTree>
    <p:extLst>
      <p:ext uri="{BB962C8B-B14F-4D97-AF65-F5344CB8AC3E}">
        <p14:creationId xmlns:p14="http://schemas.microsoft.com/office/powerpoint/2010/main" val="274140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BDC9-53EC-4F56-8EC3-D8416A380B15}"/>
              </a:ext>
            </a:extLst>
          </p:cNvPr>
          <p:cNvSpPr txBox="1"/>
          <p:nvPr/>
        </p:nvSpPr>
        <p:spPr>
          <a:xfrm>
            <a:off x="147145" y="230832"/>
            <a:ext cx="1192924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Много лет его любимым романом был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Генри-Бёлля под названием «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без хозяина»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5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эту работу принимают юношей и девушек с высшим образованием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со знанием иностранных языков.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Была без радости любовь — разлука будет без печали.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Известная балерина получила много писем и телеграмм с поздравлениями по случаю дня рождения.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После рок-фестиваля на громадной площади осталось много бутылок из-под пива, пакетов из-под разных соков и пачек от сигарет.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Завтра ожидается погода с сильным снегопадом и северным ветром со скоростью 10-12 метров в секунду.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 заказал салат и мясо под соусом бешамель. </a:t>
            </a:r>
          </a:p>
        </p:txBody>
      </p:sp>
    </p:spTree>
    <p:extLst>
      <p:ext uri="{BB962C8B-B14F-4D97-AF65-F5344CB8AC3E}">
        <p14:creationId xmlns:p14="http://schemas.microsoft.com/office/powerpoint/2010/main" val="262792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553AF9-16E2-3B55-94A1-C7A9C9048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65303B-D32B-AE92-19C2-18C555BC21B6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477B60-2A3C-2433-50AE-0C753F27FB44}"/>
              </a:ext>
            </a:extLst>
          </p:cNvPr>
          <p:cNvSpPr txBox="1"/>
          <p:nvPr/>
        </p:nvSpPr>
        <p:spPr>
          <a:xfrm>
            <a:off x="147145" y="230832"/>
            <a:ext cx="1192924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Много лет его любимым романом был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Генри-Бёлля под названием «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без хозяина»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эту работу принимают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юношей и девушек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высшим образованием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знанием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иностранных языков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Была без радости любовь — разлука будет без печали.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Известная балерина получила много писем и телеграмм с поздравлениями по случаю дня рождения.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После рок-фестиваля на громадной площади осталось много бутылок из-под пива, пакетов из-под разных соков и пачек от сигарет.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Завтра ожидается погода с сильным снегопадом и северным ветром со скоростью 10-12 метров в секунду.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 заказал салат и мясо под соусом бешамель. </a:t>
            </a:r>
          </a:p>
        </p:txBody>
      </p:sp>
    </p:spTree>
    <p:extLst>
      <p:ext uri="{BB962C8B-B14F-4D97-AF65-F5344CB8AC3E}">
        <p14:creationId xmlns:p14="http://schemas.microsoft.com/office/powerpoint/2010/main" val="3288059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4F7783-86A7-18D8-7716-328096F4A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3781DDF-3827-0D67-38E4-3B2257DC2E5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3C9708-9C11-67D8-172C-7D75E80933F3}"/>
              </a:ext>
            </a:extLst>
          </p:cNvPr>
          <p:cNvSpPr txBox="1"/>
          <p:nvPr/>
        </p:nvSpPr>
        <p:spPr>
          <a:xfrm>
            <a:off x="147145" y="230832"/>
            <a:ext cx="1192924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Много лет его любимым романом был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Генри-Бёлля под названием «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без хозяина»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эту работу принимают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юношей и девушек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высшим образованием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знанием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иностранных языков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Была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радости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разлука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будет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печали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Известная балерина получила много писем и телеграмм с поздравлениями по случаю дня рождения.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После рок-фестиваля на громадной площади осталось много бутылок из-под пива, пакетов из-под разных соков и пачек от сигарет.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Завтра ожидается погода с сильным снегопадом и северным ветром со скоростью 10-12 метров в секунду.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 заказал салат и мясо под соусом бешамель.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47A3E5-BBC6-D5CA-17B3-A55294392C01}"/>
              </a:ext>
            </a:extLst>
          </p:cNvPr>
          <p:cNvSpPr txBox="1"/>
          <p:nvPr/>
        </p:nvSpPr>
        <p:spPr>
          <a:xfrm>
            <a:off x="3441289" y="3864077"/>
            <a:ext cx="7728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 писем и телеграмм КАКИХ? с поздравлениями</a:t>
            </a:r>
          </a:p>
          <a:p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поздравлениями КАКИМИ? по случаю КАКОМУ? дня КАКОГО? рождения</a:t>
            </a:r>
          </a:p>
        </p:txBody>
      </p:sp>
    </p:spTree>
    <p:extLst>
      <p:ext uri="{BB962C8B-B14F-4D97-AF65-F5344CB8AC3E}">
        <p14:creationId xmlns:p14="http://schemas.microsoft.com/office/powerpoint/2010/main" val="46446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E23429-DA4F-5F49-A6D6-F8B33DFD9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51BBD3-124F-A09E-2772-5DAC3FEA357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553F5C-D7D7-F529-52AC-C6A24C984905}"/>
              </a:ext>
            </a:extLst>
          </p:cNvPr>
          <p:cNvSpPr txBox="1"/>
          <p:nvPr/>
        </p:nvSpPr>
        <p:spPr>
          <a:xfrm>
            <a:off x="147145" y="230832"/>
            <a:ext cx="1192924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Много лет его любимым романом был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Генри-Бёлля под названием «Дом без хозяина»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эту работу принимают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юношей и девушек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высшим образованием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знанием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иностранных языков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Была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радости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разлука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будет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печали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Известная балерина получила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писем и телеграмм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поздравлениями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дня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рождения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После рок-фестиваля на громадной площади осталось много бутылок из-под пива, пакетов из-под разных соков и пачек от сигарет.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Завтра ожидается погода с сильным снегопадом и северным ветром со скоростью 10-12 метров в секунду.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 заказал салат и мясо под соусом бешамель. </a:t>
            </a:r>
          </a:p>
        </p:txBody>
      </p:sp>
    </p:spTree>
    <p:extLst>
      <p:ext uri="{BB962C8B-B14F-4D97-AF65-F5344CB8AC3E}">
        <p14:creationId xmlns:p14="http://schemas.microsoft.com/office/powerpoint/2010/main" val="3447829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47F438-F036-B548-1A14-ACB5EB7B0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4D0C67-76E3-97CA-431A-58C53E2C60B0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9F68B5-A964-2E28-AA05-30943B398DAC}"/>
              </a:ext>
            </a:extLst>
          </p:cNvPr>
          <p:cNvSpPr txBox="1"/>
          <p:nvPr/>
        </p:nvSpPr>
        <p:spPr>
          <a:xfrm>
            <a:off x="147145" y="230832"/>
            <a:ext cx="1192924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Много лет его любимым романом был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Генри-Бёлля под названием «Дом без хозяина»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эту работу принимают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юношей и девушек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высшим образованием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знанием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иностранных языков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Была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радости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разлука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будет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печали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Известная балерина получила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писем и телеграмм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поздравлениями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дня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рождения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После рок-фестиваля на громадной площади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бутылок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пива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пакетов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разных соков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пачек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сигарет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Завтра ожидается погода с сильным снегопадом и северным ветром со скоростью 10-12 метров в секунду.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 заказал салат и мясо под соусом бешамель. </a:t>
            </a:r>
          </a:p>
        </p:txBody>
      </p:sp>
    </p:spTree>
    <p:extLst>
      <p:ext uri="{BB962C8B-B14F-4D97-AF65-F5344CB8AC3E}">
        <p14:creationId xmlns:p14="http://schemas.microsoft.com/office/powerpoint/2010/main" val="2575487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C9DF3C-3E88-70F0-4F37-EAD1A67DE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B08509-8577-7D38-CE99-98F03C67AF0B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B2B079-6F6E-AE7C-4E62-3D95DE0B4967}"/>
              </a:ext>
            </a:extLst>
          </p:cNvPr>
          <p:cNvSpPr txBox="1"/>
          <p:nvPr/>
        </p:nvSpPr>
        <p:spPr>
          <a:xfrm>
            <a:off x="147145" y="230832"/>
            <a:ext cx="1192924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Много лет его любимым романом был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Генри-Бёлля под названием «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без хозяина»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эту работу принимают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юношей и девушек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высшим образованием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знанием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иностранных языков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Была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радости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разлука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будет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печали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Известная балерина получила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писем и телеграмм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поздравлениями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дня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рождения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После рок-фестиваля на громадной площади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бутылок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пива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пакетов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разных соков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пачек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сигарет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Завтра ожидается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погода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сильным снегопадом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северным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ветром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скоростью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10-12 метров в секунду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 заказал салат и </a:t>
            </a: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мясо под соусом бешамель. </a:t>
            </a:r>
          </a:p>
        </p:txBody>
      </p:sp>
    </p:spTree>
    <p:extLst>
      <p:ext uri="{BB962C8B-B14F-4D97-AF65-F5344CB8AC3E}">
        <p14:creationId xmlns:p14="http://schemas.microsoft.com/office/powerpoint/2010/main" val="4171205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55DF94-F6ED-1D20-A908-04FE441CA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DC16BD-A460-1EF5-1148-A02EB62C559E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8A7877-E8A4-62EA-A2A0-3B4AFFF53B46}"/>
              </a:ext>
            </a:extLst>
          </p:cNvPr>
          <p:cNvSpPr txBox="1"/>
          <p:nvPr/>
        </p:nvSpPr>
        <p:spPr>
          <a:xfrm>
            <a:off x="147145" y="230832"/>
            <a:ext cx="1192924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Много лет его любимым романом был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Генри-Бёлля под названием «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без хозяина»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эту работу принимают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юношей и девушек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высшим образованием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знанием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иностранных языков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Была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радости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разлука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будет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печали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Известная балерина получила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писем и телеграмм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поздравлениями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дня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рождения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После рок-фестиваля на громадной площади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бутылок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пива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пакетов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разных соков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пачек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сигарет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Завтра ожидается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погода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сильным снегопадом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северным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ветром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скоростью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10-12 метров в секунду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 заказал салат 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мясо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соусом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бешамель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60382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BDC9-53EC-4F56-8EC3-D8416A380B15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люди со слабостями,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После урагана в районе осталось много домов без крыши, электрических столбов без проводов.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Хозяин отвёл им огромную комнату с дубовым шкафом и старинной кроватью под пологом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(Чаянов)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На этот военный завод вход без пропусков 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столе стоял кофейник с горячим кофе, молочник со сливками и тарелка с бутербродами.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Перед ними стоял высокий дом под ярко-красной черепичной крышей.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На первой полосе газеты была опубликована подборка статей под общим названием: «Нет международному терроризму!».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Он прекрасно учился в университете и получил диплом с отличием.</a:t>
            </a:r>
          </a:p>
        </p:txBody>
      </p:sp>
    </p:spTree>
    <p:extLst>
      <p:ext uri="{BB962C8B-B14F-4D97-AF65-F5344CB8AC3E}">
        <p14:creationId xmlns:p14="http://schemas.microsoft.com/office/powerpoint/2010/main" val="3009358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BDC9-53EC-4F56-8EC3-D8416A380B15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слабостями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</a:t>
            </a: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урагана в районе осталось много домов без крыши, электрических столбов без проводов.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Хозяин отвёл им огромную комнату с дубовым шкафом и старинной кроватью под пологом </a:t>
            </a:r>
            <a:r>
              <a:rPr kumimoji="0" lang="ru-RU" sz="250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(Чаянов)</a:t>
            </a: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На этот военный завод вход без пропусков 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столе стоял кофейник с горячим кофе, молочник со сливками и тарелка с бутербродами.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Перед ними стоял высокий дом под ярко-красной черепичной крышей.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На первой полосе газеты была опубликована подборка статей под общим названием: «Нет международному терроризму!».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Он прекрасно учился в университете и получил диплом с отличием.</a:t>
            </a:r>
          </a:p>
        </p:txBody>
      </p:sp>
    </p:spTree>
    <p:extLst>
      <p:ext uri="{BB962C8B-B14F-4D97-AF65-F5344CB8AC3E}">
        <p14:creationId xmlns:p14="http://schemas.microsoft.com/office/powerpoint/2010/main" val="578749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F08F16-ECF3-21C7-0832-F7AB52234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BB9145-3548-15F0-3CDD-D08182F0F4AA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91976C-E744-04B4-F40F-B0776BE9E1F3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слабостями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После урагана в районе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домов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крыши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электрических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столбов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проводов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</a:t>
            </a: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 отвёл им огромную комнату с дубовым шкафом и старинной кроватью под пологом (Чаянов).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На этот военный завод вход без пропусков 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столе стоял кофейник с горячим кофе, молочник со сливками и тарелка с бутербродами.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Перед ними стоял высокий дом под ярко-красной черепичной крышей.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На первой полосе газеты была опубликована подборка статей под общим названием: «Нет международному терроризму!».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Он прекрасно учился в университете и получил диплом с отличием.</a:t>
            </a:r>
          </a:p>
        </p:txBody>
      </p:sp>
    </p:spTree>
    <p:extLst>
      <p:ext uri="{BB962C8B-B14F-4D97-AF65-F5344CB8AC3E}">
        <p14:creationId xmlns:p14="http://schemas.microsoft.com/office/powerpoint/2010/main" val="1167944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6BA6BF-32A6-7AFC-F42B-9BE9F6659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ECCD65-49CE-574C-2A5D-1204658D7DEA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9FF376-08C0-1611-C054-99578034500B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слабостями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После урагана в районе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домов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крыши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электрических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столбов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проводов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Хозяин отвёл им огромную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комнату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дубовым шкафом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старинной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кроватью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под пологом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(Чаянов)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 этот военный завод вход без пропусков 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столе стоял кофейник с горячим кофе, молочник со сливками и тарелка с бутербродами.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Перед ними стоял высокий дом под ярко-красной черепичной крышей.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На первой полосе газеты была опубликована подборка статей под общим названием: «Нет международному терроризму!».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Он прекрасно учился в университете и получил диплом с отличием.</a:t>
            </a:r>
          </a:p>
        </p:txBody>
      </p:sp>
    </p:spTree>
    <p:extLst>
      <p:ext uri="{BB962C8B-B14F-4D97-AF65-F5344CB8AC3E}">
        <p14:creationId xmlns:p14="http://schemas.microsoft.com/office/powerpoint/2010/main" val="2822042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ABE81D-DDE2-63E7-0539-FBAFD4012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41AFB4-1FFC-DCA0-C24F-D622204142E6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4A7E9F-23EA-7452-31E0-CEA9EF8A12FE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слабостями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После урагана в районе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домов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крыши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электрических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столбов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проводов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Хозяин отвёл им огромную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комнату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дубовым шкафом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старинной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кроватью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под пологом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(Чаянов)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На этот военный завод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вход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пропусков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</a:t>
            </a: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стоял кофейник с горячим кофе, молочник со сливками и тарелка с бутербродами.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Перед ними стоял высокий дом под ярко-красной черепичной крышей.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На первой полосе газеты была опубликована подборка статей под общим названием: «Нет международному терроризму!».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Он прекрасно учился в университете и получил диплом с отличием.</a:t>
            </a:r>
          </a:p>
        </p:txBody>
      </p:sp>
    </p:spTree>
    <p:extLst>
      <p:ext uri="{BB962C8B-B14F-4D97-AF65-F5344CB8AC3E}">
        <p14:creationId xmlns:p14="http://schemas.microsoft.com/office/powerpoint/2010/main" val="235444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4726CE-9CBB-1BC4-CA45-84C6ADCF3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FAEF7B-A421-2104-0B83-E6FE6B1CAA03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21DEB1-7A32-E6AE-94DF-173F894598C1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слабостями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После урагана в районе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домов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крыши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электрических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столбов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проводов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Хозяин отвёл им огромную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комнату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дубовым шкафом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старинной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кроватью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под пологом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(Чаянов)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На этот военный завод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вход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пропусков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столе стоял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кофейник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горячим кофе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молочник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сливками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тарелка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бутербродами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</a:t>
            </a: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 ними стоял высокий дом под ярко-красной черепичной крышей.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На первой полосе газеты была опубликована подборка статей под общим названием: «Нет международному терроризму!».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Он прекрасно учился в университете и получил диплом с отличием.</a:t>
            </a:r>
          </a:p>
        </p:txBody>
      </p:sp>
    </p:spTree>
    <p:extLst>
      <p:ext uri="{BB962C8B-B14F-4D97-AF65-F5344CB8AC3E}">
        <p14:creationId xmlns:p14="http://schemas.microsoft.com/office/powerpoint/2010/main" val="1930654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9CDABA-5C92-F74A-91D2-B3434045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755416-671C-53CC-1383-4C4A39A0579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0D6A1C-B5CF-96DE-531A-43BAFE9943A9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слабостями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После урагана в районе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домов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крыши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электрических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столбов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проводов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Хозяин отвёл им огромную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комнату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дубовым шкафом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старинной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кроватью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под пологом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(Чаянов)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На этот военный завод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вход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пропусков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столе стоял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кофейник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горячим кофе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молочник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сливками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тарелка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бутербродами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Перед ними стоял высокий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ярко-красной черепичной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крышей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</a:t>
            </a: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первой полосе газеты была опубликована подборка статей под общим названием: «Нет международному терроризму!».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Он прекрасно учился в университете и получил диплом с отличием.</a:t>
            </a:r>
          </a:p>
        </p:txBody>
      </p:sp>
    </p:spTree>
    <p:extLst>
      <p:ext uri="{BB962C8B-B14F-4D97-AF65-F5344CB8AC3E}">
        <p14:creationId xmlns:p14="http://schemas.microsoft.com/office/powerpoint/2010/main" val="2267427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C87E8-1E20-A7F9-2CF6-B6C079AD9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4D4CB0-85DD-0AF5-2F1C-670F144BD251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6A6676-FA28-982E-29BF-584C211C4E6D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слабостями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После урагана в районе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домов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крыши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электрических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столбов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проводов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Хозяин отвёл им огромную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комнату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дубовым шкафом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старинной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кроватью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под пологом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(Чаянов)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На этот военный завод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вход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пропусков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столе стоял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кофейник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горячим кофе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молочник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сливками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тарелка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бутербродами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Перед ними стоял высокий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ярко-красной черепичной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крышей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На первой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была опубликована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подборка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статей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общим названием: «Нет международному терроризму!».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  <a:r>
              <a:rPr kumimoji="0" lang="ru-RU" sz="25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Он прекрасно учился в университете и получил диплом с отличием.</a:t>
            </a:r>
          </a:p>
        </p:txBody>
      </p:sp>
    </p:spTree>
    <p:extLst>
      <p:ext uri="{BB962C8B-B14F-4D97-AF65-F5344CB8AC3E}">
        <p14:creationId xmlns:p14="http://schemas.microsoft.com/office/powerpoint/2010/main" val="2341644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5A9689-4456-2050-1CD4-91F832099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71E531-F76C-82A7-ADC5-33E09BBF5826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1AC8B6-4423-A5E6-810E-676EB2BF818B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слабостями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После урагана в районе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домов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крыши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электрических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столбов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проводов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Хозяин отвёл им огромную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комнату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дубовым шкафом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старинной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кроватью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под пологом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(Чаянов)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На этот военный завод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вход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пропусков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столе стоял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кофейник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горячим кофе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молочник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сливками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тарелка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бутербродами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Перед ними стоял высокий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ярко-красной черепичной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крышей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На первой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была опубликована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подборка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статей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общим названием: «Нет международному терроризму!».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Он прекрасно учился в университете и получил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диплом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отличием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0803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202A1-00FA-97BB-A487-2041BCC65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1980686"/>
            <a:ext cx="7976725" cy="3237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A08B2-6404-DD23-AACB-BEC4798DF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" y="5220929"/>
            <a:ext cx="7398881" cy="116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41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202A1-00FA-97BB-A487-2041BCC65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1980686"/>
            <a:ext cx="7976725" cy="3237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A08B2-6404-DD23-AACB-BEC4798DF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" y="5220929"/>
            <a:ext cx="7398881" cy="11615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92018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открытым небом</a:t>
            </a:r>
          </a:p>
        </p:txBody>
      </p:sp>
    </p:spTree>
    <p:extLst>
      <p:ext uri="{BB962C8B-B14F-4D97-AF65-F5344CB8AC3E}">
        <p14:creationId xmlns:p14="http://schemas.microsoft.com/office/powerpoint/2010/main" val="2719343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202A1-00FA-97BB-A487-2041BCC65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1980686"/>
            <a:ext cx="7976725" cy="3237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A08B2-6404-DD23-AACB-BEC4798DF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" y="5220929"/>
            <a:ext cx="7398881" cy="11615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92018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открытым небом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780503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яблочного и виноградного сока</a:t>
            </a:r>
          </a:p>
        </p:txBody>
      </p:sp>
    </p:spTree>
    <p:extLst>
      <p:ext uri="{BB962C8B-B14F-4D97-AF65-F5344CB8AC3E}">
        <p14:creationId xmlns:p14="http://schemas.microsoft.com/office/powerpoint/2010/main" val="602182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202A1-00FA-97BB-A487-2041BCC65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1980686"/>
            <a:ext cx="7976725" cy="3237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A08B2-6404-DD23-AACB-BEC4798DF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" y="5220929"/>
            <a:ext cx="7398881" cy="11615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92018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открытым небом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780503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яблочного и виноградного сока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56C80-658B-B831-FF64-C7DE62B0DDCE}"/>
              </a:ext>
            </a:extLst>
          </p:cNvPr>
          <p:cNvSpPr txBox="1"/>
          <p:nvPr/>
        </p:nvSpPr>
        <p:spPr>
          <a:xfrm>
            <a:off x="8425937" y="5218153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сильным ветром /без сильного ветра</a:t>
            </a:r>
          </a:p>
        </p:txBody>
      </p:sp>
    </p:spTree>
    <p:extLst>
      <p:ext uri="{BB962C8B-B14F-4D97-AF65-F5344CB8AC3E}">
        <p14:creationId xmlns:p14="http://schemas.microsoft.com/office/powerpoint/2010/main" val="4212563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202A1-00FA-97BB-A487-2041BCC65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1980686"/>
            <a:ext cx="7976725" cy="3237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A08B2-6404-DD23-AACB-BEC4798DF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" y="5220929"/>
            <a:ext cx="7398881" cy="11615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92018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открытым небом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780503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яблочного и виноградного сока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56C80-658B-B831-FF64-C7DE62B0DDCE}"/>
              </a:ext>
            </a:extLst>
          </p:cNvPr>
          <p:cNvSpPr txBox="1"/>
          <p:nvPr/>
        </p:nvSpPr>
        <p:spPr>
          <a:xfrm>
            <a:off x="8425937" y="5218153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сильным ветром/без сильного ветра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293453-2F68-85D4-858C-66D0E095C0B2}"/>
              </a:ext>
            </a:extLst>
          </p:cNvPr>
          <p:cNvSpPr txBox="1"/>
          <p:nvPr/>
        </p:nvSpPr>
        <p:spPr>
          <a:xfrm>
            <a:off x="8425937" y="5920863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дождя</a:t>
            </a:r>
          </a:p>
        </p:txBody>
      </p:sp>
    </p:spTree>
    <p:extLst>
      <p:ext uri="{BB962C8B-B14F-4D97-AF65-F5344CB8AC3E}">
        <p14:creationId xmlns:p14="http://schemas.microsoft.com/office/powerpoint/2010/main" val="2274041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66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471140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названием «…»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1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471140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названием «…»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844646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чувства юмора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067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471140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названием «…»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4145446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лёгким характером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09DF6C-37BA-2D5B-3E57-99083EF58B3F}"/>
              </a:ext>
            </a:extLst>
          </p:cNvPr>
          <p:cNvSpPr txBox="1"/>
          <p:nvPr/>
        </p:nvSpPr>
        <p:spPr>
          <a:xfrm>
            <a:off x="8303342" y="3741957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чувства юмора</a:t>
            </a:r>
          </a:p>
        </p:txBody>
      </p:sp>
    </p:spTree>
    <p:extLst>
      <p:ext uri="{BB962C8B-B14F-4D97-AF65-F5344CB8AC3E}">
        <p14:creationId xmlns:p14="http://schemas.microsoft.com/office/powerpoint/2010/main" val="755105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75B74F-D223-9A49-7219-56923BBDB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F1156-33C7-E213-90D2-3BA87062C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4B8712-6A7B-02CD-CE47-26FAAADB4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FB32F7-41DC-1828-882E-1DCB5F61FD2E}"/>
              </a:ext>
            </a:extLst>
          </p:cNvPr>
          <p:cNvSpPr txBox="1"/>
          <p:nvPr/>
        </p:nvSpPr>
        <p:spPr>
          <a:xfrm>
            <a:off x="8303342" y="2471140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названием «…»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058D80-E7D4-22EA-78CF-1091C252E2F7}"/>
              </a:ext>
            </a:extLst>
          </p:cNvPr>
          <p:cNvSpPr txBox="1"/>
          <p:nvPr/>
        </p:nvSpPr>
        <p:spPr>
          <a:xfrm>
            <a:off x="8303342" y="3844646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чувства юмора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лёгким характером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C50C5A-FA1F-FBC4-8D16-F09239801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3A13A4-2AEA-BAA1-9067-575B65A12194}"/>
              </a:ext>
            </a:extLst>
          </p:cNvPr>
          <p:cNvSpPr txBox="1"/>
          <p:nvPr/>
        </p:nvSpPr>
        <p:spPr>
          <a:xfrm>
            <a:off x="8303342" y="486720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хлеба</a:t>
            </a:r>
          </a:p>
        </p:txBody>
      </p:sp>
    </p:spTree>
    <p:extLst>
      <p:ext uri="{BB962C8B-B14F-4D97-AF65-F5344CB8AC3E}">
        <p14:creationId xmlns:p14="http://schemas.microsoft.com/office/powerpoint/2010/main" val="1345383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471140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названием «…»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844646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чувства юмора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лёгким характером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E97018-86E8-6D1F-BAAE-F2AB7D536150}"/>
              </a:ext>
            </a:extLst>
          </p:cNvPr>
          <p:cNvSpPr txBox="1"/>
          <p:nvPr/>
        </p:nvSpPr>
        <p:spPr>
          <a:xfrm>
            <a:off x="8303342" y="486720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хлеба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48D53A-4641-DF21-6771-667EF5861A61}"/>
              </a:ext>
            </a:extLst>
          </p:cNvPr>
          <p:cNvSpPr txBox="1"/>
          <p:nvPr/>
        </p:nvSpPr>
        <p:spPr>
          <a:xfrm>
            <a:off x="8303342" y="5587484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охраной милиции</a:t>
            </a:r>
          </a:p>
        </p:txBody>
      </p:sp>
    </p:spTree>
    <p:extLst>
      <p:ext uri="{BB962C8B-B14F-4D97-AF65-F5344CB8AC3E}">
        <p14:creationId xmlns:p14="http://schemas.microsoft.com/office/powerpoint/2010/main" val="2459033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91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9816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7488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 скатерти</a:t>
            </a:r>
          </a:p>
        </p:txBody>
      </p:sp>
    </p:spTree>
    <p:extLst>
      <p:ext uri="{BB962C8B-B14F-4D97-AF65-F5344CB8AC3E}">
        <p14:creationId xmlns:p14="http://schemas.microsoft.com/office/powerpoint/2010/main" val="35681560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 скатерти 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977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 скатерти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</p:txBody>
      </p:sp>
    </p:spTree>
    <p:extLst>
      <p:ext uri="{BB962C8B-B14F-4D97-AF65-F5344CB8AC3E}">
        <p14:creationId xmlns:p14="http://schemas.microsoft.com/office/powerpoint/2010/main" val="25053418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 скатерти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</p:txBody>
      </p:sp>
    </p:spTree>
    <p:extLst>
      <p:ext uri="{BB962C8B-B14F-4D97-AF65-F5344CB8AC3E}">
        <p14:creationId xmlns:p14="http://schemas.microsoft.com/office/powerpoint/2010/main" val="23451825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75521-F630-878E-4C97-D3D3D80F4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DA748BF-42B7-549F-7C3D-11C48B9C039B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019C0-D204-2CBD-C3EC-FBDF50A9EB53}"/>
              </a:ext>
            </a:extLst>
          </p:cNvPr>
          <p:cNvSpPr txBox="1"/>
          <p:nvPr/>
        </p:nvSpPr>
        <p:spPr>
          <a:xfrm>
            <a:off x="260350" y="1343024"/>
            <a:ext cx="11726863" cy="5828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Группа А: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Упражнения 18, 19 и 22 на странице 16 учебника «Практический синтаксис» (см. на странице «Грамматика»).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ru-RU" sz="3600" dirty="0">
              <a:solidFill>
                <a:srgbClr val="000000"/>
              </a:solidFill>
              <a:latin typeface="Calibri" panose="020F05020202040302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/>
              <a:t>Группа Б: </a:t>
            </a:r>
            <a:r>
              <a:rPr lang="ru-RU" sz="3600" dirty="0"/>
              <a:t>Эссе (сочинение) «</a:t>
            </a:r>
            <a:r>
              <a:rPr lang="ru-RU" sz="3600" b="1" dirty="0"/>
              <a:t>МГУ: прошлое и современность. Роль МГУ в моей жизни</a:t>
            </a:r>
            <a:r>
              <a:rPr lang="ru-RU" sz="3600" dirty="0"/>
              <a:t>». К 270-летию МГУ.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116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049" y="1197250"/>
            <a:ext cx="9464915" cy="452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863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</p:txBody>
      </p:sp>
    </p:spTree>
    <p:extLst>
      <p:ext uri="{BB962C8B-B14F-4D97-AF65-F5344CB8AC3E}">
        <p14:creationId xmlns:p14="http://schemas.microsoft.com/office/powerpoint/2010/main" val="2551148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</p:txBody>
      </p:sp>
    </p:spTree>
    <p:extLst>
      <p:ext uri="{BB962C8B-B14F-4D97-AF65-F5344CB8AC3E}">
        <p14:creationId xmlns:p14="http://schemas.microsoft.com/office/powerpoint/2010/main" val="40707303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</p:txBody>
      </p:sp>
    </p:spTree>
    <p:extLst>
      <p:ext uri="{BB962C8B-B14F-4D97-AF65-F5344CB8AC3E}">
        <p14:creationId xmlns:p14="http://schemas.microsoft.com/office/powerpoint/2010/main" val="15116777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</p:txBody>
      </p:sp>
    </p:spTree>
    <p:extLst>
      <p:ext uri="{BB962C8B-B14F-4D97-AF65-F5344CB8AC3E}">
        <p14:creationId xmlns:p14="http://schemas.microsoft.com/office/powerpoint/2010/main" val="12926484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</p:txBody>
      </p:sp>
    </p:spTree>
    <p:extLst>
      <p:ext uri="{BB962C8B-B14F-4D97-AF65-F5344CB8AC3E}">
        <p14:creationId xmlns:p14="http://schemas.microsoft.com/office/powerpoint/2010/main" val="2561541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17931402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 комментарием</a:t>
            </a:r>
          </a:p>
        </p:txBody>
      </p:sp>
    </p:spTree>
    <p:extLst>
      <p:ext uri="{BB962C8B-B14F-4D97-AF65-F5344CB8AC3E}">
        <p14:creationId xmlns:p14="http://schemas.microsoft.com/office/powerpoint/2010/main" val="15442632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 комментарием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A3DD0-E47C-4962-A6EA-CB64D0E19FD4}"/>
              </a:ext>
            </a:extLst>
          </p:cNvPr>
          <p:cNvSpPr txBox="1"/>
          <p:nvPr/>
        </p:nvSpPr>
        <p:spPr>
          <a:xfrm>
            <a:off x="4893646" y="3738357"/>
            <a:ext cx="5144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лето без дождя/без дождей</a:t>
            </a:r>
          </a:p>
        </p:txBody>
      </p:sp>
    </p:spTree>
    <p:extLst>
      <p:ext uri="{BB962C8B-B14F-4D97-AF65-F5344CB8AC3E}">
        <p14:creationId xmlns:p14="http://schemas.microsoft.com/office/powerpoint/2010/main" val="34281962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 комментарием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A3DD0-E47C-4962-A6EA-CB64D0E19FD4}"/>
              </a:ext>
            </a:extLst>
          </p:cNvPr>
          <p:cNvSpPr txBox="1"/>
          <p:nvPr/>
        </p:nvSpPr>
        <p:spPr>
          <a:xfrm>
            <a:off x="4893646" y="3738357"/>
            <a:ext cx="51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лето без дождя/без дождей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чай без сахара</a:t>
            </a:r>
          </a:p>
        </p:txBody>
      </p:sp>
    </p:spTree>
    <p:extLst>
      <p:ext uri="{BB962C8B-B14F-4D97-AF65-F5344CB8AC3E}">
        <p14:creationId xmlns:p14="http://schemas.microsoft.com/office/powerpoint/2010/main" val="8525286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 комментарием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A3DD0-E47C-4962-A6EA-CB64D0E19FD4}"/>
              </a:ext>
            </a:extLst>
          </p:cNvPr>
          <p:cNvSpPr txBox="1"/>
          <p:nvPr/>
        </p:nvSpPr>
        <p:spPr>
          <a:xfrm>
            <a:off x="4893646" y="3738357"/>
            <a:ext cx="5144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лето без дождя/без дождей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чай без сахара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девушка с весёлым характером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7251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 комментарием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A3DD0-E47C-4962-A6EA-CB64D0E19FD4}"/>
              </a:ext>
            </a:extLst>
          </p:cNvPr>
          <p:cNvSpPr txBox="1"/>
          <p:nvPr/>
        </p:nvSpPr>
        <p:spPr>
          <a:xfrm>
            <a:off x="4893646" y="3738357"/>
            <a:ext cx="5144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лето без дождя/без дождей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чай без сахара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девушка с весёлым характером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со слабостью/человек без силы воли</a:t>
            </a:r>
          </a:p>
        </p:txBody>
      </p:sp>
    </p:spTree>
    <p:extLst>
      <p:ext uri="{BB962C8B-B14F-4D97-AF65-F5344CB8AC3E}">
        <p14:creationId xmlns:p14="http://schemas.microsoft.com/office/powerpoint/2010/main" val="13645914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 комментарием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A3DD0-E47C-4962-A6EA-CB64D0E19FD4}"/>
              </a:ext>
            </a:extLst>
          </p:cNvPr>
          <p:cNvSpPr txBox="1"/>
          <p:nvPr/>
        </p:nvSpPr>
        <p:spPr>
          <a:xfrm>
            <a:off x="4893646" y="3738357"/>
            <a:ext cx="51448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лето без дождя/без дождей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чай без сахара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девушка с весёлым характером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со слабостью/человек без силы воли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каша с сахаром</a:t>
            </a:r>
          </a:p>
        </p:txBody>
      </p:sp>
    </p:spTree>
    <p:extLst>
      <p:ext uri="{BB962C8B-B14F-4D97-AF65-F5344CB8AC3E}">
        <p14:creationId xmlns:p14="http://schemas.microsoft.com/office/powerpoint/2010/main" val="9524272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 комментарием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A3DD0-E47C-4962-A6EA-CB64D0E19FD4}"/>
              </a:ext>
            </a:extLst>
          </p:cNvPr>
          <p:cNvSpPr txBox="1"/>
          <p:nvPr/>
        </p:nvSpPr>
        <p:spPr>
          <a:xfrm>
            <a:off x="4893646" y="3738357"/>
            <a:ext cx="51448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лето без дождя/без дождей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чай без сахара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девушка с весёлым характером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со слабостью/человек без силы воли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каша с сахаром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 силой воли</a:t>
            </a:r>
          </a:p>
        </p:txBody>
      </p:sp>
    </p:spTree>
    <p:extLst>
      <p:ext uri="{BB962C8B-B14F-4D97-AF65-F5344CB8AC3E}">
        <p14:creationId xmlns:p14="http://schemas.microsoft.com/office/powerpoint/2010/main" val="22967530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 комментарием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A3DD0-E47C-4962-A6EA-CB64D0E19FD4}"/>
              </a:ext>
            </a:extLst>
          </p:cNvPr>
          <p:cNvSpPr txBox="1"/>
          <p:nvPr/>
        </p:nvSpPr>
        <p:spPr>
          <a:xfrm>
            <a:off x="4893646" y="3738357"/>
            <a:ext cx="51448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лето без дождя/без дождей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чай без сахара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девушка с весёлым характером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со слабостью/человек без силы воли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каша с сахаром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 силой воли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 дипломом химика</a:t>
            </a:r>
          </a:p>
        </p:txBody>
      </p:sp>
    </p:spTree>
    <p:extLst>
      <p:ext uri="{BB962C8B-B14F-4D97-AF65-F5344CB8AC3E}">
        <p14:creationId xmlns:p14="http://schemas.microsoft.com/office/powerpoint/2010/main" val="28586845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 комментарием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A3DD0-E47C-4962-A6EA-CB64D0E19FD4}"/>
              </a:ext>
            </a:extLst>
          </p:cNvPr>
          <p:cNvSpPr txBox="1"/>
          <p:nvPr/>
        </p:nvSpPr>
        <p:spPr>
          <a:xfrm>
            <a:off x="4893646" y="3738357"/>
            <a:ext cx="51448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лето без дождя/без дождей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чай без сахара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девушка с весёлым характером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со слабостью/человек без силы воли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каша с сахаром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 силой воли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 дипломом химика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суп без мяса</a:t>
            </a:r>
          </a:p>
        </p:txBody>
      </p:sp>
    </p:spTree>
    <p:extLst>
      <p:ext uri="{BB962C8B-B14F-4D97-AF65-F5344CB8AC3E}">
        <p14:creationId xmlns:p14="http://schemas.microsoft.com/office/powerpoint/2010/main" val="10135384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ABBA0-167C-46C7-A977-87AE3ED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59" y="163581"/>
            <a:ext cx="6181725" cy="2952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3D61F-957B-449C-A5D8-DF6D38DB1CA4}"/>
              </a:ext>
            </a:extLst>
          </p:cNvPr>
          <p:cNvSpPr txBox="1"/>
          <p:nvPr/>
        </p:nvSpPr>
        <p:spPr>
          <a:xfrm>
            <a:off x="288516" y="1282492"/>
            <a:ext cx="51448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телеграмма с поздравлением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 без смысла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поездка без пользы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небо без облаков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 без ответа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движение без опасности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 комментарием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A3DD0-E47C-4962-A6EA-CB64D0E19FD4}"/>
              </a:ext>
            </a:extLst>
          </p:cNvPr>
          <p:cNvSpPr txBox="1"/>
          <p:nvPr/>
        </p:nvSpPr>
        <p:spPr>
          <a:xfrm>
            <a:off x="4893646" y="3738357"/>
            <a:ext cx="51448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лето без дождя/без дождей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чай без сахара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девушка с весёлым характером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со слабостью/человек без силы воли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каша с сахаром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 силой воли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с дипломом химика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суп без мяса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без дома</a:t>
            </a:r>
          </a:p>
        </p:txBody>
      </p:sp>
    </p:spTree>
    <p:extLst>
      <p:ext uri="{BB962C8B-B14F-4D97-AF65-F5344CB8AC3E}">
        <p14:creationId xmlns:p14="http://schemas.microsoft.com/office/powerpoint/2010/main" val="6620999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4C08B4-43E3-4CEF-9DFF-6CE2567C4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94" y="1213520"/>
            <a:ext cx="10572590" cy="481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441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1163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Да, это, действительно, модельер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с прекрасным вкусом.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4C08B4-43E3-4CEF-9DFF-6CE2567C4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298" y="193667"/>
            <a:ext cx="7547101" cy="343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254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1919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Да, это, действительно, модельер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с прекрасным вкусом.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Да, это правда, завтра будет день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без ветра.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4C08B4-43E3-4CEF-9DFF-6CE2567C4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298" y="193667"/>
            <a:ext cx="7547101" cy="343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903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2612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Да, это, действительно, модельер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с прекрасным вкусом.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Да, это правда, завтра будет день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без ветра.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Да, действительно, у них жизнь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без радости, без веселья.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4C08B4-43E3-4CEF-9DFF-6CE2567C4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298" y="193667"/>
            <a:ext cx="7547101" cy="343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372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3368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Да, это, действительно, модельер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с прекрасным вкусом.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Да, это правда, завтра будет день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без ветра.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Да, действительно, у них жизнь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без радости.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Да, вы правы, в больницу пришёл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педиатр с большим/хорошим опытом.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4C08B4-43E3-4CEF-9DFF-6CE2567C4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298" y="193667"/>
            <a:ext cx="7547101" cy="343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981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3730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Да, это, действительно, модельер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с прекрасным вкусом.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Да, это правда, завтра будет день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без ветра.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Да, действительно, у них жизнь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без радости….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Да, вы правы, в больницу пришёл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педиатр с большим/хорошим опытом.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Да, к сожалению, это работа с ошибками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4C08B4-43E3-4CEF-9DFF-6CE2567C4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298" y="193667"/>
            <a:ext cx="7547101" cy="343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518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4455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Да, это, действительно, модельер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с прекрасным вкусом.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Да, это правда, завтра будет день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без ветра.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Да, действительно, у них жизнь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без радости.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Да, вы правы, в больницу пришёл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педиатр с большим/хорошим опытом.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Да, к сожалению, это работа с ошибками.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Да, ты прав/права, это открытка с новогодним поздравлением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                                                         (с поздравлением с Новым годом).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4C08B4-43E3-4CEF-9DFF-6CE2567C4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298" y="193667"/>
            <a:ext cx="7547101" cy="343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923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212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Да, это, действительно, модельер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с прекрасным вкусом.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Да, это правда, завтра будет день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без ветра.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Да, действительно, у них жизнь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без радости.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Да, вы правы, в больницу пришёл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педиатр с большим/хорошим опытом.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Да, к сожалению, это работа с ошибками.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Да, ты прав/права, это открытка с новогодним поздравлением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                                                          (с поздравлением с Новым годом).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Да, совершенно верно, это кассета с американскими фильмами.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4C08B4-43E3-4CEF-9DFF-6CE2567C4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314" y="193667"/>
            <a:ext cx="7199085" cy="343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231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904896"/>
            <a:ext cx="11794164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Характеристики состава, внешнего вида и цели</a:t>
            </a:r>
          </a:p>
        </p:txBody>
      </p:sp>
    </p:spTree>
    <p:extLst>
      <p:ext uri="{BB962C8B-B14F-4D97-AF65-F5344CB8AC3E}">
        <p14:creationId xmlns:p14="http://schemas.microsoft.com/office/powerpoint/2010/main" val="35671501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804F64-4D9A-4B41-BB1F-3F4E5E048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30" y="162580"/>
            <a:ext cx="5949973" cy="28701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A1F81F-0A52-4BD5-B232-F1302D17F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14504"/>
            <a:ext cx="5938629" cy="46441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00B120-FE22-4149-B396-DDF84CC55C54}"/>
              </a:ext>
            </a:extLst>
          </p:cNvPr>
          <p:cNvSpPr txBox="1"/>
          <p:nvPr/>
        </p:nvSpPr>
        <p:spPr>
          <a:xfrm>
            <a:off x="6274676" y="162580"/>
            <a:ext cx="5328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Характеристика по составу и внешнему виду.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2959BCA3-85DD-EA50-1705-FA1BE2D7093B}"/>
                  </a:ext>
                </a:extLst>
              </p14:cNvPr>
              <p14:cNvContentPartPr/>
              <p14:nvPr/>
            </p14:nvContentPartPr>
            <p14:xfrm>
              <a:off x="8949240" y="4580280"/>
              <a:ext cx="68040" cy="8496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2959BCA3-85DD-EA50-1705-FA1BE2D709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39880" y="4570920"/>
                <a:ext cx="86760" cy="1036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6FFF5C5-785F-9B74-5F1A-FC9345AA44D7}"/>
              </a:ext>
            </a:extLst>
          </p:cNvPr>
          <p:cNvSpPr txBox="1"/>
          <p:nvPr/>
        </p:nvSpPr>
        <p:spPr>
          <a:xfrm>
            <a:off x="8899720" y="5461290"/>
            <a:ext cx="146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н</a:t>
            </a:r>
          </a:p>
        </p:txBody>
      </p:sp>
    </p:spTree>
    <p:extLst>
      <p:ext uri="{BB962C8B-B14F-4D97-AF65-F5344CB8AC3E}">
        <p14:creationId xmlns:p14="http://schemas.microsoft.com/office/powerpoint/2010/main" val="42775239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B5EF51-9364-421B-80FE-2849263B021B}"/>
              </a:ext>
            </a:extLst>
          </p:cNvPr>
          <p:cNvSpPr txBox="1"/>
          <p:nvPr/>
        </p:nvSpPr>
        <p:spPr>
          <a:xfrm>
            <a:off x="371062" y="18800"/>
            <a:ext cx="11701669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 была симпатичная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старушка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короткой стрижкой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тёмно-бордовых брюках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Борис был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юноша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правильными тонкими чертами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спокойного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красивого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лица.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сцену вышел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мужчина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темном фраке и белой рубашке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красивым лицом и</a:t>
            </a:r>
            <a:b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обаятельной улыбкой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На окнах висели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шторы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тёмно-синей </a:t>
            </a:r>
            <a:r>
              <a:rPr kumimoji="0" lang="ru-RU" sz="24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полоску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На завтрак он съел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салат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моркови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орехами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выпил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стакан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апельсинового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На Ире были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шорты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колен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майка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ярким рисунком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Они впервые встретились на одной из его лекций. Это была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первого</a:t>
            </a:r>
            <a:b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взгляда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В 1959 году в Пекине построили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Дворец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съездов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10 тысяч мест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огромным банкетным </a:t>
            </a:r>
            <a:r>
              <a:rPr kumimoji="0" lang="ru-RU" sz="24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издательстве МИФ вышла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Иосифа Бродского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1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рисунками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поэта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Посередине Исаакиевской площади в Санкт-Петербурге стоит конный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Николаю 1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мрамора и гранита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Романсов увидел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громадную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чёрную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ростом с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волка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03719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Опишите предметы. Используйте несогласованные определения.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ботинки. На ботинках — красные шнурки 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 с красными шнурками.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 рассматривает новую книжку. В книжке — красивые яркие картинки и детские стихи, стихи написали шотландские и английские поэты.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нравятся слова. Эти слова я прочитал в стихотворении. Стихотворение написал Сергей Есенин. Оно называется «Не жалею, не зову, не плачу».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 Игоря скоро исполнится 50 лет. Игорь купил матери подарок — шерстяной платок, его цвет тёмно-вишнёвый. На нём крупные цветы.</a:t>
            </a:r>
          </a:p>
        </p:txBody>
      </p:sp>
    </p:spTree>
    <p:extLst>
      <p:ext uri="{BB962C8B-B14F-4D97-AF65-F5344CB8AC3E}">
        <p14:creationId xmlns:p14="http://schemas.microsoft.com/office/powerpoint/2010/main" val="39262294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Опишите предметы. Используйте несогласованные определения.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ботинки. На ботинках — красные шнурки 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 с красными шнурками.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 рассматривает новую книжку. В книжке — красивые яркие картинки и детские стихи, стихи написали шотландские и английские поэты.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нравятся слова. Эти слова я прочитал в стихотворении. Стихотворение написал Сергей Есенин. Оно называется «Не жалею, не зову, не плачу».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 Игоря скоро исполнится 50 лет. Игорь купил матери подарок — шерстяной платок, его цвет тёмно-вишнёвый. На нём крупные цветы.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28939D-E971-0057-193E-45BA8046677E}"/>
              </a:ext>
            </a:extLst>
          </p:cNvPr>
          <p:cNvSpPr txBox="1"/>
          <p:nvPr/>
        </p:nvSpPr>
        <p:spPr>
          <a:xfrm>
            <a:off x="393404" y="3599632"/>
            <a:ext cx="11405192" cy="2123658"/>
          </a:xfrm>
          <a:prstGeom prst="rect">
            <a:avLst/>
          </a:prstGeom>
          <a:solidFill>
            <a:srgbClr val="8BFFB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Ребенок рассматривает новую книжку с красивыми яркими картинками и детскими стихами шотландских и английских поэтов.</a:t>
            </a:r>
          </a:p>
        </p:txBody>
      </p:sp>
    </p:spTree>
    <p:extLst>
      <p:ext uri="{BB962C8B-B14F-4D97-AF65-F5344CB8AC3E}">
        <p14:creationId xmlns:p14="http://schemas.microsoft.com/office/powerpoint/2010/main" val="15420582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Опишите предметы. Используйте несогласованные определения.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ботинки. На ботинках — красные шнурки 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 с красными шнурками.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 рассматривает новую книжку. В книжке — красивые яркие картинки и детские стихи, стихи написали шотландские и английские поэты.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нравятся слова. Эти слова я прочитал в стихотворении. Стихотворение написал Сергей Есенин. Оно называется «Не жалею, не зову, не плачу».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 Игоря скоро исполнится 50 лет. Игорь купил матери подарок — шерстяной платок, его цвет тёмно-вишнёвый. На нём крупные цветы.</a:t>
            </a:r>
          </a:p>
        </p:txBody>
      </p:sp>
    </p:spTree>
    <p:extLst>
      <p:ext uri="{BB962C8B-B14F-4D97-AF65-F5344CB8AC3E}">
        <p14:creationId xmlns:p14="http://schemas.microsoft.com/office/powerpoint/2010/main" val="38803032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Опишите предметы. Используйте несогласованные определения.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ботинки. На ботинках — красные шнурки 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 с красными шнурками.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 рассматривает новую книжку. В книжке — красивые яркие картинки и детские стихи, стихи написали шотландские и английские поэты.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нравятся слова. Эти слова я прочитал в стихотворении. Стихотворение написал Сергей Есенин. Оно называется «Не жалею, не зову, не плачу».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 Игоря скоро исполнится 50 лет. Игорь купил матери подарок — шерстяной платок, его цвет тёмно-вишнёвый. На нём крупные цветы.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871FC-ACDB-9028-5A46-3CAA46627AF5}"/>
              </a:ext>
            </a:extLst>
          </p:cNvPr>
          <p:cNvSpPr txBox="1"/>
          <p:nvPr/>
        </p:nvSpPr>
        <p:spPr>
          <a:xfrm>
            <a:off x="281427" y="1305342"/>
            <a:ext cx="11030586" cy="2123658"/>
          </a:xfrm>
          <a:prstGeom prst="rect">
            <a:avLst/>
          </a:prstGeom>
          <a:solidFill>
            <a:srgbClr val="8BFFB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нравятся слова (из) стихотворения Сергея Есенина под названием «Не жалею, не зову, не плачу».</a:t>
            </a:r>
          </a:p>
        </p:txBody>
      </p:sp>
    </p:spTree>
    <p:extLst>
      <p:ext uri="{BB962C8B-B14F-4D97-AF65-F5344CB8AC3E}">
        <p14:creationId xmlns:p14="http://schemas.microsoft.com/office/powerpoint/2010/main" val="36710713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Опишите предметы. Используйте несогласованные определения.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ботинки. На ботинках — красные шнурки 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 с красными шнурками.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 рассматривает новую книжку. В книжке — красивые яркие картинки и детские стихи, стихи написали шотландские и английские поэты.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нравятся слова. Эти слова я прочитал в стихотворении. Стихотворение написал Сергей Есенин. Оно называется «Не жалею, не зову, не плачу».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 Игоря скоро исполнится 50 лет. Игорь купил матери подарок — шерстяной платок, его цвет тёмно-вишнёвый. На нём крупные цветы.</a:t>
            </a:r>
          </a:p>
        </p:txBody>
      </p:sp>
    </p:spTree>
    <p:extLst>
      <p:ext uri="{BB962C8B-B14F-4D97-AF65-F5344CB8AC3E}">
        <p14:creationId xmlns:p14="http://schemas.microsoft.com/office/powerpoint/2010/main" val="20338648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Опишите предметы. Используйте несогласованные определения.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ботинки. На ботинках — красные шнурки 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Мой младший брат купил ботинки с красными шнурками.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 рассматривает новую книжку. В книжке — красивые яркие картинки и детские стихи, стихи написали шотландские и английские поэты.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нравятся слова. Эти слова я прочитал в стихотворении. Стихотворение написал Сергей Есенин. Оно называется «Не жалею, не зову, не плачу».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 Игоря скоро исполнится 50 лет. Игорь купил матери подарок — шерстяной платок, его цвет тёмно-вишнёвый. На нём крупные цветы.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DAE2F7-7EE7-A9CB-0385-C218ACC46C92}"/>
              </a:ext>
            </a:extLst>
          </p:cNvPr>
          <p:cNvSpPr txBox="1"/>
          <p:nvPr/>
        </p:nvSpPr>
        <p:spPr>
          <a:xfrm>
            <a:off x="490869" y="2028616"/>
            <a:ext cx="11405192" cy="2800767"/>
          </a:xfrm>
          <a:prstGeom prst="rect">
            <a:avLst/>
          </a:prstGeom>
          <a:solidFill>
            <a:srgbClr val="8BFFB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Игорь купил матери подарок на пятидесятилетие — шерстяной платок темно-вишневого цвета с крупными цветами.</a:t>
            </a:r>
          </a:p>
        </p:txBody>
      </p:sp>
    </p:spTree>
    <p:extLst>
      <p:ext uri="{BB962C8B-B14F-4D97-AF65-F5344CB8AC3E}">
        <p14:creationId xmlns:p14="http://schemas.microsoft.com/office/powerpoint/2010/main" val="10343214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74B6F8-25B6-45B6-A5C0-DB32C28B3C13}"/>
              </a:ext>
            </a:extLst>
          </p:cNvPr>
          <p:cNvSpPr txBox="1"/>
          <p:nvPr/>
        </p:nvSpPr>
        <p:spPr>
          <a:xfrm>
            <a:off x="205562" y="39446"/>
            <a:ext cx="11780875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Продолжите диалоги. Используйте слова в скобках в правильной падежной форме для описания характеристики.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слышала, что вы подарили Грише очень интересную книгу, где есть примеры очень многих шрифтов, да?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разные шрифты, разные языки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это прекрасная книга 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Ты видела, как странно оделся сегодня Клим? На нём полосатый пиджак и клетчатые брюки, а на галстуке — какие-то яркие цветы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полоска, клетка, яркие цветы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Да-да, я тоже обратила внимание, что пиджак ..., брюки ... и галстук ... не очень хорошо сочетаются.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Мне очень понравилось у них на даче. Очень славный дом и прекрасный участок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комнаты; очень красивые цветы и небольшое количество, фруктовые деревья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дом всего ..., но очень уютный. А участок ... — такой ухоженный, глаз не отвести.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Посмотри, какой интересный декор на этом здании! Что это за дом?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барельефы, траурные маски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Если я правильно помню, в этом доме ... до революции жил Николай Гумилёв.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видели вчера огромный железнодорожный состав.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это был за состав?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цистерны, нефть или керосин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По-моему, это был состав....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Как вырос ваш внук!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рост, старший брат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ему только семь лет, а он уже ....</a:t>
            </a:r>
          </a:p>
        </p:txBody>
      </p:sp>
    </p:spTree>
    <p:extLst>
      <p:ext uri="{BB962C8B-B14F-4D97-AF65-F5344CB8AC3E}">
        <p14:creationId xmlns:p14="http://schemas.microsoft.com/office/powerpoint/2010/main" val="2532095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74B6F8-25B6-45B6-A5C0-DB32C28B3C13}"/>
              </a:ext>
            </a:extLst>
          </p:cNvPr>
          <p:cNvSpPr txBox="1"/>
          <p:nvPr/>
        </p:nvSpPr>
        <p:spPr>
          <a:xfrm>
            <a:off x="205562" y="39446"/>
            <a:ext cx="11780875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Продолжите диалоги. Используйте слова в скобках в правильной падежной форме для описания характеристики.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слышала, что вы подарили Грише очень интересную книгу, где есть примеры очень многих шрифтов, да?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разные шрифты, разные языки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это прекрасная книга 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Ты видела, как странно оделся сегодня Клим? На нём полосатый пиджак и клетчатые брюки, а на галстуке — какие-то яркие цветы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полоска, клетка, яркие цветы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Да-да, я тоже обратила внимание, что пиджак ..., брюки ... и галстук ... не очень хорошо сочетаются.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Мне очень понравилось у них на даче. Очень славный дом и прекрасный участок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комнаты; очень красивые цветы и небольшое количество, фруктовые деревья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дом всего ..., но очень уютный. А участок ... — такой ухоженный, глаз не отвести.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Посмотри, какой интересный декор на этом здании! Что это за дом?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барельефы, траурные маски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Если я правильно помню, в этом доме ... до революции жил Николай Гумилёв.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видели вчера огромный железнодорожный состав.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это был за состав?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цистерны, нефть или керосин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По-моему, это был состав....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Как вырос ваш внук!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рост, старший брат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ему только семь лет, а он уже ....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0819C-FD21-31C8-9B96-1BFAA8E9C594}"/>
              </a:ext>
            </a:extLst>
          </p:cNvPr>
          <p:cNvSpPr txBox="1"/>
          <p:nvPr/>
        </p:nvSpPr>
        <p:spPr>
          <a:xfrm>
            <a:off x="4028303" y="1408670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шрифтами разных языков</a:t>
            </a:r>
          </a:p>
        </p:txBody>
      </p:sp>
    </p:spTree>
    <p:extLst>
      <p:ext uri="{BB962C8B-B14F-4D97-AF65-F5344CB8AC3E}">
        <p14:creationId xmlns:p14="http://schemas.microsoft.com/office/powerpoint/2010/main" val="38576906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74B6F8-25B6-45B6-A5C0-DB32C28B3C13}"/>
              </a:ext>
            </a:extLst>
          </p:cNvPr>
          <p:cNvSpPr txBox="1"/>
          <p:nvPr/>
        </p:nvSpPr>
        <p:spPr>
          <a:xfrm>
            <a:off x="205562" y="39446"/>
            <a:ext cx="11780875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Продолжите диалоги. Используйте слова в скобках в правильной падежной форме для описания характеристики.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слышала, что вы подарили Грише очень интересную книгу, где есть примеры очень многих шрифтов, да?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разные шрифты, разные языки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это прекрасная книга 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Ты видела, как странно оделся сегодня Клим? На нём полосатый пиджак и клетчатые брюки, а на галстуке — какие-то яркие цветы.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полоска, клетка, яркие цветы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Да-да, я тоже обратила внимание, что пиджак ..., брюки ... и галстук ... не очень хорошо сочетаются.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Мне очень понравилось у них на даче. Очень славный дом и прекрасный участок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комнаты; очень красивые цветы и небольшое количество, фруктовые деревья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дом всего ..., но очень уютный. А участок ... — такой ухоженный, глаз не отвести.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Посмотри, какой интересный декор на этом здании! Что это за дом?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барельефы, траурные маски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Если я правильно помню, в этом доме ... до революции жил Николай Гумилёв.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видели вчера огромный железнодорожный состав.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это был за состав?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цистерны, нефть или керосин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По-моему, это был состав....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Как вырос ваш внук!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рост, старший брат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ему только семь лет, а он уже ....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0819C-FD21-31C8-9B96-1BFAA8E9C594}"/>
              </a:ext>
            </a:extLst>
          </p:cNvPr>
          <p:cNvSpPr txBox="1"/>
          <p:nvPr/>
        </p:nvSpPr>
        <p:spPr>
          <a:xfrm>
            <a:off x="4028303" y="1408670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шрифтами разных языков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1FE74-2764-4767-96C8-FAB04C77A17E}"/>
              </a:ext>
            </a:extLst>
          </p:cNvPr>
          <p:cNvSpPr txBox="1"/>
          <p:nvPr/>
        </p:nvSpPr>
        <p:spPr>
          <a:xfrm>
            <a:off x="5214935" y="2354681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полоску, в клетку, с яркими цветами</a:t>
            </a:r>
          </a:p>
        </p:txBody>
      </p:sp>
    </p:spTree>
    <p:extLst>
      <p:ext uri="{BB962C8B-B14F-4D97-AF65-F5344CB8AC3E}">
        <p14:creationId xmlns:p14="http://schemas.microsoft.com/office/powerpoint/2010/main" val="18540453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74B6F8-25B6-45B6-A5C0-DB32C28B3C13}"/>
              </a:ext>
            </a:extLst>
          </p:cNvPr>
          <p:cNvSpPr txBox="1"/>
          <p:nvPr/>
        </p:nvSpPr>
        <p:spPr>
          <a:xfrm>
            <a:off x="205562" y="39446"/>
            <a:ext cx="11780875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Продолжите диалоги. Используйте слова в скобках в правильной падежной форме для описания характеристики.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слышала, что вы подарили Грише очень интересную книгу, где есть примеры очень многих шрифтов, да?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разные шрифты, разные языки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это прекрасная книга 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Ты видела, как странно оделся сегодня Клим? На нём полосатый пиджак и клетчатые брюки, а на галстуке — какие-то яркие цветы.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полоска, клетка, яркие цветы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Да-да, я тоже обратила внимание, что пиджак ..., брюки ... и галстук ... не очень хорошо сочетаются.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Мне очень понравилось у них на даче. Очень славный дом и прекрасный участок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комнаты; очень красивые цветы и небольшое количество, фруктовые деревья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дом всего ..., но очень уютный. А участок ... — такой ухоженный, глаз не отвести.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Посмотри, какой интересный декор на этом здании! Что это за дом?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барельефы, траурные маски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Если я правильно помню, в этом доме ... до революции жил Николай Гумилёв.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видели вчера огромный железнодорожный состав.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это был за состав?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цистерны, нефть или керосин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По-моему, это был состав....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Как вырос ваш внук!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рост, старший брат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ему только семь лет, а он уже ....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0819C-FD21-31C8-9B96-1BFAA8E9C594}"/>
              </a:ext>
            </a:extLst>
          </p:cNvPr>
          <p:cNvSpPr txBox="1"/>
          <p:nvPr/>
        </p:nvSpPr>
        <p:spPr>
          <a:xfrm>
            <a:off x="4028303" y="1408670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шрифтами разных языков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1FE74-2764-4767-96C8-FAB04C77A17E}"/>
              </a:ext>
            </a:extLst>
          </p:cNvPr>
          <p:cNvSpPr txBox="1"/>
          <p:nvPr/>
        </p:nvSpPr>
        <p:spPr>
          <a:xfrm>
            <a:off x="5214935" y="2354681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полоску, в клетку, с яркими цветами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5E20F0-45AB-8F34-6C44-6A3F6EEBA7A9}"/>
              </a:ext>
            </a:extLst>
          </p:cNvPr>
          <p:cNvSpPr txBox="1"/>
          <p:nvPr/>
        </p:nvSpPr>
        <p:spPr>
          <a:xfrm>
            <a:off x="304033" y="3382679"/>
            <a:ext cx="11780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комнаты/из трех комнат, с очень красивыми цветами и небольшим количеством фруктовых деревьев</a:t>
            </a:r>
          </a:p>
        </p:txBody>
      </p:sp>
    </p:spTree>
    <p:extLst>
      <p:ext uri="{BB962C8B-B14F-4D97-AF65-F5344CB8AC3E}">
        <p14:creationId xmlns:p14="http://schemas.microsoft.com/office/powerpoint/2010/main" val="39058436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74B6F8-25B6-45B6-A5C0-DB32C28B3C13}"/>
              </a:ext>
            </a:extLst>
          </p:cNvPr>
          <p:cNvSpPr txBox="1"/>
          <p:nvPr/>
        </p:nvSpPr>
        <p:spPr>
          <a:xfrm>
            <a:off x="205562" y="39446"/>
            <a:ext cx="11780875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Продолжите диалоги. Используйте слова в скобках в правильной падежной форме для описания характеристики.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слышала, что вы подарили Грише очень интересную книгу, где есть примеры очень многих шрифтов, да?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разные шрифты, разные языки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это прекрасная книга 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Ты видела, как странно оделся сегодня Клим? На нём полосатый пиджак и клетчатые брюки, а на галстуке — какие-то яркие цветы.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полоска, клетка, яркие цветы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Да-да, я тоже обратила внимание, что пиджак ..., брюки ... и галстук ... не очень хорошо сочетаются.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Мне очень понравилось у них на даче. Очень славный дом и прекрасный участок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комнаты; очень красивые цветы и небольшое количество, фруктовые деревья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дом всего ..., но очень уютный. А участок ... — такой ухоженный, глаз не отвести.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Посмотри, какой интересный декор на этом здании! Что это за дом?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барельефы, траурные маски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Если я правильно помню, в этом доме ... до революции жил Николай Гумилёв.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видели вчера огромный железнодорожный состав.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это был за состав?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цистерны, нефть или керосин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По-моему, это был состав....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Как вырос ваш внук!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рост, старший брат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ему только семь лет, а он уже ....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0819C-FD21-31C8-9B96-1BFAA8E9C594}"/>
              </a:ext>
            </a:extLst>
          </p:cNvPr>
          <p:cNvSpPr txBox="1"/>
          <p:nvPr/>
        </p:nvSpPr>
        <p:spPr>
          <a:xfrm>
            <a:off x="4028303" y="1408670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шрифтами разных языков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1FE74-2764-4767-96C8-FAB04C77A17E}"/>
              </a:ext>
            </a:extLst>
          </p:cNvPr>
          <p:cNvSpPr txBox="1"/>
          <p:nvPr/>
        </p:nvSpPr>
        <p:spPr>
          <a:xfrm>
            <a:off x="5214935" y="2354681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полоску, в клетку, с яркими цветами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5E20F0-45AB-8F34-6C44-6A3F6EEBA7A9}"/>
              </a:ext>
            </a:extLst>
          </p:cNvPr>
          <p:cNvSpPr txBox="1"/>
          <p:nvPr/>
        </p:nvSpPr>
        <p:spPr>
          <a:xfrm>
            <a:off x="304033" y="3382679"/>
            <a:ext cx="11780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комнаты/из трех комнат, с очень красивыми цветами и небольшим количеством фруктовых деревьев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A06BB3-C46B-AB1F-C62D-98244A334E2E}"/>
              </a:ext>
            </a:extLst>
          </p:cNvPr>
          <p:cNvSpPr txBox="1"/>
          <p:nvPr/>
        </p:nvSpPr>
        <p:spPr>
          <a:xfrm>
            <a:off x="3927388" y="4144024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барельефами и траурными масками</a:t>
            </a:r>
          </a:p>
        </p:txBody>
      </p:sp>
    </p:spTree>
    <p:extLst>
      <p:ext uri="{BB962C8B-B14F-4D97-AF65-F5344CB8AC3E}">
        <p14:creationId xmlns:p14="http://schemas.microsoft.com/office/powerpoint/2010/main" val="19012253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74B6F8-25B6-45B6-A5C0-DB32C28B3C13}"/>
              </a:ext>
            </a:extLst>
          </p:cNvPr>
          <p:cNvSpPr txBox="1"/>
          <p:nvPr/>
        </p:nvSpPr>
        <p:spPr>
          <a:xfrm>
            <a:off x="205562" y="39446"/>
            <a:ext cx="11780875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Продолжите диалоги. Используйте слова в скобках в правильной падежной форме для описания характеристики.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слышала, что вы подарили Грише очень интересную книгу, где есть примеры очень многих шрифтов, да?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разные шрифты, разные языки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это прекрасная книга 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Ты видела, как странно оделся сегодня Клим? На нём полосатый пиджак и клетчатые брюки, а на галстуке — какие-то яркие цветы.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полоска, клетка, яркие цветы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Да-да, я тоже обратила внимание, что пиджак ..., брюки ... и галстук ... не очень хорошо сочетаются.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Мне очень понравилось у них на даче. Очень славный дом и прекрасный участок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комнаты; очень красивые цветы и небольшое количество, фруктовые деревья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дом всего ..., но очень уютный. А участок ... — такой ухоженный, глаз не отвести.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Посмотри, какой интересный декор на этом здании! Что это за дом?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барельефы, траурные маски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Если я правильно помню, в этом доме ... до революции жил Николай Гумилёв.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видели вчера огромный железнодорожный состав.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это был за состав?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цистерны, нефть или керосин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По-моему, это был состав....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Как вырос ваш внук!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рост, старший брат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ему только семь лет, а он уже ....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0819C-FD21-31C8-9B96-1BFAA8E9C594}"/>
              </a:ext>
            </a:extLst>
          </p:cNvPr>
          <p:cNvSpPr txBox="1"/>
          <p:nvPr/>
        </p:nvSpPr>
        <p:spPr>
          <a:xfrm>
            <a:off x="4028303" y="1408670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шрифтами разных языков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1FE74-2764-4767-96C8-FAB04C77A17E}"/>
              </a:ext>
            </a:extLst>
          </p:cNvPr>
          <p:cNvSpPr txBox="1"/>
          <p:nvPr/>
        </p:nvSpPr>
        <p:spPr>
          <a:xfrm>
            <a:off x="5214935" y="2354681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полоску, в клетку, с яркими цветами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5E20F0-45AB-8F34-6C44-6A3F6EEBA7A9}"/>
              </a:ext>
            </a:extLst>
          </p:cNvPr>
          <p:cNvSpPr txBox="1"/>
          <p:nvPr/>
        </p:nvSpPr>
        <p:spPr>
          <a:xfrm>
            <a:off x="304033" y="3382679"/>
            <a:ext cx="11780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комнаты/из трех комнат, с очень красивыми цветами и небольшим количеством фруктовых деревьев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A06BB3-C46B-AB1F-C62D-98244A334E2E}"/>
              </a:ext>
            </a:extLst>
          </p:cNvPr>
          <p:cNvSpPr txBox="1"/>
          <p:nvPr/>
        </p:nvSpPr>
        <p:spPr>
          <a:xfrm>
            <a:off x="3927388" y="4144024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барельефами и траурными масками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F6E538-EEFC-3234-C697-815CC2BF936D}"/>
              </a:ext>
            </a:extLst>
          </p:cNvPr>
          <p:cNvSpPr txBox="1"/>
          <p:nvPr/>
        </p:nvSpPr>
        <p:spPr>
          <a:xfrm>
            <a:off x="3927388" y="5460361"/>
            <a:ext cx="5439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цистерн/из цистерн с нефтью или керосином</a:t>
            </a:r>
          </a:p>
        </p:txBody>
      </p:sp>
    </p:spTree>
    <p:extLst>
      <p:ext uri="{BB962C8B-B14F-4D97-AF65-F5344CB8AC3E}">
        <p14:creationId xmlns:p14="http://schemas.microsoft.com/office/powerpoint/2010/main" val="32122943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74B6F8-25B6-45B6-A5C0-DB32C28B3C13}"/>
              </a:ext>
            </a:extLst>
          </p:cNvPr>
          <p:cNvSpPr txBox="1"/>
          <p:nvPr/>
        </p:nvSpPr>
        <p:spPr>
          <a:xfrm>
            <a:off x="205562" y="39446"/>
            <a:ext cx="11780875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Продолжите диалоги. Используйте слова в скобках в правильной падежной форме для описания характеристики.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слышала, что вы подарили Грише очень интересную книгу, где есть примеры очень многих шрифтов, да?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разные шрифты, разные языки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это прекрасная книга 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Ты видела, как странно оделся сегодня Клим? На нём полосатый пиджак и клетчатые брюки, а на галстуке — какие-то яркие цветы.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полоска, клетка, яркие цветы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Да-да, я тоже обратила внимание, что пиджак ..., брюки ... и галстук ... не очень хорошо сочетаются.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Мне очень понравилось у них на даче. Очень славный дом и прекрасный участок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комнаты; очень красивые цветы и небольшое количество, фруктовые деревья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дом всего ..., но очень уютный. А участок ... — такой ухоженный, глаз не отвести.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Посмотри, какой интересный декор на этом здании! Что это за дом?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барельефы, траурные маски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Если я правильно помню, в этом доме ... до революции жил Николай Гумилёв.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видели вчера огромный железнодорожный состав.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это был за состав?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цистерны, нефть или керосин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По-моему, это был состав....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Как вырос ваш внук!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рост, старший брат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ему только семь лет, а он уже ....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0819C-FD21-31C8-9B96-1BFAA8E9C594}"/>
              </a:ext>
            </a:extLst>
          </p:cNvPr>
          <p:cNvSpPr txBox="1"/>
          <p:nvPr/>
        </p:nvSpPr>
        <p:spPr>
          <a:xfrm>
            <a:off x="4028303" y="1408670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шрифтами разных языков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1FE74-2764-4767-96C8-FAB04C77A17E}"/>
              </a:ext>
            </a:extLst>
          </p:cNvPr>
          <p:cNvSpPr txBox="1"/>
          <p:nvPr/>
        </p:nvSpPr>
        <p:spPr>
          <a:xfrm>
            <a:off x="5214935" y="2354681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полоску, в клетку, с яркими цветами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5E20F0-45AB-8F34-6C44-6A3F6EEBA7A9}"/>
              </a:ext>
            </a:extLst>
          </p:cNvPr>
          <p:cNvSpPr txBox="1"/>
          <p:nvPr/>
        </p:nvSpPr>
        <p:spPr>
          <a:xfrm>
            <a:off x="304033" y="3382679"/>
            <a:ext cx="11780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комнаты/из трех комнат, с очень красивыми цветами и небольшим количеством фруктовых деревьев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A06BB3-C46B-AB1F-C62D-98244A334E2E}"/>
              </a:ext>
            </a:extLst>
          </p:cNvPr>
          <p:cNvSpPr txBox="1"/>
          <p:nvPr/>
        </p:nvSpPr>
        <p:spPr>
          <a:xfrm>
            <a:off x="3927388" y="4144024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барельефами и траурными масками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F6E538-EEFC-3234-C697-815CC2BF936D}"/>
              </a:ext>
            </a:extLst>
          </p:cNvPr>
          <p:cNvSpPr txBox="1"/>
          <p:nvPr/>
        </p:nvSpPr>
        <p:spPr>
          <a:xfrm>
            <a:off x="3927388" y="5460361"/>
            <a:ext cx="5439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цистерн/из цистерн с нефтью или керосином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052664-784B-F2F1-EEB0-41FA6FAC5452}"/>
              </a:ext>
            </a:extLst>
          </p:cNvPr>
          <p:cNvSpPr txBox="1"/>
          <p:nvPr/>
        </p:nvSpPr>
        <p:spPr>
          <a:xfrm>
            <a:off x="4786184" y="6221706"/>
            <a:ext cx="43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ростом со старшего брата</a:t>
            </a:r>
          </a:p>
        </p:txBody>
      </p:sp>
    </p:spTree>
    <p:extLst>
      <p:ext uri="{BB962C8B-B14F-4D97-AF65-F5344CB8AC3E}">
        <p14:creationId xmlns:p14="http://schemas.microsoft.com/office/powerpoint/2010/main" val="23335261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</p:spTree>
    <p:extLst>
      <p:ext uri="{BB962C8B-B14F-4D97-AF65-F5344CB8AC3E}">
        <p14:creationId xmlns:p14="http://schemas.microsoft.com/office/powerpoint/2010/main" val="5769043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545ECE-0D90-2158-734B-25E1BC69B00E}"/>
              </a:ext>
            </a:extLst>
          </p:cNvPr>
          <p:cNvSpPr txBox="1"/>
          <p:nvPr/>
        </p:nvSpPr>
        <p:spPr>
          <a:xfrm>
            <a:off x="667265" y="3052119"/>
            <a:ext cx="10923373" cy="1754326"/>
          </a:xfrm>
          <a:prstGeom prst="rect">
            <a:avLst/>
          </a:prstGeom>
          <a:solidFill>
            <a:srgbClr val="8BFFB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лежит альбом в твёрдом переплёте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прекрасными фотографиями церквей и соборов Московского Кремля.</a:t>
            </a:r>
          </a:p>
        </p:txBody>
      </p:sp>
    </p:spTree>
    <p:extLst>
      <p:ext uri="{BB962C8B-B14F-4D97-AF65-F5344CB8AC3E}">
        <p14:creationId xmlns:p14="http://schemas.microsoft.com/office/powerpoint/2010/main" val="385638394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</p:spTree>
    <p:extLst>
      <p:ext uri="{BB962C8B-B14F-4D97-AF65-F5344CB8AC3E}">
        <p14:creationId xmlns:p14="http://schemas.microsoft.com/office/powerpoint/2010/main" val="39696412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7B4A0E-5C87-3D8D-9E22-6E1767278E8F}"/>
              </a:ext>
            </a:extLst>
          </p:cNvPr>
          <p:cNvSpPr txBox="1"/>
          <p:nvPr/>
        </p:nvSpPr>
        <p:spPr>
          <a:xfrm>
            <a:off x="634313" y="3595817"/>
            <a:ext cx="10923373" cy="1200329"/>
          </a:xfrm>
          <a:prstGeom prst="rect">
            <a:avLst/>
          </a:prstGeom>
          <a:solidFill>
            <a:srgbClr val="8BFFB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парке гуляют дети с шарами голубого, зелёного, красного цвета с рисунками.</a:t>
            </a:r>
          </a:p>
        </p:txBody>
      </p:sp>
    </p:spTree>
    <p:extLst>
      <p:ext uri="{BB962C8B-B14F-4D97-AF65-F5344CB8AC3E}">
        <p14:creationId xmlns:p14="http://schemas.microsoft.com/office/powerpoint/2010/main" val="6538249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</p:spTree>
    <p:extLst>
      <p:ext uri="{BB962C8B-B14F-4D97-AF65-F5344CB8AC3E}">
        <p14:creationId xmlns:p14="http://schemas.microsoft.com/office/powerpoint/2010/main" val="42751776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362AC7-0FF9-A764-D669-43F5359A91A1}"/>
              </a:ext>
            </a:extLst>
          </p:cNvPr>
          <p:cNvSpPr txBox="1"/>
          <p:nvPr/>
        </p:nvSpPr>
        <p:spPr>
          <a:xfrm>
            <a:off x="731778" y="3978875"/>
            <a:ext cx="10923373" cy="1754326"/>
          </a:xfrm>
          <a:prstGeom prst="rect">
            <a:avLst/>
          </a:prstGeom>
          <a:solidFill>
            <a:srgbClr val="8BFFB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кухне на полке стоят баночки с перцем, солью, кардамоном, чесноком, сахаром, чаем и мускатным орехом</a:t>
            </a:r>
          </a:p>
        </p:txBody>
      </p:sp>
    </p:spTree>
    <p:extLst>
      <p:ext uri="{BB962C8B-B14F-4D97-AF65-F5344CB8AC3E}">
        <p14:creationId xmlns:p14="http://schemas.microsoft.com/office/powerpoint/2010/main" val="21709632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</p:spTree>
    <p:extLst>
      <p:ext uri="{BB962C8B-B14F-4D97-AF65-F5344CB8AC3E}">
        <p14:creationId xmlns:p14="http://schemas.microsoft.com/office/powerpoint/2010/main" val="24811563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1B2B0C-0CA5-6A75-BECE-2331B0739823}"/>
              </a:ext>
            </a:extLst>
          </p:cNvPr>
          <p:cNvSpPr txBox="1"/>
          <p:nvPr/>
        </p:nvSpPr>
        <p:spPr>
          <a:xfrm>
            <a:off x="634313" y="2619633"/>
            <a:ext cx="10923373" cy="1200329"/>
          </a:xfrm>
          <a:prstGeom prst="rect">
            <a:avLst/>
          </a:prstGeom>
          <a:solidFill>
            <a:srgbClr val="8BFFB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 мне приехал брат в новом костюме из ткани светло-коричневого цвета и в новых осенних туфлях.</a:t>
            </a:r>
          </a:p>
        </p:txBody>
      </p:sp>
    </p:spTree>
    <p:extLst>
      <p:ext uri="{BB962C8B-B14F-4D97-AF65-F5344CB8AC3E}">
        <p14:creationId xmlns:p14="http://schemas.microsoft.com/office/powerpoint/2010/main" val="20811858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</p:spTree>
    <p:extLst>
      <p:ext uri="{BB962C8B-B14F-4D97-AF65-F5344CB8AC3E}">
        <p14:creationId xmlns:p14="http://schemas.microsoft.com/office/powerpoint/2010/main" val="314026109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2ECE52-AE94-77B0-FF38-3C44AC6B3E84}"/>
              </a:ext>
            </a:extLst>
          </p:cNvPr>
          <p:cNvSpPr txBox="1"/>
          <p:nvPr/>
        </p:nvSpPr>
        <p:spPr>
          <a:xfrm>
            <a:off x="634313" y="3217148"/>
            <a:ext cx="10923373" cy="1200329"/>
          </a:xfrm>
          <a:prstGeom prst="rect">
            <a:avLst/>
          </a:prstGeom>
          <a:solidFill>
            <a:srgbClr val="8BFFB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нашей улице есть дом с гранитными колоннами и мраморными скульптурами.</a:t>
            </a:r>
          </a:p>
        </p:txBody>
      </p:sp>
    </p:spTree>
    <p:extLst>
      <p:ext uri="{BB962C8B-B14F-4D97-AF65-F5344CB8AC3E}">
        <p14:creationId xmlns:p14="http://schemas.microsoft.com/office/powerpoint/2010/main" val="343989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</p:spTree>
    <p:extLst>
      <p:ext uri="{BB962C8B-B14F-4D97-AF65-F5344CB8AC3E}">
        <p14:creationId xmlns:p14="http://schemas.microsoft.com/office/powerpoint/2010/main" val="28511906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DB51F4-85B1-A7FA-CD18-23FBB0369BE2}"/>
              </a:ext>
            </a:extLst>
          </p:cNvPr>
          <p:cNvSpPr txBox="1"/>
          <p:nvPr/>
        </p:nvSpPr>
        <p:spPr>
          <a:xfrm>
            <a:off x="731778" y="3595817"/>
            <a:ext cx="10923373" cy="1200329"/>
          </a:xfrm>
          <a:prstGeom prst="rect">
            <a:avLst/>
          </a:prstGeom>
          <a:solidFill>
            <a:srgbClr val="8BFFB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стоит тарелка с салатом из кукурузы, маслин, яблок, лука с майонезом и стакан с соком.</a:t>
            </a:r>
          </a:p>
        </p:txBody>
      </p:sp>
    </p:spTree>
    <p:extLst>
      <p:ext uri="{BB962C8B-B14F-4D97-AF65-F5344CB8AC3E}">
        <p14:creationId xmlns:p14="http://schemas.microsoft.com/office/powerpoint/2010/main" val="15673863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</p:spTree>
    <p:extLst>
      <p:ext uri="{BB962C8B-B14F-4D97-AF65-F5344CB8AC3E}">
        <p14:creationId xmlns:p14="http://schemas.microsoft.com/office/powerpoint/2010/main" val="413502609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2D0B5-122E-4DC8-A54F-15A3B1CA9BE6}"/>
              </a:ext>
            </a:extLst>
          </p:cNvPr>
          <p:cNvSpPr txBox="1"/>
          <p:nvPr/>
        </p:nvSpPr>
        <p:spPr>
          <a:xfrm>
            <a:off x="393404" y="230832"/>
            <a:ext cx="11600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синонимичные конструкции с несогласованными определениями.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 ними предложения.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девушка, у девушки красивое лицо, весёлые глаза	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►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 фотографии мы видим девушку с красивым лицом и весёлыми глазами.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столе альбом, у альбома твёрдый переплёт, в альбоме прекрасные фотографии, на фотографиях — церкви, соборы, которые находились в Московском Кремле;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парке дети, у детей в руках голубые, зелёные, красные шары; на шарах рисунки;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кухне на полке баночки; в баночках перец, соль, кардамон, чеснок, сахар, чай, мускатный орех;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брат, на брате новый костюм, ткань костюма светло-коричневая; на брате новые осенние туфли;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дома гранитные колонны, на доме мраморные скульптуры;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тарелка, в тарелке салат; в салате кукуруза, маслины, яблоки, лук, майонез; на столе стакан, в стакане сок;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магазине ноты; в них песни и романсы; песни и романсы написали итальянские, французские и русские композиторы, которые жили в девятнадцатом веке.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631FA9-0BC6-C04F-6BF7-8990FD85C8D2}"/>
              </a:ext>
            </a:extLst>
          </p:cNvPr>
          <p:cNvSpPr txBox="1"/>
          <p:nvPr/>
        </p:nvSpPr>
        <p:spPr>
          <a:xfrm>
            <a:off x="634313" y="3818238"/>
            <a:ext cx="10923373" cy="1754326"/>
          </a:xfrm>
          <a:prstGeom prst="rect">
            <a:avLst/>
          </a:prstGeom>
          <a:solidFill>
            <a:srgbClr val="8BFFB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нашем магазине продаются ноты с песнями и романсами итальянских, французских и русских композиторов девятнадцатого века.</a:t>
            </a:r>
          </a:p>
        </p:txBody>
      </p:sp>
    </p:spTree>
    <p:extLst>
      <p:ext uri="{BB962C8B-B14F-4D97-AF65-F5344CB8AC3E}">
        <p14:creationId xmlns:p14="http://schemas.microsoft.com/office/powerpoint/2010/main" val="5054097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818F48-6CE3-E80C-7677-8B030258F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47D03FF-F6E1-1B36-D06F-A75E92BFD3BB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5 мая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71F0ED-5D09-05C8-69AC-35AECE3D04EB}"/>
              </a:ext>
            </a:extLst>
          </p:cNvPr>
          <p:cNvSpPr txBox="1"/>
          <p:nvPr/>
        </p:nvSpPr>
        <p:spPr>
          <a:xfrm>
            <a:off x="260350" y="1343024"/>
            <a:ext cx="11726863" cy="374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Самостоятельно — теория в презентации (см. далее, слайды 96—106). Разобраться, выполнить задание на слайде 100.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Упражнения 46, 49, 51 (см. слайд 107).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 (см. ссылку на сайте).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38913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088B18-3518-E202-ACC3-DDCFE784F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981535-8372-4F89-68B7-A9E59FFA4233}"/>
              </a:ext>
            </a:extLst>
          </p:cNvPr>
          <p:cNvSpPr txBox="1"/>
          <p:nvPr/>
        </p:nvSpPr>
        <p:spPr>
          <a:xfrm>
            <a:off x="198918" y="904896"/>
            <a:ext cx="11794164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Характеристики цели</a:t>
            </a:r>
          </a:p>
        </p:txBody>
      </p:sp>
    </p:spTree>
    <p:extLst>
      <p:ext uri="{BB962C8B-B14F-4D97-AF65-F5344CB8AC3E}">
        <p14:creationId xmlns:p14="http://schemas.microsoft.com/office/powerpoint/2010/main" val="18888157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E0C1CB-AB42-0A4D-B784-968FAE75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5" y="230832"/>
            <a:ext cx="8833533" cy="4763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20228-0861-9423-7E14-8602F9260CC3}"/>
              </a:ext>
            </a:extLst>
          </p:cNvPr>
          <p:cNvSpPr txBox="1"/>
          <p:nvPr/>
        </p:nvSpPr>
        <p:spPr>
          <a:xfrm>
            <a:off x="5738148" y="2102853"/>
            <a:ext cx="6293857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— определения лица или предмета по назначению, по предназначенности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+ Р. п.: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подарок для подруги, кирпичи для дачи, книги для детей, зал для гимнастики, концерт для виолончели;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по, к + Д.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комитет по культуре, приказ по университету, комиссия по проверке работы, служба по охране границы, подарки к свадьбе, соус к мясу;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за + В.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костюм для карнавала, деньги на подарок, ткань на шторы, шерсть на свитер, плата за работу, благодарность за помощь.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B889E5-79F1-53EE-C5D6-AC161E78C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28" y="1943171"/>
            <a:ext cx="343564" cy="3181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EFFAF6-1881-9796-E73E-0F8576C14318}"/>
              </a:ext>
            </a:extLst>
          </p:cNvPr>
          <p:cNvSpPr txBox="1"/>
          <p:nvPr/>
        </p:nvSpPr>
        <p:spPr>
          <a:xfrm>
            <a:off x="409403" y="5224844"/>
            <a:ext cx="5328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Характеристика по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цели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499181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E0C1CB-AB42-0A4D-B784-968FAE75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20" y="7198"/>
            <a:ext cx="8833533" cy="47631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10B333-F6CB-AE41-4F30-08047F17D193}"/>
              </a:ext>
            </a:extLst>
          </p:cNvPr>
          <p:cNvSpPr txBox="1"/>
          <p:nvPr/>
        </p:nvSpPr>
        <p:spPr>
          <a:xfrm>
            <a:off x="6000748" y="1171071"/>
            <a:ext cx="6191250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цель, целевая аудитория, кто получит предмет, кто выиграет от 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88AB0-88A1-112E-77D7-4A1311066A19}"/>
              </a:ext>
            </a:extLst>
          </p:cNvPr>
          <p:cNvSpPr txBox="1"/>
          <p:nvPr/>
        </p:nvSpPr>
        <p:spPr>
          <a:xfrm>
            <a:off x="6000748" y="2186734"/>
            <a:ext cx="619125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цель, что будет создано, что будет получено за…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145109-7877-E0FC-C3EC-0835DA6D94B9}"/>
              </a:ext>
            </a:extLst>
          </p:cNvPr>
          <p:cNvSpPr txBox="1"/>
          <p:nvPr/>
        </p:nvSpPr>
        <p:spPr>
          <a:xfrm>
            <a:off x="6000748" y="3202397"/>
            <a:ext cx="6191250" cy="144655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добавка, что хорошо подходит к предмету;                    — конечный срок;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направление пути, движения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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C1AFC3-FBEE-9A84-F0AD-9682F846BAF7}"/>
              </a:ext>
            </a:extLst>
          </p:cNvPr>
          <p:cNvSpPr txBox="1"/>
          <p:nvPr/>
        </p:nvSpPr>
        <p:spPr>
          <a:xfrm>
            <a:off x="3003741" y="4648946"/>
            <a:ext cx="4816282" cy="1015663"/>
          </a:xfrm>
          <a:prstGeom prst="rect">
            <a:avLst/>
          </a:prstGeom>
          <a:solidFill>
            <a:srgbClr val="522FA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конечная точка пути — граница объекта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D4127E-5FAE-A364-B896-67E5FCEBD1DF}"/>
              </a:ext>
            </a:extLst>
          </p:cNvPr>
          <p:cNvSpPr txBox="1"/>
          <p:nvPr/>
        </p:nvSpPr>
        <p:spPr>
          <a:xfrm>
            <a:off x="6000750" y="100620"/>
            <a:ext cx="6191250" cy="1015663"/>
          </a:xfrm>
          <a:prstGeom prst="rect">
            <a:avLst/>
          </a:prstGeom>
          <a:solidFill>
            <a:srgbClr val="FD9B9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ограничение по объему работы, распространению деятельности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6CE552-B73A-89FD-67B3-0F250A832D3C}"/>
              </a:ext>
            </a:extLst>
          </p:cNvPr>
          <p:cNvSpPr txBox="1"/>
          <p:nvPr/>
        </p:nvSpPr>
        <p:spPr>
          <a:xfrm>
            <a:off x="7820024" y="4648947"/>
            <a:ext cx="4371973" cy="101566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конечная точка пути — внутри объекта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A85FBE-E50E-7A11-8290-2CC2F7781587}"/>
              </a:ext>
            </a:extLst>
          </p:cNvPr>
          <p:cNvSpPr txBox="1"/>
          <p:nvPr/>
        </p:nvSpPr>
        <p:spPr>
          <a:xfrm>
            <a:off x="474320" y="6037659"/>
            <a:ext cx="5859805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награда, оценка деятельности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3D19E2-C916-30DF-C3EE-7BD7A78A8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47" y="1741302"/>
            <a:ext cx="343564" cy="31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108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239210" y="597021"/>
            <a:ext cx="1155153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купили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билеты на концерт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пианиста Петрова.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Она сама сшила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к выпускному вечеру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сделала браслет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из бисера.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Рамы для своих картин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покупал в салоне художников.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до Тулы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 в 5 часов.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Деньги на экскурсию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уже сдал.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 парке была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площадка для детских игр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 Александру Сергеевичу Пушкину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открыт в Москве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в 1880 году.</a:t>
            </a:r>
          </a:p>
        </p:txBody>
      </p:sp>
    </p:spTree>
    <p:extLst>
      <p:ext uri="{BB962C8B-B14F-4D97-AF65-F5344CB8AC3E}">
        <p14:creationId xmlns:p14="http://schemas.microsoft.com/office/powerpoint/2010/main" val="27506267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1118114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356072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baseline="-25000" dirty="0">
                <a:solidFill>
                  <a:srgbClr val="000000"/>
                </a:solidFill>
                <a:latin typeface="Calibri" panose="020F0502020204030204"/>
              </a:rPr>
              <a:t>Преобразуйте согласованное определение в несогласованное по образцу:</a:t>
            </a:r>
            <a:endParaRPr kumimoji="0" lang="ru-RU" sz="40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фортепианный концерт	—► концерт для фортепиано</a:t>
            </a:r>
            <a:endParaRPr kumimoji="0" lang="ru-RU" sz="4000" b="0" i="1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46867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151179"/>
            <a:ext cx="11794164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инфинитивом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Конкретизация содержания, характеристика связи с другими лицами</a:t>
            </a:r>
          </a:p>
        </p:txBody>
      </p:sp>
    </p:spTree>
    <p:extLst>
      <p:ext uri="{BB962C8B-B14F-4D97-AF65-F5344CB8AC3E}">
        <p14:creationId xmlns:p14="http://schemas.microsoft.com/office/powerpoint/2010/main" val="361618579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65C88E1-9E24-A73F-A0CC-6B8FD5216C70}"/>
              </a:ext>
            </a:extLst>
          </p:cNvPr>
          <p:cNvGrpSpPr/>
          <p:nvPr/>
        </p:nvGrpSpPr>
        <p:grpSpPr>
          <a:xfrm>
            <a:off x="1795463" y="90274"/>
            <a:ext cx="8601075" cy="6667713"/>
            <a:chOff x="1266825" y="90274"/>
            <a:chExt cx="8601075" cy="6667713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DDC90A29-CF4C-2AAD-5EBA-8E866D2B9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6825" y="90274"/>
              <a:ext cx="8601075" cy="3962504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DB040629-8A77-0166-315C-12AD449D6B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331"/>
            <a:stretch/>
          </p:blipFill>
          <p:spPr>
            <a:xfrm>
              <a:off x="1266825" y="3976578"/>
              <a:ext cx="8534400" cy="27814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566077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603F09D-60D6-B254-2975-FB6081E5AF29}"/>
              </a:ext>
            </a:extLst>
          </p:cNvPr>
          <p:cNvSpPr txBox="1"/>
          <p:nvPr/>
        </p:nvSpPr>
        <p:spPr>
          <a:xfrm>
            <a:off x="0" y="0"/>
            <a:ext cx="1218723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Определение поясняет, раскрывает,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конкретизирует содержание существительного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а)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+ В.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 предметными или отвлечёнными именами, обозначающими содержание и повод эмоционального состояния):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страх за детей, тревога за судьбу, гордость за сына; медаль «За отвагу», ответственность за жизнь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б)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+ В.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тему, сообщение на тему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в)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+ Д.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экзамен по грамматике, зачёт по биологии, лекция по литературе, семинар по русской литературе XIX века; тетрадь по русскому языку, учебник по географии, урок по математике, преподаватель по фонетике; инспектор по пожарной безопасности; конференция по проблеме борьбы с терроризмом, дискуссия по проблемам экономики, совещание по вопросам безопасности, переговоры по урегулированию конфликта, соглашение /договор по экономическому сотрудничеству, чемпионат мира по гимнастике, матч по хоккею на траве, чемпион мира по шахматам, соревнования по гребле; тоска по дому; работа по реконструкции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г)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+ П.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 о войне, стихи о природе, рассказ о моряках, разговор о поездке на Байкал, передача о спорте, фильм об Африке, программа о спорте = спортивная программа, программа о музыке = музыкальная программа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д)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 + В.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(синонимично предложному падежу с предлогом о, имеет разговорный оттенок):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сказка про Ивана-царевича, фильм про пиратов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50C3F4-C954-59CE-7F11-A565C46F3F4F}"/>
              </a:ext>
            </a:extLst>
          </p:cNvPr>
          <p:cNvSpPr txBox="1"/>
          <p:nvPr/>
        </p:nvSpPr>
        <p:spPr>
          <a:xfrm>
            <a:off x="0" y="5417841"/>
            <a:ext cx="120831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Определение характеризует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по отношению, связям с другими лицами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(о профессии, о национальности):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а)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+ Д.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товарищ по школе, сестра по отцу, врач по профессии; грек по национальности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б)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П.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со значением сферы деятельности: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опыт в работе, специалист в области менеджмента, новичок в журналистике, специалист в области живописи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51320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FFAAAB-B911-F079-2A59-1B477FE38F66}"/>
              </a:ext>
            </a:extLst>
          </p:cNvPr>
          <p:cNvSpPr txBox="1"/>
          <p:nvPr/>
        </p:nvSpPr>
        <p:spPr>
          <a:xfrm>
            <a:off x="266699" y="0"/>
            <a:ext cx="3876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Учебник (книга)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математике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2E7258-9843-5C20-F409-BFF5C9E0E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4" y="1194763"/>
            <a:ext cx="4116103" cy="54251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FDC37D-5F5B-DA03-1D73-D8B05D763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475" y="3506606"/>
            <a:ext cx="4468524" cy="33513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EA6E9F-BBCD-DA17-B3F0-8F1C2A468CBF}"/>
              </a:ext>
            </a:extLst>
          </p:cNvPr>
          <p:cNvSpPr txBox="1"/>
          <p:nvPr/>
        </p:nvSpPr>
        <p:spPr>
          <a:xfrm>
            <a:off x="7723475" y="538609"/>
            <a:ext cx="387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Книга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математике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B143C80-1C07-2817-0F64-18040D28E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0446" y="1486187"/>
            <a:ext cx="3366056" cy="25245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900069-BB81-9A77-7452-FF219E35C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6375" y="2183715"/>
            <a:ext cx="3095625" cy="174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362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FFAAAB-B911-F079-2A59-1B477FE38F66}"/>
              </a:ext>
            </a:extLst>
          </p:cNvPr>
          <p:cNvSpPr txBox="1"/>
          <p:nvPr/>
        </p:nvSpPr>
        <p:spPr>
          <a:xfrm>
            <a:off x="238124" y="956354"/>
            <a:ext cx="7153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истории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A6E9F-BBCD-DA17-B3F0-8F1C2A468CBF}"/>
              </a:ext>
            </a:extLst>
          </p:cNvPr>
          <p:cNvSpPr txBox="1"/>
          <p:nvPr/>
        </p:nvSpPr>
        <p:spPr>
          <a:xfrm>
            <a:off x="3438525" y="1972017"/>
            <a:ext cx="87357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причинах Троянской войны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190D60-8914-A022-718F-ED394CD03FA9}"/>
              </a:ext>
            </a:extLst>
          </p:cNvPr>
          <p:cNvSpPr txBox="1"/>
          <p:nvPr/>
        </p:nvSpPr>
        <p:spPr>
          <a:xfrm>
            <a:off x="560674" y="3851702"/>
            <a:ext cx="10812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тему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«Миф о начале Троянской войны».</a:t>
            </a:r>
          </a:p>
        </p:txBody>
      </p:sp>
    </p:spTree>
    <p:extLst>
      <p:ext uri="{BB962C8B-B14F-4D97-AF65-F5344CB8AC3E}">
        <p14:creationId xmlns:p14="http://schemas.microsoft.com/office/powerpoint/2010/main" val="268641497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91692E-4416-7E24-92BA-318C99F12E6C}"/>
              </a:ext>
            </a:extLst>
          </p:cNvPr>
          <p:cNvSpPr txBox="1"/>
          <p:nvPr/>
        </p:nvSpPr>
        <p:spPr>
          <a:xfrm>
            <a:off x="285750" y="0"/>
            <a:ext cx="11620500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Проанализируйте</a:t>
            </a:r>
            <a:r>
              <a:rPr lang="ru-RU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зимнюю сессию студенты сдавали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экзамен по иностранному языку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 по фонетике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Мальчик любил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 про путешествия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прошлой неделе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страны северо-западного региона Европы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подписали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договор об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условиях ловли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водах Балтики.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Последний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чемпионат мира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футболу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проходил в Японии и Южной Корее.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Невозможно делать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России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не приехать в эту страну на съёмки.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Скажите, пожалуйста, кто сейчас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чемпион мира по теннису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среди женщин?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отцу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девочка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немка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матери — полька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За городом, у себя на даче, он испытывал удивительное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покоя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будто не было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её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Для диссертации Наталье нужен был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совет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древнегреческому языку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В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Совете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безопасности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Организации Объединённых Наций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прошли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консультации по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положения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Ближнем Востоке.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 по реконструкции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Константиновского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дворца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закончили в невероятно короткие сроки.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кинофестивале «Ника» есть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награда «За честь и достоинство»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Двадцать пятое января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 святой Татьяны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 основания Московского университета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Мечта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Гриши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была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стать дельтапланеристом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69588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C3BD48-B9C2-C980-97B3-0E8E0298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9C9106B-36A0-48DE-E333-AB2218CC0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096" y="2661192"/>
            <a:ext cx="5024369" cy="400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94D022-2EB3-A11E-F3A1-FD7FA3DF3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093" y="188118"/>
            <a:ext cx="4585553" cy="24144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059898-2423-ABED-BD11-F77ADFC00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3696"/>
            <a:ext cx="527685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935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10682</Words>
  <Application>Microsoft Office PowerPoint</Application>
  <PresentationFormat>Широкоэкранный</PresentationFormat>
  <Paragraphs>1166</Paragraphs>
  <Slides>107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107</vt:i4>
      </vt:variant>
    </vt:vector>
  </HeadingPairs>
  <TitlesOfParts>
    <vt:vector size="114" baseType="lpstr">
      <vt:lpstr>Arial</vt:lpstr>
      <vt:lpstr>Book Antiqua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ВКЛЮЧИТЕ ВИДЕОКАМЕРЫ!!!!!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19</cp:revision>
  <dcterms:created xsi:type="dcterms:W3CDTF">2025-04-21T13:03:18Z</dcterms:created>
  <dcterms:modified xsi:type="dcterms:W3CDTF">2025-04-28T13:05:38Z</dcterms:modified>
</cp:coreProperties>
</file>