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840" r:id="rId3"/>
    <p:sldId id="592" r:id="rId4"/>
    <p:sldId id="1018" r:id="rId5"/>
    <p:sldId id="605" r:id="rId6"/>
    <p:sldId id="1926" r:id="rId7"/>
    <p:sldId id="1925" r:id="rId8"/>
    <p:sldId id="641" r:id="rId9"/>
    <p:sldId id="643" r:id="rId10"/>
    <p:sldId id="645" r:id="rId11"/>
    <p:sldId id="644" r:id="rId12"/>
    <p:sldId id="646" r:id="rId13"/>
    <p:sldId id="647" r:id="rId14"/>
    <p:sldId id="735" r:id="rId15"/>
    <p:sldId id="542" r:id="rId16"/>
    <p:sldId id="736" r:id="rId17"/>
    <p:sldId id="648" r:id="rId18"/>
    <p:sldId id="649" r:id="rId19"/>
    <p:sldId id="650" r:id="rId20"/>
    <p:sldId id="651" r:id="rId21"/>
    <p:sldId id="652" r:id="rId22"/>
    <p:sldId id="653" r:id="rId23"/>
    <p:sldId id="654" r:id="rId24"/>
    <p:sldId id="655" r:id="rId25"/>
    <p:sldId id="656" r:id="rId26"/>
    <p:sldId id="642" r:id="rId27"/>
    <p:sldId id="1927" r:id="rId28"/>
    <p:sldId id="1928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BFCFEA"/>
    <a:srgbClr val="7F7F7F"/>
    <a:srgbClr val="B4A3E5"/>
    <a:srgbClr val="D6E7AE"/>
    <a:srgbClr val="C8F8F3"/>
    <a:srgbClr val="749BFC"/>
    <a:srgbClr val="660033"/>
    <a:srgbClr val="DAEAB1"/>
    <a:srgbClr val="CAE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53" autoAdjust="0"/>
    <p:restoredTop sz="94660"/>
  </p:normalViewPr>
  <p:slideViewPr>
    <p:cSldViewPr snapToGrid="0">
      <p:cViewPr varScale="1">
        <p:scale>
          <a:sx n="65" d="100"/>
          <a:sy n="65" d="100"/>
        </p:scale>
        <p:origin x="62" y="23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129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600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250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47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296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9443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257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275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2265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9387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88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21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9990" y="744993"/>
            <a:ext cx="5420690" cy="892552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31 марта 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      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90" y="4851"/>
            <a:ext cx="5420690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292429"/>
              </p:ext>
            </p:extLst>
          </p:nvPr>
        </p:nvGraphicFramePr>
        <p:xfrm>
          <a:off x="0" y="1637545"/>
          <a:ext cx="5429227" cy="5076203"/>
        </p:xfrm>
        <a:graphic>
          <a:graphicData uri="http://schemas.openxmlformats.org/drawingml/2006/table">
            <a:tbl>
              <a:tblPr firstRow="1" firstCol="1" bandRow="1"/>
              <a:tblGrid>
                <a:gridCol w="33476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1148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426494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551439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402771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522515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193198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тх</a:t>
                      </a: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истМГУ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7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Есенин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Жань</a:t>
                      </a:r>
                      <a:endParaRPr lang="ru-RU" sz="14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Инин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Лю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Минцзюнь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Вэньцин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Хуан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####\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Цзя</a:t>
                      </a:r>
                      <a:r>
                        <a:rPr lang="ru-RU" sz="14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Ботянь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Чжунтэн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475898"/>
              </p:ext>
            </p:extLst>
          </p:nvPr>
        </p:nvGraphicFramePr>
        <p:xfrm>
          <a:off x="5653328" y="0"/>
          <a:ext cx="6538672" cy="6812667"/>
        </p:xfrm>
        <a:graphic>
          <a:graphicData uri="http://schemas.openxmlformats.org/drawingml/2006/table">
            <a:tbl>
              <a:tblPr firstRow="1" firstCol="1" bandRow="1"/>
              <a:tblGrid>
                <a:gridCol w="337185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9448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87561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72035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776274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518653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547048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522515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413657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522514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  <a:gridCol w="846745">
                  <a:extLst>
                    <a:ext uri="{9D8B030D-6E8A-4147-A177-3AD203B41FA5}">
                      <a16:colId xmlns:a16="http://schemas.microsoft.com/office/drawing/2014/main" val="1155983093"/>
                    </a:ext>
                  </a:extLst>
                </a:gridCol>
              </a:tblGrid>
              <a:tr h="48086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Схема </a:t>
                      </a: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СистОбр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Китая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тексты МГУ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Есенин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Вопросы к </a:t>
                      </a: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Кайюн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*\\\+ 97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Чжихао 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#*\\\</a:t>
                      </a: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42994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Юйсян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7775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 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668977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 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Цзявэнь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Чжихань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 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Тяньцзы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</a:t>
                      </a: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 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 92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Юньсяо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Муяо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\\\* 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i="1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 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Ифань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\\* 73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1-17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 Сяоян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 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2066942" y="1905506"/>
            <a:ext cx="8058116" cy="3046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МГУ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548312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84D3A9-1912-44AB-E266-DB52F6450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AD5A7B0-E2F9-29A9-2E3B-BF4B2FCCD0B0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31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9E334C-F699-0BFC-84FA-A8F3C494E76C}"/>
              </a:ext>
            </a:extLst>
          </p:cNvPr>
          <p:cNvSpPr txBox="1"/>
          <p:nvPr/>
        </p:nvSpPr>
        <p:spPr>
          <a:xfrm>
            <a:off x="465137" y="1333190"/>
            <a:ext cx="11726863" cy="3849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Прочитать тексты об истории МГУ (см. ссылку на сайте) и ответить на вопросы (полными предложениями):</a:t>
            </a:r>
          </a:p>
          <a:p>
            <a:pPr lvl="1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1. Что меня удивило в истории МГУ.</a:t>
            </a:r>
          </a:p>
          <a:p>
            <a:pPr lvl="1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2. Во что мне было сложно поверить.</a:t>
            </a:r>
          </a:p>
          <a:p>
            <a:pPr lvl="1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3. О чем я уже знал(а).</a:t>
            </a:r>
          </a:p>
          <a:p>
            <a:pPr lvl="1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4. Что мне особенно понравилось в текстах.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97597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22BAF5-F20A-BFB7-9898-54C7F14E9B7D}"/>
              </a:ext>
            </a:extLst>
          </p:cNvPr>
          <p:cNvSpPr txBox="1"/>
          <p:nvPr/>
        </p:nvSpPr>
        <p:spPr>
          <a:xfrm>
            <a:off x="827315" y="1220297"/>
            <a:ext cx="10515600" cy="5605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общение — обучение 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длиться — делиться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учёный — учебный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восхищает — возмущает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увидел — удивил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двенадцать (12) — девятнадцать (19)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тысяча девятисотый (1900) год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тысяча девяностый (1090) год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тысяча девятнадцатый (1019) год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тысяча девятый (1009) год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182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976E78-385B-B9E2-EE42-A1BC8CA03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817263-6D67-2CCC-52CF-7373F7D44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25EE7A-6E9F-A7CE-7AFD-395ED7099357}"/>
              </a:ext>
            </a:extLst>
          </p:cNvPr>
          <p:cNvSpPr txBox="1"/>
          <p:nvPr/>
        </p:nvSpPr>
        <p:spPr>
          <a:xfrm>
            <a:off x="185056" y="1220297"/>
            <a:ext cx="11854543" cy="5605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общение — обучение   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ru-RU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ап-</a:t>
            </a:r>
            <a:r>
              <a:rPr lang="ru-RU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</a:t>
            </a:r>
            <a:r>
              <a:rPr lang="ru-RU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нь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ь   //  </a:t>
            </a:r>
            <a:r>
              <a:rPr lang="ru-RU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а-</a:t>
            </a:r>
            <a:r>
              <a:rPr lang="ru-RU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lang="ru-RU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ru-RU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Э-нь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ь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длиться — делиться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учёный — учебный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восхищает — возмущает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увидел — удивил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двенадцать (12) — девятнадцать (19)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ru-RU" sz="28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lang="ru-RU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и-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нА-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цът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// </a:t>
            </a:r>
            <a:r>
              <a:rPr lang="ru-RU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lang="ru-RU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ь-в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lang="ru-RU" sz="28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ит</a:t>
            </a:r>
            <a:r>
              <a:rPr lang="ru-RU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нА-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цът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]</a:t>
            </a:r>
            <a:endParaRPr lang="ru-RU" sz="2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тысяча девятисотый (1900) год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тысяча девяностый (1090) год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тысяча девятнадцатый (1019) год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тысяча девятый (1009) год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D67072-95F6-E42B-E494-0671D6EAAFA8}"/>
              </a:ext>
            </a:extLst>
          </p:cNvPr>
          <p:cNvSpPr txBox="1"/>
          <p:nvPr/>
        </p:nvSpPr>
        <p:spPr>
          <a:xfrm>
            <a:off x="6112326" y="4033905"/>
            <a:ext cx="658587" cy="528281"/>
          </a:xfrm>
          <a:prstGeom prst="rect">
            <a:avLst/>
          </a:prstGeom>
          <a:noFill/>
          <a:ln cmpd="sng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13BED7-4417-87C2-F9C1-2B04EBAFE2AA}"/>
              </a:ext>
            </a:extLst>
          </p:cNvPr>
          <p:cNvSpPr txBox="1"/>
          <p:nvPr/>
        </p:nvSpPr>
        <p:spPr>
          <a:xfrm>
            <a:off x="8341895" y="4106095"/>
            <a:ext cx="538552" cy="528281"/>
          </a:xfrm>
          <a:prstGeom prst="rect">
            <a:avLst/>
          </a:prstGeom>
          <a:noFill/>
          <a:ln cmpd="sng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B3600-6D27-8D98-D809-189D18A5C83B}"/>
              </a:ext>
            </a:extLst>
          </p:cNvPr>
          <p:cNvSpPr txBox="1"/>
          <p:nvPr/>
        </p:nvSpPr>
        <p:spPr>
          <a:xfrm>
            <a:off x="9007642" y="4112323"/>
            <a:ext cx="538552" cy="528281"/>
          </a:xfrm>
          <a:prstGeom prst="rect">
            <a:avLst/>
          </a:prstGeom>
          <a:noFill/>
          <a:ln cmpd="sng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6385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C0D457-AF8C-A1F0-B8EE-2589B034C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950776-898C-4DEC-71DA-6E193BEF1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79EA154-B21C-BFFB-2F5B-C8BF8ACAA22F}"/>
              </a:ext>
            </a:extLst>
          </p:cNvPr>
          <p:cNvGraphicFramePr>
            <a:graphicFrameLocks noGrp="1"/>
          </p:cNvGraphicFramePr>
          <p:nvPr/>
        </p:nvGraphicFramePr>
        <p:xfrm>
          <a:off x="22800" y="5165382"/>
          <a:ext cx="2930548" cy="1549295"/>
        </p:xfrm>
        <a:graphic>
          <a:graphicData uri="http://schemas.openxmlformats.org/drawingml/2006/table">
            <a:tbl>
              <a:tblPr/>
              <a:tblGrid>
                <a:gridCol w="2930548">
                  <a:extLst>
                    <a:ext uri="{9D8B030D-6E8A-4147-A177-3AD203B41FA5}">
                      <a16:colId xmlns:a16="http://schemas.microsoft.com/office/drawing/2014/main" val="502257329"/>
                    </a:ext>
                  </a:extLst>
                </a:gridCol>
              </a:tblGrid>
              <a:tr h="1549295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Серге́й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Алекса́ндрович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Есе́нин</a:t>
                      </a:r>
                      <a:endParaRPr lang="ru-RU" sz="36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690251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176F815D-CA5C-96B8-C4A4-D3F5D1FFB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04" y="1591274"/>
            <a:ext cx="2497739" cy="357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F7637B4-8A4B-87FE-B56B-E72B144A7EC1}"/>
              </a:ext>
            </a:extLst>
          </p:cNvPr>
          <p:cNvSpPr txBox="1"/>
          <p:nvPr/>
        </p:nvSpPr>
        <p:spPr>
          <a:xfrm>
            <a:off x="4098454" y="917912"/>
            <a:ext cx="277539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стых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тках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жною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каймо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бахромо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94992E-71EA-0C7E-A55A-89AC7A670CFF}"/>
              </a:ext>
            </a:extLst>
          </p:cNvPr>
          <p:cNvSpPr txBox="1"/>
          <p:nvPr/>
        </p:nvSpPr>
        <p:spPr>
          <a:xfrm>
            <a:off x="239204" y="1074197"/>
            <a:ext cx="19535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A48EC2-5850-5E68-6E33-881DCF8A16D3}"/>
              </a:ext>
            </a:extLst>
          </p:cNvPr>
          <p:cNvSpPr txBox="1"/>
          <p:nvPr/>
        </p:nvSpPr>
        <p:spPr>
          <a:xfrm>
            <a:off x="1906682" y="1187092"/>
            <a:ext cx="1054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1913 г.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CBF0D44-9B67-DD87-71CA-0B3037F72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393" y="1159225"/>
            <a:ext cx="3654533" cy="555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27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Русские поэты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272F9BD-D0E3-4CBA-B29D-BC3E1A5BF9AF}"/>
              </a:ext>
            </a:extLst>
          </p:cNvPr>
          <p:cNvGraphicFramePr>
            <a:graphicFrameLocks noGrp="1"/>
          </p:cNvGraphicFramePr>
          <p:nvPr/>
        </p:nvGraphicFramePr>
        <p:xfrm>
          <a:off x="22800" y="5165382"/>
          <a:ext cx="2930548" cy="1549295"/>
        </p:xfrm>
        <a:graphic>
          <a:graphicData uri="http://schemas.openxmlformats.org/drawingml/2006/table">
            <a:tbl>
              <a:tblPr/>
              <a:tblGrid>
                <a:gridCol w="2930548">
                  <a:extLst>
                    <a:ext uri="{9D8B030D-6E8A-4147-A177-3AD203B41FA5}">
                      <a16:colId xmlns:a16="http://schemas.microsoft.com/office/drawing/2014/main" val="502257329"/>
                    </a:ext>
                  </a:extLst>
                </a:gridCol>
              </a:tblGrid>
              <a:tr h="1549295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Серге́й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Алекса́ндрович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Есе́нин</a:t>
                      </a:r>
                      <a:endParaRPr lang="ru-RU" sz="36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69025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69C95EE-D2AA-F77D-BF8B-2F26A337BE72}"/>
              </a:ext>
            </a:extLst>
          </p:cNvPr>
          <p:cNvSpPr txBox="1"/>
          <p:nvPr/>
        </p:nvSpPr>
        <p:spPr>
          <a:xfrm>
            <a:off x="3047259" y="1384917"/>
            <a:ext cx="877779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Русский поэт и писатель. Одна из крупнейших личностей Серебряного века. Представитель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новокрестьянской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поэзии и лирики, а в более позднем периоде творчества — имажинизма. 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Родился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21 сентября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3 октября) 1895 г., с. Константиново Рязанской губернии, Российская империя.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Умер: 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28 декабря 1925 г. (30 лет), Ленинград, СССР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Состоял в браке с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Зинаидой Райх (1917—1921 гг.),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                               Айседорой Дункан (1922—1923 гг.),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                               Софьей Андреевной Толстой (1925 г.)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474DFC3-3769-FC68-1308-01F2399D2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04" y="1736324"/>
            <a:ext cx="176212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C3B5022-AB1B-087D-1B8E-7DF8AF303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7704" y="4064166"/>
            <a:ext cx="968340" cy="106336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2BDA807-DD43-8085-1348-B6C1658DA4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5879" y="4722553"/>
            <a:ext cx="1066800" cy="11525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36685C4-D11A-C9F7-BCF3-4036671220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0510" y="5473083"/>
            <a:ext cx="1142444" cy="115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228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Русские поэты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B4DB2B-8FF2-992A-390A-30E0A9D8F195}"/>
              </a:ext>
            </a:extLst>
          </p:cNvPr>
          <p:cNvSpPr txBox="1"/>
          <p:nvPr/>
        </p:nvSpPr>
        <p:spPr>
          <a:xfrm>
            <a:off x="177553" y="1207362"/>
            <a:ext cx="878001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Родился Сергей Есенин 21 сентября 1895 года (по новому стилю 3 октября)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селе Константинове Рязанской губернии. Он очень любил свою Родину, и эта любовь видна в каждой строчке его стихов и поэм.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Родители Сергея — Александр Есенин и Татьяна Титова — были обычными крестьянами, которым приходилось много трудиться, чтобы хоть как-то сводить концы с концами. Отец семейства одно время работал в мясной лавке, потом ему предложили должность приказчика в Москве. После этого семья немного улучшила материальное положение, но отец много работал, очень редко бывал дома, и между супругами начали возникать разногласия.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После того, как отец переехал в Москву, мама отдала Сережу на воспитание к своему отцу-старообрядцу. Там за него взялись сразу трое мужчин – братьев матери, которые пытались вырастить из мальчика настоящего мужика. Дяди были молодыми, холостыми, у них еще играла юношеская кровь и бесшабашное озорство. Благодаря им Есенин научился управляться с лошадью и плавать.</a:t>
            </a:r>
          </a:p>
        </p:txBody>
      </p:sp>
      <p:pic>
        <p:nvPicPr>
          <p:cNvPr id="2052" name="Picture 4" descr="Сергей Есенин в детстве">
            <a:extLst>
              <a:ext uri="{FF2B5EF4-FFF2-40B4-BE49-F238E27FC236}">
                <a16:creationId xmlns:a16="http://schemas.microsoft.com/office/drawing/2014/main" id="{40B0DF95-41C7-3D8D-9E23-5D8A8FF82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353" y="1207362"/>
            <a:ext cx="3003155" cy="497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104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Русские поэты</a:t>
            </a:r>
          </a:p>
        </p:txBody>
      </p:sp>
      <p:pic>
        <p:nvPicPr>
          <p:cNvPr id="3074" name="Picture 2" descr="Сергей Есенин в юности">
            <a:extLst>
              <a:ext uri="{FF2B5EF4-FFF2-40B4-BE49-F238E27FC236}">
                <a16:creationId xmlns:a16="http://schemas.microsoft.com/office/drawing/2014/main" id="{9712F316-F7D3-78ED-DF0D-682D6722F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69" y="2845728"/>
            <a:ext cx="4476677" cy="367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348A78-5388-1F51-2429-8496A99EB897}"/>
              </a:ext>
            </a:extLst>
          </p:cNvPr>
          <p:cNvSpPr txBox="1"/>
          <p:nvPr/>
        </p:nvSpPr>
        <p:spPr>
          <a:xfrm>
            <a:off x="623655" y="1276068"/>
            <a:ext cx="111126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 1904 году Есенин пошёл в Константиновское земское училище,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по окончании которого в 1909 году начал учёбу в церковно-приходской, второклассной учительской школе, после которой можно было работать учителем.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00DAAD-97FA-16E0-4B5F-964D5343D7F9}"/>
              </a:ext>
            </a:extLst>
          </p:cNvPr>
          <p:cNvSpPr txBox="1"/>
          <p:nvPr/>
        </p:nvSpPr>
        <p:spPr>
          <a:xfrm>
            <a:off x="4741098" y="2360440"/>
            <a:ext cx="745090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Сергей, получив образование в 1912 году, немедленно уехал в Москву. Там он был вынужден работать сначала в мясной лавке отца, а потом устроился в типографию на должность помощника корректора. В это время среди его знакомых появляются поэты, которые были активными членами Суриковского литературно-музыкального кружка. Есенину очень захотелось продолжить обучение, и в 1913-м он поступил в Московский народный университет в качестве вольного слушателя. Он учился на историко-философском факультете. </a:t>
            </a:r>
          </a:p>
        </p:txBody>
      </p:sp>
    </p:spTree>
    <p:extLst>
      <p:ext uri="{BB962C8B-B14F-4D97-AF65-F5344CB8AC3E}">
        <p14:creationId xmlns:p14="http://schemas.microsoft.com/office/powerpoint/2010/main" val="2945384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Русские поэты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4A81FB-EF61-0015-8A50-6CF1C4DFF2B9}"/>
              </a:ext>
            </a:extLst>
          </p:cNvPr>
          <p:cNvSpPr txBox="1"/>
          <p:nvPr/>
        </p:nvSpPr>
        <p:spPr>
          <a:xfrm>
            <a:off x="5947607" y="1197604"/>
            <a:ext cx="606240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Творческая биография Сергея Есенина началась еще во времена обучения в учительской школе.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Сергей переехал в Москву, тяга к сочинительству переросла в настоящее творчество. Он мастерски использовал метафоры, слова в прямом или переносном смысле. Отличительным качеством поэзий Есенина того времени стала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новокрестьянская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лирика и приверженность к русскому символизму. Большую роль в формировании этого направления сыграл Александр Блок, потому что Сергей зачитывался его произведениями.</a:t>
            </a:r>
          </a:p>
        </p:txBody>
      </p:sp>
      <p:pic>
        <p:nvPicPr>
          <p:cNvPr id="4098" name="Picture 2" descr="Сергей Есенин в процессе творчества">
            <a:extLst>
              <a:ext uri="{FF2B5EF4-FFF2-40B4-BE49-F238E27FC236}">
                <a16:creationId xmlns:a16="http://schemas.microsoft.com/office/drawing/2014/main" id="{9BF4CA49-AD7F-9E16-64F0-57582EBC4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92" y="1197604"/>
            <a:ext cx="5620907" cy="336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7D8D22-DD7E-502C-4C5C-572F72B3AB9F}"/>
              </a:ext>
            </a:extLst>
          </p:cNvPr>
          <p:cNvSpPr txBox="1"/>
          <p:nvPr/>
        </p:nvSpPr>
        <p:spPr>
          <a:xfrm>
            <a:off x="128608" y="5207995"/>
            <a:ext cx="119347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 под названием «Берёза» стал первым из всего творчества Есенина тех лет, который он смог напечатать. В 1914-м это произведение молодого поэта появилось на страницах журнала «Мирок». Автор не решился поставить под ним свою настоящую фамилию, подписался псевдонимом Аристон. В 1916-м вышел первый сборник стихов Есенина, получивший название «Радуница».</a:t>
            </a:r>
          </a:p>
        </p:txBody>
      </p:sp>
    </p:spTree>
    <p:extLst>
      <p:ext uri="{BB962C8B-B14F-4D97-AF65-F5344CB8AC3E}">
        <p14:creationId xmlns:p14="http://schemas.microsoft.com/office/powerpoint/2010/main" val="2407273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Русские поэты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BB896B-DF45-0903-0868-8815BD92DB5D}"/>
              </a:ext>
            </a:extLst>
          </p:cNvPr>
          <p:cNvSpPr txBox="1"/>
          <p:nvPr/>
        </p:nvSpPr>
        <p:spPr>
          <a:xfrm>
            <a:off x="543756" y="1441661"/>
            <a:ext cx="8777797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том же 1916 году Есенин был призван на фронт. Во время службы ему довелось какое-то время провести в дисциплинарном батальоне. Таким было наказание поэта за отказ от написания оды царю.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Революцию поэт принял сразу. Самовольно оставив часть, он примкнул к левой партии эсеров. Однако, немного разобравшись в ситуации, Есенин начал понимать, что революция — это, к тому же, беспорядок и насилие.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F1F7EE-5676-818F-ED56-960EB2BDF57A}"/>
              </a:ext>
            </a:extLst>
          </p:cNvPr>
          <p:cNvSpPr txBox="1"/>
          <p:nvPr/>
        </p:nvSpPr>
        <p:spPr>
          <a:xfrm>
            <a:off x="278167" y="4015955"/>
            <a:ext cx="1191383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В последние годы жизни поэт регулярно подвергался нападкам и обвинениям в распущенности и пьянстве. Сам он к этому времени окончательно разочаровался в Советской власти.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Депрессия приводит к тому, что у Есенина развивается мания преследования. Тайно он приезжает в Ленинград, а 28 декабря 1925 года его находят мёртвым в гостинице «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Англете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». По другой существующей версии, он был убит по приказу спецслужб.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Так закончилась яркая короткая жизнь великого русского поэта Сергея Есенина. Похоронили его на Ваганьковском кладбище.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421CCA0-DFA1-E628-D746-D62428633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5592" y="836559"/>
            <a:ext cx="260032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40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975360" y="674400"/>
            <a:ext cx="10190480" cy="5509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684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959138-DAFE-4C6A-8E10-A6C5FD54B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05"/>
            <a:ext cx="3762375" cy="54102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873CDE-C99B-41CA-BE52-0E5360B1B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320" y="1336675"/>
            <a:ext cx="4294680" cy="55067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D266BC5-CAFB-486C-BCA3-E9B7B6543D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375" y="0"/>
            <a:ext cx="2493506" cy="32080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60079ED-06F4-49A2-AB66-34AE20F5D3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4575" y="5462270"/>
            <a:ext cx="1447800" cy="138112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601885D-150D-4869-BC3D-14D1E59B94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375" y="3208020"/>
            <a:ext cx="3587378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94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1EBD3B-4DA2-4EB5-A763-2D79167B1A52}"/>
              </a:ext>
            </a:extLst>
          </p:cNvPr>
          <p:cNvSpPr txBox="1"/>
          <p:nvPr/>
        </p:nvSpPr>
        <p:spPr>
          <a:xfrm>
            <a:off x="944880" y="1119277"/>
            <a:ext cx="10251440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Определение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зависимое слово в составе словосочетания или словоформа со значением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 характеризует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количество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свойство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принадлежность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содержание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обозначенного существительным,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отвечает на вопросы: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2079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5E1BD7-FDC1-A8AD-F493-80B9C94DBA6C}"/>
              </a:ext>
            </a:extLst>
          </p:cNvPr>
          <p:cNvSpPr txBox="1"/>
          <p:nvPr/>
        </p:nvSpPr>
        <p:spPr>
          <a:xfrm>
            <a:off x="390617" y="735955"/>
            <a:ext cx="1162974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день рождения мне подарили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букет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красных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роз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моего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друга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очень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тяжёлый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характер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день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я хожу гулять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соседний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парк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 любят смотреть на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текущую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воду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горящий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огонь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я встретила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подругу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которую не видела три года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Завтра у нас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экзамен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истории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не люблю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металлическую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мебель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я люблю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мебель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дерева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9873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DFEB7A-A1A3-2E54-20B1-6B3DFEE02675}"/>
              </a:ext>
            </a:extLst>
          </p:cNvPr>
          <p:cNvSpPr txBox="1"/>
          <p:nvPr/>
        </p:nvSpPr>
        <p:spPr>
          <a:xfrm>
            <a:off x="582897" y="580561"/>
            <a:ext cx="42199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жною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каймо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бахромо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AEC90-668B-9BD7-0A24-F603EB91A70B}"/>
              </a:ext>
            </a:extLst>
          </p:cNvPr>
          <p:cNvSpPr txBox="1"/>
          <p:nvPr/>
        </p:nvSpPr>
        <p:spPr>
          <a:xfrm>
            <a:off x="6513250" y="1876700"/>
            <a:ext cx="48768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3733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DFEB7A-A1A3-2E54-20B1-6B3DFEE02675}"/>
              </a:ext>
            </a:extLst>
          </p:cNvPr>
          <p:cNvSpPr txBox="1"/>
          <p:nvPr/>
        </p:nvSpPr>
        <p:spPr>
          <a:xfrm>
            <a:off x="582897" y="580561"/>
            <a:ext cx="42199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жною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каймо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бахромо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AEC90-668B-9BD7-0A24-F603EB91A70B}"/>
              </a:ext>
            </a:extLst>
          </p:cNvPr>
          <p:cNvSpPr txBox="1"/>
          <p:nvPr/>
        </p:nvSpPr>
        <p:spPr>
          <a:xfrm>
            <a:off x="6513250" y="1876700"/>
            <a:ext cx="48768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922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DFEB7A-A1A3-2E54-20B1-6B3DFEE02675}"/>
              </a:ext>
            </a:extLst>
          </p:cNvPr>
          <p:cNvSpPr txBox="1"/>
          <p:nvPr/>
        </p:nvSpPr>
        <p:spPr>
          <a:xfrm>
            <a:off x="582897" y="580561"/>
            <a:ext cx="42199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мои́м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окно́м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жною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каймо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бахромо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AEC90-668B-9BD7-0A24-F603EB91A70B}"/>
              </a:ext>
            </a:extLst>
          </p:cNvPr>
          <p:cNvSpPr txBox="1"/>
          <p:nvPr/>
        </p:nvSpPr>
        <p:spPr>
          <a:xfrm>
            <a:off x="6513250" y="1876700"/>
            <a:ext cx="48768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6860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DFEB7A-A1A3-2E54-20B1-6B3DFEE02675}"/>
              </a:ext>
            </a:extLst>
          </p:cNvPr>
          <p:cNvSpPr txBox="1"/>
          <p:nvPr/>
        </p:nvSpPr>
        <p:spPr>
          <a:xfrm>
            <a:off x="582897" y="580561"/>
            <a:ext cx="42199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мои́м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окно́м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пуши́стых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ве́тках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жною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каймо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бахромо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AEC90-668B-9BD7-0A24-F603EB91A70B}"/>
              </a:ext>
            </a:extLst>
          </p:cNvPr>
          <p:cNvSpPr txBox="1"/>
          <p:nvPr/>
        </p:nvSpPr>
        <p:spPr>
          <a:xfrm>
            <a:off x="6513250" y="1876700"/>
            <a:ext cx="48768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3689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DFEB7A-A1A3-2E54-20B1-6B3DFEE02675}"/>
              </a:ext>
            </a:extLst>
          </p:cNvPr>
          <p:cNvSpPr txBox="1"/>
          <p:nvPr/>
        </p:nvSpPr>
        <p:spPr>
          <a:xfrm>
            <a:off x="582897" y="580561"/>
            <a:ext cx="42199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мои́м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окно́м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пуши́стых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ве́тках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Сне́жною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каймо́й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бахромо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AEC90-668B-9BD7-0A24-F603EB91A70B}"/>
              </a:ext>
            </a:extLst>
          </p:cNvPr>
          <p:cNvSpPr txBox="1"/>
          <p:nvPr/>
        </p:nvSpPr>
        <p:spPr>
          <a:xfrm>
            <a:off x="6513250" y="1876700"/>
            <a:ext cx="48768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4806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DFEB7A-A1A3-2E54-20B1-6B3DFEE02675}"/>
              </a:ext>
            </a:extLst>
          </p:cNvPr>
          <p:cNvSpPr txBox="1"/>
          <p:nvPr/>
        </p:nvSpPr>
        <p:spPr>
          <a:xfrm>
            <a:off x="582897" y="580561"/>
            <a:ext cx="42199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мои́м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окно́м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пуши́стых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ве́тках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Сне́жною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каймо́й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Бе́лой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бахромо́й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AEC90-668B-9BD7-0A24-F603EB91A70B}"/>
              </a:ext>
            </a:extLst>
          </p:cNvPr>
          <p:cNvSpPr txBox="1"/>
          <p:nvPr/>
        </p:nvSpPr>
        <p:spPr>
          <a:xfrm>
            <a:off x="6513250" y="1876700"/>
            <a:ext cx="48768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7074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DFEB7A-A1A3-2E54-20B1-6B3DFEE02675}"/>
              </a:ext>
            </a:extLst>
          </p:cNvPr>
          <p:cNvSpPr txBox="1"/>
          <p:nvPr/>
        </p:nvSpPr>
        <p:spPr>
          <a:xfrm>
            <a:off x="582897" y="580561"/>
            <a:ext cx="42199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мои́м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окно́м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пуши́стых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ве́тках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Сне́жною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каймо́й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Бе́лой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бахромо́й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AEC90-668B-9BD7-0A24-F603EB91A70B}"/>
              </a:ext>
            </a:extLst>
          </p:cNvPr>
          <p:cNvSpPr txBox="1"/>
          <p:nvPr/>
        </p:nvSpPr>
        <p:spPr>
          <a:xfrm>
            <a:off x="6513250" y="1876700"/>
            <a:ext cx="48768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со́нной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тишине́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4491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DFEB7A-A1A3-2E54-20B1-6B3DFEE02675}"/>
              </a:ext>
            </a:extLst>
          </p:cNvPr>
          <p:cNvSpPr txBox="1"/>
          <p:nvPr/>
        </p:nvSpPr>
        <p:spPr>
          <a:xfrm>
            <a:off x="582897" y="580561"/>
            <a:ext cx="42199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мои́м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окно́м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пуши́стых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ве́тках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Сне́жною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каймо́й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Бе́лой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бахромо́й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AEC90-668B-9BD7-0A24-F603EB91A70B}"/>
              </a:ext>
            </a:extLst>
          </p:cNvPr>
          <p:cNvSpPr txBox="1"/>
          <p:nvPr/>
        </p:nvSpPr>
        <p:spPr>
          <a:xfrm>
            <a:off x="6513250" y="1876700"/>
            <a:ext cx="48768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со́нной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тишине́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золото́м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огне́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21441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DFEB7A-A1A3-2E54-20B1-6B3DFEE02675}"/>
              </a:ext>
            </a:extLst>
          </p:cNvPr>
          <p:cNvSpPr txBox="1"/>
          <p:nvPr/>
        </p:nvSpPr>
        <p:spPr>
          <a:xfrm>
            <a:off x="582897" y="580561"/>
            <a:ext cx="42199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мои́м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окно́м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пуши́стых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ве́тках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Сне́жною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каймо́й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Бе́лой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бахромо́й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AEC90-668B-9BD7-0A24-F603EB91A70B}"/>
              </a:ext>
            </a:extLst>
          </p:cNvPr>
          <p:cNvSpPr txBox="1"/>
          <p:nvPr/>
        </p:nvSpPr>
        <p:spPr>
          <a:xfrm>
            <a:off x="6513250" y="1876700"/>
            <a:ext cx="48768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со́нной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тишине́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золото́м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огне́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Но́вым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серебро́м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1562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272F9BD-D0E3-4CBA-B29D-BC3E1A5BF9AF}"/>
              </a:ext>
            </a:extLst>
          </p:cNvPr>
          <p:cNvGraphicFramePr>
            <a:graphicFrameLocks noGrp="1"/>
          </p:cNvGraphicFramePr>
          <p:nvPr/>
        </p:nvGraphicFramePr>
        <p:xfrm>
          <a:off x="22800" y="5165382"/>
          <a:ext cx="2930548" cy="1549295"/>
        </p:xfrm>
        <a:graphic>
          <a:graphicData uri="http://schemas.openxmlformats.org/drawingml/2006/table">
            <a:tbl>
              <a:tblPr/>
              <a:tblGrid>
                <a:gridCol w="2930548">
                  <a:extLst>
                    <a:ext uri="{9D8B030D-6E8A-4147-A177-3AD203B41FA5}">
                      <a16:colId xmlns:a16="http://schemas.microsoft.com/office/drawing/2014/main" val="502257329"/>
                    </a:ext>
                  </a:extLst>
                </a:gridCol>
              </a:tblGrid>
              <a:tr h="1549295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Серге́й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Алекса́ндрович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Есе́нин</a:t>
                      </a:r>
                      <a:endParaRPr lang="ru-RU" sz="36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690251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899D01F1-B589-4DAE-A2ED-F567EAF86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04" y="1591274"/>
            <a:ext cx="2497739" cy="357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4098454" y="917912"/>
            <a:ext cx="277539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стых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тках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жною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каймо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бахромо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0BEF16-AAFB-41D2-A737-7E1E68EC0E80}"/>
              </a:ext>
            </a:extLst>
          </p:cNvPr>
          <p:cNvSpPr txBox="1"/>
          <p:nvPr/>
        </p:nvSpPr>
        <p:spPr>
          <a:xfrm>
            <a:off x="239204" y="1074197"/>
            <a:ext cx="19535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D32C85-4EDF-4E5B-AB1F-A8B119901D50}"/>
              </a:ext>
            </a:extLst>
          </p:cNvPr>
          <p:cNvSpPr txBox="1"/>
          <p:nvPr/>
        </p:nvSpPr>
        <p:spPr>
          <a:xfrm>
            <a:off x="1906682" y="1187092"/>
            <a:ext cx="1054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1913 г.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A705607-9D34-418C-B692-CEB2CCCFE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393" y="1159225"/>
            <a:ext cx="3654533" cy="555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92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B345B-F50D-7A58-11CF-63027DDA8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752F698-4060-98E9-8C75-1D771EF4A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1887"/>
            <a:ext cx="10515600" cy="569776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своим одногруппникам вопросы </a:t>
            </a:r>
            <a:b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свойстве, качестве, принадлежности и пр.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800" dirty="0">
                <a:solidFill>
                  <a:schemeClr val="tx1"/>
                </a:solidFill>
                <a:latin typeface="+mj-lt"/>
              </a:rPr>
              <a:t>Например</a:t>
            </a:r>
            <a:r>
              <a:rPr lang="ru-RU" sz="2000" dirty="0">
                <a:solidFill>
                  <a:schemeClr val="tx1"/>
                </a:solidFill>
              </a:rPr>
              <a:t>:</a:t>
            </a:r>
          </a:p>
          <a:p>
            <a:r>
              <a:rPr lang="ru-RU" sz="4000" dirty="0">
                <a:solidFill>
                  <a:schemeClr val="tx1"/>
                </a:solidFill>
              </a:rPr>
              <a:t>— В </a:t>
            </a:r>
            <a:r>
              <a:rPr lang="ru-RU" sz="4000" b="1" i="1" u="wavy" dirty="0">
                <a:solidFill>
                  <a:schemeClr val="tx1"/>
                </a:solidFill>
              </a:rPr>
              <a:t>каком</a:t>
            </a:r>
            <a:r>
              <a:rPr lang="ru-RU" sz="4000" dirty="0">
                <a:solidFill>
                  <a:schemeClr val="tx1"/>
                </a:solidFill>
              </a:rPr>
              <a:t> платье ты вчера ходила в театр?</a:t>
            </a:r>
          </a:p>
          <a:p>
            <a:r>
              <a:rPr lang="ru-RU" sz="4000" dirty="0">
                <a:solidFill>
                  <a:schemeClr val="tx1"/>
                </a:solidFill>
              </a:rPr>
              <a:t>— Я вчера ходила в театр в </a:t>
            </a:r>
            <a:r>
              <a:rPr lang="ru-RU" sz="4000" b="1" i="1" u="wavy" dirty="0">
                <a:solidFill>
                  <a:schemeClr val="tx1"/>
                </a:solidFill>
              </a:rPr>
              <a:t>своём</a:t>
            </a:r>
            <a:r>
              <a:rPr lang="ru-RU" sz="4000" b="1" i="1" dirty="0">
                <a:solidFill>
                  <a:schemeClr val="tx1"/>
                </a:solidFill>
              </a:rPr>
              <a:t> </a:t>
            </a:r>
            <a:r>
              <a:rPr lang="ru-RU" sz="4000" b="1" i="1" u="wavy" dirty="0">
                <a:solidFill>
                  <a:schemeClr val="tx1"/>
                </a:solidFill>
              </a:rPr>
              <a:t>любимом чёрном</a:t>
            </a:r>
            <a:r>
              <a:rPr lang="ru-RU" sz="4000" dirty="0">
                <a:solidFill>
                  <a:schemeClr val="tx1"/>
                </a:solidFill>
              </a:rPr>
              <a:t> платье.</a:t>
            </a:r>
          </a:p>
        </p:txBody>
      </p:sp>
    </p:spTree>
    <p:extLst>
      <p:ext uri="{BB962C8B-B14F-4D97-AF65-F5344CB8AC3E}">
        <p14:creationId xmlns:p14="http://schemas.microsoft.com/office/powerpoint/2010/main" val="20016938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E2C113-9853-B12A-E4D2-72CFABF4C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5EF3AD9-CE6C-3B36-AF44-074CBE3E2B57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апреля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AAEAA-9DA0-17E2-B06B-46055540FB34}"/>
              </a:ext>
            </a:extLst>
          </p:cNvPr>
          <p:cNvSpPr txBox="1"/>
          <p:nvPr/>
        </p:nvSpPr>
        <p:spPr>
          <a:xfrm>
            <a:off x="260350" y="1126432"/>
            <a:ext cx="11726863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lang="ru-RU" sz="2800" b="1" dirty="0"/>
              <a:t>Стихотворение Есенина читать без ошибок, учить наизусть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lang="ru-RU" sz="2800" b="1" dirty="0">
                <a:solidFill>
                  <a:schemeClr val="tx1"/>
                </a:solidFill>
              </a:rPr>
              <a:t>Дополнить предложения определениями.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У меня дома много книг.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Преподаватель часто рассказывает о людях.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Комната оклеена обоями.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Я люблю одежду.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Отец построил дом.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Во двор забежала собака.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Кот спит на диване.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В аквариуме плавают рыбки.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Я приехал(а) в город.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Друг подарил мне блокнот.</a:t>
            </a:r>
            <a:r>
              <a:rPr lang="en-US" sz="2800" dirty="0">
                <a:solidFill>
                  <a:schemeClr val="tx1"/>
                </a:solidFill>
              </a:rPr>
              <a:t>                   </a:t>
            </a:r>
            <a:endParaRPr lang="ru-RU" sz="2800" b="1" i="1" dirty="0">
              <a:solidFill>
                <a:schemeClr val="tx1"/>
              </a:solidFill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endParaRPr lang="ru-RU" sz="20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8786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14664</TotalTime>
  <Words>2104</Words>
  <Application>Microsoft Office PowerPoint</Application>
  <PresentationFormat>Широкоэкранный</PresentationFormat>
  <Paragraphs>593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Arial</vt:lpstr>
      <vt:lpstr>Book Antiqua</vt:lpstr>
      <vt:lpstr>Calibri</vt:lpstr>
      <vt:lpstr>Calibri Light</vt:lpstr>
      <vt:lpstr>Times New Roman</vt:lpstr>
      <vt:lpstr>YS Text</vt:lpstr>
      <vt:lpstr>Тема Office</vt:lpstr>
      <vt:lpstr>1_Тема Office</vt:lpstr>
      <vt:lpstr>Группа 101СА </vt:lpstr>
      <vt:lpstr>Презентация PowerPoint</vt:lpstr>
      <vt:lpstr>Презентация PowerPoint</vt:lpstr>
      <vt:lpstr>Фонетика</vt:lpstr>
      <vt:lpstr>Фонетика</vt:lpstr>
      <vt:lpstr>Фонетика</vt:lpstr>
      <vt:lpstr>Русские поэты</vt:lpstr>
      <vt:lpstr>Русские поэты</vt:lpstr>
      <vt:lpstr>Русские поэты</vt:lpstr>
      <vt:lpstr>Русские поэты</vt:lpstr>
      <vt:lpstr>Русские поэты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Фонетика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256</cp:revision>
  <dcterms:created xsi:type="dcterms:W3CDTF">2024-09-01T20:30:35Z</dcterms:created>
  <dcterms:modified xsi:type="dcterms:W3CDTF">2025-03-31T13:06:31Z</dcterms:modified>
</cp:coreProperties>
</file>