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840" r:id="rId3"/>
    <p:sldId id="625" r:id="rId4"/>
    <p:sldId id="1047" r:id="rId5"/>
    <p:sldId id="1048" r:id="rId6"/>
    <p:sldId id="1049" r:id="rId7"/>
    <p:sldId id="1050" r:id="rId8"/>
    <p:sldId id="1051" r:id="rId9"/>
    <p:sldId id="1052" r:id="rId10"/>
    <p:sldId id="1053" r:id="rId11"/>
    <p:sldId id="1054" r:id="rId12"/>
    <p:sldId id="1055" r:id="rId13"/>
    <p:sldId id="1056" r:id="rId14"/>
    <p:sldId id="1057" r:id="rId15"/>
    <p:sldId id="1002" r:id="rId16"/>
    <p:sldId id="1003"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123"/>
    <a:srgbClr val="D1DCF0"/>
    <a:srgbClr val="5530A0"/>
    <a:srgbClr val="6C4238"/>
    <a:srgbClr val="FF5050"/>
    <a:srgbClr val="BFA6C8"/>
    <a:srgbClr val="CCD9EF"/>
    <a:srgbClr val="DEE6F4"/>
    <a:srgbClr val="AEB6E4"/>
    <a:srgbClr val="C3A8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56" autoAdjust="0"/>
    <p:restoredTop sz="94660"/>
  </p:normalViewPr>
  <p:slideViewPr>
    <p:cSldViewPr snapToGrid="0">
      <p:cViewPr varScale="1">
        <p:scale>
          <a:sx n="57" d="100"/>
          <a:sy n="57" d="100"/>
        </p:scale>
        <p:origin x="78" y="42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092495-C580-4E3A-B760-DC2C4C452BD8}" type="datetimeFigureOut">
              <a:rPr lang="ru-RU" smtClean="0"/>
              <a:t>31.03.2025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997303-AB48-41DA-85B3-B968A37AB862}" type="slidenum">
              <a:rPr lang="ru-RU" smtClean="0"/>
              <a:t>‹#›</a:t>
            </a:fld>
            <a:endParaRPr lang="ru-RU"/>
          </a:p>
        </p:txBody>
      </p:sp>
    </p:spTree>
    <p:extLst>
      <p:ext uri="{BB962C8B-B14F-4D97-AF65-F5344CB8AC3E}">
        <p14:creationId xmlns:p14="http://schemas.microsoft.com/office/powerpoint/2010/main" val="560237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C7D8EF-D432-42D2-9983-35849A0EBDA8}"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744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63F9D0-40E6-F7ED-7519-0E8DAB88A20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3EB867B3-1BE7-1215-6509-3341F821FC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23C5183-719D-4E38-6A46-BBD6C6B6926E}"/>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784987A3-8F37-2FFF-3868-0BBE26E2CB3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50D602-CBDC-78B6-07BE-EF6FE5B2B01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145480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FA8306-691A-F98A-D6E5-77C3DC14692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4CDF124-DDAF-BC71-BF0E-CD1E32350FB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9A475AB-2540-5715-A899-FAA65C5E651A}"/>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797E33B7-FAC0-329B-CBEE-539B77864FC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B26CEBC-1D81-B56F-2B2F-94815F8EB4BE}"/>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12667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194EFF-B0DB-83EB-09F7-6677ADA6FBD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1D44860-4084-6C75-8980-CA4AD71232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F4AC6A4-D0A4-A085-CA1D-51C01EC82AC2}"/>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4F8ACA7A-D40F-FCD5-77DF-3ECB1D1308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7F7ABB6-3C93-CF6B-2588-523743D65A17}"/>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027694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68E1D0-D4DD-154C-30C5-2C81D75FD13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760C8B3-E0DF-12C8-D333-A6F2133C942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A9433ED1-D179-8854-7728-76AABAE08E4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F0A4C1A-7022-CB10-C101-143BCF38019A}"/>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6" name="Нижний колонтитул 5">
            <a:extLst>
              <a:ext uri="{FF2B5EF4-FFF2-40B4-BE49-F238E27FC236}">
                <a16:creationId xmlns:a16="http://schemas.microsoft.com/office/drawing/2014/main" id="{2E212138-F3B8-3F96-ABD7-98FAB18DF0A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36F0447-5700-69A9-9BEA-674835421906}"/>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987228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B7A62D-847E-D00D-4D23-53EEE7283D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18EA926-F7A5-ACA0-C392-F03DDCFE7B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7D662E0-4065-AE99-402D-C7C0DEB03A1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A152B83-7408-56D8-66EE-503495467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BE58B89-3943-3C32-FDF2-25944A81F39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6D74BDD5-6030-E498-0297-4B672798A927}"/>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8" name="Нижний колонтитул 7">
            <a:extLst>
              <a:ext uri="{FF2B5EF4-FFF2-40B4-BE49-F238E27FC236}">
                <a16:creationId xmlns:a16="http://schemas.microsoft.com/office/drawing/2014/main" id="{01FA5028-62F9-3D73-3118-9B88AF52CE4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DB7A1A3-E3E2-860B-058F-85EEA2DAA37B}"/>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188765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5CE0A8-F458-AB4E-A01C-CA7A86649AB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A37B9DA-92A4-D38C-DC79-671EAD2D842E}"/>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4" name="Нижний колонтитул 3">
            <a:extLst>
              <a:ext uri="{FF2B5EF4-FFF2-40B4-BE49-F238E27FC236}">
                <a16:creationId xmlns:a16="http://schemas.microsoft.com/office/drawing/2014/main" id="{6F3C62FB-7D1F-347C-9EE2-C6E2F1109E1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A5819A8-92B6-B855-C65E-BECEA853EF91}"/>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548583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6CEDEEB-758C-383B-57F3-B09B45F6FDB4}"/>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3" name="Нижний колонтитул 2">
            <a:extLst>
              <a:ext uri="{FF2B5EF4-FFF2-40B4-BE49-F238E27FC236}">
                <a16:creationId xmlns:a16="http://schemas.microsoft.com/office/drawing/2014/main" id="{F535FA1D-637F-28EF-B875-F6ACFEFCC0C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900B4866-1045-ADED-C66F-662005172478}"/>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443883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17A78A-7A4E-3628-CCE6-637CE0D8761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C6CD356-5B7C-C13F-E04E-B7DCB0703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7A4E35B-21F9-AED1-5D8F-DB1A10F48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CFE0B3D-9F68-EC29-B33E-99169F323DB7}"/>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6" name="Нижний колонтитул 5">
            <a:extLst>
              <a:ext uri="{FF2B5EF4-FFF2-40B4-BE49-F238E27FC236}">
                <a16:creationId xmlns:a16="http://schemas.microsoft.com/office/drawing/2014/main" id="{3965C8E6-5155-CB21-727E-F09F489590B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17C3422-6EFC-4A7D-BF1C-9A0F2868EDC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534477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600C9A-85EE-A94C-C5D7-CD91581584C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C015FA8-0BD7-6C7B-02A1-65514429E0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904D628-75DD-3BF6-1240-35DDD089A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0B99D6B-357C-C9C4-E56C-C69CE6D5C2CF}"/>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6" name="Нижний колонтитул 5">
            <a:extLst>
              <a:ext uri="{FF2B5EF4-FFF2-40B4-BE49-F238E27FC236}">
                <a16:creationId xmlns:a16="http://schemas.microsoft.com/office/drawing/2014/main" id="{8C065DBB-E768-DBCD-A8DA-C92EB128395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C1D461A-1305-7634-562F-51867889D6F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443256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7301AD-678D-874B-EECD-B8AF9512778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C5641EE-509C-F588-FF96-40AE0605FC1F}"/>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DA7E51-8F65-A9A1-DC4B-7DCE80C7D2D7}"/>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137F73CD-2217-AC17-6F1E-3496248927C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1B06891-1BBB-F82F-5C6A-8842029E6088}"/>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584849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E7C8E2B4-BB53-F953-96FB-CD47E488CF4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0B5AD98-B86C-307B-5BD0-809510DC9D7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78323F6-C877-3636-242E-436737371E5F}"/>
              </a:ext>
            </a:extLst>
          </p:cNvPr>
          <p:cNvSpPr>
            <a:spLocks noGrp="1"/>
          </p:cNvSpPr>
          <p:nvPr>
            <p:ph type="dt" sz="half" idx="10"/>
          </p:nvPr>
        </p:nvSpPr>
        <p:spPr/>
        <p:txBody>
          <a:bodyPr/>
          <a:lstStyle/>
          <a:p>
            <a:fld id="{22FEC77D-231D-421F-AAF3-BD2CB71CCCBD}"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13C0DB18-3BBD-8970-871E-116F25F896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754BCF8-B910-0DA8-EE73-41FE842A77E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313857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B6C0BC-0A4D-46CE-DB99-A3C067978F9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EACEEF2C-2BA4-DD4A-BF7F-0313D16FD4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6489968-64EB-8129-A57D-041D7B45D11E}"/>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55870182-68AE-E79C-E096-598905ED0FC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1788A09-F51D-E371-EE27-41ED940778C3}"/>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347760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271165-2759-72C9-3BC5-1E110937479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6828096-6608-555D-F1BA-FC28627DE86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493218A-CCE5-C6AD-11A2-B93070DDF177}"/>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C3D6CB6A-C907-A3B6-4E27-93E925A819F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E744FE0-F483-7BFF-A80B-1E09DF1D0CF5}"/>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870148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A9F1F2-CBA8-BEDA-F088-2159D82B8C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D52104D-99B7-F702-2674-A0C47E36B2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7B75275-9A9F-B417-A046-6B5BF4501200}"/>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76F9828C-A10D-A047-C2DC-3C2B4D2793A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3CA0E68-04E7-BBC9-2319-C5DAE239489D}"/>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432406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CEBC0A-434D-EC88-B4F0-0AE6C158FA8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74744FF-EB4D-198A-8CAB-5B290F10D8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14325164-1619-7C19-52A9-AD133C9A02A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3754EE9-91C7-F591-598B-F91A64FAA8B0}"/>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6" name="Нижний колонтитул 5">
            <a:extLst>
              <a:ext uri="{FF2B5EF4-FFF2-40B4-BE49-F238E27FC236}">
                <a16:creationId xmlns:a16="http://schemas.microsoft.com/office/drawing/2014/main" id="{24553DB2-2C2B-4055-D59A-B6FB4E698EE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3F91D29-65ED-647A-7D3E-8DD8D7224EE6}"/>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594516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5AAA0D-25C5-7E08-AC30-8B67A6F07C3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E5E14EA-56C7-D6E5-A237-6FA54BC014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3D49BF6-E5A6-90CE-1AA4-F42D60EE55E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7512DCC-2D46-B73D-F785-649C25F48E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80FC493-25F3-2F73-68C3-E032ADF157C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0FA1FD50-63EB-1FED-2FCA-B1335442F915}"/>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8" name="Нижний колонтитул 7">
            <a:extLst>
              <a:ext uri="{FF2B5EF4-FFF2-40B4-BE49-F238E27FC236}">
                <a16:creationId xmlns:a16="http://schemas.microsoft.com/office/drawing/2014/main" id="{B657B752-CFCB-479E-33AE-81CEE3D6453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8502D43-B97E-AFD0-479C-45626D31DC2E}"/>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4067068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9F5D8D-9F7A-A2E1-0F1D-9E3E67DB437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12CFB0F-58B8-1D67-C14A-F8B26F908BE6}"/>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4" name="Нижний колонтитул 3">
            <a:extLst>
              <a:ext uri="{FF2B5EF4-FFF2-40B4-BE49-F238E27FC236}">
                <a16:creationId xmlns:a16="http://schemas.microsoft.com/office/drawing/2014/main" id="{423B9D4A-142F-1A20-A154-EFCCB4E53E7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3C0A483-9CFA-600F-0326-7B83C089D695}"/>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1084110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14149D6-5241-F0BF-5AB1-D912C1427B3F}"/>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3" name="Нижний колонтитул 2">
            <a:extLst>
              <a:ext uri="{FF2B5EF4-FFF2-40B4-BE49-F238E27FC236}">
                <a16:creationId xmlns:a16="http://schemas.microsoft.com/office/drawing/2014/main" id="{981B10B2-C933-D141-8853-512D3DA3C90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37CF3AD-E422-5296-20F2-8F905FE6726C}"/>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1620873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9684ED-A6C3-8A4F-0C2D-8A3EE885810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373D9283-AEA1-096A-3EBA-F8D4AC2ACE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83F1DA8-AE7A-34AD-B55A-7ADEAA533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C97A91D-3945-8E62-8C8B-419B97288FDE}"/>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6" name="Нижний колонтитул 5">
            <a:extLst>
              <a:ext uri="{FF2B5EF4-FFF2-40B4-BE49-F238E27FC236}">
                <a16:creationId xmlns:a16="http://schemas.microsoft.com/office/drawing/2014/main" id="{218FF6A8-B037-3CA5-9B35-7B784C87B3A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1DE5A2B-D8E7-32CA-19F7-581793979E0F}"/>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5852819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B8AE7C-78B7-A487-0232-95EB3A61AF3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C3AD5E7-0DFA-9698-EA8A-7A65BC7831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3625A380-ADC4-1FFF-EE4F-B3CA7D7E13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7076238-60BC-F22B-F449-910E33AFEC2B}"/>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6" name="Нижний колонтитул 5">
            <a:extLst>
              <a:ext uri="{FF2B5EF4-FFF2-40B4-BE49-F238E27FC236}">
                <a16:creationId xmlns:a16="http://schemas.microsoft.com/office/drawing/2014/main" id="{FBD8E7D8-CADB-ED20-C798-A100C8F6BAC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2CDD331-0FD1-6496-FF41-882D57240AFC}"/>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390446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A69E0B-5EC8-E64E-9BDA-BDAC7CC4E5E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BEF2D13-5FED-41EE-5969-6F18AC2BB00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D15CE8E-8C52-EB41-9032-B63605CE7E28}"/>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A5E0F2DB-5AF4-8E35-AC50-C511B6CBBE1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C95F63D-757A-5E98-6B25-BBF8D370EEAD}"/>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1475384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DACD64C-E110-F45F-5ADD-0D61772630D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9F17967-FAA3-275F-F6B2-9BFFD5AE0D1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8ADF1F-3FD7-B81D-C2C6-6614F3343676}"/>
              </a:ext>
            </a:extLst>
          </p:cNvPr>
          <p:cNvSpPr>
            <a:spLocks noGrp="1"/>
          </p:cNvSpPr>
          <p:nvPr>
            <p:ph type="dt" sz="half" idx="10"/>
          </p:nvPr>
        </p:nvSpPr>
        <p:spPr/>
        <p:txBody>
          <a:bodyPr/>
          <a:lstStyle/>
          <a:p>
            <a:fld id="{E782D361-A627-4E15-881D-2FFC8BC38F30}"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AED3E379-A520-0AFB-66C2-50459A2898D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AC29FA9-346B-3868-1068-C08390F5AE9E}"/>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019138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2000">
              <a:schemeClr val="accent1">
                <a:lumMod val="45000"/>
                <a:lumOff val="55000"/>
              </a:schemeClr>
            </a:gs>
            <a:gs pos="83000">
              <a:srgbClr val="B4A3E5"/>
            </a:gs>
            <a:gs pos="100000">
              <a:srgbClr val="C4A8BB"/>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DF15A7-DFF1-B034-C17A-7B508EA2A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1025AEE-EB0D-F45C-77CA-D4BECC96D5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A232F4F-537B-99E1-5B08-092617E16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FEC77D-231D-421F-AAF3-BD2CB71CCCBD}"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32F246D4-A696-B696-CF45-B5363683DF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BF6E6A2-E940-F9EF-12B9-97571DDBA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43377-3034-4D3C-8953-121586C0F995}" type="slidenum">
              <a:rPr lang="ru-RU" smtClean="0"/>
              <a:t>‹#›</a:t>
            </a:fld>
            <a:endParaRPr lang="ru-RU"/>
          </a:p>
        </p:txBody>
      </p:sp>
    </p:spTree>
    <p:extLst>
      <p:ext uri="{BB962C8B-B14F-4D97-AF65-F5344CB8AC3E}">
        <p14:creationId xmlns:p14="http://schemas.microsoft.com/office/powerpoint/2010/main" val="2839879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1FCFC6-BCBE-D179-98A3-1B6BD59789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08B44D6-6220-0D28-0314-938C837203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8652E6A-CC40-361D-3E85-DFC0123311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2D361-A627-4E15-881D-2FFC8BC38F30}"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31E838C9-B186-36C9-E68A-4C51898824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7675FA44-51B6-567A-2EEF-690622F8A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C8232-40EF-4328-86E4-A5D237598A00}" type="slidenum">
              <a:rPr lang="ru-RU" smtClean="0"/>
              <a:t>‹#›</a:t>
            </a:fld>
            <a:endParaRPr lang="ru-RU"/>
          </a:p>
        </p:txBody>
      </p:sp>
    </p:spTree>
    <p:extLst>
      <p:ext uri="{BB962C8B-B14F-4D97-AF65-F5344CB8AC3E}">
        <p14:creationId xmlns:p14="http://schemas.microsoft.com/office/powerpoint/2010/main" val="205057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tudikam.ru/istoriya-sozdaniya-mgu"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http://studikam.ru/istoriya-sozdaniya-mgu"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07CA5AC-2D16-4176-184B-3F995C5B7213}"/>
              </a:ext>
            </a:extLst>
          </p:cNvPr>
          <p:cNvSpPr txBox="1"/>
          <p:nvPr/>
        </p:nvSpPr>
        <p:spPr>
          <a:xfrm>
            <a:off x="19990" y="744993"/>
            <a:ext cx="5420690" cy="892552"/>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002060"/>
                </a:solidFill>
                <a:effectLst>
                  <a:outerShdw blurRad="38100" dist="38100" dir="2700000" algn="tl">
                    <a:srgbClr val="0070C0">
                      <a:alpha val="43000"/>
                    </a:srgbClr>
                  </a:outerShdw>
                </a:effectLst>
                <a:latin typeface="Calibri" panose="020F0502020204030204"/>
              </a:rPr>
              <a:t>2</a:t>
            </a:r>
            <a:r>
              <a:rPr lang="ru-RU" sz="2800" b="1" dirty="0">
                <a:solidFill>
                  <a:srgbClr val="002060"/>
                </a:solidFill>
                <a:effectLst>
                  <a:outerShdw blurRad="38100" dist="38100" dir="2700000" algn="tl">
                    <a:srgbClr val="0070C0">
                      <a:alpha val="43000"/>
                    </a:srgbClr>
                  </a:outerShdw>
                </a:effectLst>
                <a:latin typeface="Calibri" panose="020F0502020204030204"/>
              </a:rPr>
              <a:t>7</a:t>
            </a:r>
            <a:r>
              <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 марта 2025 года,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11:00—13:15—15:45</a:t>
            </a:r>
          </a:p>
        </p:txBody>
      </p:sp>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19990" y="4851"/>
            <a:ext cx="5420690"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101СА </a:t>
            </a:r>
            <a:endParaRPr lang="ru-RU" sz="5400" b="1" spc="300" dirty="0">
              <a:solidFill>
                <a:srgbClr val="7030A0"/>
              </a:solidFill>
              <a:effectLst>
                <a:outerShdw blurRad="38100" dist="38100" dir="2700000" algn="tl">
                  <a:srgbClr val="000000">
                    <a:alpha val="43137"/>
                  </a:srgbClr>
                </a:outerShdw>
              </a:effectLst>
            </a:endParaRPr>
          </a:p>
        </p:txBody>
      </p:sp>
      <p:graphicFrame>
        <p:nvGraphicFramePr>
          <p:cNvPr id="12" name="Таблица 11">
            <a:extLst>
              <a:ext uri="{FF2B5EF4-FFF2-40B4-BE49-F238E27FC236}">
                <a16:creationId xmlns:a16="http://schemas.microsoft.com/office/drawing/2014/main" id="{DAF65ED5-1303-D50D-91AF-F4F5FCC2F08A}"/>
              </a:ext>
            </a:extLst>
          </p:cNvPr>
          <p:cNvGraphicFramePr>
            <a:graphicFrameLocks noGrp="1"/>
          </p:cNvGraphicFramePr>
          <p:nvPr>
            <p:extLst>
              <p:ext uri="{D42A27DB-BD31-4B8C-83A1-F6EECF244321}">
                <p14:modId xmlns:p14="http://schemas.microsoft.com/office/powerpoint/2010/main" val="2286387161"/>
              </p:ext>
            </p:extLst>
          </p:nvPr>
        </p:nvGraphicFramePr>
        <p:xfrm>
          <a:off x="19990" y="1637545"/>
          <a:ext cx="5429227" cy="5130332"/>
        </p:xfrm>
        <a:graphic>
          <a:graphicData uri="http://schemas.openxmlformats.org/drawingml/2006/table">
            <a:tbl>
              <a:tblPr firstRow="1" firstCol="1" bandRow="1"/>
              <a:tblGrid>
                <a:gridCol w="334761">
                  <a:extLst>
                    <a:ext uri="{9D8B030D-6E8A-4147-A177-3AD203B41FA5}">
                      <a16:colId xmlns:a16="http://schemas.microsoft.com/office/drawing/2014/main" val="1258911635"/>
                    </a:ext>
                  </a:extLst>
                </a:gridCol>
                <a:gridCol w="1311489">
                  <a:extLst>
                    <a:ext uri="{9D8B030D-6E8A-4147-A177-3AD203B41FA5}">
                      <a16:colId xmlns:a16="http://schemas.microsoft.com/office/drawing/2014/main" val="269898606"/>
                    </a:ext>
                  </a:extLst>
                </a:gridCol>
                <a:gridCol w="162560">
                  <a:extLst>
                    <a:ext uri="{9D8B030D-6E8A-4147-A177-3AD203B41FA5}">
                      <a16:colId xmlns:a16="http://schemas.microsoft.com/office/drawing/2014/main" val="1118649554"/>
                    </a:ext>
                  </a:extLst>
                </a:gridCol>
                <a:gridCol w="228600">
                  <a:extLst>
                    <a:ext uri="{9D8B030D-6E8A-4147-A177-3AD203B41FA5}">
                      <a16:colId xmlns:a16="http://schemas.microsoft.com/office/drawing/2014/main" val="3119683142"/>
                    </a:ext>
                  </a:extLst>
                </a:gridCol>
                <a:gridCol w="871330">
                  <a:extLst>
                    <a:ext uri="{9D8B030D-6E8A-4147-A177-3AD203B41FA5}">
                      <a16:colId xmlns:a16="http://schemas.microsoft.com/office/drawing/2014/main" val="3890629694"/>
                    </a:ext>
                  </a:extLst>
                </a:gridCol>
                <a:gridCol w="164764">
                  <a:extLst>
                    <a:ext uri="{9D8B030D-6E8A-4147-A177-3AD203B41FA5}">
                      <a16:colId xmlns:a16="http://schemas.microsoft.com/office/drawing/2014/main" val="443299762"/>
                    </a:ext>
                  </a:extLst>
                </a:gridCol>
                <a:gridCol w="472666">
                  <a:extLst>
                    <a:ext uri="{9D8B030D-6E8A-4147-A177-3AD203B41FA5}">
                      <a16:colId xmlns:a16="http://schemas.microsoft.com/office/drawing/2014/main" val="3593685255"/>
                    </a:ext>
                  </a:extLst>
                </a:gridCol>
                <a:gridCol w="730267">
                  <a:extLst>
                    <a:ext uri="{9D8B030D-6E8A-4147-A177-3AD203B41FA5}">
                      <a16:colId xmlns:a16="http://schemas.microsoft.com/office/drawing/2014/main" val="827995855"/>
                    </a:ext>
                  </a:extLst>
                </a:gridCol>
                <a:gridCol w="571408">
                  <a:extLst>
                    <a:ext uri="{9D8B030D-6E8A-4147-A177-3AD203B41FA5}">
                      <a16:colId xmlns:a16="http://schemas.microsoft.com/office/drawing/2014/main" val="1712168320"/>
                    </a:ext>
                  </a:extLst>
                </a:gridCol>
                <a:gridCol w="242047">
                  <a:extLst>
                    <a:ext uri="{9D8B030D-6E8A-4147-A177-3AD203B41FA5}">
                      <a16:colId xmlns:a16="http://schemas.microsoft.com/office/drawing/2014/main" val="2806519587"/>
                    </a:ext>
                  </a:extLst>
                </a:gridCol>
                <a:gridCol w="339335">
                  <a:extLst>
                    <a:ext uri="{9D8B030D-6E8A-4147-A177-3AD203B41FA5}">
                      <a16:colId xmlns:a16="http://schemas.microsoft.com/office/drawing/2014/main" val="1514298674"/>
                    </a:ext>
                  </a:extLst>
                </a:gridCol>
              </a:tblGrid>
              <a:tr h="400015">
                <a:tc>
                  <a:txBody>
                    <a:bodyPr/>
                    <a:lstStyle/>
                    <a:p>
                      <a:pPr marL="0" indent="0" algn="r" defTabSz="914400" rtl="0" eaLnBrk="1" latinLnBrk="0" hangingPunct="1">
                        <a:lnSpc>
                          <a:spcPct val="100000"/>
                        </a:lnSpc>
                        <a:spcAft>
                          <a:spcPts val="0"/>
                        </a:spcAft>
                        <a:buFont typeface="+mj-lt"/>
                        <a:buNone/>
                      </a:pPr>
                      <a:endPar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А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0" i="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Расск.УЧ,РЯ</a:t>
                      </a:r>
                      <a:endParaRPr lang="ru-RU" sz="11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100" b="0"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чтение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7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a:effectLst/>
                          <a:latin typeface="Calibri" panose="020F0502020204030204" pitchFamily="34" charset="0"/>
                          <a:ea typeface="Calibri" panose="020F0502020204030204" pitchFamily="34" charset="0"/>
                          <a:cs typeface="Calibri" panose="020F0502020204030204" pitchFamily="34" charset="0"/>
                        </a:rPr>
                        <a:t>Ван </a:t>
                      </a:r>
                      <a:r>
                        <a:rPr lang="ru-RU" sz="1400" dirty="0" err="1">
                          <a:effectLst/>
                          <a:latin typeface="Calibri" panose="020F0502020204030204" pitchFamily="34" charset="0"/>
                          <a:ea typeface="Calibri" panose="020F0502020204030204" pitchFamily="34" charset="0"/>
                          <a:cs typeface="Calibri" panose="020F0502020204030204" pitchFamily="34" charset="0"/>
                        </a:rPr>
                        <a:t>Цзэжань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lvl="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a:effectLst/>
                          <a:latin typeface="Calibri" panose="020F0502020204030204" pitchFamily="34" charset="0"/>
                          <a:ea typeface="Calibri" panose="020F0502020204030204" pitchFamily="34" charset="0"/>
                          <a:cs typeface="Calibri" panose="020F0502020204030204" pitchFamily="34" charset="0"/>
                        </a:rPr>
                        <a:t>Гао </a:t>
                      </a:r>
                      <a:r>
                        <a:rPr lang="ru-RU" sz="1400" dirty="0" err="1">
                          <a:effectLst/>
                          <a:latin typeface="Calibri" panose="020F0502020204030204" pitchFamily="34" charset="0"/>
                          <a:ea typeface="Calibri" panose="020F0502020204030204" pitchFamily="34" charset="0"/>
                          <a:cs typeface="Calibri" panose="020F0502020204030204" pitchFamily="34" charset="0"/>
                        </a:rPr>
                        <a:t>Цзэкунь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a:solidFill>
                            <a:srgbClr val="6C4238"/>
                          </a:solidFill>
                          <a:effectLst/>
                          <a:latin typeface="Calibri" panose="020F0502020204030204" pitchFamily="34" charset="0"/>
                          <a:ea typeface="Calibri" panose="020F0502020204030204" pitchFamily="34" charset="0"/>
                          <a:cs typeface="Calibri" panose="020F0502020204030204" pitchFamily="34" charset="0"/>
                        </a:rPr>
                        <a:t>Дун </a:t>
                      </a:r>
                      <a:r>
                        <a:rPr lang="ru-RU" sz="1400" dirty="0" err="1">
                          <a:solidFill>
                            <a:srgbClr val="6C4238"/>
                          </a:solidFill>
                          <a:effectLst/>
                          <a:latin typeface="Calibri" panose="020F0502020204030204" pitchFamily="34" charset="0"/>
                          <a:ea typeface="Calibri" panose="020F0502020204030204" pitchFamily="34" charset="0"/>
                          <a:cs typeface="Calibri" panose="020F0502020204030204" pitchFamily="34" charset="0"/>
                        </a:rPr>
                        <a:t>Жань</a:t>
                      </a:r>
                      <a:endParaRPr lang="ru-RU" sz="1400" dirty="0">
                        <a:solidFill>
                          <a:srgbClr val="6C423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kern="1200" dirty="0">
                          <a:solidFill>
                            <a:srgbClr val="6C4238"/>
                          </a:solidFill>
                          <a:effectLst/>
                          <a:latin typeface="Calibri" panose="020F0502020204030204" pitchFamily="34" charset="0"/>
                          <a:ea typeface="Calibri" panose="020F0502020204030204" pitchFamily="34" charset="0"/>
                          <a:cs typeface="Calibri" panose="020F0502020204030204" pitchFamily="34" charset="0"/>
                        </a:rPr>
                        <a:t>Ли Инин</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a:effectLst/>
                          <a:latin typeface="Calibri" panose="020F0502020204030204" pitchFamily="34" charset="0"/>
                          <a:ea typeface="Calibri" panose="020F0502020204030204" pitchFamily="34" charset="0"/>
                          <a:cs typeface="Calibri" panose="020F0502020204030204" pitchFamily="34" charset="0"/>
                        </a:rPr>
                        <a:t>Ли </a:t>
                      </a:r>
                      <a:r>
                        <a:rPr lang="ru-RU" sz="1400" dirty="0" err="1">
                          <a:effectLst/>
                          <a:latin typeface="Calibri" panose="020F0502020204030204" pitchFamily="34" charset="0"/>
                          <a:ea typeface="Calibri" panose="020F0502020204030204" pitchFamily="34" charset="0"/>
                          <a:cs typeface="Calibri" panose="020F0502020204030204" pitchFamily="34" charset="0"/>
                        </a:rPr>
                        <a:t>Кунь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kern="1200" dirty="0">
                          <a:solidFill>
                            <a:srgbClr val="6C4238"/>
                          </a:solidFill>
                          <a:effectLst/>
                          <a:latin typeface="Calibri" panose="020F0502020204030204" pitchFamily="34" charset="0"/>
                          <a:ea typeface="Calibri" panose="020F0502020204030204" pitchFamily="34" charset="0"/>
                          <a:cs typeface="Calibri" panose="020F0502020204030204" pitchFamily="34" charset="0"/>
                        </a:rPr>
                        <a:t>Лю </a:t>
                      </a:r>
                      <a:r>
                        <a:rPr lang="ru-RU" sz="1400" kern="1200" dirty="0" err="1">
                          <a:solidFill>
                            <a:srgbClr val="6C4238"/>
                          </a:solidFill>
                          <a:effectLst/>
                          <a:latin typeface="Calibri" panose="020F0502020204030204" pitchFamily="34" charset="0"/>
                          <a:ea typeface="Calibri" panose="020F0502020204030204" pitchFamily="34" charset="0"/>
                          <a:cs typeface="Calibri" panose="020F0502020204030204" pitchFamily="34" charset="0"/>
                        </a:rPr>
                        <a:t>Минцзюнь</a:t>
                      </a:r>
                      <a:endParaRPr lang="ru-RU" sz="1400" kern="1200" dirty="0">
                        <a:solidFill>
                          <a:srgbClr val="6C4238"/>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rPr>
                        <a:t>12:21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kern="1200" dirty="0" err="1">
                          <a:solidFill>
                            <a:srgbClr val="6C4238"/>
                          </a:solidFill>
                          <a:effectLst/>
                          <a:latin typeface="Calibri" panose="020F0502020204030204" pitchFamily="34" charset="0"/>
                          <a:ea typeface="Calibri" panose="020F0502020204030204" pitchFamily="34" charset="0"/>
                          <a:cs typeface="Calibri" panose="020F0502020204030204" pitchFamily="34" charset="0"/>
                        </a:rPr>
                        <a:t>Ляо</a:t>
                      </a:r>
                      <a:r>
                        <a:rPr lang="ru-RU" sz="1400" kern="1200" dirty="0">
                          <a:solidFill>
                            <a:srgbClr val="6C4238"/>
                          </a:solidFill>
                          <a:effectLst/>
                          <a:latin typeface="Calibri" panose="020F0502020204030204" pitchFamily="34" charset="0"/>
                          <a:ea typeface="Calibri" panose="020F0502020204030204" pitchFamily="34" charset="0"/>
                          <a:cs typeface="Calibri" panose="020F0502020204030204" pitchFamily="34" charset="0"/>
                        </a:rPr>
                        <a:t> </a:t>
                      </a:r>
                      <a:r>
                        <a:rPr lang="ru-RU" sz="1400" kern="1200" dirty="0" err="1">
                          <a:solidFill>
                            <a:srgbClr val="6C4238"/>
                          </a:solidFill>
                          <a:effectLst/>
                          <a:latin typeface="Calibri" panose="020F0502020204030204" pitchFamily="34" charset="0"/>
                          <a:ea typeface="Calibri" panose="020F0502020204030204" pitchFamily="34" charset="0"/>
                          <a:cs typeface="Calibri" panose="020F0502020204030204" pitchFamily="34" charset="0"/>
                        </a:rPr>
                        <a:t>Вэньцин</a:t>
                      </a:r>
                      <a:endParaRPr lang="ru-RU" sz="1400" kern="1200" dirty="0">
                        <a:solidFill>
                          <a:srgbClr val="6C4238"/>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a:effectLst/>
                          <a:latin typeface="Calibri" panose="020F0502020204030204" pitchFamily="34" charset="0"/>
                          <a:ea typeface="Calibri" panose="020F0502020204030204" pitchFamily="34" charset="0"/>
                          <a:cs typeface="Calibri" panose="020F0502020204030204" pitchFamily="34" charset="0"/>
                        </a:rPr>
                        <a:t>Хуан Инин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80</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a:effectLst/>
                          <a:latin typeface="Calibri" panose="020F0502020204030204" pitchFamily="34" charset="0"/>
                          <a:ea typeface="Calibri" panose="020F0502020204030204" pitchFamily="34" charset="0"/>
                          <a:cs typeface="Calibri" panose="020F0502020204030204" pitchFamily="34" charset="0"/>
                        </a:rPr>
                        <a:t>Хэ </a:t>
                      </a:r>
                      <a:r>
                        <a:rPr lang="ru-RU" sz="1400" dirty="0" err="1">
                          <a:effectLst/>
                          <a:latin typeface="Calibri" panose="020F0502020204030204" pitchFamily="34" charset="0"/>
                          <a:ea typeface="Calibri" panose="020F0502020204030204" pitchFamily="34" charset="0"/>
                          <a:cs typeface="Calibri" panose="020F0502020204030204" pitchFamily="34" charset="0"/>
                        </a:rPr>
                        <a:t>Хоулинь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err="1">
                          <a:effectLst/>
                          <a:latin typeface="Calibri" panose="020F0502020204030204" pitchFamily="34" charset="0"/>
                          <a:ea typeface="Calibri" panose="020F0502020204030204" pitchFamily="34" charset="0"/>
                          <a:cs typeface="Calibri" panose="020F0502020204030204" pitchFamily="34" charset="0"/>
                        </a:rPr>
                        <a:t>Цзоу</a:t>
                      </a:r>
                      <a:r>
                        <a:rPr lang="ru-RU" sz="1400" dirty="0">
                          <a:effectLst/>
                          <a:latin typeface="Calibri" panose="020F0502020204030204" pitchFamily="34" charset="0"/>
                          <a:ea typeface="Calibri" panose="020F0502020204030204" pitchFamily="34" charset="0"/>
                          <a:cs typeface="Calibri" panose="020F0502020204030204" pitchFamily="34" charset="0"/>
                        </a:rPr>
                        <a:t> </a:t>
                      </a:r>
                      <a:r>
                        <a:rPr lang="ru-RU" sz="1400" dirty="0" err="1">
                          <a:effectLst/>
                          <a:latin typeface="Calibri" panose="020F0502020204030204" pitchFamily="34" charset="0"/>
                          <a:ea typeface="Calibri" panose="020F0502020204030204" pitchFamily="34" charset="0"/>
                          <a:cs typeface="Calibri" panose="020F0502020204030204" pitchFamily="34" charset="0"/>
                        </a:rPr>
                        <a:t>Хаоюй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i="1" u="sng" dirty="0" err="1">
                          <a:effectLst/>
                          <a:latin typeface="Calibri" panose="020F0502020204030204" pitchFamily="34" charset="0"/>
                          <a:ea typeface="Calibri" panose="020F0502020204030204" pitchFamily="34" charset="0"/>
                          <a:cs typeface="Calibri" panose="020F0502020204030204" pitchFamily="34" charset="0"/>
                        </a:rPr>
                        <a:t>Цзя</a:t>
                      </a:r>
                      <a:r>
                        <a:rPr lang="ru-RU" sz="1400" i="1" u="sng" dirty="0">
                          <a:effectLst/>
                          <a:latin typeface="Calibri" panose="020F0502020204030204" pitchFamily="34" charset="0"/>
                          <a:ea typeface="Calibri" panose="020F0502020204030204" pitchFamily="34" charset="0"/>
                          <a:cs typeface="Calibri" panose="020F0502020204030204" pitchFamily="34" charset="0"/>
                        </a:rPr>
                        <a:t> </a:t>
                      </a:r>
                      <a:r>
                        <a:rPr lang="ru-RU" sz="1400" i="1" u="sng" dirty="0" err="1">
                          <a:effectLst/>
                          <a:latin typeface="Calibri" panose="020F0502020204030204" pitchFamily="34" charset="0"/>
                          <a:ea typeface="Calibri" panose="020F0502020204030204" pitchFamily="34" charset="0"/>
                          <a:cs typeface="Calibri" panose="020F0502020204030204" pitchFamily="34" charset="0"/>
                        </a:rPr>
                        <a:t>Ботянь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a:effectLst/>
                          <a:latin typeface="Calibri" panose="020F0502020204030204" pitchFamily="34" charset="0"/>
                          <a:ea typeface="Calibri" panose="020F0502020204030204" pitchFamily="34" charset="0"/>
                          <a:cs typeface="Calibri" panose="020F0502020204030204" pitchFamily="34" charset="0"/>
                        </a:rPr>
                        <a:t>Чжао </a:t>
                      </a:r>
                      <a:r>
                        <a:rPr lang="ru-RU" sz="1400" dirty="0" err="1">
                          <a:effectLst/>
                          <a:latin typeface="Calibri" panose="020F0502020204030204" pitchFamily="34" charset="0"/>
                          <a:ea typeface="Calibri" panose="020F0502020204030204" pitchFamily="34" charset="0"/>
                          <a:cs typeface="Calibri" panose="020F0502020204030204" pitchFamily="34" charset="0"/>
                        </a:rPr>
                        <a:t>Имин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95</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a:effectLst/>
                          <a:latin typeface="Calibri" panose="020F0502020204030204" pitchFamily="34" charset="0"/>
                          <a:ea typeface="Calibri" panose="020F0502020204030204" pitchFamily="34" charset="0"/>
                          <a:cs typeface="Calibri" panose="020F0502020204030204" pitchFamily="34" charset="0"/>
                        </a:rPr>
                        <a:t>Чжоу </a:t>
                      </a:r>
                      <a:r>
                        <a:rPr lang="ru-RU" sz="1400" dirty="0" err="1">
                          <a:effectLst/>
                          <a:latin typeface="Calibri" panose="020F0502020204030204" pitchFamily="34" charset="0"/>
                          <a:ea typeface="Calibri" panose="020F0502020204030204" pitchFamily="34" charset="0"/>
                          <a:cs typeface="Calibri" panose="020F0502020204030204" pitchFamily="34" charset="0"/>
                        </a:rPr>
                        <a:t>Сяньчжи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85</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3354">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kern="1200" dirty="0">
                          <a:solidFill>
                            <a:srgbClr val="6C4238"/>
                          </a:solidFill>
                          <a:effectLst/>
                          <a:latin typeface="Calibri" panose="020F0502020204030204" pitchFamily="34" charset="0"/>
                          <a:ea typeface="Calibri" panose="020F0502020204030204" pitchFamily="34" charset="0"/>
                          <a:cs typeface="Calibri" panose="020F0502020204030204" pitchFamily="34" charset="0"/>
                        </a:rPr>
                        <a:t>Чэнь </a:t>
                      </a:r>
                      <a:r>
                        <a:rPr lang="ru-RU" sz="1400" kern="1200" dirty="0" err="1">
                          <a:solidFill>
                            <a:srgbClr val="6C4238"/>
                          </a:solidFill>
                          <a:effectLst/>
                          <a:latin typeface="Calibri" panose="020F0502020204030204" pitchFamily="34" charset="0"/>
                          <a:ea typeface="Calibri" panose="020F0502020204030204" pitchFamily="34" charset="0"/>
                          <a:cs typeface="Calibri" panose="020F0502020204030204" pitchFamily="34" charset="0"/>
                        </a:rPr>
                        <a:t>Чжунтэн</a:t>
                      </a:r>
                      <a:endParaRPr lang="ru-RU" sz="1400" kern="1200" dirty="0">
                        <a:solidFill>
                          <a:srgbClr val="6C4238"/>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92</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400" dirty="0">
                          <a:effectLst/>
                          <a:latin typeface="Calibri" panose="020F0502020204030204" pitchFamily="34" charset="0"/>
                          <a:ea typeface="Calibri" panose="020F0502020204030204" pitchFamily="34" charset="0"/>
                          <a:cs typeface="Calibri" panose="020F0502020204030204" pitchFamily="34" charset="0"/>
                        </a:rPr>
                        <a:t>Чэнь </a:t>
                      </a:r>
                      <a:r>
                        <a:rPr lang="ru-RU" sz="1400" dirty="0" err="1">
                          <a:effectLst/>
                          <a:latin typeface="Calibri" panose="020F0502020204030204" pitchFamily="34" charset="0"/>
                          <a:ea typeface="Calibri" panose="020F0502020204030204" pitchFamily="34" charset="0"/>
                          <a:cs typeface="Calibri" panose="020F0502020204030204" pitchFamily="34" charset="0"/>
                        </a:rPr>
                        <a:t>Шанюй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55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bl>
          </a:graphicData>
        </a:graphic>
      </p:graphicFrame>
      <p:graphicFrame>
        <p:nvGraphicFramePr>
          <p:cNvPr id="5" name="Таблица 4">
            <a:extLst>
              <a:ext uri="{FF2B5EF4-FFF2-40B4-BE49-F238E27FC236}">
                <a16:creationId xmlns:a16="http://schemas.microsoft.com/office/drawing/2014/main" id="{722FD2D1-84C5-C6FB-40DC-D3A82DCFD5B6}"/>
              </a:ext>
            </a:extLst>
          </p:cNvPr>
          <p:cNvGraphicFramePr>
            <a:graphicFrameLocks noGrp="1"/>
          </p:cNvGraphicFramePr>
          <p:nvPr>
            <p:extLst>
              <p:ext uri="{D42A27DB-BD31-4B8C-83A1-F6EECF244321}">
                <p14:modId xmlns:p14="http://schemas.microsoft.com/office/powerpoint/2010/main" val="4235840744"/>
              </p:ext>
            </p:extLst>
          </p:nvPr>
        </p:nvGraphicFramePr>
        <p:xfrm>
          <a:off x="5743576" y="0"/>
          <a:ext cx="6005622" cy="6812667"/>
        </p:xfrm>
        <a:graphic>
          <a:graphicData uri="http://schemas.openxmlformats.org/drawingml/2006/table">
            <a:tbl>
              <a:tblPr firstRow="1" firstCol="1" bandRow="1"/>
              <a:tblGrid>
                <a:gridCol w="319021">
                  <a:extLst>
                    <a:ext uri="{9D8B030D-6E8A-4147-A177-3AD203B41FA5}">
                      <a16:colId xmlns:a16="http://schemas.microsoft.com/office/drawing/2014/main" val="1258911635"/>
                    </a:ext>
                  </a:extLst>
                </a:gridCol>
                <a:gridCol w="1617808">
                  <a:extLst>
                    <a:ext uri="{9D8B030D-6E8A-4147-A177-3AD203B41FA5}">
                      <a16:colId xmlns:a16="http://schemas.microsoft.com/office/drawing/2014/main" val="269898606"/>
                    </a:ext>
                  </a:extLst>
                </a:gridCol>
                <a:gridCol w="207663">
                  <a:extLst>
                    <a:ext uri="{9D8B030D-6E8A-4147-A177-3AD203B41FA5}">
                      <a16:colId xmlns:a16="http://schemas.microsoft.com/office/drawing/2014/main" val="1118649554"/>
                    </a:ext>
                  </a:extLst>
                </a:gridCol>
                <a:gridCol w="301191">
                  <a:extLst>
                    <a:ext uri="{9D8B030D-6E8A-4147-A177-3AD203B41FA5}">
                      <a16:colId xmlns:a16="http://schemas.microsoft.com/office/drawing/2014/main" val="1139242494"/>
                    </a:ext>
                  </a:extLst>
                </a:gridCol>
                <a:gridCol w="859472">
                  <a:extLst>
                    <a:ext uri="{9D8B030D-6E8A-4147-A177-3AD203B41FA5}">
                      <a16:colId xmlns:a16="http://schemas.microsoft.com/office/drawing/2014/main" val="4293903696"/>
                    </a:ext>
                  </a:extLst>
                </a:gridCol>
                <a:gridCol w="552469">
                  <a:extLst>
                    <a:ext uri="{9D8B030D-6E8A-4147-A177-3AD203B41FA5}">
                      <a16:colId xmlns:a16="http://schemas.microsoft.com/office/drawing/2014/main" val="1362893951"/>
                    </a:ext>
                  </a:extLst>
                </a:gridCol>
                <a:gridCol w="995819">
                  <a:extLst>
                    <a:ext uri="{9D8B030D-6E8A-4147-A177-3AD203B41FA5}">
                      <a16:colId xmlns:a16="http://schemas.microsoft.com/office/drawing/2014/main" val="1642358219"/>
                    </a:ext>
                  </a:extLst>
                </a:gridCol>
                <a:gridCol w="213549">
                  <a:extLst>
                    <a:ext uri="{9D8B030D-6E8A-4147-A177-3AD203B41FA5}">
                      <a16:colId xmlns:a16="http://schemas.microsoft.com/office/drawing/2014/main" val="2452781310"/>
                    </a:ext>
                  </a:extLst>
                </a:gridCol>
                <a:gridCol w="294967">
                  <a:extLst>
                    <a:ext uri="{9D8B030D-6E8A-4147-A177-3AD203B41FA5}">
                      <a16:colId xmlns:a16="http://schemas.microsoft.com/office/drawing/2014/main" val="2663071853"/>
                    </a:ext>
                  </a:extLst>
                </a:gridCol>
                <a:gridCol w="643663">
                  <a:extLst>
                    <a:ext uri="{9D8B030D-6E8A-4147-A177-3AD203B41FA5}">
                      <a16:colId xmlns:a16="http://schemas.microsoft.com/office/drawing/2014/main" val="565001920"/>
                    </a:ext>
                  </a:extLst>
                </a:gridCol>
              </a:tblGrid>
              <a:tr h="480862">
                <a:tc>
                  <a:txBody>
                    <a:bodyPr/>
                    <a:lstStyle/>
                    <a:p>
                      <a:pPr marL="0" indent="0" algn="r" defTabSz="914400" rtl="0" eaLnBrk="1" latinLnBrk="0" hangingPunct="1">
                        <a:lnSpc>
                          <a:spcPct val="100000"/>
                        </a:lnSpc>
                        <a:spcAft>
                          <a:spcPts val="0"/>
                        </a:spcAft>
                        <a:buFont typeface="+mj-lt"/>
                        <a:buNone/>
                      </a:pPr>
                      <a:endPar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Б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Схема </a:t>
                      </a:r>
                      <a:r>
                        <a:rPr lang="ru-RU" sz="105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СистОбр</a:t>
                      </a:r>
                      <a:r>
                        <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Китая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00" b="0"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00" b="0"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solidFill>
                            <a:srgbClr val="760051"/>
                          </a:solidFill>
                          <a:effectLst/>
                          <a:latin typeface="Calibri" panose="020F0502020204030204" pitchFamily="34" charset="0"/>
                          <a:ea typeface="Calibri" panose="020F0502020204030204" pitchFamily="34" charset="0"/>
                          <a:cs typeface="Times New Roman" panose="02020603050405020304" pitchFamily="18" charset="0"/>
                        </a:rPr>
                        <a:t>Ван Кайюн</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914566"/>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effectLst/>
                          <a:latin typeface="Calibri" panose="020F0502020204030204" pitchFamily="34" charset="0"/>
                          <a:ea typeface="Calibri" panose="020F0502020204030204" pitchFamily="34" charset="0"/>
                          <a:cs typeface="Times New Roman" panose="02020603050405020304" pitchFamily="18" charset="0"/>
                        </a:rPr>
                        <a:t>Ван Чжихао </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a:t>
                      </a: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01</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0429945"/>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effectLst/>
                          <a:latin typeface="Calibri" panose="020F0502020204030204" pitchFamily="34" charset="0"/>
                          <a:ea typeface="Calibri" panose="020F0502020204030204" pitchFamily="34" charset="0"/>
                          <a:cs typeface="Times New Roman" panose="02020603050405020304" pitchFamily="18" charset="0"/>
                        </a:rPr>
                        <a:t>Вэй Юйсян</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877752"/>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dirty="0">
                          <a:effectLst/>
                          <a:latin typeface="Calibri" panose="020F0502020204030204" pitchFamily="34" charset="0"/>
                          <a:ea typeface="Calibri" panose="020F0502020204030204" pitchFamily="34" charset="0"/>
                          <a:cs typeface="Times New Roman" panose="02020603050405020304" pitchFamily="18" charset="0"/>
                        </a:rPr>
                        <a:t>Гао Сибо</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6668977"/>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kern="12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Го </a:t>
                      </a:r>
                      <a:r>
                        <a:rPr lang="ru-RU" sz="1800" kern="1200" dirty="0" err="1">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Синцю</a:t>
                      </a:r>
                      <a:endParaRPr lang="ru-RU" sz="1800" kern="12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dirty="0">
                          <a:effectLst/>
                          <a:latin typeface="Book Antiqua" panose="02040602050305030304" pitchFamily="18" charset="0"/>
                          <a:ea typeface="Calibri" panose="020F0502020204030204" pitchFamily="34" charset="0"/>
                          <a:cs typeface="Times New Roman" panose="02020603050405020304" pitchFamily="18" charset="0"/>
                        </a:rPr>
                        <a:t>Инь </a:t>
                      </a:r>
                      <a:r>
                        <a:rPr lang="ru-RU" sz="1800" dirty="0" err="1">
                          <a:effectLst/>
                          <a:latin typeface="Book Antiqua" panose="02040602050305030304" pitchFamily="18" charset="0"/>
                          <a:ea typeface="Calibri" panose="020F0502020204030204" pitchFamily="34" charset="0"/>
                          <a:cs typeface="Times New Roman" panose="02020603050405020304" pitchFamily="18" charset="0"/>
                        </a:rPr>
                        <a:t>Чжии</a:t>
                      </a:r>
                      <a:endParaRPr lang="ru-RU" sz="1800" dirty="0">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dirty="0">
                          <a:solidFill>
                            <a:srgbClr val="760051"/>
                          </a:solidFill>
                          <a:effectLst/>
                          <a:latin typeface="Book Antiqua" panose="02040602050305030304" pitchFamily="18" charset="0"/>
                          <a:ea typeface="Calibri" panose="020F0502020204030204" pitchFamily="34" charset="0"/>
                          <a:cs typeface="Times New Roman" panose="02020603050405020304" pitchFamily="18" charset="0"/>
                        </a:rPr>
                        <a:t>Ли </a:t>
                      </a:r>
                      <a:r>
                        <a:rPr lang="ru-RU" sz="1800" dirty="0" err="1">
                          <a:solidFill>
                            <a:srgbClr val="760051"/>
                          </a:solidFill>
                          <a:effectLst/>
                          <a:latin typeface="Book Antiqua" panose="02040602050305030304" pitchFamily="18" charset="0"/>
                          <a:ea typeface="Calibri" panose="020F0502020204030204" pitchFamily="34" charset="0"/>
                          <a:cs typeface="Times New Roman" panose="02020603050405020304" pitchFamily="18" charset="0"/>
                        </a:rPr>
                        <a:t>Тунгэ</a:t>
                      </a:r>
                      <a:endParaRPr lang="ru-RU" sz="1800" dirty="0">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effectLst/>
                          <a:latin typeface="Calibri" panose="020F0502020204030204" pitchFamily="34" charset="0"/>
                          <a:ea typeface="Calibri" panose="020F0502020204030204" pitchFamily="34" charset="0"/>
                          <a:cs typeface="Times New Roman" panose="02020603050405020304" pitchFamily="18" charset="0"/>
                        </a:rPr>
                        <a:t>Ли Цзявэнь</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effectLst/>
                          <a:latin typeface="Calibri" panose="020F0502020204030204" pitchFamily="34" charset="0"/>
                          <a:ea typeface="Calibri" panose="020F0502020204030204" pitchFamily="34" charset="0"/>
                          <a:cs typeface="Times New Roman" panose="02020603050405020304" pitchFamily="18" charset="0"/>
                        </a:rPr>
                        <a:t>Лю Чжихань</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solidFill>
                            <a:srgbClr val="760051"/>
                          </a:solidFill>
                          <a:effectLst/>
                          <a:latin typeface="Calibri" panose="020F0502020204030204" pitchFamily="34" charset="0"/>
                          <a:ea typeface="Calibri" panose="020F0502020204030204" pitchFamily="34" charset="0"/>
                          <a:cs typeface="Times New Roman" panose="02020603050405020304" pitchFamily="18" charset="0"/>
                        </a:rPr>
                        <a:t>Ма Тяньцзы</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effectLst/>
                          <a:latin typeface="Calibri" panose="020F0502020204030204" pitchFamily="34" charset="0"/>
                          <a:ea typeface="Calibri" panose="020F0502020204030204" pitchFamily="34" charset="0"/>
                          <a:cs typeface="Times New Roman" panose="02020603050405020304" pitchFamily="18" charset="0"/>
                        </a:rPr>
                        <a:t>Ню Мэн</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l" defTabSz="914400" rtl="0" eaLnBrk="1" latinLnBrk="0" hangingPunct="1">
                        <a:lnSpc>
                          <a:spcPct val="107000"/>
                        </a:lnSpc>
                        <a:spcAft>
                          <a:spcPts val="800"/>
                        </a:spcAft>
                        <a:buNone/>
                      </a:pPr>
                      <a:r>
                        <a:rPr lang="ru-RU" sz="1800" kern="12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Пань</a:t>
                      </a:r>
                      <a:r>
                        <a:rPr lang="ru-RU" sz="1600" kern="12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a:t>
                      </a:r>
                      <a:r>
                        <a:rPr lang="ru-RU" sz="1600" kern="1200" dirty="0" err="1">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Юйчэнь</a:t>
                      </a:r>
                      <a:endParaRPr lang="ru-RU" sz="1600" kern="12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solidFill>
                            <a:srgbClr val="760051"/>
                          </a:solidFill>
                          <a:effectLst/>
                          <a:latin typeface="Calibri" panose="020F0502020204030204" pitchFamily="34" charset="0"/>
                          <a:ea typeface="Calibri" panose="020F0502020204030204" pitchFamily="34" charset="0"/>
                          <a:cs typeface="Times New Roman" panose="02020603050405020304" pitchFamily="18" charset="0"/>
                        </a:rPr>
                        <a:t>Пэй Юньсяо</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effectLst/>
                          <a:latin typeface="Calibri" panose="020F0502020204030204" pitchFamily="34" charset="0"/>
                          <a:ea typeface="Calibri" panose="020F0502020204030204" pitchFamily="34" charset="0"/>
                          <a:cs typeface="Times New Roman" panose="02020603050405020304" pitchFamily="18" charset="0"/>
                        </a:rPr>
                        <a:t>Сюй Муяо</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92</a:t>
                      </a: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dirty="0">
                          <a:effectLst/>
                          <a:latin typeface="Calibri" panose="020F0502020204030204" pitchFamily="34" charset="0"/>
                          <a:ea typeface="Calibri" panose="020F0502020204030204" pitchFamily="34" charset="0"/>
                          <a:cs typeface="Times New Roman" panose="02020603050405020304" pitchFamily="18" charset="0"/>
                        </a:rPr>
                        <a:t>У Чжэн</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i="1" u="sng">
                          <a:effectLst/>
                          <a:latin typeface="Calibri" panose="020F0502020204030204" pitchFamily="34" charset="0"/>
                          <a:ea typeface="Calibri" panose="020F0502020204030204" pitchFamily="34" charset="0"/>
                          <a:cs typeface="Times New Roman" panose="02020603050405020304" pitchFamily="18" charset="0"/>
                        </a:rPr>
                        <a:t>Чжан Го</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effectLst/>
                          <a:latin typeface="Calibri" panose="020F0502020204030204" pitchFamily="34" charset="0"/>
                          <a:ea typeface="Calibri" panose="020F0502020204030204" pitchFamily="34" charset="0"/>
                          <a:cs typeface="Times New Roman" panose="02020603050405020304" pitchFamily="18" charset="0"/>
                        </a:rPr>
                        <a:t>Чжан Ифань</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73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solidFill>
                            <a:srgbClr val="760051"/>
                          </a:solidFill>
                          <a:effectLst/>
                          <a:latin typeface="Calibri" panose="020F0502020204030204" pitchFamily="34" charset="0"/>
                          <a:ea typeface="Calibri" panose="020F0502020204030204" pitchFamily="34" charset="0"/>
                          <a:cs typeface="Times New Roman" panose="02020603050405020304" pitchFamily="18" charset="0"/>
                        </a:rPr>
                        <a:t>Чжао Дань</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02090">
                <a:tc>
                  <a:txBody>
                    <a:bodyPr/>
                    <a:lstStyle/>
                    <a:p>
                      <a:pPr marL="0" indent="0" algn="r" defTabSz="914400" rtl="0" eaLnBrk="1" latinLnBrk="0" hangingPunct="1">
                        <a:lnSpc>
                          <a:spcPct val="100000"/>
                        </a:lnSpc>
                        <a:spcAft>
                          <a:spcPts val="0"/>
                        </a:spcAft>
                        <a:buFont typeface="+mj-lt"/>
                        <a:buNone/>
                      </a:pPr>
                      <a:r>
                        <a:rPr lang="ru-RU" sz="1050" b="1" u="sng"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dirty="0">
                          <a:effectLst/>
                          <a:latin typeface="Calibri" panose="020F0502020204030204" pitchFamily="34" charset="0"/>
                          <a:ea typeface="Calibri" panose="020F0502020204030204" pitchFamily="34" charset="0"/>
                          <a:cs typeface="Times New Roman" panose="02020603050405020304" pitchFamily="18" charset="0"/>
                        </a:rPr>
                        <a:t>Чжао Цзюнь</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0209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a:effectLst/>
                          <a:latin typeface="Calibri" panose="020F0502020204030204" pitchFamily="34" charset="0"/>
                          <a:ea typeface="Calibri" panose="020F0502020204030204" pitchFamily="34" charset="0"/>
                          <a:cs typeface="Times New Roman" panose="02020603050405020304" pitchFamily="18" charset="0"/>
                        </a:rPr>
                        <a:t>Юй Сяоян</a:t>
                      </a: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0">
                <a:tc>
                  <a:txBody>
                    <a:bodyPr/>
                    <a:lstStyle/>
                    <a:p>
                      <a:pPr marL="0" indent="0" algn="r" defTabSz="914400" rtl="0" eaLnBrk="1" latinLnBrk="0" hangingPunct="1">
                        <a:lnSpc>
                          <a:spcPct val="100000"/>
                        </a:lnSpc>
                        <a:spcAft>
                          <a:spcPts val="0"/>
                        </a:spcAft>
                        <a:buFont typeface="+mj-lt"/>
                        <a:buNone/>
                      </a:pPr>
                      <a:r>
                        <a:rPr lang="ru-RU" sz="105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ru-RU" sz="1800" dirty="0">
                          <a:solidFill>
                            <a:srgbClr val="760051"/>
                          </a:solidFill>
                          <a:effectLst/>
                          <a:latin typeface="Calibri" panose="020F0502020204030204" pitchFamily="34" charset="0"/>
                          <a:ea typeface="Calibri" panose="020F0502020204030204" pitchFamily="34" charset="0"/>
                          <a:cs typeface="Times New Roman" panose="02020603050405020304" pitchFamily="18" charset="0"/>
                        </a:rPr>
                        <a:t>Янь </a:t>
                      </a:r>
                      <a:r>
                        <a:rPr lang="ru-RU" sz="1800" dirty="0" err="1">
                          <a:solidFill>
                            <a:srgbClr val="760051"/>
                          </a:solidFill>
                          <a:effectLst/>
                          <a:latin typeface="Calibri" panose="020F0502020204030204" pitchFamily="34" charset="0"/>
                          <a:ea typeface="Calibri" panose="020F0502020204030204" pitchFamily="34" charset="0"/>
                          <a:cs typeface="Times New Roman" panose="02020603050405020304" pitchFamily="18" charset="0"/>
                        </a:rPr>
                        <a:t>Кэхань</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8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100" b="1"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9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bl>
          </a:graphicData>
        </a:graphic>
      </p:graphicFrame>
    </p:spTree>
    <p:extLst>
      <p:ext uri="{BB962C8B-B14F-4D97-AF65-F5344CB8AC3E}">
        <p14:creationId xmlns:p14="http://schemas.microsoft.com/office/powerpoint/2010/main" val="2246563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2066942" y="2644170"/>
            <a:ext cx="8058116" cy="156966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9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Образование</a:t>
            </a:r>
          </a:p>
        </p:txBody>
      </p:sp>
      <p:sp>
        <p:nvSpPr>
          <p:cNvPr id="29" name="TextBox 28">
            <a:extLst>
              <a:ext uri="{FF2B5EF4-FFF2-40B4-BE49-F238E27FC236}">
                <a16:creationId xmlns:a16="http://schemas.microsoft.com/office/drawing/2014/main" id="{C44A1FA5-B739-4733-AEDE-0F04BAD17D1F}"/>
              </a:ext>
            </a:extLst>
          </p:cNvPr>
          <p:cNvSpPr txBox="1"/>
          <p:nvPr/>
        </p:nvSpPr>
        <p:spPr>
          <a:xfrm>
            <a:off x="275063" y="2219037"/>
            <a:ext cx="11641873" cy="50629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31855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228180" y="832104"/>
            <a:ext cx="11963820" cy="6357690"/>
          </a:xfrm>
        </p:spPr>
        <p:txBody>
          <a:bodyPr>
            <a:normAutofit/>
          </a:bodyPr>
          <a:lstStyle/>
          <a:p>
            <a:pPr marL="1371600" lvl="3" indent="0">
              <a:buNone/>
            </a:pPr>
            <a:r>
              <a:rPr lang="ru-RU" sz="3200" b="1" i="0" dirty="0" err="1">
                <a:effectLst/>
                <a:latin typeface="Arial" panose="020B0604020202020204" pitchFamily="34" charset="0"/>
              </a:rPr>
              <a:t>Вы́сшее</a:t>
            </a:r>
            <a:r>
              <a:rPr lang="ru-RU" sz="3200" b="1" i="0" dirty="0">
                <a:effectLst/>
                <a:latin typeface="Arial" panose="020B0604020202020204" pitchFamily="34" charset="0"/>
              </a:rPr>
              <a:t> </a:t>
            </a:r>
            <a:r>
              <a:rPr lang="ru-RU" sz="3200" b="1" i="0" dirty="0" err="1">
                <a:effectLst/>
                <a:latin typeface="Arial" panose="020B0604020202020204" pitchFamily="34" charset="0"/>
              </a:rPr>
              <a:t>уче́бное</a:t>
            </a:r>
            <a:r>
              <a:rPr lang="ru-RU" sz="3200" b="1" i="0" dirty="0">
                <a:effectLst/>
                <a:latin typeface="Arial" panose="020B0604020202020204" pitchFamily="34" charset="0"/>
              </a:rPr>
              <a:t> </a:t>
            </a:r>
            <a:r>
              <a:rPr lang="ru-RU" sz="3200" b="1" i="0" dirty="0" err="1">
                <a:effectLst/>
                <a:latin typeface="Arial" panose="020B0604020202020204" pitchFamily="34" charset="0"/>
              </a:rPr>
              <a:t>заведе́ние</a:t>
            </a:r>
            <a:r>
              <a:rPr lang="ru-RU" sz="3200" b="0" i="0" dirty="0">
                <a:effectLst/>
                <a:latin typeface="Arial" panose="020B0604020202020204" pitchFamily="34" charset="0"/>
              </a:rPr>
              <a:t> </a:t>
            </a:r>
            <a:r>
              <a:rPr lang="ru-RU" sz="2000" b="0" i="1" dirty="0">
                <a:solidFill>
                  <a:srgbClr val="7030A0"/>
                </a:solidFill>
                <a:effectLst/>
                <a:latin typeface="Arial" panose="020B0604020202020204" pitchFamily="34" charset="0"/>
              </a:rPr>
              <a:t>(сокращённо — </a:t>
            </a:r>
            <a:r>
              <a:rPr lang="ru-RU" sz="3200" b="1" i="1" spc="300" dirty="0">
                <a:solidFill>
                  <a:srgbClr val="7030A0"/>
                </a:solidFill>
                <a:effectLst>
                  <a:outerShdw blurRad="38100" dist="38100" dir="2700000" algn="tl">
                    <a:srgbClr val="000000">
                      <a:alpha val="43137"/>
                    </a:srgbClr>
                  </a:outerShdw>
                </a:effectLst>
                <a:latin typeface="Arial" panose="020B0604020202020204" pitchFamily="34" charset="0"/>
              </a:rPr>
              <a:t>вуз</a:t>
            </a:r>
            <a:r>
              <a:rPr lang="ru-RU" sz="2000" b="0" i="1" dirty="0">
                <a:solidFill>
                  <a:srgbClr val="7030A0"/>
                </a:solidFill>
                <a:effectLst/>
                <a:latin typeface="Arial" panose="020B0604020202020204" pitchFamily="34" charset="0"/>
              </a:rPr>
              <a:t>; в соответствии с </a:t>
            </a:r>
            <a:r>
              <a:rPr lang="ru-RU" sz="2000" b="0" i="1" u="none" strike="noStrike" dirty="0">
                <a:solidFill>
                  <a:srgbClr val="7030A0"/>
                </a:solidFill>
                <a:effectLst/>
                <a:latin typeface="Arial" panose="020B0604020202020204" pitchFamily="34" charset="0"/>
              </a:rPr>
              <a:t>нормами русского языка</a:t>
            </a:r>
            <a:r>
              <a:rPr lang="ru-RU" sz="2000" b="0" i="1" dirty="0">
                <a:solidFill>
                  <a:srgbClr val="7030A0"/>
                </a:solidFill>
                <a:effectLst/>
                <a:latin typeface="Arial" panose="020B0604020202020204" pitchFamily="34" charset="0"/>
              </a:rPr>
              <a:t> пишется строчными буквами)</a:t>
            </a:r>
            <a:r>
              <a:rPr lang="ru-RU" sz="1600" b="0" i="0" dirty="0">
                <a:solidFill>
                  <a:srgbClr val="7030A0"/>
                </a:solidFill>
                <a:effectLst/>
                <a:latin typeface="Arial" panose="020B0604020202020204" pitchFamily="34" charset="0"/>
              </a:rPr>
              <a:t> </a:t>
            </a:r>
            <a:br>
              <a:rPr lang="ru-RU" sz="1600" b="0" i="0" dirty="0">
                <a:solidFill>
                  <a:srgbClr val="7030A0"/>
                </a:solidFill>
                <a:effectLst/>
                <a:latin typeface="Arial" panose="020B0604020202020204" pitchFamily="34" charset="0"/>
              </a:rPr>
            </a:br>
            <a:r>
              <a:rPr lang="ru-RU" sz="2000" b="0" i="0" dirty="0">
                <a:effectLst/>
                <a:latin typeface="Arial" panose="020B0604020202020204" pitchFamily="34" charset="0"/>
              </a:rPr>
              <a:t>— </a:t>
            </a:r>
            <a:r>
              <a:rPr lang="ru-RU" sz="2000" b="0" i="0" u="none" strike="noStrike" dirty="0">
                <a:effectLst/>
                <a:latin typeface="Arial" panose="020B0604020202020204" pitchFamily="34" charset="0"/>
              </a:rPr>
              <a:t>учебное заведение</a:t>
            </a:r>
            <a:r>
              <a:rPr lang="ru-RU" sz="2000" b="0" i="0" dirty="0">
                <a:effectLst/>
                <a:latin typeface="Arial" panose="020B0604020202020204" pitchFamily="34" charset="0"/>
              </a:rPr>
              <a:t>, дающее </a:t>
            </a:r>
            <a:r>
              <a:rPr lang="ru-RU" sz="2000" b="0" i="0" u="none" strike="noStrike" dirty="0">
                <a:effectLst/>
                <a:latin typeface="Arial" panose="020B0604020202020204" pitchFamily="34" charset="0"/>
              </a:rPr>
              <a:t>высшее профессиональное образование</a:t>
            </a:r>
            <a:r>
              <a:rPr lang="ru-RU" sz="2000" b="0" i="0" dirty="0">
                <a:effectLst/>
                <a:latin typeface="Arial" panose="020B0604020202020204" pitchFamily="34" charset="0"/>
              </a:rPr>
              <a:t> и осуществляющее </a:t>
            </a:r>
            <a:r>
              <a:rPr lang="ru-RU" sz="2000" b="0" i="0" u="none" strike="noStrike" dirty="0">
                <a:effectLst/>
                <a:latin typeface="Arial" panose="020B0604020202020204" pitchFamily="34" charset="0"/>
              </a:rPr>
              <a:t>научную деятельность</a:t>
            </a:r>
            <a:r>
              <a:rPr lang="ru-RU" sz="2000" b="0" i="0" dirty="0">
                <a:effectLst/>
                <a:latin typeface="Arial" panose="020B0604020202020204" pitchFamily="34" charset="0"/>
              </a:rPr>
              <a:t>.</a:t>
            </a:r>
          </a:p>
          <a:p>
            <a:pPr marL="0" indent="0">
              <a:buNone/>
            </a:pPr>
            <a:r>
              <a:rPr lang="ru-RU" sz="1800" b="0" i="0" dirty="0">
                <a:effectLst/>
                <a:latin typeface="Arial" panose="020B0604020202020204" pitchFamily="34" charset="0"/>
              </a:rPr>
              <a:t>Различают государственные и частные вузы. Вуз может иметь </a:t>
            </a:r>
            <a:r>
              <a:rPr lang="ru-RU" sz="1800" b="0" i="0" u="none" strike="noStrike" dirty="0">
                <a:effectLst/>
                <a:latin typeface="Arial" panose="020B0604020202020204" pitchFamily="34" charset="0"/>
              </a:rPr>
              <a:t>филиалы</a:t>
            </a:r>
            <a:r>
              <a:rPr lang="ru-RU" sz="1800" b="0" i="0" dirty="0">
                <a:effectLst/>
                <a:latin typeface="Arial" panose="020B0604020202020204" pitchFamily="34" charset="0"/>
              </a:rPr>
              <a:t> и </a:t>
            </a:r>
            <a:r>
              <a:rPr lang="ru-RU" sz="1800" b="0" i="0" u="none" strike="noStrike" dirty="0">
                <a:effectLst/>
                <a:latin typeface="Arial" panose="020B0604020202020204" pitchFamily="34" charset="0"/>
              </a:rPr>
              <a:t>представительства</a:t>
            </a:r>
            <a:r>
              <a:rPr lang="ru-RU" sz="1800" b="0" i="0" dirty="0">
                <a:effectLst/>
                <a:latin typeface="Arial" panose="020B0604020202020204" pitchFamily="34" charset="0"/>
              </a:rPr>
              <a:t> в других населённых пунктах.</a:t>
            </a:r>
            <a:r>
              <a:rPr lang="ru-RU" sz="1800" dirty="0">
                <a:solidFill>
                  <a:srgbClr val="202122"/>
                </a:solidFill>
                <a:latin typeface="Arial" panose="020B0604020202020204" pitchFamily="34" charset="0"/>
              </a:rPr>
              <a:t> </a:t>
            </a:r>
          </a:p>
          <a:p>
            <a:pPr marL="0" indent="0">
              <a:buNone/>
            </a:pPr>
            <a:r>
              <a:rPr lang="ru-RU" sz="1800" dirty="0">
                <a:solidFill>
                  <a:srgbClr val="202122"/>
                </a:solidFill>
                <a:latin typeface="Arial" panose="020B0604020202020204" pitchFamily="34" charset="0"/>
              </a:rPr>
              <a:t>Каждое высшее учебное заведение имеет </a:t>
            </a:r>
            <a:r>
              <a:rPr lang="ru-RU" sz="1800" dirty="0">
                <a:latin typeface="Arial" panose="020B0604020202020204" pitchFamily="34" charset="0"/>
              </a:rPr>
              <a:t>устав и является автономным субъектом правовых отношений. Вуз должен иметь лицензию, которая даёт право на образовательную деятельность. Для того чтобы иметь право выдавать выпускникам вуза диплом государственного образца, вуз должен быть аккредитован (аккредитация даётся вузу, как правило, после аттестации). Обучение в вузе, как правило, длится от 4 до 6 лет и может быть дневным (очным), вечерним (очно-заочным) и заочным. Наиболее распространёнными формами обучения являются аудиторное и дистанционное. Условно вузы подразделяются на гуманитарные и технические.</a:t>
            </a:r>
          </a:p>
          <a:p>
            <a:pPr marL="457200" lvl="1" indent="0">
              <a:buNone/>
            </a:pPr>
            <a:endParaRPr lang="ru-RU" sz="1800" dirty="0">
              <a:latin typeface="Arial" panose="020B0604020202020204" pitchFamily="34" charset="0"/>
            </a:endParaRPr>
          </a:p>
          <a:p>
            <a:pPr marL="0" indent="0" algn="ctr">
              <a:lnSpc>
                <a:spcPct val="100000"/>
              </a:lnSpc>
              <a:buNone/>
            </a:pPr>
            <a:endParaRPr lang="ru-RU" sz="2400" i="1" dirty="0"/>
          </a:p>
        </p:txBody>
      </p:sp>
      <p:pic>
        <p:nvPicPr>
          <p:cNvPr id="5122" name="Picture 2" descr="виды вузов в России">
            <a:extLst>
              <a:ext uri="{FF2B5EF4-FFF2-40B4-BE49-F238E27FC236}">
                <a16:creationId xmlns:a16="http://schemas.microsoft.com/office/drawing/2014/main" id="{05F6AE25-B163-4899-80B9-635BB2EEA0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738389"/>
            <a:ext cx="9325873" cy="1764893"/>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3"/>
          <a:stretch>
            <a:fillRect/>
          </a:stretch>
        </p:blipFill>
        <p:spPr>
          <a:xfrm>
            <a:off x="228180" y="141890"/>
            <a:ext cx="893441" cy="903890"/>
          </a:xfrm>
          <a:prstGeom prst="rect">
            <a:avLst/>
          </a:prstGeom>
        </p:spPr>
      </p:pic>
      <p:pic>
        <p:nvPicPr>
          <p:cNvPr id="8" name="Рисунок 7">
            <a:extLst>
              <a:ext uri="{FF2B5EF4-FFF2-40B4-BE49-F238E27FC236}">
                <a16:creationId xmlns:a16="http://schemas.microsoft.com/office/drawing/2014/main" id="{BBE5DC7A-E2B5-47A1-BF74-FD90F9A42E47}"/>
              </a:ext>
            </a:extLst>
          </p:cNvPr>
          <p:cNvPicPr>
            <a:picLocks noChangeAspect="1"/>
          </p:cNvPicPr>
          <p:nvPr/>
        </p:nvPicPr>
        <p:blipFill>
          <a:blip r:embed="rId4"/>
          <a:stretch>
            <a:fillRect/>
          </a:stretch>
        </p:blipFill>
        <p:spPr>
          <a:xfrm>
            <a:off x="10455735" y="4672393"/>
            <a:ext cx="1634880" cy="360563"/>
          </a:xfrm>
          <a:prstGeom prst="rect">
            <a:avLst/>
          </a:prstGeom>
        </p:spPr>
      </p:pic>
    </p:spTree>
    <p:extLst>
      <p:ext uri="{BB962C8B-B14F-4D97-AF65-F5344CB8AC3E}">
        <p14:creationId xmlns:p14="http://schemas.microsoft.com/office/powerpoint/2010/main" val="933673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697230" y="593835"/>
            <a:ext cx="11266590" cy="6122275"/>
          </a:xfrm>
        </p:spPr>
        <p:txBody>
          <a:bodyPr>
            <a:normAutofit fontScale="85000" lnSpcReduction="20000"/>
          </a:bodyPr>
          <a:lstStyle/>
          <a:p>
            <a:pPr marL="0" indent="360000" algn="ctr">
              <a:lnSpc>
                <a:spcPct val="120000"/>
              </a:lnSpc>
              <a:buNone/>
            </a:pPr>
            <a:r>
              <a:rPr lang="ru-RU" sz="2400" b="1" dirty="0"/>
              <a:t>Основные виды высших учебных заведений, существующих в России (по данным на 2016 год):</a:t>
            </a:r>
          </a:p>
          <a:p>
            <a:pPr marL="0" indent="360000" algn="just">
              <a:lnSpc>
                <a:spcPct val="120000"/>
              </a:lnSpc>
              <a:buNone/>
            </a:pPr>
            <a:endParaRPr lang="ru-RU" sz="1300" dirty="0"/>
          </a:p>
          <a:p>
            <a:pPr marL="0" indent="360000" algn="just">
              <a:lnSpc>
                <a:spcPct val="120000"/>
              </a:lnSpc>
              <a:buNone/>
            </a:pPr>
            <a:r>
              <a:rPr lang="ru-RU" sz="2400" b="1" dirty="0">
                <a:effectLst>
                  <a:outerShdw blurRad="38100" dist="38100" dir="2700000" algn="tl">
                    <a:srgbClr val="000000">
                      <a:alpha val="43137"/>
                    </a:srgbClr>
                  </a:outerShdw>
                </a:effectLst>
              </a:rPr>
              <a:t>Федеральный университет </a:t>
            </a:r>
            <a:r>
              <a:rPr lang="ru-RU" sz="2400" dirty="0"/>
              <a:t>— ведущее высшее образовательное учреждение на территории федерального округа, центр науки и образования. По состоянию на 2016 год в России существует</a:t>
            </a:r>
            <a:br>
              <a:rPr lang="ru-RU" sz="2400" dirty="0"/>
            </a:br>
            <a:r>
              <a:rPr lang="ru-RU" sz="2400" dirty="0"/>
              <a:t>10 федеральных университетов.</a:t>
            </a:r>
          </a:p>
          <a:p>
            <a:pPr marL="0" indent="360000" algn="just">
              <a:lnSpc>
                <a:spcPct val="120000"/>
              </a:lnSpc>
              <a:buNone/>
            </a:pPr>
            <a:r>
              <a:rPr lang="ru-RU" sz="2400" b="1" dirty="0"/>
              <a:t>Университет</a:t>
            </a:r>
            <a:r>
              <a:rPr lang="ru-RU" sz="2400" dirty="0"/>
              <a:t> — многопрофильное учебное заведение с большим выбором учебных программ (</a:t>
            </a:r>
            <a:r>
              <a:rPr lang="ru-RU" sz="2400" dirty="0">
                <a:solidFill>
                  <a:schemeClr val="accent6">
                    <a:lumMod val="50000"/>
                  </a:schemeClr>
                </a:solidFill>
              </a:rPr>
              <a:t>более чем по 7 специальностям —                )</a:t>
            </a:r>
            <a:r>
              <a:rPr lang="ru-RU" sz="2400" dirty="0"/>
              <a:t> в самых разных областях знания. </a:t>
            </a:r>
          </a:p>
          <a:p>
            <a:pPr marL="0" indent="360000" algn="just">
              <a:lnSpc>
                <a:spcPct val="120000"/>
              </a:lnSpc>
              <a:buNone/>
            </a:pPr>
            <a:r>
              <a:rPr lang="ru-RU" sz="2400" dirty="0"/>
              <a:t>Особый правовой статус как уникальные научно-образовательные комплексы, старейшие вузы страны, имеющие огромное значение для развития российского общества, имеют два университета:</a:t>
            </a:r>
          </a:p>
          <a:p>
            <a:pPr marL="0" indent="720000" algn="just">
              <a:lnSpc>
                <a:spcPct val="120000"/>
              </a:lnSpc>
              <a:spcBef>
                <a:spcPts val="0"/>
              </a:spcBef>
              <a:buNone/>
            </a:pPr>
            <a:r>
              <a:rPr lang="ru-RU" sz="2400" i="1" dirty="0"/>
              <a:t>Московский государственный университет,</a:t>
            </a:r>
          </a:p>
          <a:p>
            <a:pPr marL="0" indent="720000" algn="just">
              <a:lnSpc>
                <a:spcPct val="120000"/>
              </a:lnSpc>
              <a:spcBef>
                <a:spcPts val="0"/>
              </a:spcBef>
              <a:buNone/>
            </a:pPr>
            <a:r>
              <a:rPr lang="ru-RU" sz="2400" i="1" dirty="0"/>
              <a:t>Санкт-Петербургский государственный университет.</a:t>
            </a:r>
          </a:p>
          <a:p>
            <a:pPr marL="0" indent="360000" algn="just">
              <a:lnSpc>
                <a:spcPct val="120000"/>
              </a:lnSpc>
              <a:buNone/>
            </a:pPr>
            <a:r>
              <a:rPr lang="ru-RU" sz="2400" b="1" dirty="0"/>
              <a:t>Национальный исследовательский университет </a:t>
            </a:r>
            <a:r>
              <a:rPr lang="ru-RU" sz="2400" dirty="0"/>
              <a:t>— высшее учебное заведение, одинаково эффективно осуществляющее образовательную и научную деятельность на основе принципов интеграции науки и образования. Звание НИУ присуждается на десятилетний срок на конкурсной основе. Первым двум вузам статус национального исследовательского университета был присвоен в 2008 году. Далее Министерством образования и науки Российской Федерации были проведены конкурсы: по итогам конкурса в 2009 году статус НИУ был присвоен 12 вузам, в 2010 году — 15 вузам, в 2015 году — 21 вузу.</a:t>
            </a:r>
          </a:p>
        </p:txBody>
      </p:sp>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2"/>
          <a:stretch>
            <a:fillRect/>
          </a:stretch>
        </p:blipFill>
        <p:spPr>
          <a:xfrm>
            <a:off x="228180" y="141890"/>
            <a:ext cx="893441" cy="903890"/>
          </a:xfrm>
          <a:prstGeom prst="rect">
            <a:avLst/>
          </a:prstGeom>
        </p:spPr>
      </p:pic>
      <p:pic>
        <p:nvPicPr>
          <p:cNvPr id="7" name="Рисунок 6">
            <a:extLst>
              <a:ext uri="{FF2B5EF4-FFF2-40B4-BE49-F238E27FC236}">
                <a16:creationId xmlns:a16="http://schemas.microsoft.com/office/drawing/2014/main" id="{55D99BFC-D294-49F0-AC5D-E806BCFEA2E1}"/>
              </a:ext>
            </a:extLst>
          </p:cNvPr>
          <p:cNvPicPr>
            <a:picLocks noChangeAspect="1"/>
          </p:cNvPicPr>
          <p:nvPr/>
        </p:nvPicPr>
        <p:blipFill>
          <a:blip r:embed="rId3"/>
          <a:stretch>
            <a:fillRect/>
          </a:stretch>
        </p:blipFill>
        <p:spPr>
          <a:xfrm>
            <a:off x="4694127" y="2804344"/>
            <a:ext cx="810028" cy="178647"/>
          </a:xfrm>
          <a:prstGeom prst="rect">
            <a:avLst/>
          </a:prstGeom>
        </p:spPr>
      </p:pic>
    </p:spTree>
    <p:extLst>
      <p:ext uri="{BB962C8B-B14F-4D97-AF65-F5344CB8AC3E}">
        <p14:creationId xmlns:p14="http://schemas.microsoft.com/office/powerpoint/2010/main" val="1982477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697230" y="593835"/>
            <a:ext cx="11266590" cy="6122275"/>
          </a:xfrm>
        </p:spPr>
        <p:txBody>
          <a:bodyPr>
            <a:normAutofit fontScale="85000" lnSpcReduction="20000"/>
          </a:bodyPr>
          <a:lstStyle/>
          <a:p>
            <a:pPr marL="0" indent="360000" algn="ctr">
              <a:lnSpc>
                <a:spcPct val="120000"/>
              </a:lnSpc>
              <a:buNone/>
            </a:pPr>
            <a:r>
              <a:rPr lang="ru-RU" sz="2400" b="1" dirty="0"/>
              <a:t>Основные виды высших учебных заведений, существующих в России (по данным на 2016 год):</a:t>
            </a:r>
          </a:p>
          <a:p>
            <a:pPr marL="0" indent="360000" algn="just">
              <a:lnSpc>
                <a:spcPct val="120000"/>
              </a:lnSpc>
              <a:buNone/>
            </a:pPr>
            <a:endParaRPr lang="ru-RU" sz="1300" dirty="0"/>
          </a:p>
          <a:p>
            <a:pPr marL="0" indent="360000" algn="just">
              <a:lnSpc>
                <a:spcPct val="120000"/>
              </a:lnSpc>
              <a:buNone/>
            </a:pPr>
            <a:r>
              <a:rPr lang="ru-RU" sz="2400" b="1" dirty="0">
                <a:effectLst>
                  <a:outerShdw blurRad="38100" dist="38100" dir="2700000" algn="tl">
                    <a:srgbClr val="000000">
                      <a:alpha val="43137"/>
                    </a:srgbClr>
                  </a:outerShdw>
                </a:effectLst>
              </a:rPr>
              <a:t>Федеральный университет </a:t>
            </a:r>
            <a:r>
              <a:rPr lang="ru-RU" sz="2400" dirty="0"/>
              <a:t>— ведущее высшее образовательное учреждение на территории федерального округа, центр науки и образования. По состоянию на 2016 год в России существует</a:t>
            </a:r>
            <a:br>
              <a:rPr lang="ru-RU" sz="2400" dirty="0"/>
            </a:br>
            <a:r>
              <a:rPr lang="ru-RU" sz="2400" dirty="0"/>
              <a:t>10 федеральных университетов.</a:t>
            </a:r>
          </a:p>
          <a:p>
            <a:pPr marL="0" indent="360000" algn="just">
              <a:lnSpc>
                <a:spcPct val="120000"/>
              </a:lnSpc>
              <a:buNone/>
            </a:pPr>
            <a:r>
              <a:rPr lang="ru-RU" sz="2400" b="1" dirty="0"/>
              <a:t>Университет</a:t>
            </a:r>
            <a:r>
              <a:rPr lang="ru-RU" sz="2400" dirty="0"/>
              <a:t> — многопрофильное учебное заведение с большим выбором учебных программ (</a:t>
            </a:r>
            <a:r>
              <a:rPr lang="ru-RU" sz="2400" dirty="0">
                <a:solidFill>
                  <a:schemeClr val="accent6">
                    <a:lumMod val="50000"/>
                  </a:schemeClr>
                </a:solidFill>
              </a:rPr>
              <a:t>более чем по 7 специальностям —                )</a:t>
            </a:r>
            <a:r>
              <a:rPr lang="ru-RU" sz="2400" dirty="0"/>
              <a:t> в самых разных областях знания. </a:t>
            </a:r>
          </a:p>
          <a:p>
            <a:pPr marL="0" indent="360000" algn="just">
              <a:lnSpc>
                <a:spcPct val="120000"/>
              </a:lnSpc>
              <a:buNone/>
            </a:pPr>
            <a:r>
              <a:rPr lang="ru-RU" sz="2400" dirty="0"/>
              <a:t>Особый правовой статус как уникальные научно-образовательные комплексы, старейшие вузы страны, имеющие огромное значение для развития российского общества, имеют два университета:</a:t>
            </a:r>
          </a:p>
          <a:p>
            <a:pPr marL="0" indent="720000" algn="just">
              <a:lnSpc>
                <a:spcPct val="120000"/>
              </a:lnSpc>
              <a:spcBef>
                <a:spcPts val="0"/>
              </a:spcBef>
              <a:buNone/>
            </a:pPr>
            <a:r>
              <a:rPr lang="ru-RU" sz="2400" i="1" dirty="0"/>
              <a:t>Московский государственный университет,</a:t>
            </a:r>
          </a:p>
          <a:p>
            <a:pPr marL="0" indent="720000" algn="just">
              <a:lnSpc>
                <a:spcPct val="120000"/>
              </a:lnSpc>
              <a:spcBef>
                <a:spcPts val="0"/>
              </a:spcBef>
              <a:buNone/>
            </a:pPr>
            <a:r>
              <a:rPr lang="ru-RU" sz="2400" i="1" dirty="0"/>
              <a:t>Санкт-Петербургский государственный университет.</a:t>
            </a:r>
          </a:p>
          <a:p>
            <a:pPr marL="0" indent="360000" algn="just">
              <a:lnSpc>
                <a:spcPct val="120000"/>
              </a:lnSpc>
              <a:buNone/>
            </a:pPr>
            <a:r>
              <a:rPr lang="ru-RU" sz="2400" b="1" dirty="0"/>
              <a:t>Национальный исследовательский университет </a:t>
            </a:r>
            <a:r>
              <a:rPr lang="ru-RU" sz="2400" dirty="0"/>
              <a:t>— высшее учебное заведение, одинаково эффективно осуществляющее образовательную и научную деятельность на основе принципов интеграции науки и образования. Звание НИУ присуждается на десятилетний срок на конкурсной основе. Первым двум вузам статус национального исследовательского университета был присвоен в 2008 году. Далее Министерством образования и науки Российской Федерации были проведены конкурсы: по итогам конкурса в 2009 году статус НИУ был присвоен 12 вузам, в 2010 году — 15 вузам, в 2015 году — 21 вузу.</a:t>
            </a:r>
          </a:p>
        </p:txBody>
      </p:sp>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2"/>
          <a:stretch>
            <a:fillRect/>
          </a:stretch>
        </p:blipFill>
        <p:spPr>
          <a:xfrm>
            <a:off x="228180" y="141890"/>
            <a:ext cx="893441" cy="903890"/>
          </a:xfrm>
          <a:prstGeom prst="rect">
            <a:avLst/>
          </a:prstGeom>
        </p:spPr>
      </p:pic>
      <p:pic>
        <p:nvPicPr>
          <p:cNvPr id="7" name="Рисунок 6">
            <a:extLst>
              <a:ext uri="{FF2B5EF4-FFF2-40B4-BE49-F238E27FC236}">
                <a16:creationId xmlns:a16="http://schemas.microsoft.com/office/drawing/2014/main" id="{55D99BFC-D294-49F0-AC5D-E806BCFEA2E1}"/>
              </a:ext>
            </a:extLst>
          </p:cNvPr>
          <p:cNvPicPr>
            <a:picLocks noChangeAspect="1"/>
          </p:cNvPicPr>
          <p:nvPr/>
        </p:nvPicPr>
        <p:blipFill>
          <a:blip r:embed="rId3"/>
          <a:stretch>
            <a:fillRect/>
          </a:stretch>
        </p:blipFill>
        <p:spPr>
          <a:xfrm>
            <a:off x="4694127" y="2804344"/>
            <a:ext cx="810028" cy="178647"/>
          </a:xfrm>
          <a:prstGeom prst="rect">
            <a:avLst/>
          </a:prstGeom>
        </p:spPr>
      </p:pic>
      <p:pic>
        <p:nvPicPr>
          <p:cNvPr id="8" name="Рисунок 7">
            <a:extLst>
              <a:ext uri="{FF2B5EF4-FFF2-40B4-BE49-F238E27FC236}">
                <a16:creationId xmlns:a16="http://schemas.microsoft.com/office/drawing/2014/main" id="{2289FA92-4A88-4FBD-831E-6A3CE3EA2D11}"/>
              </a:ext>
            </a:extLst>
          </p:cNvPr>
          <p:cNvPicPr>
            <a:picLocks noChangeAspect="1"/>
          </p:cNvPicPr>
          <p:nvPr/>
        </p:nvPicPr>
        <p:blipFill>
          <a:blip r:embed="rId4"/>
          <a:stretch>
            <a:fillRect/>
          </a:stretch>
        </p:blipFill>
        <p:spPr>
          <a:xfrm>
            <a:off x="412110" y="1045780"/>
            <a:ext cx="11779891" cy="5812219"/>
          </a:xfrm>
          <a:prstGeom prst="rect">
            <a:avLst/>
          </a:prstGeom>
        </p:spPr>
      </p:pic>
    </p:spTree>
    <p:extLst>
      <p:ext uri="{BB962C8B-B14F-4D97-AF65-F5344CB8AC3E}">
        <p14:creationId xmlns:p14="http://schemas.microsoft.com/office/powerpoint/2010/main" val="3837108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697230" y="593835"/>
            <a:ext cx="11266590" cy="6122275"/>
          </a:xfrm>
        </p:spPr>
        <p:txBody>
          <a:bodyPr>
            <a:normAutofit fontScale="85000" lnSpcReduction="20000"/>
          </a:bodyPr>
          <a:lstStyle/>
          <a:p>
            <a:pPr marL="0" indent="360000" algn="ctr">
              <a:lnSpc>
                <a:spcPct val="120000"/>
              </a:lnSpc>
              <a:buNone/>
            </a:pPr>
            <a:r>
              <a:rPr lang="ru-RU" sz="2400" b="1" dirty="0"/>
              <a:t>Основные виды высших учебных заведений, существующих в России (по данным на 2016 год):</a:t>
            </a:r>
          </a:p>
          <a:p>
            <a:pPr marL="0" indent="360000" algn="just">
              <a:lnSpc>
                <a:spcPct val="120000"/>
              </a:lnSpc>
              <a:buNone/>
            </a:pPr>
            <a:endParaRPr lang="ru-RU" sz="1300" dirty="0"/>
          </a:p>
          <a:p>
            <a:pPr marL="0" indent="360000" algn="just">
              <a:lnSpc>
                <a:spcPct val="120000"/>
              </a:lnSpc>
              <a:buNone/>
            </a:pPr>
            <a:r>
              <a:rPr lang="ru-RU" sz="2400" b="1" dirty="0">
                <a:effectLst>
                  <a:outerShdw blurRad="38100" dist="38100" dir="2700000" algn="tl">
                    <a:srgbClr val="000000">
                      <a:alpha val="43137"/>
                    </a:srgbClr>
                  </a:outerShdw>
                </a:effectLst>
              </a:rPr>
              <a:t>Федеральный университет </a:t>
            </a:r>
            <a:r>
              <a:rPr lang="ru-RU" sz="2400" dirty="0"/>
              <a:t>— ведущее высшее образовательное учреждение на территории федерального округа, центр науки и образования. По состоянию на 2016 год в России существует</a:t>
            </a:r>
            <a:br>
              <a:rPr lang="ru-RU" sz="2400" dirty="0"/>
            </a:br>
            <a:r>
              <a:rPr lang="ru-RU" sz="2400" dirty="0"/>
              <a:t>10 федеральных университетов.</a:t>
            </a:r>
          </a:p>
          <a:p>
            <a:pPr marL="0" indent="360000" algn="just">
              <a:lnSpc>
                <a:spcPct val="120000"/>
              </a:lnSpc>
              <a:buNone/>
            </a:pPr>
            <a:r>
              <a:rPr lang="ru-RU" sz="2400" b="1" dirty="0"/>
              <a:t>Университет</a:t>
            </a:r>
            <a:r>
              <a:rPr lang="ru-RU" sz="2400" dirty="0"/>
              <a:t> — многопрофильное учебное заведение с большим выбором учебных программ (</a:t>
            </a:r>
            <a:r>
              <a:rPr lang="ru-RU" sz="2400" dirty="0">
                <a:solidFill>
                  <a:schemeClr val="accent6">
                    <a:lumMod val="50000"/>
                  </a:schemeClr>
                </a:solidFill>
              </a:rPr>
              <a:t>более чем по 7 специальностям —                )</a:t>
            </a:r>
            <a:r>
              <a:rPr lang="ru-RU" sz="2400" dirty="0"/>
              <a:t> в самых разных областях знания. </a:t>
            </a:r>
          </a:p>
          <a:p>
            <a:pPr marL="0" indent="360000" algn="just">
              <a:lnSpc>
                <a:spcPct val="120000"/>
              </a:lnSpc>
              <a:buNone/>
            </a:pPr>
            <a:r>
              <a:rPr lang="ru-RU" sz="2400" dirty="0"/>
              <a:t>Особый правовой статус как уникальные научно-образовательные комплексы, старейшие вузы страны, имеющие огромное значение для развития российского общества, имеют два университета:</a:t>
            </a:r>
          </a:p>
          <a:p>
            <a:pPr marL="0" indent="720000" algn="just">
              <a:lnSpc>
                <a:spcPct val="120000"/>
              </a:lnSpc>
              <a:spcBef>
                <a:spcPts val="0"/>
              </a:spcBef>
              <a:buNone/>
            </a:pPr>
            <a:r>
              <a:rPr lang="ru-RU" sz="2400" i="1" dirty="0"/>
              <a:t>Московский государственный университет,</a:t>
            </a:r>
          </a:p>
          <a:p>
            <a:pPr marL="0" indent="720000" algn="just">
              <a:lnSpc>
                <a:spcPct val="120000"/>
              </a:lnSpc>
              <a:spcBef>
                <a:spcPts val="0"/>
              </a:spcBef>
              <a:buNone/>
            </a:pPr>
            <a:r>
              <a:rPr lang="ru-RU" sz="2400" i="1" dirty="0"/>
              <a:t>Санкт-Петербургский государственный университет.</a:t>
            </a:r>
          </a:p>
          <a:p>
            <a:pPr marL="0" indent="360000" algn="just">
              <a:lnSpc>
                <a:spcPct val="120000"/>
              </a:lnSpc>
              <a:buNone/>
            </a:pPr>
            <a:r>
              <a:rPr lang="ru-RU" sz="2400" b="1" dirty="0"/>
              <a:t>Национальный исследовательский университет </a:t>
            </a:r>
            <a:r>
              <a:rPr lang="ru-RU" sz="2400" dirty="0"/>
              <a:t>— высшее учебное заведение, одинаково эффективно осуществляющее образовательную и научную деятельность на основе принципов интеграции науки и образования. Звание НИУ присуждается на десятилетний срок на конкурсной основе. Первым двум вузам статус национального исследовательского университета был присвоен в 2008 году. Далее Министерством образования и науки Российской Федерации были проведены конкурсы: по итогам конкурса в 2009 году статус НИУ был присвоен 12 вузам, в 2010 году — 15 вузам, в 2015 году — 21 вузу.</a:t>
            </a:r>
          </a:p>
        </p:txBody>
      </p:sp>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2"/>
          <a:stretch>
            <a:fillRect/>
          </a:stretch>
        </p:blipFill>
        <p:spPr>
          <a:xfrm>
            <a:off x="228180" y="141890"/>
            <a:ext cx="893441" cy="903890"/>
          </a:xfrm>
          <a:prstGeom prst="rect">
            <a:avLst/>
          </a:prstGeom>
        </p:spPr>
      </p:pic>
      <p:pic>
        <p:nvPicPr>
          <p:cNvPr id="7" name="Рисунок 6">
            <a:extLst>
              <a:ext uri="{FF2B5EF4-FFF2-40B4-BE49-F238E27FC236}">
                <a16:creationId xmlns:a16="http://schemas.microsoft.com/office/drawing/2014/main" id="{55D99BFC-D294-49F0-AC5D-E806BCFEA2E1}"/>
              </a:ext>
            </a:extLst>
          </p:cNvPr>
          <p:cNvPicPr>
            <a:picLocks noChangeAspect="1"/>
          </p:cNvPicPr>
          <p:nvPr/>
        </p:nvPicPr>
        <p:blipFill>
          <a:blip r:embed="rId3"/>
          <a:stretch>
            <a:fillRect/>
          </a:stretch>
        </p:blipFill>
        <p:spPr>
          <a:xfrm>
            <a:off x="4694127" y="2804344"/>
            <a:ext cx="810028" cy="178647"/>
          </a:xfrm>
          <a:prstGeom prst="rect">
            <a:avLst/>
          </a:prstGeom>
        </p:spPr>
      </p:pic>
    </p:spTree>
    <p:extLst>
      <p:ext uri="{BB962C8B-B14F-4D97-AF65-F5344CB8AC3E}">
        <p14:creationId xmlns:p14="http://schemas.microsoft.com/office/powerpoint/2010/main" val="3441990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414980" y="663428"/>
            <a:ext cx="11645462" cy="6357690"/>
          </a:xfrm>
        </p:spPr>
        <p:txBody>
          <a:bodyPr>
            <a:normAutofit/>
          </a:bodyPr>
          <a:lstStyle/>
          <a:p>
            <a:pPr marL="0" indent="360000" algn="ctr">
              <a:lnSpc>
                <a:spcPct val="120000"/>
              </a:lnSpc>
              <a:buNone/>
            </a:pPr>
            <a:r>
              <a:rPr lang="ru-RU" sz="1800" b="1" dirty="0"/>
              <a:t>Основные виды высших учебных заведений, существующих в России (продолжение):</a:t>
            </a:r>
          </a:p>
          <a:p>
            <a:pPr marL="0" indent="360000" algn="just">
              <a:lnSpc>
                <a:spcPct val="120000"/>
              </a:lnSpc>
              <a:buNone/>
            </a:pPr>
            <a:endParaRPr lang="ru-RU" sz="2400" dirty="0"/>
          </a:p>
          <a:p>
            <a:pPr marL="0" indent="360000" algn="just">
              <a:lnSpc>
                <a:spcPct val="120000"/>
              </a:lnSpc>
              <a:buNone/>
            </a:pPr>
            <a:r>
              <a:rPr lang="ru-RU" sz="2400" b="1" dirty="0"/>
              <a:t>Академия</a:t>
            </a:r>
            <a:r>
              <a:rPr lang="ru-RU" sz="2400" dirty="0"/>
              <a:t> — готовит широкий круг специалистов какого-либо направления человеческой деятельности (сельское хозяйство, здравоохранение, искусство, туризм, экономика, финансы и т. п.).</a:t>
            </a:r>
          </a:p>
          <a:p>
            <a:pPr marL="0" indent="360000" algn="just">
              <a:lnSpc>
                <a:spcPct val="120000"/>
              </a:lnSpc>
              <a:buNone/>
            </a:pPr>
            <a:r>
              <a:rPr lang="ru-RU" sz="2400" b="1" dirty="0"/>
              <a:t>Институт</a:t>
            </a:r>
            <a:r>
              <a:rPr lang="ru-RU" sz="2400" dirty="0"/>
              <a:t> — занимается подготовкой специалистов для работы в определённой области профессиональной деятельности.</a:t>
            </a:r>
          </a:p>
          <a:p>
            <a:pPr marL="0" indent="360000" algn="just">
              <a:lnSpc>
                <a:spcPct val="120000"/>
              </a:lnSpc>
              <a:buNone/>
            </a:pPr>
            <a:r>
              <a:rPr lang="ru-RU" sz="2400" b="1" dirty="0"/>
              <a:t>Высшее военное училище </a:t>
            </a:r>
            <a:r>
              <a:rPr lang="ru-RU" sz="2400" dirty="0"/>
              <a:t>— занимается подготовкой военных специалистов (офицеров) в определённой области профессиональной деятельности.</a:t>
            </a:r>
          </a:p>
          <a:p>
            <a:pPr marL="0" indent="360000" algn="just">
              <a:lnSpc>
                <a:spcPct val="120000"/>
              </a:lnSpc>
              <a:buNone/>
            </a:pPr>
            <a:endParaRPr lang="ru-RU" sz="2400" dirty="0"/>
          </a:p>
          <a:p>
            <a:pPr marL="0" indent="360000" algn="just">
              <a:lnSpc>
                <a:spcPct val="120000"/>
              </a:lnSpc>
              <a:buNone/>
            </a:pPr>
            <a:r>
              <a:rPr lang="ru-RU" sz="2400" dirty="0"/>
              <a:t>Научные исследования производятся в высших учебных заведениях всех типов, однако в университетах они, как правило, носят фундаментальный характер.</a:t>
            </a:r>
          </a:p>
        </p:txBody>
      </p:sp>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2"/>
          <a:stretch>
            <a:fillRect/>
          </a:stretch>
        </p:blipFill>
        <p:spPr>
          <a:xfrm>
            <a:off x="228180" y="141890"/>
            <a:ext cx="893441" cy="903890"/>
          </a:xfrm>
          <a:prstGeom prst="rect">
            <a:avLst/>
          </a:prstGeom>
        </p:spPr>
      </p:pic>
    </p:spTree>
    <p:extLst>
      <p:ext uri="{BB962C8B-B14F-4D97-AF65-F5344CB8AC3E}">
        <p14:creationId xmlns:p14="http://schemas.microsoft.com/office/powerpoint/2010/main" val="300284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pic>
        <p:nvPicPr>
          <p:cNvPr id="1026" name="Picture 2">
            <a:extLst>
              <a:ext uri="{FF2B5EF4-FFF2-40B4-BE49-F238E27FC236}">
                <a16:creationId xmlns:a16="http://schemas.microsoft.com/office/drawing/2014/main" id="{37C28524-CBA5-496D-81BF-A35358E9C9F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2132" y="903891"/>
            <a:ext cx="9756742" cy="584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672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6995474"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pic>
        <p:nvPicPr>
          <p:cNvPr id="5" name="Объект 4">
            <a:extLst>
              <a:ext uri="{FF2B5EF4-FFF2-40B4-BE49-F238E27FC236}">
                <a16:creationId xmlns:a16="http://schemas.microsoft.com/office/drawing/2014/main" id="{9ED5B80D-E058-40EB-B20F-89B177BD2418}"/>
              </a:ext>
            </a:extLst>
          </p:cNvPr>
          <p:cNvPicPr>
            <a:picLocks noGrp="1" noChangeAspect="1"/>
          </p:cNvPicPr>
          <p:nvPr>
            <p:ph idx="1"/>
          </p:nvPr>
        </p:nvPicPr>
        <p:blipFill>
          <a:blip r:embed="rId2"/>
          <a:stretch>
            <a:fillRect/>
          </a:stretch>
        </p:blipFill>
        <p:spPr>
          <a:xfrm>
            <a:off x="133203" y="74351"/>
            <a:ext cx="1781175" cy="952500"/>
          </a:xfrm>
        </p:spPr>
      </p:pic>
      <p:pic>
        <p:nvPicPr>
          <p:cNvPr id="7" name="Рисунок 6">
            <a:extLst>
              <a:ext uri="{FF2B5EF4-FFF2-40B4-BE49-F238E27FC236}">
                <a16:creationId xmlns:a16="http://schemas.microsoft.com/office/drawing/2014/main" id="{C1D88E83-4B7D-4BFB-808E-C0473960E582}"/>
              </a:ext>
            </a:extLst>
          </p:cNvPr>
          <p:cNvPicPr>
            <a:picLocks noChangeAspect="1"/>
          </p:cNvPicPr>
          <p:nvPr/>
        </p:nvPicPr>
        <p:blipFill>
          <a:blip r:embed="rId3"/>
          <a:stretch>
            <a:fillRect/>
          </a:stretch>
        </p:blipFill>
        <p:spPr>
          <a:xfrm>
            <a:off x="356009" y="1489287"/>
            <a:ext cx="2400300" cy="4086225"/>
          </a:xfrm>
          <a:prstGeom prst="rect">
            <a:avLst/>
          </a:prstGeom>
        </p:spPr>
      </p:pic>
      <p:pic>
        <p:nvPicPr>
          <p:cNvPr id="9" name="Рисунок 8">
            <a:extLst>
              <a:ext uri="{FF2B5EF4-FFF2-40B4-BE49-F238E27FC236}">
                <a16:creationId xmlns:a16="http://schemas.microsoft.com/office/drawing/2014/main" id="{EBAE1FB7-0339-4F4F-92F4-0581959FBF85}"/>
              </a:ext>
            </a:extLst>
          </p:cNvPr>
          <p:cNvPicPr>
            <a:picLocks noChangeAspect="1"/>
          </p:cNvPicPr>
          <p:nvPr/>
        </p:nvPicPr>
        <p:blipFill>
          <a:blip r:embed="rId4"/>
          <a:stretch>
            <a:fillRect/>
          </a:stretch>
        </p:blipFill>
        <p:spPr>
          <a:xfrm>
            <a:off x="3581400" y="1489287"/>
            <a:ext cx="2514600" cy="4114800"/>
          </a:xfrm>
          <a:prstGeom prst="rect">
            <a:avLst/>
          </a:prstGeom>
        </p:spPr>
      </p:pic>
      <p:pic>
        <p:nvPicPr>
          <p:cNvPr id="11" name="Рисунок 10">
            <a:extLst>
              <a:ext uri="{FF2B5EF4-FFF2-40B4-BE49-F238E27FC236}">
                <a16:creationId xmlns:a16="http://schemas.microsoft.com/office/drawing/2014/main" id="{F0DDDD9E-4E00-42A0-A069-3A6D32739E45}"/>
              </a:ext>
            </a:extLst>
          </p:cNvPr>
          <p:cNvPicPr>
            <a:picLocks noChangeAspect="1"/>
          </p:cNvPicPr>
          <p:nvPr/>
        </p:nvPicPr>
        <p:blipFill>
          <a:blip r:embed="rId5"/>
          <a:stretch>
            <a:fillRect/>
          </a:stretch>
        </p:blipFill>
        <p:spPr>
          <a:xfrm>
            <a:off x="6702293" y="226243"/>
            <a:ext cx="5489707" cy="6631756"/>
          </a:xfrm>
          <a:prstGeom prst="rect">
            <a:avLst/>
          </a:prstGeom>
        </p:spPr>
      </p:pic>
    </p:spTree>
    <p:extLst>
      <p:ext uri="{BB962C8B-B14F-4D97-AF65-F5344CB8AC3E}">
        <p14:creationId xmlns:p14="http://schemas.microsoft.com/office/powerpoint/2010/main" val="683708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315310" y="1040524"/>
            <a:ext cx="11445766" cy="5675586"/>
          </a:xfrm>
        </p:spPr>
        <p:txBody>
          <a:bodyPr>
            <a:normAutofit/>
          </a:bodyPr>
          <a:lstStyle/>
          <a:p>
            <a:pPr marL="0" indent="0">
              <a:buNone/>
            </a:pPr>
            <a:r>
              <a:rPr lang="ru-RU" dirty="0"/>
              <a:t> </a:t>
            </a:r>
          </a:p>
          <a:p>
            <a:pPr marL="0" indent="0">
              <a:buNone/>
            </a:pPr>
            <a:endParaRPr lang="ru-RU" dirty="0"/>
          </a:p>
          <a:p>
            <a:pPr marL="0" indent="0">
              <a:buNone/>
            </a:pPr>
            <a:endParaRPr lang="ru-RU" dirty="0"/>
          </a:p>
        </p:txBody>
      </p:sp>
      <p:pic>
        <p:nvPicPr>
          <p:cNvPr id="5" name="Рисунок 4">
            <a:extLst>
              <a:ext uri="{FF2B5EF4-FFF2-40B4-BE49-F238E27FC236}">
                <a16:creationId xmlns:a16="http://schemas.microsoft.com/office/drawing/2014/main" id="{333E2BDA-FC28-452B-BDE1-3E33684A2AA6}"/>
              </a:ext>
            </a:extLst>
          </p:cNvPr>
          <p:cNvPicPr>
            <a:picLocks noChangeAspect="1"/>
          </p:cNvPicPr>
          <p:nvPr/>
        </p:nvPicPr>
        <p:blipFill>
          <a:blip r:embed="rId2"/>
          <a:stretch>
            <a:fillRect/>
          </a:stretch>
        </p:blipFill>
        <p:spPr>
          <a:xfrm>
            <a:off x="0" y="0"/>
            <a:ext cx="1562100" cy="685800"/>
          </a:xfrm>
          <a:prstGeom prst="rect">
            <a:avLst/>
          </a:prstGeom>
        </p:spPr>
      </p:pic>
      <p:pic>
        <p:nvPicPr>
          <p:cNvPr id="9" name="Рисунок 8">
            <a:extLst>
              <a:ext uri="{FF2B5EF4-FFF2-40B4-BE49-F238E27FC236}">
                <a16:creationId xmlns:a16="http://schemas.microsoft.com/office/drawing/2014/main" id="{B63A344E-A047-4C3D-A307-DEE0E12690F6}"/>
              </a:ext>
            </a:extLst>
          </p:cNvPr>
          <p:cNvPicPr>
            <a:picLocks noChangeAspect="1"/>
          </p:cNvPicPr>
          <p:nvPr/>
        </p:nvPicPr>
        <p:blipFill>
          <a:blip r:embed="rId3"/>
          <a:stretch>
            <a:fillRect/>
          </a:stretch>
        </p:blipFill>
        <p:spPr>
          <a:xfrm>
            <a:off x="91660" y="611095"/>
            <a:ext cx="7959456" cy="903890"/>
          </a:xfrm>
          <a:prstGeom prst="rect">
            <a:avLst/>
          </a:prstGeom>
        </p:spPr>
      </p:pic>
      <p:pic>
        <p:nvPicPr>
          <p:cNvPr id="11" name="Рисунок 10">
            <a:extLst>
              <a:ext uri="{FF2B5EF4-FFF2-40B4-BE49-F238E27FC236}">
                <a16:creationId xmlns:a16="http://schemas.microsoft.com/office/drawing/2014/main" id="{D9A9E167-3DD6-43AA-85B1-5F8E01BA42C7}"/>
              </a:ext>
            </a:extLst>
          </p:cNvPr>
          <p:cNvPicPr>
            <a:picLocks noChangeAspect="1"/>
          </p:cNvPicPr>
          <p:nvPr/>
        </p:nvPicPr>
        <p:blipFill>
          <a:blip r:embed="rId4"/>
          <a:stretch>
            <a:fillRect/>
          </a:stretch>
        </p:blipFill>
        <p:spPr>
          <a:xfrm>
            <a:off x="357236" y="1606585"/>
            <a:ext cx="3744719" cy="2731851"/>
          </a:xfrm>
          <a:prstGeom prst="rect">
            <a:avLst/>
          </a:prstGeom>
        </p:spPr>
      </p:pic>
      <p:pic>
        <p:nvPicPr>
          <p:cNvPr id="13" name="Рисунок 12">
            <a:extLst>
              <a:ext uri="{FF2B5EF4-FFF2-40B4-BE49-F238E27FC236}">
                <a16:creationId xmlns:a16="http://schemas.microsoft.com/office/drawing/2014/main" id="{FA9D0FB1-D9E2-43C9-8624-A7EF922CF660}"/>
              </a:ext>
            </a:extLst>
          </p:cNvPr>
          <p:cNvPicPr>
            <a:picLocks noChangeAspect="1"/>
          </p:cNvPicPr>
          <p:nvPr/>
        </p:nvPicPr>
        <p:blipFill>
          <a:blip r:embed="rId5"/>
          <a:stretch>
            <a:fillRect/>
          </a:stretch>
        </p:blipFill>
        <p:spPr>
          <a:xfrm>
            <a:off x="894480" y="4338436"/>
            <a:ext cx="6236219" cy="2616633"/>
          </a:xfrm>
          <a:prstGeom prst="rect">
            <a:avLst/>
          </a:prstGeom>
        </p:spPr>
      </p:pic>
      <p:sp>
        <p:nvSpPr>
          <p:cNvPr id="7" name="TextBox 6">
            <a:extLst>
              <a:ext uri="{FF2B5EF4-FFF2-40B4-BE49-F238E27FC236}">
                <a16:creationId xmlns:a16="http://schemas.microsoft.com/office/drawing/2014/main" id="{6C0EF89A-7176-47A3-A3EE-205999FD86DA}"/>
              </a:ext>
            </a:extLst>
          </p:cNvPr>
          <p:cNvSpPr txBox="1"/>
          <p:nvPr/>
        </p:nvSpPr>
        <p:spPr>
          <a:xfrm>
            <a:off x="9015168" y="160319"/>
            <a:ext cx="317683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https://topsov.com/rejting-vuzov-moskvy</a:t>
            </a:r>
          </a:p>
        </p:txBody>
      </p:sp>
      <p:pic>
        <p:nvPicPr>
          <p:cNvPr id="16" name="Рисунок 15">
            <a:extLst>
              <a:ext uri="{FF2B5EF4-FFF2-40B4-BE49-F238E27FC236}">
                <a16:creationId xmlns:a16="http://schemas.microsoft.com/office/drawing/2014/main" id="{E986B03F-528C-49D7-9538-7CF174DBF934}"/>
              </a:ext>
            </a:extLst>
          </p:cNvPr>
          <p:cNvPicPr>
            <a:picLocks noChangeAspect="1"/>
          </p:cNvPicPr>
          <p:nvPr/>
        </p:nvPicPr>
        <p:blipFill rotWithShape="1">
          <a:blip r:embed="rId6"/>
          <a:srcRect l="53263" b="71687"/>
          <a:stretch/>
        </p:blipFill>
        <p:spPr>
          <a:xfrm>
            <a:off x="8997844" y="4963809"/>
            <a:ext cx="2847431" cy="1707334"/>
          </a:xfrm>
          <a:prstGeom prst="rect">
            <a:avLst/>
          </a:prstGeom>
        </p:spPr>
      </p:pic>
      <p:pic>
        <p:nvPicPr>
          <p:cNvPr id="17" name="Рисунок 16">
            <a:extLst>
              <a:ext uri="{FF2B5EF4-FFF2-40B4-BE49-F238E27FC236}">
                <a16:creationId xmlns:a16="http://schemas.microsoft.com/office/drawing/2014/main" id="{52D63124-965B-4D0B-88C4-D4390FD28A9F}"/>
              </a:ext>
            </a:extLst>
          </p:cNvPr>
          <p:cNvPicPr>
            <a:picLocks noChangeAspect="1"/>
          </p:cNvPicPr>
          <p:nvPr/>
        </p:nvPicPr>
        <p:blipFill rotWithShape="1">
          <a:blip r:embed="rId6"/>
          <a:srcRect t="56608" r="53263"/>
          <a:stretch/>
        </p:blipFill>
        <p:spPr>
          <a:xfrm>
            <a:off x="9082043" y="1858819"/>
            <a:ext cx="2847431" cy="2616634"/>
          </a:xfrm>
          <a:prstGeom prst="rect">
            <a:avLst/>
          </a:prstGeom>
        </p:spPr>
      </p:pic>
      <p:pic>
        <p:nvPicPr>
          <p:cNvPr id="15" name="Рисунок 14">
            <a:extLst>
              <a:ext uri="{FF2B5EF4-FFF2-40B4-BE49-F238E27FC236}">
                <a16:creationId xmlns:a16="http://schemas.microsoft.com/office/drawing/2014/main" id="{C0763B67-4DFD-4EF9-A728-74ECC6070D2B}"/>
              </a:ext>
            </a:extLst>
          </p:cNvPr>
          <p:cNvPicPr>
            <a:picLocks noChangeAspect="1"/>
          </p:cNvPicPr>
          <p:nvPr/>
        </p:nvPicPr>
        <p:blipFill rotWithShape="1">
          <a:blip r:embed="rId6"/>
          <a:srcRect r="53263" b="43224"/>
          <a:stretch/>
        </p:blipFill>
        <p:spPr>
          <a:xfrm>
            <a:off x="6403009" y="1214811"/>
            <a:ext cx="2847431" cy="3423799"/>
          </a:xfrm>
          <a:prstGeom prst="rect">
            <a:avLst/>
          </a:prstGeom>
        </p:spPr>
      </p:pic>
    </p:spTree>
    <p:extLst>
      <p:ext uri="{BB962C8B-B14F-4D97-AF65-F5344CB8AC3E}">
        <p14:creationId xmlns:p14="http://schemas.microsoft.com/office/powerpoint/2010/main" val="139954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5" name="TextBox 4">
            <a:extLst>
              <a:ext uri="{FF2B5EF4-FFF2-40B4-BE49-F238E27FC236}">
                <a16:creationId xmlns:a16="http://schemas.microsoft.com/office/drawing/2014/main" id="{EE453221-4FE2-40DF-96D7-F6D6DE0F3479}"/>
              </a:ext>
            </a:extLst>
          </p:cNvPr>
          <p:cNvSpPr txBox="1"/>
          <p:nvPr/>
        </p:nvSpPr>
        <p:spPr>
          <a:xfrm>
            <a:off x="494190" y="1167909"/>
            <a:ext cx="11203620" cy="5632311"/>
          </a:xfrm>
          <a:prstGeom prst="rect">
            <a:avLst/>
          </a:prstGeom>
          <a:noFill/>
        </p:spPr>
        <p:txBody>
          <a:bodyPr wrap="square">
            <a:spAutoFit/>
          </a:bodyPr>
          <a:lstStyle/>
          <a:p>
            <a:pPr marL="0" marR="0" lvl="0" indent="36000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Э</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то</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вы</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сшее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уче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бное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заведе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кото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гото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вят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специали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по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фундамента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льным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мно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гим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прикладны</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кам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осно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вано</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1755 </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ты</a:t>
            </a:r>
            <a:r>
              <a:rPr kumimoji="0" lang="ru-RU" sz="24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сяча</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семьсо</a:t>
            </a:r>
            <a:r>
              <a:rPr kumimoji="0" lang="ru-RU" sz="24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пятьдеся</a:t>
            </a:r>
            <a:r>
              <a:rPr kumimoji="0" lang="ru-RU" sz="24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пя</a:t>
            </a:r>
            <a:r>
              <a:rPr kumimoji="0" lang="ru-RU" sz="24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том</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году</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Его</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созда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нию</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поспосо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бствовал</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изве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стный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учёный-естествоиспыта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тель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М.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Ломоно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36000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Организа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ция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веду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щий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нтр</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росси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йской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культу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ры</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Руково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дство</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сле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дует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неизме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нным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тради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циям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иск</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абсолю</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тной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чной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стины</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повыше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ровня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квалифика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ции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сотру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дников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ориенти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на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идеа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лы</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гумани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зма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добра</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гла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вном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класси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ческом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Росси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йской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Федера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ции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абитурие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нтам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досту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пны</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40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факульте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Здесь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жно</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получи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дипло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специали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по всем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станда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ртным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направле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ниям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Наибо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льшей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популя</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рностью</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льзуются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экономи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ческое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юриди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ческое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отделе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Обуче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прово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дится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по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интегри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рованным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програ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ммам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тече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6 лет.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соста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вхо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дят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7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филиа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36000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МГУ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явля</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соучреди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телем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одного</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из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веду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щих</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КНР —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университе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МГУ-ППИ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Шэньчжэ</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Поступле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него</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ша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нс</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получи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образова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МГУ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мени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Ломоно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сова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находя</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на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террито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рии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Кита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6" name="Рисунок 5">
            <a:extLst>
              <a:ext uri="{FF2B5EF4-FFF2-40B4-BE49-F238E27FC236}">
                <a16:creationId xmlns:a16="http://schemas.microsoft.com/office/drawing/2014/main" id="{FAB0EB35-F3F5-4676-85A8-09888351F008}"/>
              </a:ext>
            </a:extLst>
          </p:cNvPr>
          <p:cNvPicPr>
            <a:picLocks noChangeAspect="1"/>
          </p:cNvPicPr>
          <p:nvPr/>
        </p:nvPicPr>
        <p:blipFill>
          <a:blip r:embed="rId2"/>
          <a:stretch>
            <a:fillRect/>
          </a:stretch>
        </p:blipFill>
        <p:spPr>
          <a:xfrm>
            <a:off x="0" y="0"/>
            <a:ext cx="1562100" cy="685800"/>
          </a:xfrm>
          <a:prstGeom prst="rect">
            <a:avLst/>
          </a:prstGeom>
        </p:spPr>
      </p:pic>
      <p:sp>
        <p:nvSpPr>
          <p:cNvPr id="7" name="TextBox 6">
            <a:extLst>
              <a:ext uri="{FF2B5EF4-FFF2-40B4-BE49-F238E27FC236}">
                <a16:creationId xmlns:a16="http://schemas.microsoft.com/office/drawing/2014/main" id="{953F4D2F-BE63-4E4E-9EE7-9D6D95AC703A}"/>
              </a:ext>
            </a:extLst>
          </p:cNvPr>
          <p:cNvSpPr txBox="1"/>
          <p:nvPr/>
        </p:nvSpPr>
        <p:spPr>
          <a:xfrm>
            <a:off x="9015168" y="160319"/>
            <a:ext cx="317683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https://topsov.com/rejting-vuzov-moskvy</a:t>
            </a:r>
          </a:p>
        </p:txBody>
      </p:sp>
      <p:pic>
        <p:nvPicPr>
          <p:cNvPr id="8" name="Рисунок 7">
            <a:extLst>
              <a:ext uri="{FF2B5EF4-FFF2-40B4-BE49-F238E27FC236}">
                <a16:creationId xmlns:a16="http://schemas.microsoft.com/office/drawing/2014/main" id="{71EB8104-33BD-4555-9FA4-38E1C969F895}"/>
              </a:ext>
            </a:extLst>
          </p:cNvPr>
          <p:cNvPicPr>
            <a:picLocks noChangeAspect="1"/>
          </p:cNvPicPr>
          <p:nvPr/>
        </p:nvPicPr>
        <p:blipFill>
          <a:blip r:embed="rId3"/>
          <a:stretch>
            <a:fillRect/>
          </a:stretch>
        </p:blipFill>
        <p:spPr>
          <a:xfrm>
            <a:off x="91660" y="611095"/>
            <a:ext cx="4903181" cy="556814"/>
          </a:xfrm>
          <a:prstGeom prst="rect">
            <a:avLst/>
          </a:prstGeom>
        </p:spPr>
      </p:pic>
    </p:spTree>
    <p:extLst>
      <p:ext uri="{BB962C8B-B14F-4D97-AF65-F5344CB8AC3E}">
        <p14:creationId xmlns:p14="http://schemas.microsoft.com/office/powerpoint/2010/main" val="2271395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315310" y="903891"/>
            <a:ext cx="11445766" cy="5675586"/>
          </a:xfrm>
        </p:spPr>
        <p:txBody>
          <a:bodyPr>
            <a:normAutofit/>
          </a:bodyPr>
          <a:lstStyle/>
          <a:p>
            <a:pPr marL="0" indent="0">
              <a:buNone/>
            </a:pPr>
            <a:endParaRPr lang="ru-RU" dirty="0"/>
          </a:p>
          <a:p>
            <a:pPr marL="0" indent="0">
              <a:buNone/>
            </a:pPr>
            <a:endParaRPr lang="ru-RU" dirty="0"/>
          </a:p>
        </p:txBody>
      </p:sp>
      <p:sp>
        <p:nvSpPr>
          <p:cNvPr id="4" name="Rectangle 2">
            <a:extLst>
              <a:ext uri="{FF2B5EF4-FFF2-40B4-BE49-F238E27FC236}">
                <a16:creationId xmlns:a16="http://schemas.microsoft.com/office/drawing/2014/main" id="{CD3E3594-BD11-415E-A9F4-991ECEDC071E}"/>
              </a:ext>
            </a:extLst>
          </p:cNvPr>
          <p:cNvSpPr>
            <a:spLocks noChangeArrowheads="1"/>
          </p:cNvSpPr>
          <p:nvPr/>
        </p:nvSpPr>
        <p:spPr bwMode="auto">
          <a:xfrm>
            <a:off x="180958" y="1297592"/>
            <a:ext cx="480095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1200" b="0" i="0" u="none" strike="noStrike" kern="1200" cap="none" spc="0" normalizeH="0" baseline="0" noProof="0" dirty="0">
                <a:ln>
                  <a:noFill/>
                </a:ln>
                <a:solidFill>
                  <a:prstClr val="black"/>
                </a:solidFill>
                <a:effectLst/>
                <a:uLnTx/>
                <a:uFillTx/>
                <a:latin typeface="Cambria" panose="02040503050406030204" pitchFamily="18" charset="0"/>
                <a:ea typeface="Calibri" panose="020F0502020204030204" pitchFamily="34" charset="0"/>
                <a:cs typeface="Times New Roman" panose="02020603050405020304" pitchFamily="18" charset="0"/>
                <a:hlinkClick r:id="rId2"/>
              </a:rPr>
              <a:t>http://studikam.ru/istoriya-sozdaniya-mgu</a:t>
            </a:r>
            <a:endParaRPr kumimoji="0" lang="ru-RU" alt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3200" b="1" i="0" u="none" strike="noStrike" kern="1200" cap="none" spc="0" normalizeH="0" baseline="0" noProof="0" dirty="0">
                <a:ln>
                  <a:noFill/>
                </a:ln>
                <a:solidFill>
                  <a:prstClr val="black"/>
                </a:solidFill>
                <a:effectLst/>
                <a:uLnTx/>
                <a:uFillTx/>
                <a:latin typeface="Cambria" panose="02040503050406030204" pitchFamily="18" charset="0"/>
                <a:ea typeface="Calibri" panose="020F0502020204030204" pitchFamily="34" charset="0"/>
                <a:cs typeface="Times New Roman" panose="02020603050405020304" pitchFamily="18" charset="0"/>
              </a:rPr>
              <a:t>История создания МГУ</a:t>
            </a:r>
            <a:endParaRPr kumimoji="0" lang="ru-RU" altLang="ru-RU"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097" name="Рисунок 1">
            <a:extLst>
              <a:ext uri="{FF2B5EF4-FFF2-40B4-BE49-F238E27FC236}">
                <a16:creationId xmlns:a16="http://schemas.microsoft.com/office/drawing/2014/main" id="{EAE5902F-EC48-41FE-9F6E-663449F4A2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310" y="2856407"/>
            <a:ext cx="4532249" cy="296107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CDC0C901-3E94-49CA-8769-2BB2BF828D71}"/>
              </a:ext>
            </a:extLst>
          </p:cNvPr>
          <p:cNvSpPr>
            <a:spLocks noChangeArrowheads="1"/>
          </p:cNvSpPr>
          <p:nvPr/>
        </p:nvSpPr>
        <p:spPr bwMode="auto">
          <a:xfrm>
            <a:off x="0" y="23241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D8E706C-8281-49ED-B24F-B2026B16A694}"/>
              </a:ext>
            </a:extLst>
          </p:cNvPr>
          <p:cNvSpPr txBox="1"/>
          <p:nvPr/>
        </p:nvSpPr>
        <p:spPr>
          <a:xfrm>
            <a:off x="5162869" y="813716"/>
            <a:ext cx="6913517" cy="6044283"/>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10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Моско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вский</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госуда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рственный</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университе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мени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Михаи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Васи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льевича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Ломоно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сова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осно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ван</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1755 </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ты</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сяча</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семьсо</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пятьдеся</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пя</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том</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году</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ца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рствование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Елизаве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ты</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чери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Петра</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Вели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кого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Его</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созда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яви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лось</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одни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из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закономе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рных</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эта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пов</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разви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тия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просвеще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и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внима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к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образо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ванности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госуда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рстве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Росси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йском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менно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вре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просвеще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перешло</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из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разря</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духо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вного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све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тское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бы</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тре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бованием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вре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мени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и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произошло</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Росси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ХVIII </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восемна</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дцатого</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ка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Развива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ющееся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госуда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рство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нужда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лось</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менно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нау</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чном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образова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лько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гра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мотные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всесторо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нне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лю</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могли</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подня</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ть</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страну</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на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высо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кий</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у</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ровень</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вы</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вести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число</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европе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йских</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держа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рвым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осозна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Пётр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Вели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кий</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39677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273269" y="903891"/>
            <a:ext cx="11645462" cy="5937325"/>
          </a:xfrm>
        </p:spPr>
        <p:txBody>
          <a:bodyPr>
            <a:normAutofit fontScale="92500" lnSpcReduction="10000"/>
          </a:bodyPr>
          <a:lstStyle/>
          <a:p>
            <a:pPr marL="0" indent="0" algn="just">
              <a:lnSpc>
                <a:spcPct val="150000"/>
              </a:lnSpc>
              <a:spcBef>
                <a:spcPts val="0"/>
              </a:spcBef>
              <a:buNone/>
            </a:pP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Инициа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тором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созда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ния</a:t>
            </a:r>
            <a:r>
              <a:rPr lang="ru-RU" sz="2000" dirty="0">
                <a:effectLst/>
                <a:latin typeface="Calibri" panose="020F0502020204030204" pitchFamily="34" charset="0"/>
                <a:ea typeface="Calibri" panose="020F0502020204030204" pitchFamily="34" charset="0"/>
                <a:cs typeface="Times New Roman" panose="02020603050405020304" pitchFamily="18" charset="0"/>
              </a:rPr>
              <a:t> МГУ стал граф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Ива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Шува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акти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вное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уча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стие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принима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Михаи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Ломоно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лейб-ме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дик</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Блюменстро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Прое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кт</a:t>
            </a:r>
            <a:r>
              <a:rPr lang="ru-RU" sz="2000" dirty="0">
                <a:effectLst/>
                <a:latin typeface="Calibri" panose="020F0502020204030204" pitchFamily="34" charset="0"/>
                <a:ea typeface="Calibri" panose="020F0502020204030204" pitchFamily="34" charset="0"/>
                <a:cs typeface="Times New Roman" panose="02020603050405020304" pitchFamily="18" charset="0"/>
              </a:rPr>
              <a:t> 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созда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университе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был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подпи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сан</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Императри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цей</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Елизаве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той</a:t>
            </a:r>
            <a:br>
              <a:rPr lang="ru-RU" sz="2000" dirty="0">
                <a:effectLst/>
                <a:latin typeface="Calibri" panose="020F0502020204030204" pitchFamily="34" charset="0"/>
                <a:ea typeface="Calibri" panose="020F0502020204030204" pitchFamily="34" charset="0"/>
                <a:cs typeface="Times New Roman" panose="02020603050405020304" pitchFamily="18" charset="0"/>
              </a:rPr>
            </a:br>
            <a:r>
              <a:rPr lang="ru-RU" sz="2000" dirty="0">
                <a:effectLst/>
                <a:latin typeface="Calibri" panose="020F0502020204030204" pitchFamily="34" charset="0"/>
                <a:ea typeface="Calibri" panose="020F0502020204030204" pitchFamily="34" charset="0"/>
                <a:cs typeface="Times New Roman" panose="02020603050405020304" pitchFamily="18" charset="0"/>
              </a:rPr>
              <a:t>14 января</a:t>
            </a:r>
            <a:r>
              <a:rPr lang="ru-RU" sz="2000" dirty="0">
                <a:effectLst/>
                <a:latin typeface="Arial" panose="020B0604020202020204" pitchFamily="34" charset="0"/>
                <a:ea typeface="Calibri" panose="020F0502020204030204" pitchFamily="34" charset="0"/>
                <a:cs typeface="Arial" panose="020B0604020202020204" pitchFamily="34" charset="0"/>
              </a:rPr>
              <a:t>́</a:t>
            </a:r>
            <a:r>
              <a:rPr lang="ru-RU" sz="2000" dirty="0">
                <a:effectLst/>
                <a:latin typeface="Calibri" panose="020F0502020204030204" pitchFamily="34" charset="0"/>
                <a:ea typeface="Calibri" panose="020F0502020204030204" pitchFamily="34" charset="0"/>
                <a:cs typeface="Times New Roman" panose="02020603050405020304" pitchFamily="18" charset="0"/>
              </a:rPr>
              <a:t> 1755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да</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вое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бное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заведе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находи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под её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покрови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тельством</a:t>
            </a:r>
            <a:r>
              <a:rPr lang="ru-RU" sz="2000" dirty="0">
                <a:effectLst/>
                <a:latin typeface="Calibri" panose="020F0502020204030204" pitchFamily="34" charset="0"/>
                <a:ea typeface="Calibri" panose="020F0502020204030204" pitchFamily="34" charset="0"/>
                <a:cs typeface="Times New Roman" panose="02020603050405020304" pitchFamily="18" charset="0"/>
              </a:rPr>
              <a:t>, у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университе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был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бственный</a:t>
            </a:r>
            <a:r>
              <a:rPr lang="ru-RU" sz="2000" dirty="0">
                <a:effectLst/>
                <a:latin typeface="Calibri" panose="020F0502020204030204" pitchFamily="34" charset="0"/>
                <a:ea typeface="Calibri" panose="020F0502020204030204" pitchFamily="34" charset="0"/>
                <a:cs typeface="Times New Roman" panose="02020603050405020304" pitchFamily="18" charset="0"/>
              </a:rPr>
              <a:t> суд, все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преподава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тели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студе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нты</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освобожда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от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инских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пови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нностей</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нало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други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тя</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гот</a:t>
            </a:r>
            <a:r>
              <a:rPr lang="ru-RU" sz="20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gn="just">
              <a:lnSpc>
                <a:spcPct val="150000"/>
              </a:lnSpc>
              <a:spcBef>
                <a:spcPts val="0"/>
              </a:spcBef>
              <a:buNone/>
            </a:pPr>
            <a:r>
              <a:rPr lang="ru-RU" sz="2000" dirty="0">
                <a:effectLst/>
                <a:latin typeface="Calibri" panose="020F0502020204030204" pitchFamily="34" charset="0"/>
                <a:ea typeface="Calibri" panose="020F0502020204030204" pitchFamily="34" charset="0"/>
                <a:cs typeface="Times New Roman" panose="02020603050405020304" pitchFamily="18" charset="0"/>
              </a:rPr>
              <a:t>      МГУ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состоя</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a:t>
            </a:r>
            <a:r>
              <a:rPr lang="ru-RU" sz="2000" dirty="0">
                <a:effectLst/>
                <a:latin typeface="Calibri" panose="020F0502020204030204" pitchFamily="34" charset="0"/>
                <a:ea typeface="Calibri" panose="020F0502020204030204" pitchFamily="34" charset="0"/>
                <a:cs typeface="Times New Roman" panose="02020603050405020304" pitchFamily="18" charset="0"/>
              </a:rPr>
              <a:t> из 3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факульте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юриди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ческого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медици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нского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филосо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фского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В свою</a:t>
            </a:r>
            <a:r>
              <a:rPr lang="ru-RU" sz="2000" dirty="0">
                <a:effectLst/>
                <a:latin typeface="Arial" panose="020B0604020202020204" pitchFamily="34" charset="0"/>
                <a:ea typeface="Calibri" panose="020F0502020204030204" pitchFamily="34" charset="0"/>
                <a:cs typeface="Arial" panose="020B0604020202020204" pitchFamily="34" charset="0"/>
              </a:rPr>
              <a:t>́</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чередь</a:t>
            </a:r>
            <a:r>
              <a:rPr lang="ru-RU" sz="2000" dirty="0">
                <a:effectLst/>
                <a:latin typeface="Calibri" panose="020F0502020204030204" pitchFamily="34" charset="0"/>
                <a:ea typeface="Calibri" panose="020F0502020204030204" pitchFamily="34" charset="0"/>
                <a:cs typeface="Times New Roman" panose="02020603050405020304" pitchFamily="18" charset="0"/>
              </a:rPr>
              <a:t>, в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мках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ждого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факульте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та</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вело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обуче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по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скольким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дисципли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нам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Обуче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проходи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ру</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сском</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лати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нском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языка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х</a:t>
            </a:r>
            <a:r>
              <a:rPr lang="ru-RU" sz="20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gn="just">
              <a:lnSpc>
                <a:spcPct val="150000"/>
              </a:lnSpc>
              <a:spcBef>
                <a:spcPts val="0"/>
              </a:spcBef>
              <a:buNone/>
            </a:pP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Первонача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льно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курс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обуче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составля</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a:t>
            </a:r>
            <a:r>
              <a:rPr lang="ru-RU" sz="2000" dirty="0">
                <a:effectLst/>
                <a:latin typeface="Calibri" panose="020F0502020204030204" pitchFamily="34" charset="0"/>
                <a:ea typeface="Calibri" panose="020F0502020204030204" pitchFamily="34" charset="0"/>
                <a:cs typeface="Times New Roman" panose="02020603050405020304" pitchFamily="18" charset="0"/>
              </a:rPr>
              <a:t> 3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да</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Поступле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в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университе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происходи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путём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экзаменацио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нного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отбо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причём к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экза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менам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допуска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ца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всех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сосло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вий</a:t>
            </a:r>
            <a:r>
              <a:rPr lang="ru-RU" sz="2000" dirty="0">
                <a:effectLst/>
                <a:latin typeface="Calibri" panose="020F0502020204030204" pitchFamily="34" charset="0"/>
                <a:ea typeface="Calibri" panose="020F0502020204030204" pitchFamily="34" charset="0"/>
                <a:cs typeface="Times New Roman" panose="02020603050405020304" pitchFamily="18" charset="0"/>
              </a:rPr>
              <a:t>, за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исключе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крепостны</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крестья</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Интере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сно</a:t>
            </a:r>
            <a:r>
              <a:rPr lang="ru-RU" sz="2000" dirty="0">
                <a:effectLst/>
                <a:latin typeface="Calibri" panose="020F0502020204030204" pitchFamily="34" charset="0"/>
                <a:ea typeface="Calibri" panose="020F0502020204030204" pitchFamily="34" charset="0"/>
                <a:cs typeface="Times New Roman" panose="02020603050405020304" pitchFamily="18" charset="0"/>
              </a:rPr>
              <a:t>, что при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отбо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студе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нтов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опра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шивались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роди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тели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учи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тывались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их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предпочте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ния</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пожела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Успе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шно</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око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нчившие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МГУ при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поступле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нии</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гражда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нскую</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вое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нную</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слу</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жбу</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льзовались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осо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быми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привиле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гиями</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Сего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дняшний</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Моско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вский</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госуда</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рственный</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университе</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т</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явля</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ется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досто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йным</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продолжа</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телем</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сла</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вных</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тради</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ций</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зало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женных</a:t>
            </a:r>
            <a:r>
              <a:rPr lang="ru-RU" sz="2000" dirty="0">
                <a:latin typeface="Calibri" panose="020F0502020204030204" pitchFamily="34" charset="0"/>
                <a:ea typeface="Calibri" panose="020F0502020204030204" pitchFamily="34" charset="0"/>
                <a:cs typeface="Times New Roman" panose="02020603050405020304" pitchFamily="18" charset="0"/>
              </a:rPr>
              <a:t> ещё в </a:t>
            </a:r>
            <a:r>
              <a:rPr lang="ru-RU" sz="2000" dirty="0" err="1">
                <a:latin typeface="Calibri" panose="020F0502020204030204" pitchFamily="34" charset="0"/>
                <a:ea typeface="Calibri" panose="020F0502020204030204" pitchFamily="34" charset="0"/>
                <a:cs typeface="Times New Roman" panose="02020603050405020304" pitchFamily="18" charset="0"/>
              </a:rPr>
              <a:t>послепетро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вское</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вре</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мя</a:t>
            </a:r>
            <a:r>
              <a:rPr lang="ru-RU" sz="2000" dirty="0">
                <a:latin typeface="Calibri" panose="020F0502020204030204" pitchFamily="34" charset="0"/>
                <a:ea typeface="Calibri" panose="020F0502020204030204" pitchFamily="34" charset="0"/>
                <a:cs typeface="Times New Roman" panose="02020603050405020304" pitchFamily="18" charset="0"/>
              </a:rPr>
              <a:t>.</a:t>
            </a:r>
            <a:endParaRPr lang="ru-RU" sz="3200" i="1" dirty="0"/>
          </a:p>
        </p:txBody>
      </p:sp>
      <p:sp>
        <p:nvSpPr>
          <p:cNvPr id="4" name="Rectangle 2">
            <a:extLst>
              <a:ext uri="{FF2B5EF4-FFF2-40B4-BE49-F238E27FC236}">
                <a16:creationId xmlns:a16="http://schemas.microsoft.com/office/drawing/2014/main" id="{4BE5B7C3-47AF-41D6-AD3C-947FED5E840D}"/>
              </a:ext>
            </a:extLst>
          </p:cNvPr>
          <p:cNvSpPr>
            <a:spLocks noChangeArrowheads="1"/>
          </p:cNvSpPr>
          <p:nvPr/>
        </p:nvSpPr>
        <p:spPr bwMode="auto">
          <a:xfrm>
            <a:off x="145447" y="123379"/>
            <a:ext cx="4800952"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900" b="0" i="0" u="none" strike="noStrike" kern="1200" cap="none" spc="0" normalizeH="0" baseline="0" noProof="0" dirty="0">
                <a:ln>
                  <a:noFill/>
                </a:ln>
                <a:solidFill>
                  <a:prstClr val="black"/>
                </a:solidFill>
                <a:effectLst/>
                <a:uLnTx/>
                <a:uFillTx/>
                <a:latin typeface="Cambria" panose="02040503050406030204" pitchFamily="18" charset="0"/>
                <a:ea typeface="Calibri" panose="020F0502020204030204" pitchFamily="34" charset="0"/>
                <a:cs typeface="Times New Roman" panose="02020603050405020304" pitchFamily="18" charset="0"/>
                <a:hlinkClick r:id="rId2"/>
              </a:rPr>
              <a:t>http://studikam.ru/istoriya-sozdaniya-mgu</a:t>
            </a:r>
            <a:endParaRPr kumimoji="0" lang="ru-RU" altLang="ru-RU"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1800" b="1" i="0" u="none" strike="noStrike" kern="1200" cap="none" spc="0" normalizeH="0" baseline="0" noProof="0" dirty="0">
                <a:ln>
                  <a:noFill/>
                </a:ln>
                <a:solidFill>
                  <a:prstClr val="black"/>
                </a:solidFill>
                <a:effectLst/>
                <a:uLnTx/>
                <a:uFillTx/>
                <a:latin typeface="Cambria" panose="02040503050406030204" pitchFamily="18" charset="0"/>
                <a:ea typeface="Calibri" panose="020F0502020204030204" pitchFamily="34" charset="0"/>
                <a:cs typeface="Times New Roman" panose="02020603050405020304" pitchFamily="18" charset="0"/>
              </a:rPr>
              <a:t>История создания МГУ</a:t>
            </a:r>
            <a:endParaRPr kumimoji="0" lang="ru-RU" altLang="ru-RU"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38508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2297D99-7F66-83A1-5879-04281D1B6C03}"/>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1BC9C5B9-26EE-343C-2E44-D95E2DE0CAED}"/>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a:t>
            </a:r>
            <a:r>
              <a:rPr kumimoji="0" lang="ru-RU" sz="5400" b="1" i="0" u="none" strike="noStrike" kern="1200" cap="none" spc="300" normalizeH="0" baseline="0" noProof="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на 31 </a:t>
            </a: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марта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4" name="TextBox 3">
            <a:extLst>
              <a:ext uri="{FF2B5EF4-FFF2-40B4-BE49-F238E27FC236}">
                <a16:creationId xmlns:a16="http://schemas.microsoft.com/office/drawing/2014/main" id="{E42A5D61-749B-E50A-8A03-4048BA75C4D7}"/>
              </a:ext>
            </a:extLst>
          </p:cNvPr>
          <p:cNvSpPr txBox="1"/>
          <p:nvPr/>
        </p:nvSpPr>
        <p:spPr>
          <a:xfrm>
            <a:off x="465137" y="1333190"/>
            <a:ext cx="11726863" cy="3849644"/>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Прочитать тексты об истории МГУ (см. ссылку на сайте) и ответить на вопросы (полными предложениями):</a:t>
            </a:r>
          </a:p>
          <a:p>
            <a:pPr marL="457200" marR="0" lvl="1" indent="0" algn="l" defTabSz="914400" rtl="0" eaLnBrk="1" fontAlgn="auto" latinLnBrk="0" hangingPunct="1">
              <a:lnSpc>
                <a:spcPct val="120000"/>
              </a:lnSpc>
              <a:spcBef>
                <a:spcPts val="600"/>
              </a:spcBef>
              <a:spcAft>
                <a:spcPts val="60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1. Что меня удивило в истории МГУ.</a:t>
            </a:r>
          </a:p>
          <a:p>
            <a:pPr marL="457200" marR="0" lvl="1" indent="0" algn="l" defTabSz="914400" rtl="0" eaLnBrk="1" fontAlgn="auto" latinLnBrk="0" hangingPunct="1">
              <a:lnSpc>
                <a:spcPct val="120000"/>
              </a:lnSpc>
              <a:spcBef>
                <a:spcPts val="600"/>
              </a:spcBef>
              <a:spcAft>
                <a:spcPts val="60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2. Во что мне было сложно поверить.</a:t>
            </a:r>
          </a:p>
          <a:p>
            <a:pPr marL="457200" marR="0" lvl="1" indent="0" algn="l" defTabSz="914400" rtl="0" eaLnBrk="1" fontAlgn="auto" latinLnBrk="0" hangingPunct="1">
              <a:lnSpc>
                <a:spcPct val="120000"/>
              </a:lnSpc>
              <a:spcBef>
                <a:spcPts val="600"/>
              </a:spcBef>
              <a:spcAft>
                <a:spcPts val="60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3. О чем я уже знал(а).</a:t>
            </a:r>
          </a:p>
          <a:p>
            <a:pPr marL="457200" marR="0" lvl="1" indent="0" algn="l" defTabSz="914400" rtl="0" eaLnBrk="1" fontAlgn="auto" latinLnBrk="0" hangingPunct="1">
              <a:lnSpc>
                <a:spcPct val="120000"/>
              </a:lnSpc>
              <a:spcBef>
                <a:spcPts val="600"/>
              </a:spcBef>
              <a:spcAft>
                <a:spcPts val="60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4. Что мне особенно понравилось в текстах.</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2553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a:extLst>
            <a:ext uri="{FF2B5EF4-FFF2-40B4-BE49-F238E27FC236}">
              <a16:creationId xmlns:a16="http://schemas.microsoft.com/office/drawing/2014/main" id="{C9C935A7-81E4-6034-FA36-64D540F2A8D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68675E-4544-0181-D7AB-EB6A41057F10}"/>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3534D50F-16DC-A148-0DA4-6C70CC150024}"/>
              </a:ext>
            </a:extLst>
          </p:cNvPr>
          <p:cNvSpPr>
            <a:spLocks noGrp="1"/>
          </p:cNvSpPr>
          <p:nvPr>
            <p:ph idx="1"/>
          </p:nvPr>
        </p:nvSpPr>
        <p:spPr>
          <a:xfrm>
            <a:off x="315310" y="1040524"/>
            <a:ext cx="11645462" cy="5675586"/>
          </a:xfrm>
        </p:spPr>
        <p:txBody>
          <a:bodyPr>
            <a:normAutofit/>
          </a:bodyPr>
          <a:lstStyle/>
          <a:p>
            <a:pPr marL="0" indent="0" algn="ctr">
              <a:buNone/>
            </a:pPr>
            <a:r>
              <a:rPr lang="ru-RU" sz="4400" dirty="0">
                <a:solidFill>
                  <a:srgbClr val="FF0000"/>
                </a:solidFill>
                <a:effectLst>
                  <a:outerShdw blurRad="38100" dist="38100" dir="2700000" algn="tl">
                    <a:srgbClr val="000000">
                      <a:alpha val="43137"/>
                    </a:srgbClr>
                  </a:outerShdw>
                </a:effectLst>
                <a:latin typeface="Arial Black" panose="020B0A04020102020204" pitchFamily="34" charset="0"/>
              </a:rPr>
              <a:t>Аудиторный </a:t>
            </a:r>
            <a:r>
              <a:rPr lang="ru-RU" sz="9600" dirty="0">
                <a:solidFill>
                  <a:srgbClr val="FF0000"/>
                </a:solidFill>
                <a:effectLst>
                  <a:outerShdw blurRad="38100" dist="38100" dir="2700000" algn="tl">
                    <a:srgbClr val="000000">
                      <a:alpha val="43137"/>
                    </a:srgbClr>
                  </a:outerShdw>
                </a:effectLst>
                <a:latin typeface="Arial Black" panose="020B0A04020102020204" pitchFamily="34" charset="0"/>
              </a:rPr>
              <a:t>ТЕСТ</a:t>
            </a:r>
          </a:p>
          <a:p>
            <a:pPr marL="0" indent="0">
              <a:buNone/>
            </a:pPr>
            <a:endParaRPr lang="ru-RU" dirty="0"/>
          </a:p>
        </p:txBody>
      </p:sp>
      <p:sp>
        <p:nvSpPr>
          <p:cNvPr id="5" name="TextBox 4">
            <a:extLst>
              <a:ext uri="{FF2B5EF4-FFF2-40B4-BE49-F238E27FC236}">
                <a16:creationId xmlns:a16="http://schemas.microsoft.com/office/drawing/2014/main" id="{971AE174-EDFF-1DE8-B8C7-A9335E20C1F4}"/>
              </a:ext>
            </a:extLst>
          </p:cNvPr>
          <p:cNvSpPr txBox="1"/>
          <p:nvPr/>
        </p:nvSpPr>
        <p:spPr>
          <a:xfrm>
            <a:off x="2623931" y="3009108"/>
            <a:ext cx="755373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https://onlinetestpad.com/o2y6sqxydt5mi</a:t>
            </a:r>
          </a:p>
        </p:txBody>
      </p:sp>
      <p:sp>
        <p:nvSpPr>
          <p:cNvPr id="6" name="TextBox 5">
            <a:extLst>
              <a:ext uri="{FF2B5EF4-FFF2-40B4-BE49-F238E27FC236}">
                <a16:creationId xmlns:a16="http://schemas.microsoft.com/office/drawing/2014/main" id="{F63411FD-80A9-4FC6-DCC0-530D665F663C}"/>
              </a:ext>
            </a:extLst>
          </p:cNvPr>
          <p:cNvSpPr txBox="1"/>
          <p:nvPr/>
        </p:nvSpPr>
        <p:spPr>
          <a:xfrm>
            <a:off x="3180407" y="4554415"/>
            <a:ext cx="39741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Сдать до конца занятия</a:t>
            </a:r>
          </a:p>
        </p:txBody>
      </p:sp>
    </p:spTree>
    <p:extLst>
      <p:ext uri="{BB962C8B-B14F-4D97-AF65-F5344CB8AC3E}">
        <p14:creationId xmlns:p14="http://schemas.microsoft.com/office/powerpoint/2010/main" val="29893983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13484</TotalTime>
  <Words>1677</Words>
  <Application>Microsoft Office PowerPoint</Application>
  <PresentationFormat>Широкоэкранный</PresentationFormat>
  <Paragraphs>271</Paragraphs>
  <Slides>15</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15</vt:i4>
      </vt:variant>
    </vt:vector>
  </HeadingPairs>
  <TitlesOfParts>
    <vt:vector size="24" baseType="lpstr">
      <vt:lpstr>Arial</vt:lpstr>
      <vt:lpstr>Arial Black</vt:lpstr>
      <vt:lpstr>Book Antiqua</vt:lpstr>
      <vt:lpstr>Calibri</vt:lpstr>
      <vt:lpstr>Calibri Light</vt:lpstr>
      <vt:lpstr>Cambria</vt:lpstr>
      <vt:lpstr>Times New Roman</vt:lpstr>
      <vt:lpstr>Тема Office</vt:lpstr>
      <vt:lpstr>1_Тема Office</vt:lpstr>
      <vt:lpstr>Группа 101СА </vt:lpstr>
      <vt:lpstr>Презентация PowerPoint</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Презентация PowerPoint</vt:lpstr>
      <vt:lpstr>ОБРАЗОВАНИЕ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135</cp:revision>
  <dcterms:created xsi:type="dcterms:W3CDTF">2024-11-21T14:06:17Z</dcterms:created>
  <dcterms:modified xsi:type="dcterms:W3CDTF">2025-03-31T08:02:53Z</dcterms:modified>
</cp:coreProperties>
</file>