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4"/>
  </p:notesMasterIdLst>
  <p:sldIdLst>
    <p:sldId id="840" r:id="rId3"/>
    <p:sldId id="592" r:id="rId4"/>
    <p:sldId id="998" r:id="rId5"/>
    <p:sldId id="990" r:id="rId6"/>
    <p:sldId id="1060" r:id="rId7"/>
    <p:sldId id="1007" r:id="rId8"/>
    <p:sldId id="1008" r:id="rId9"/>
    <p:sldId id="1009" r:id="rId10"/>
    <p:sldId id="1010" r:id="rId11"/>
    <p:sldId id="1011" r:id="rId12"/>
    <p:sldId id="1012" r:id="rId13"/>
    <p:sldId id="1013" r:id="rId14"/>
    <p:sldId id="1014" r:id="rId15"/>
    <p:sldId id="1015" r:id="rId16"/>
    <p:sldId id="1058" r:id="rId17"/>
    <p:sldId id="1016" r:id="rId18"/>
    <p:sldId id="1017" r:id="rId19"/>
    <p:sldId id="1018" r:id="rId20"/>
    <p:sldId id="1019" r:id="rId21"/>
    <p:sldId id="1020" r:id="rId22"/>
    <p:sldId id="1021" r:id="rId23"/>
    <p:sldId id="1022" r:id="rId24"/>
    <p:sldId id="1023" r:id="rId25"/>
    <p:sldId id="1024" r:id="rId26"/>
    <p:sldId id="1025" r:id="rId27"/>
    <p:sldId id="1026" r:id="rId28"/>
    <p:sldId id="1027" r:id="rId29"/>
    <p:sldId id="1028" r:id="rId30"/>
    <p:sldId id="1029" r:id="rId31"/>
    <p:sldId id="1030" r:id="rId32"/>
    <p:sldId id="1031" r:id="rId33"/>
    <p:sldId id="1032" r:id="rId34"/>
    <p:sldId id="1033" r:id="rId35"/>
    <p:sldId id="1034" r:id="rId36"/>
    <p:sldId id="1035" r:id="rId37"/>
    <p:sldId id="1036" r:id="rId38"/>
    <p:sldId id="1037" r:id="rId39"/>
    <p:sldId id="1038" r:id="rId40"/>
    <p:sldId id="1039" r:id="rId41"/>
    <p:sldId id="1059" r:id="rId42"/>
    <p:sldId id="1042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123"/>
    <a:srgbClr val="D1DCF0"/>
    <a:srgbClr val="5530A0"/>
    <a:srgbClr val="6C4238"/>
    <a:srgbClr val="FF5050"/>
    <a:srgbClr val="BFA6C8"/>
    <a:srgbClr val="CCD9EF"/>
    <a:srgbClr val="DEE6F4"/>
    <a:srgbClr val="AEB6E4"/>
    <a:srgbClr val="C3A8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56" autoAdjust="0"/>
    <p:restoredTop sz="94660"/>
  </p:normalViewPr>
  <p:slideViewPr>
    <p:cSldViewPr snapToGrid="0">
      <p:cViewPr varScale="1">
        <p:scale>
          <a:sx n="57" d="100"/>
          <a:sy n="57" d="100"/>
        </p:scale>
        <p:origin x="62" y="4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4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06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16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10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87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9990" y="744993"/>
            <a:ext cx="542069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latin typeface="Calibri" panose="020F0502020204030204"/>
              </a:rPr>
              <a:t>2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latin typeface="Calibri" panose="020F0502020204030204"/>
              </a:rPr>
              <a:t>4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марта 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   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90" y="4851"/>
            <a:ext cx="542069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580553"/>
              </p:ext>
            </p:extLst>
          </p:nvPr>
        </p:nvGraphicFramePr>
        <p:xfrm>
          <a:off x="19990" y="1637545"/>
          <a:ext cx="5429227" cy="5076203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1058817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391481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344774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932290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339335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Расск.УЧ,РЯ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ауд. диал *5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7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 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 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  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\\\* 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 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\*\\\\ 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 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 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 80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*\* 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\\*\\*\ 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  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95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\\\**\\ 85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 92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\\\**\*\ 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023896"/>
              </p:ext>
            </p:extLst>
          </p:nvPr>
        </p:nvGraphicFramePr>
        <p:xfrm>
          <a:off x="5664200" y="0"/>
          <a:ext cx="6360742" cy="6712805"/>
        </p:xfrm>
        <a:graphic>
          <a:graphicData uri="http://schemas.openxmlformats.org/drawingml/2006/table">
            <a:tbl>
              <a:tblPr firstRow="1" firstCol="1" bandRow="1"/>
              <a:tblGrid>
                <a:gridCol w="355600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53824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9189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78314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870333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510506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660325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771629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412014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232785">
                  <a:extLst>
                    <a:ext uri="{9D8B030D-6E8A-4147-A177-3AD203B41FA5}">
                      <a16:colId xmlns:a16="http://schemas.microsoft.com/office/drawing/2014/main" val="3123376158"/>
                    </a:ext>
                  </a:extLst>
                </a:gridCol>
                <a:gridCol w="261761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  <a:gridCol w="261761">
                  <a:extLst>
                    <a:ext uri="{9D8B030D-6E8A-4147-A177-3AD203B41FA5}">
                      <a16:colId xmlns:a16="http://schemas.microsoft.com/office/drawing/2014/main" val="2955499898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Диалоги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Доп. Баллы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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Схема </a:t>
                      </a: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СистОбр</a:t>
                      </a: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Китая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Расск.УЧ,РЯ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Кайюн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*\\\+ 97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2.\\\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Чжихао 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96+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Юйсян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 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 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 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99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 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Цзявэнь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Чжихань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3.\\ 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Тяньцзы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 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#*85</a:t>
                      </a: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 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98+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Юньсяо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97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Муяо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97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96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дд3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1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 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 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98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1.\\\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 Сяоян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 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2066942" y="2644170"/>
            <a:ext cx="8058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548312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2B94A5-18C2-8E4E-3051-FC776B8D4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6B5CD1C-6E42-F7C3-3444-F56EB974F5F2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20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1082DC-AFC7-A1B1-6E02-0B9B357CF597}"/>
              </a:ext>
            </a:extLst>
          </p:cNvPr>
          <p:cNvSpPr txBox="1"/>
          <p:nvPr/>
        </p:nvSpPr>
        <p:spPr>
          <a:xfrm>
            <a:off x="260349" y="980813"/>
            <a:ext cx="11726863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prstClr val="black"/>
                </a:solidFill>
                <a:latin typeface="Calibri" panose="020F0502020204030204"/>
              </a:rPr>
              <a:t>Группы А и Б. Составить диалоги </a:t>
            </a: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студентов</a:t>
            </a:r>
            <a:br>
              <a:rPr lang="ru-RU" sz="36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о расписании и сдаче/несдаче зачётов</a:t>
            </a:r>
            <a:br>
              <a:rPr lang="ru-RU" sz="36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(как те, которые читали на занятии, но больше)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Работа в парах и тройках (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 есть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первой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группе должно быть </a:t>
            </a:r>
            <a:r>
              <a:rPr kumimoji="0" lang="ru-RU" sz="32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пар и одна тройка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 </a:t>
            </a:r>
            <a:r>
              <a:rPr kumimoji="0" lang="ru-RU" sz="3200" b="0" i="1" u="dbl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второй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lang="ru-RU" sz="3200" i="1" u="dbl" dirty="0">
                <a:solidFill>
                  <a:prstClr val="black"/>
                </a:solidFill>
                <a:latin typeface="Calibri" panose="020F0502020204030204"/>
              </a:rPr>
              <a:t>9 пар и одна тройка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lvl="0"/>
            <a:endParaRPr lang="ru-RU" sz="3200" dirty="0">
              <a:solidFill>
                <a:prstClr val="black"/>
              </a:solidFill>
              <a:latin typeface="Calibri" panose="020F0502020204030204"/>
            </a:endParaRPr>
          </a:p>
          <a:p>
            <a:pPr lvl="0"/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r>
              <a:rPr lang="ru-RU" sz="3200" b="1" dirty="0">
                <a:solidFill>
                  <a:prstClr val="black"/>
                </a:solidFill>
                <a:latin typeface="Calibri" panose="020F0502020204030204"/>
              </a:rPr>
              <a:t>Группа Б.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Составить схему, иллюстрирующую этапы образования в Китае.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700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E59CE5-37BB-0CED-8015-CE04078C3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59F2CF7-478A-533C-E6FC-861C3EAE556D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24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C92A38-81B4-F843-CB72-F2E4B6DA9149}"/>
              </a:ext>
            </a:extLst>
          </p:cNvPr>
          <p:cNvSpPr txBox="1"/>
          <p:nvPr/>
        </p:nvSpPr>
        <p:spPr>
          <a:xfrm>
            <a:off x="465137" y="1342626"/>
            <a:ext cx="1172686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Составить мини-рассказ с глаголами с корнем –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словосочетанием «русский язык».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Составлять текст нужно самостоятельно!!! Не используйте ИИ!!!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-15 предложений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, минимум по 5 использований.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7030A0"/>
              </a:solidFill>
              <a:latin typeface="Calibri" panose="020F0502020204030204"/>
            </a:endParaRPr>
          </a:p>
          <a:p>
            <a:r>
              <a:rPr lang="en-US" sz="3200" b="1" dirty="0">
                <a:solidFill>
                  <a:srgbClr val="7030A0"/>
                </a:solidFill>
                <a:latin typeface="Calibri" panose="020F0502020204030204"/>
              </a:rPr>
              <a:t>+ </a:t>
            </a:r>
            <a:r>
              <a:rPr lang="ru-RU" sz="3200" b="1" dirty="0">
                <a:solidFill>
                  <a:srgbClr val="7030A0"/>
                </a:solidFill>
                <a:latin typeface="Calibri" panose="020F0502020204030204"/>
              </a:rPr>
              <a:t>Группа Б. </a:t>
            </a:r>
            <a:r>
              <a:rPr lang="ru-RU" sz="3200" i="1" dirty="0">
                <a:solidFill>
                  <a:srgbClr val="7030A0"/>
                </a:solidFill>
                <a:latin typeface="Calibri" panose="020F0502020204030204"/>
              </a:rPr>
              <a:t>Прошлое задание — </a:t>
            </a:r>
            <a:r>
              <a:rPr lang="ru-RU" sz="3200" dirty="0">
                <a:solidFill>
                  <a:srgbClr val="7030A0"/>
                </a:solidFill>
                <a:latin typeface="Calibri" panose="020F0502020204030204"/>
              </a:rPr>
              <a:t>Составить схему, иллюстрирующую этапы образования в Китае — откорректировать ответ, чтобы не повторять первых докладчиков.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2377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6052C53-1996-433C-BCDD-B66AEE4D6F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16" b="1038"/>
          <a:stretch/>
        </p:blipFill>
        <p:spPr>
          <a:xfrm>
            <a:off x="365423" y="1926455"/>
            <a:ext cx="11608225" cy="307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0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BA7636-4E2D-1305-9ADC-DC148F093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>УЧИТЬСЯ</a:t>
            </a:r>
            <a:r>
              <a:rPr lang="ru-RU" dirty="0"/>
              <a:t> </a:t>
            </a:r>
            <a:r>
              <a:rPr lang="en-US" dirty="0"/>
              <a:t>vs</a:t>
            </a:r>
            <a:r>
              <a:rPr lang="ru-RU" dirty="0"/>
              <a:t>. ЗАНИМАТЬСЯ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A5036F-F651-981A-79CF-B90DA64A3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05169" cy="435133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7030A0"/>
                </a:solidFill>
              </a:rPr>
              <a:t>Посещать занятия по расписанию </a:t>
            </a:r>
            <a:r>
              <a:rPr lang="ru-RU" b="1" dirty="0">
                <a:solidFill>
                  <a:srgbClr val="7030A0"/>
                </a:solidFill>
              </a:rPr>
              <a:t>в учебном заведении</a:t>
            </a:r>
            <a:r>
              <a:rPr lang="ru-RU" dirty="0">
                <a:solidFill>
                  <a:srgbClr val="7030A0"/>
                </a:solidFill>
              </a:rPr>
              <a:t>.</a:t>
            </a:r>
          </a:p>
          <a:p>
            <a:r>
              <a:rPr lang="ru-RU" dirty="0"/>
              <a:t>Потом получить, окончив </a:t>
            </a:r>
            <a:r>
              <a:rPr lang="ru-RU" dirty="0">
                <a:solidFill>
                  <a:srgbClr val="7030A0"/>
                </a:solidFill>
              </a:rPr>
              <a:t>учебное заведение, документ об образовании</a:t>
            </a:r>
            <a:r>
              <a:rPr lang="ru-RU" dirty="0"/>
              <a:t>.</a:t>
            </a:r>
          </a:p>
          <a:p>
            <a:r>
              <a:rPr lang="ru-RU" dirty="0"/>
              <a:t>Получать какие-то </a:t>
            </a:r>
            <a:r>
              <a:rPr lang="ru-RU" b="1" dirty="0"/>
              <a:t>знания</a:t>
            </a:r>
            <a:r>
              <a:rPr lang="ru-RU" dirty="0"/>
              <a:t>, </a:t>
            </a:r>
            <a:r>
              <a:rPr lang="ru-RU" b="1" dirty="0"/>
              <a:t>навыки</a:t>
            </a:r>
            <a:r>
              <a:rPr lang="ru-RU" dirty="0"/>
              <a:t>, что будет подтверждено документом об образовании.</a:t>
            </a:r>
          </a:p>
          <a:p>
            <a:r>
              <a:rPr lang="ru-RU" dirty="0"/>
              <a:t>УЧИТЬСЯ ЧЕМУ = получать навык.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1EA9D22-7027-2C2C-629B-D49CC3D298F0}"/>
              </a:ext>
            </a:extLst>
          </p:cNvPr>
          <p:cNvSpPr txBox="1">
            <a:spLocks/>
          </p:cNvSpPr>
          <p:nvPr/>
        </p:nvSpPr>
        <p:spPr>
          <a:xfrm>
            <a:off x="5885329" y="1825625"/>
            <a:ext cx="573293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Посвящать своё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чему-то, какому-то занятию, делая что-то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Проводить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тратить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что-то, не обязательно получая при этом знания или навыки. Можно заниматься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любимым делом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хобби, тогда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получать только удовольствие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Можно при этом получать какие-то знания, навыки, но это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обязательно подтверждается документом.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ТРЕНИРОВАТЬСЯ</a:t>
            </a:r>
          </a:p>
        </p:txBody>
      </p:sp>
    </p:spTree>
    <p:extLst>
      <p:ext uri="{BB962C8B-B14F-4D97-AF65-F5344CB8AC3E}">
        <p14:creationId xmlns:p14="http://schemas.microsoft.com/office/powerpoint/2010/main" val="3740881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B8A49E-6AAB-45C3-B565-388EBD74949C}"/>
              </a:ext>
            </a:extLst>
          </p:cNvPr>
          <p:cNvSpPr txBox="1"/>
          <p:nvPr/>
        </p:nvSpPr>
        <p:spPr>
          <a:xfrm>
            <a:off x="467557" y="1242770"/>
            <a:ext cx="1106157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Анна Мария, где Пань Минь?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институте.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уверена? Мы все учимся в одной группе. И ты прекрасно знаешь, что занятия давно уже закончились.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Тьен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ты что, забыл! Она же по вторникам и четвергам занимается в театральном кружке.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действительно. Как это я забыл! А ты куда собираешься?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иду в библиотеку, потому что завтра у нас семинар по истории, а в общежитии мне все мешают заниматься. Кстати, ты тоже.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сейчас уйду. Не волнуйся. Я только хотел вам сказать, что завтра у нас в институте будет встреча с каким-то известным учёным... Фамилию я забыл. Но он занимается разработкой новых компьютерных систем. Вы пойдёте?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Конечно, пойдём.</a:t>
            </a:r>
          </a:p>
        </p:txBody>
      </p:sp>
    </p:spTree>
    <p:extLst>
      <p:ext uri="{BB962C8B-B14F-4D97-AF65-F5344CB8AC3E}">
        <p14:creationId xmlns:p14="http://schemas.microsoft.com/office/powerpoint/2010/main" val="4066709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F451BA-FC2F-4096-A199-3946C8DE7434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938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26D0C4-577E-4F57-B6D0-7440D0837E36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9287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0E1CF-9819-4FA6-A76E-F4C9EB38977C}"/>
              </a:ext>
            </a:extLst>
          </p:cNvPr>
          <p:cNvSpPr txBox="1"/>
          <p:nvPr/>
        </p:nvSpPr>
        <p:spPr>
          <a:xfrm>
            <a:off x="2895601" y="216718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13A229-1ADE-4244-AC3D-511EB8FDF9E0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209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0E1CF-9819-4FA6-A76E-F4C9EB38977C}"/>
              </a:ext>
            </a:extLst>
          </p:cNvPr>
          <p:cNvSpPr txBox="1"/>
          <p:nvPr/>
        </p:nvSpPr>
        <p:spPr>
          <a:xfrm>
            <a:off x="2895601" y="216718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A31A04-C2B0-42D8-A3FE-2772F56F7901}"/>
              </a:ext>
            </a:extLst>
          </p:cNvPr>
          <p:cNvSpPr txBox="1"/>
          <p:nvPr/>
        </p:nvSpPr>
        <p:spPr>
          <a:xfrm>
            <a:off x="2415153" y="28610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140A26-C739-4B8B-9E0B-0A2281B44FA2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406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935" y="14205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0E1CF-9819-4FA6-A76E-F4C9EB38977C}"/>
              </a:ext>
            </a:extLst>
          </p:cNvPr>
          <p:cNvSpPr txBox="1"/>
          <p:nvPr/>
        </p:nvSpPr>
        <p:spPr>
          <a:xfrm>
            <a:off x="2895601" y="216718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A31A04-C2B0-42D8-A3FE-2772F56F7901}"/>
              </a:ext>
            </a:extLst>
          </p:cNvPr>
          <p:cNvSpPr txBox="1"/>
          <p:nvPr/>
        </p:nvSpPr>
        <p:spPr>
          <a:xfrm>
            <a:off x="2415153" y="28610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F336BB-642E-42D1-B98F-822FCEEB1A68}"/>
              </a:ext>
            </a:extLst>
          </p:cNvPr>
          <p:cNvSpPr txBox="1"/>
          <p:nvPr/>
        </p:nvSpPr>
        <p:spPr>
          <a:xfrm>
            <a:off x="1730645" y="3554902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8A36DE-64DE-4697-9234-FA9B46F7D119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8616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0E1CF-9819-4FA6-A76E-F4C9EB38977C}"/>
              </a:ext>
            </a:extLst>
          </p:cNvPr>
          <p:cNvSpPr txBox="1"/>
          <p:nvPr/>
        </p:nvSpPr>
        <p:spPr>
          <a:xfrm>
            <a:off x="2895601" y="216718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A31A04-C2B0-42D8-A3FE-2772F56F7901}"/>
              </a:ext>
            </a:extLst>
          </p:cNvPr>
          <p:cNvSpPr txBox="1"/>
          <p:nvPr/>
        </p:nvSpPr>
        <p:spPr>
          <a:xfrm>
            <a:off x="2415153" y="28610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F336BB-642E-42D1-B98F-822FCEEB1A68}"/>
              </a:ext>
            </a:extLst>
          </p:cNvPr>
          <p:cNvSpPr txBox="1"/>
          <p:nvPr/>
        </p:nvSpPr>
        <p:spPr>
          <a:xfrm>
            <a:off x="1730645" y="3554902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6650CC-2367-4005-BBA3-AB1F214872BB}"/>
              </a:ext>
            </a:extLst>
          </p:cNvPr>
          <p:cNvSpPr txBox="1"/>
          <p:nvPr/>
        </p:nvSpPr>
        <p:spPr>
          <a:xfrm>
            <a:off x="2257587" y="4306950"/>
            <a:ext cx="3024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занимается/занимался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9318A-4471-4E47-9623-D6951ECCF576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4785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0E1CF-9819-4FA6-A76E-F4C9EB38977C}"/>
              </a:ext>
            </a:extLst>
          </p:cNvPr>
          <p:cNvSpPr txBox="1"/>
          <p:nvPr/>
        </p:nvSpPr>
        <p:spPr>
          <a:xfrm>
            <a:off x="2895601" y="216718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A31A04-C2B0-42D8-A3FE-2772F56F7901}"/>
              </a:ext>
            </a:extLst>
          </p:cNvPr>
          <p:cNvSpPr txBox="1"/>
          <p:nvPr/>
        </p:nvSpPr>
        <p:spPr>
          <a:xfrm>
            <a:off x="2415153" y="28610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F336BB-642E-42D1-B98F-822FCEEB1A68}"/>
              </a:ext>
            </a:extLst>
          </p:cNvPr>
          <p:cNvSpPr txBox="1"/>
          <p:nvPr/>
        </p:nvSpPr>
        <p:spPr>
          <a:xfrm>
            <a:off x="1730645" y="3554902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6650CC-2367-4005-BBA3-AB1F214872BB}"/>
              </a:ext>
            </a:extLst>
          </p:cNvPr>
          <p:cNvSpPr txBox="1"/>
          <p:nvPr/>
        </p:nvSpPr>
        <p:spPr>
          <a:xfrm>
            <a:off x="2257587" y="430695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B16AC4-FFFE-4192-9490-43B8A616B3F7}"/>
              </a:ext>
            </a:extLst>
          </p:cNvPr>
          <p:cNvSpPr txBox="1"/>
          <p:nvPr/>
        </p:nvSpPr>
        <p:spPr>
          <a:xfrm>
            <a:off x="1400014" y="505899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03B61C-8A07-4C47-B2C6-88C8DAD7BDA3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794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4F733F-28CF-0B90-13C3-AA8D74719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5C539-25D0-2FBE-114C-553637736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86F81D-C3FE-4018-A0D6-407809ADDF09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5CDEC2-A6B8-779D-6FDC-98079F919EB1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9A7F7B-C6E6-CA84-F3B9-9F3ADC23843E}"/>
              </a:ext>
            </a:extLst>
          </p:cNvPr>
          <p:cNvSpPr txBox="1"/>
          <p:nvPr/>
        </p:nvSpPr>
        <p:spPr>
          <a:xfrm>
            <a:off x="2895601" y="216718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E0C916-D0B8-2435-2003-4D86B35286AA}"/>
              </a:ext>
            </a:extLst>
          </p:cNvPr>
          <p:cNvSpPr txBox="1"/>
          <p:nvPr/>
        </p:nvSpPr>
        <p:spPr>
          <a:xfrm>
            <a:off x="2415153" y="28610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4AFBA9-0AA8-64C1-F41A-A5D5CDA870B1}"/>
              </a:ext>
            </a:extLst>
          </p:cNvPr>
          <p:cNvSpPr txBox="1"/>
          <p:nvPr/>
        </p:nvSpPr>
        <p:spPr>
          <a:xfrm>
            <a:off x="1730645" y="3554902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50DA02-004F-D326-5626-8A7A30B13BD5}"/>
              </a:ext>
            </a:extLst>
          </p:cNvPr>
          <p:cNvSpPr txBox="1"/>
          <p:nvPr/>
        </p:nvSpPr>
        <p:spPr>
          <a:xfrm>
            <a:off x="2257587" y="430695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EB7A04-E3B2-A4C7-E722-CFBC1FBD5B90}"/>
              </a:ext>
            </a:extLst>
          </p:cNvPr>
          <p:cNvSpPr txBox="1"/>
          <p:nvPr/>
        </p:nvSpPr>
        <p:spPr>
          <a:xfrm>
            <a:off x="1400014" y="505899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A3F580-A1EF-DB74-3BE8-53C3F7C0A04C}"/>
              </a:ext>
            </a:extLst>
          </p:cNvPr>
          <p:cNvSpPr txBox="1"/>
          <p:nvPr/>
        </p:nvSpPr>
        <p:spPr>
          <a:xfrm>
            <a:off x="5481235" y="505899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C717F2-13A1-3943-C320-C90541D7479A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314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0E1CF-9819-4FA6-A76E-F4C9EB38977C}"/>
              </a:ext>
            </a:extLst>
          </p:cNvPr>
          <p:cNvSpPr txBox="1"/>
          <p:nvPr/>
        </p:nvSpPr>
        <p:spPr>
          <a:xfrm>
            <a:off x="2895601" y="216718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A31A04-C2B0-42D8-A3FE-2772F56F7901}"/>
              </a:ext>
            </a:extLst>
          </p:cNvPr>
          <p:cNvSpPr txBox="1"/>
          <p:nvPr/>
        </p:nvSpPr>
        <p:spPr>
          <a:xfrm>
            <a:off x="2415153" y="28610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F336BB-642E-42D1-B98F-822FCEEB1A68}"/>
              </a:ext>
            </a:extLst>
          </p:cNvPr>
          <p:cNvSpPr txBox="1"/>
          <p:nvPr/>
        </p:nvSpPr>
        <p:spPr>
          <a:xfrm>
            <a:off x="1730645" y="3554902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6650CC-2367-4005-BBA3-AB1F214872BB}"/>
              </a:ext>
            </a:extLst>
          </p:cNvPr>
          <p:cNvSpPr txBox="1"/>
          <p:nvPr/>
        </p:nvSpPr>
        <p:spPr>
          <a:xfrm>
            <a:off x="2257587" y="430695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B16AC4-FFFE-4192-9490-43B8A616B3F7}"/>
              </a:ext>
            </a:extLst>
          </p:cNvPr>
          <p:cNvSpPr txBox="1"/>
          <p:nvPr/>
        </p:nvSpPr>
        <p:spPr>
          <a:xfrm>
            <a:off x="1400014" y="505899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E5BE91-26CD-438F-85FF-0C40A80143DE}"/>
              </a:ext>
            </a:extLst>
          </p:cNvPr>
          <p:cNvSpPr txBox="1"/>
          <p:nvPr/>
        </p:nvSpPr>
        <p:spPr>
          <a:xfrm>
            <a:off x="5481235" y="505899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DF54FD-3324-4852-8B06-5D7969D3446D}"/>
              </a:ext>
            </a:extLst>
          </p:cNvPr>
          <p:cNvSpPr txBox="1"/>
          <p:nvPr/>
        </p:nvSpPr>
        <p:spPr>
          <a:xfrm>
            <a:off x="9793300" y="5776706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11A7BC-FC88-4935-9A33-4809C7FE8A8A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321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93A371-8A40-4AD0-ACFE-D3DE3E663AEF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5587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430281" y="1051437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EB640D-4995-4BB5-8F55-5FDDFD901020}"/>
              </a:ext>
            </a:extLst>
          </p:cNvPr>
          <p:cNvSpPr txBox="1"/>
          <p:nvPr/>
        </p:nvSpPr>
        <p:spPr>
          <a:xfrm>
            <a:off x="37069" y="487264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974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380854" y="98401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C7877-DE94-4A29-9C17-30267EED2394}"/>
              </a:ext>
            </a:extLst>
          </p:cNvPr>
          <p:cNvSpPr txBox="1"/>
          <p:nvPr/>
        </p:nvSpPr>
        <p:spPr>
          <a:xfrm>
            <a:off x="2350576" y="19512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08BB67-B673-4CC8-86E6-E382F6BEFE2A}"/>
              </a:ext>
            </a:extLst>
          </p:cNvPr>
          <p:cNvSpPr txBox="1"/>
          <p:nvPr/>
        </p:nvSpPr>
        <p:spPr>
          <a:xfrm>
            <a:off x="37069" y="487264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2971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380854" y="1005924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C7877-DE94-4A29-9C17-30267EED2394}"/>
              </a:ext>
            </a:extLst>
          </p:cNvPr>
          <p:cNvSpPr txBox="1"/>
          <p:nvPr/>
        </p:nvSpPr>
        <p:spPr>
          <a:xfrm>
            <a:off x="2350576" y="19512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4D25F-C874-428F-BD6A-1BD5296CF7C5}"/>
              </a:ext>
            </a:extLst>
          </p:cNvPr>
          <p:cNvSpPr txBox="1"/>
          <p:nvPr/>
        </p:nvSpPr>
        <p:spPr>
          <a:xfrm>
            <a:off x="8410414" y="232054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1E7D8F-478E-4459-9294-83411EF8F8E4}"/>
              </a:ext>
            </a:extLst>
          </p:cNvPr>
          <p:cNvSpPr txBox="1"/>
          <p:nvPr/>
        </p:nvSpPr>
        <p:spPr>
          <a:xfrm>
            <a:off x="37069" y="487264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8408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380854" y="1012187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C7877-DE94-4A29-9C17-30267EED2394}"/>
              </a:ext>
            </a:extLst>
          </p:cNvPr>
          <p:cNvSpPr txBox="1"/>
          <p:nvPr/>
        </p:nvSpPr>
        <p:spPr>
          <a:xfrm>
            <a:off x="2350576" y="19512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4D25F-C874-428F-BD6A-1BD5296CF7C5}"/>
              </a:ext>
            </a:extLst>
          </p:cNvPr>
          <p:cNvSpPr txBox="1"/>
          <p:nvPr/>
        </p:nvSpPr>
        <p:spPr>
          <a:xfrm>
            <a:off x="8410414" y="232054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02DF43-D8F8-4BA8-9BC1-ADED19004C6F}"/>
              </a:ext>
            </a:extLst>
          </p:cNvPr>
          <p:cNvSpPr txBox="1"/>
          <p:nvPr/>
        </p:nvSpPr>
        <p:spPr>
          <a:xfrm>
            <a:off x="5636217" y="3408566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C22DC2-1D18-43FE-B7D7-F9DF39A515A6}"/>
              </a:ext>
            </a:extLst>
          </p:cNvPr>
          <p:cNvSpPr txBox="1"/>
          <p:nvPr/>
        </p:nvSpPr>
        <p:spPr>
          <a:xfrm>
            <a:off x="37068" y="487264"/>
            <a:ext cx="12222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304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380854" y="1012187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C7877-DE94-4A29-9C17-30267EED2394}"/>
              </a:ext>
            </a:extLst>
          </p:cNvPr>
          <p:cNvSpPr txBox="1"/>
          <p:nvPr/>
        </p:nvSpPr>
        <p:spPr>
          <a:xfrm>
            <a:off x="2350576" y="19512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4D25F-C874-428F-BD6A-1BD5296CF7C5}"/>
              </a:ext>
            </a:extLst>
          </p:cNvPr>
          <p:cNvSpPr txBox="1"/>
          <p:nvPr/>
        </p:nvSpPr>
        <p:spPr>
          <a:xfrm>
            <a:off x="8410414" y="232054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02DF43-D8F8-4BA8-9BC1-ADED19004C6F}"/>
              </a:ext>
            </a:extLst>
          </p:cNvPr>
          <p:cNvSpPr txBox="1"/>
          <p:nvPr/>
        </p:nvSpPr>
        <p:spPr>
          <a:xfrm>
            <a:off x="5636217" y="3408566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8C0A41-48EC-4F36-B7F2-607B4C97FF84}"/>
              </a:ext>
            </a:extLst>
          </p:cNvPr>
          <p:cNvSpPr txBox="1"/>
          <p:nvPr/>
        </p:nvSpPr>
        <p:spPr>
          <a:xfrm>
            <a:off x="926023" y="40203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занимаемся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D93C9E-B3E9-4A4A-95E1-6D8772EF1A2C}"/>
              </a:ext>
            </a:extLst>
          </p:cNvPr>
          <p:cNvSpPr txBox="1"/>
          <p:nvPr/>
        </p:nvSpPr>
        <p:spPr>
          <a:xfrm>
            <a:off x="37068" y="487264"/>
            <a:ext cx="12400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67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380854" y="96064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C7877-DE94-4A29-9C17-30267EED2394}"/>
              </a:ext>
            </a:extLst>
          </p:cNvPr>
          <p:cNvSpPr txBox="1"/>
          <p:nvPr/>
        </p:nvSpPr>
        <p:spPr>
          <a:xfrm>
            <a:off x="2350576" y="19512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4D25F-C874-428F-BD6A-1BD5296CF7C5}"/>
              </a:ext>
            </a:extLst>
          </p:cNvPr>
          <p:cNvSpPr txBox="1"/>
          <p:nvPr/>
        </p:nvSpPr>
        <p:spPr>
          <a:xfrm>
            <a:off x="8410414" y="232054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02DF43-D8F8-4BA8-9BC1-ADED19004C6F}"/>
              </a:ext>
            </a:extLst>
          </p:cNvPr>
          <p:cNvSpPr txBox="1"/>
          <p:nvPr/>
        </p:nvSpPr>
        <p:spPr>
          <a:xfrm>
            <a:off x="5636217" y="3408566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8C0A41-48EC-4F36-B7F2-607B4C97FF84}"/>
              </a:ext>
            </a:extLst>
          </p:cNvPr>
          <p:cNvSpPr txBox="1"/>
          <p:nvPr/>
        </p:nvSpPr>
        <p:spPr>
          <a:xfrm>
            <a:off x="926023" y="40203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занимаемся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A2C89B-60CD-4BFB-9D33-563099B1AD4C}"/>
              </a:ext>
            </a:extLst>
          </p:cNvPr>
          <p:cNvSpPr txBox="1"/>
          <p:nvPr/>
        </p:nvSpPr>
        <p:spPr>
          <a:xfrm>
            <a:off x="9045845" y="446713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257132-BA8E-41F8-884D-655512F1809D}"/>
              </a:ext>
            </a:extLst>
          </p:cNvPr>
          <p:cNvSpPr txBox="1"/>
          <p:nvPr/>
        </p:nvSpPr>
        <p:spPr>
          <a:xfrm>
            <a:off x="37069" y="487264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322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380854" y="967157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C7877-DE94-4A29-9C17-30267EED2394}"/>
              </a:ext>
            </a:extLst>
          </p:cNvPr>
          <p:cNvSpPr txBox="1"/>
          <p:nvPr/>
        </p:nvSpPr>
        <p:spPr>
          <a:xfrm>
            <a:off x="2350576" y="19512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4D25F-C874-428F-BD6A-1BD5296CF7C5}"/>
              </a:ext>
            </a:extLst>
          </p:cNvPr>
          <p:cNvSpPr txBox="1"/>
          <p:nvPr/>
        </p:nvSpPr>
        <p:spPr>
          <a:xfrm>
            <a:off x="8410414" y="232054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02DF43-D8F8-4BA8-9BC1-ADED19004C6F}"/>
              </a:ext>
            </a:extLst>
          </p:cNvPr>
          <p:cNvSpPr txBox="1"/>
          <p:nvPr/>
        </p:nvSpPr>
        <p:spPr>
          <a:xfrm>
            <a:off x="5636217" y="3408566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8C0A41-48EC-4F36-B7F2-607B4C97FF84}"/>
              </a:ext>
            </a:extLst>
          </p:cNvPr>
          <p:cNvSpPr txBox="1"/>
          <p:nvPr/>
        </p:nvSpPr>
        <p:spPr>
          <a:xfrm>
            <a:off x="926023" y="40203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занимаемся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A2C89B-60CD-4BFB-9D33-563099B1AD4C}"/>
              </a:ext>
            </a:extLst>
          </p:cNvPr>
          <p:cNvSpPr txBox="1"/>
          <p:nvPr/>
        </p:nvSpPr>
        <p:spPr>
          <a:xfrm>
            <a:off x="9045845" y="446713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2C00EA-5A8D-4426-8249-8CB876A66A1E}"/>
              </a:ext>
            </a:extLst>
          </p:cNvPr>
          <p:cNvSpPr txBox="1"/>
          <p:nvPr/>
        </p:nvSpPr>
        <p:spPr>
          <a:xfrm>
            <a:off x="5434599" y="547648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учатся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4C4A1A-AD84-4635-8D68-F3F131121E1A}"/>
              </a:ext>
            </a:extLst>
          </p:cNvPr>
          <p:cNvSpPr txBox="1"/>
          <p:nvPr/>
        </p:nvSpPr>
        <p:spPr>
          <a:xfrm>
            <a:off x="4065722" y="547648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0C7A82-831E-4A17-A4DB-AE0FB3CA95C9}"/>
              </a:ext>
            </a:extLst>
          </p:cNvPr>
          <p:cNvSpPr txBox="1"/>
          <p:nvPr/>
        </p:nvSpPr>
        <p:spPr>
          <a:xfrm>
            <a:off x="37068" y="487264"/>
            <a:ext cx="1234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CDEF7B-9E73-5E66-8E0F-C239FFD36C9B}"/>
              </a:ext>
            </a:extLst>
          </p:cNvPr>
          <p:cNvSpPr txBox="1"/>
          <p:nvPr/>
        </p:nvSpPr>
        <p:spPr>
          <a:xfrm>
            <a:off x="4380854" y="6180881"/>
            <a:ext cx="3918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посещают курсы, тратят время, чтобы научиться…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4C6C95-4FC2-BD57-352F-3586FCD33CEC}"/>
              </a:ext>
            </a:extLst>
          </p:cNvPr>
          <p:cNvSpPr txBox="1"/>
          <p:nvPr/>
        </p:nvSpPr>
        <p:spPr>
          <a:xfrm>
            <a:off x="6582478" y="5231990"/>
            <a:ext cx="4502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курсы выдадут документ, который позволит управлять автомобилем</a:t>
            </a:r>
          </a:p>
        </p:txBody>
      </p:sp>
    </p:spTree>
    <p:extLst>
      <p:ext uri="{BB962C8B-B14F-4D97-AF65-F5344CB8AC3E}">
        <p14:creationId xmlns:p14="http://schemas.microsoft.com/office/powerpoint/2010/main" val="1497771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A3086-DF48-0AF3-AF84-37A0995C1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F9D0AF-5084-0812-74C2-D74F6013B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ru-RU" dirty="0"/>
              <a:t>ЗАНИМАТЬСЯ </a:t>
            </a:r>
            <a:r>
              <a:rPr lang="ru-RU" i="1" dirty="0" err="1"/>
              <a:t>нсв</a:t>
            </a:r>
            <a:endParaRPr lang="ru-RU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63ED8D-8DC7-379B-03FB-DC699DCA7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777" y="62335"/>
            <a:ext cx="3143491" cy="25264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НАСТ.ВРЕМЯ</a:t>
            </a:r>
          </a:p>
          <a:p>
            <a:r>
              <a:rPr lang="ru-RU" dirty="0"/>
              <a:t>я занимаюсь</a:t>
            </a:r>
          </a:p>
          <a:p>
            <a:r>
              <a:rPr lang="ru-RU" dirty="0"/>
              <a:t>ты занимаешься</a:t>
            </a:r>
          </a:p>
          <a:p>
            <a:r>
              <a:rPr lang="ru-RU" dirty="0"/>
              <a:t>он занимается</a:t>
            </a:r>
          </a:p>
          <a:p>
            <a:r>
              <a:rPr lang="ru-RU" dirty="0"/>
              <a:t>мы занимаемся</a:t>
            </a:r>
          </a:p>
          <a:p>
            <a:r>
              <a:rPr lang="ru-RU" dirty="0"/>
              <a:t>вы занимаетесь</a:t>
            </a:r>
          </a:p>
          <a:p>
            <a:r>
              <a:rPr lang="ru-RU" dirty="0"/>
              <a:t>они занимаются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4816C4-1004-CCD0-C4A1-AFE9160614CD}"/>
              </a:ext>
            </a:extLst>
          </p:cNvPr>
          <p:cNvSpPr txBox="1"/>
          <p:nvPr/>
        </p:nvSpPr>
        <p:spPr>
          <a:xfrm>
            <a:off x="6950597" y="19497"/>
            <a:ext cx="36228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БУД.ВРЕМЯ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буду заниматься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будешь заниматься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будет заниматься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будет заниматься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будем заниматься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будете заниматься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будут заниматься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CBA330-424F-DE49-8CB7-819E9C16ACD7}"/>
              </a:ext>
            </a:extLst>
          </p:cNvPr>
          <p:cNvSpPr txBox="1"/>
          <p:nvPr/>
        </p:nvSpPr>
        <p:spPr>
          <a:xfrm>
            <a:off x="931279" y="1136540"/>
            <a:ext cx="25001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ВРЕМЯ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занимался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занималась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оно занималось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занимались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BAE74C8-D948-13A0-9FBD-A658DC5BA44B}"/>
              </a:ext>
            </a:extLst>
          </p:cNvPr>
          <p:cNvSpPr txBox="1">
            <a:spLocks/>
          </p:cNvSpPr>
          <p:nvPr/>
        </p:nvSpPr>
        <p:spPr>
          <a:xfrm>
            <a:off x="101761" y="3364546"/>
            <a:ext cx="33730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ЗАНЯТЬСЯ </a:t>
            </a:r>
            <a:r>
              <a:rPr kumimoji="0" lang="ru-RU" sz="4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св</a:t>
            </a:r>
            <a:endParaRPr kumimoji="0" lang="ru-RU" sz="4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77E85F-6B63-FF62-FD11-926A6138887E}"/>
              </a:ext>
            </a:extLst>
          </p:cNvPr>
          <p:cNvSpPr txBox="1"/>
          <p:nvPr/>
        </p:nvSpPr>
        <p:spPr>
          <a:xfrm>
            <a:off x="101761" y="4765992"/>
            <a:ext cx="31367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ПРОШ.ВРЕМЯ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занялся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занялась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оно занялось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занялись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C664D4-8753-A454-49EF-5D1431507079}"/>
              </a:ext>
            </a:extLst>
          </p:cNvPr>
          <p:cNvSpPr txBox="1"/>
          <p:nvPr/>
        </p:nvSpPr>
        <p:spPr>
          <a:xfrm>
            <a:off x="3266473" y="4714138"/>
            <a:ext cx="152785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НАСТ. ВРЕМЯ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НЕТ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6F424C-2F51-8EC4-675C-3F6CDC66ED4F}"/>
              </a:ext>
            </a:extLst>
          </p:cNvPr>
          <p:cNvSpPr txBox="1"/>
          <p:nvPr/>
        </p:nvSpPr>
        <p:spPr>
          <a:xfrm>
            <a:off x="5451195" y="4027328"/>
            <a:ext cx="3892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БУД. ВРЕМЯ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займусь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займёшься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он/она/оно займётся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займёмся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 займётесь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займутся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8F8B21-F205-7D5A-977B-9CDA60C8E7AE}"/>
              </a:ext>
            </a:extLst>
          </p:cNvPr>
          <p:cNvSpPr txBox="1"/>
          <p:nvPr/>
        </p:nvSpPr>
        <p:spPr>
          <a:xfrm>
            <a:off x="9144000" y="4294208"/>
            <a:ext cx="26969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ДЕЕПРИЧАСТИЕ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занявшись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ПРИЧАСТИЕ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занявшийся (-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аяся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ИМЕРАТИВ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займись, займитесь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4DCA9A-A81E-52BE-8805-3D53B3612C89}"/>
              </a:ext>
            </a:extLst>
          </p:cNvPr>
          <p:cNvSpPr txBox="1"/>
          <p:nvPr/>
        </p:nvSpPr>
        <p:spPr>
          <a:xfrm>
            <a:off x="5775768" y="2613868"/>
            <a:ext cx="6416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ДЕЕПРИЧАСТИЕ занимаясь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ПРИЧАСТИЕ занимающийся (-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аяся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…), занимавшийся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ИМПЕРАТИВ занимайся, занимайтесь</a:t>
            </a:r>
          </a:p>
        </p:txBody>
      </p:sp>
    </p:spTree>
    <p:extLst>
      <p:ext uri="{BB962C8B-B14F-4D97-AF65-F5344CB8AC3E}">
        <p14:creationId xmlns:p14="http://schemas.microsoft.com/office/powerpoint/2010/main" val="3347758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3CC3620-2DE2-B72B-ABF1-1BD0185E6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5114"/>
            <a:ext cx="10515600" cy="616930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ru-RU" sz="3600" dirty="0"/>
              <a:t>УЧИТЬ</a:t>
            </a:r>
            <a:r>
              <a:rPr lang="ru-RU" sz="3600" b="1" dirty="0">
                <a:solidFill>
                  <a:srgbClr val="FF0000"/>
                </a:solidFill>
              </a:rPr>
              <a:t>СЯ</a:t>
            </a:r>
            <a:r>
              <a:rPr lang="ru-RU" sz="3600" dirty="0"/>
              <a:t> где, сколько, как, когда, с кем, </a:t>
            </a: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чему</a:t>
            </a:r>
            <a:r>
              <a:rPr lang="ru-RU" sz="3600" dirty="0"/>
              <a:t> …..</a:t>
            </a:r>
          </a:p>
          <a:p>
            <a:pPr>
              <a:lnSpc>
                <a:spcPct val="200000"/>
              </a:lnSpc>
            </a:pPr>
            <a:r>
              <a:rPr lang="ru-RU" sz="3600" dirty="0"/>
              <a:t>УЧИТЬ </a:t>
            </a:r>
            <a:r>
              <a:rPr lang="ru-RU" sz="36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ru-RU" sz="3600" b="1" dirty="0"/>
              <a:t>/</a:t>
            </a:r>
            <a:r>
              <a:rPr lang="ru-RU" sz="36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</a:t>
            </a:r>
            <a:r>
              <a:rPr lang="ru-RU" sz="3600" dirty="0"/>
              <a:t>, </a:t>
            </a: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чему</a:t>
            </a:r>
            <a:r>
              <a:rPr lang="ru-RU" sz="3600" dirty="0"/>
              <a:t>….</a:t>
            </a:r>
          </a:p>
          <a:p>
            <a:pPr>
              <a:lnSpc>
                <a:spcPct val="200000"/>
              </a:lnSpc>
            </a:pPr>
            <a:r>
              <a:rPr lang="ru-RU" sz="3600" dirty="0"/>
              <a:t>ЗАНИМАТЬ</a:t>
            </a:r>
            <a:r>
              <a:rPr lang="ru-RU" sz="3600" b="1" dirty="0">
                <a:solidFill>
                  <a:srgbClr val="FF0000"/>
                </a:solidFill>
              </a:rPr>
              <a:t>СЯ</a:t>
            </a:r>
            <a:r>
              <a:rPr lang="ru-RU" sz="3600" dirty="0"/>
              <a:t> где, сколько, как, когда, </a:t>
            </a: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кем</a:t>
            </a:r>
            <a:r>
              <a:rPr lang="ru-RU" sz="3600" dirty="0"/>
              <a:t>, </a:t>
            </a: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</a:t>
            </a:r>
            <a:r>
              <a:rPr lang="ru-RU" sz="3600" dirty="0"/>
              <a:t> … </a:t>
            </a:r>
          </a:p>
          <a:p>
            <a:pPr>
              <a:lnSpc>
                <a:spcPct val="200000"/>
              </a:lnSpc>
            </a:pPr>
            <a:r>
              <a:rPr lang="ru-RU" sz="3600" dirty="0"/>
              <a:t>ГОТОВИТЬ</a:t>
            </a:r>
            <a:r>
              <a:rPr lang="ru-RU" sz="3600" b="1" dirty="0">
                <a:solidFill>
                  <a:srgbClr val="FF0000"/>
                </a:solidFill>
              </a:rPr>
              <a:t>СЯ</a:t>
            </a:r>
            <a:r>
              <a:rPr lang="ru-RU" sz="3600" dirty="0"/>
              <a:t> где, как, когда, </a:t>
            </a: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чему </a:t>
            </a:r>
            <a:r>
              <a:rPr lang="ru-RU" sz="3600" dirty="0"/>
              <a:t>…</a:t>
            </a:r>
          </a:p>
          <a:p>
            <a:pPr>
              <a:lnSpc>
                <a:spcPct val="200000"/>
              </a:lnSpc>
            </a:pPr>
            <a:r>
              <a:rPr lang="ru-RU" sz="3600" dirty="0"/>
              <a:t>ГОТОВИТЬ </a:t>
            </a:r>
            <a:r>
              <a:rPr lang="ru-RU" sz="36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ru-RU" sz="3600" b="1" dirty="0"/>
              <a:t>/</a:t>
            </a:r>
            <a:r>
              <a:rPr lang="ru-RU" sz="36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</a:t>
            </a:r>
            <a:r>
              <a:rPr lang="ru-RU" sz="3600" dirty="0"/>
              <a:t>, </a:t>
            </a: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чему </a:t>
            </a:r>
            <a:endParaRPr lang="ru-RU" sz="3600" dirty="0"/>
          </a:p>
          <a:p>
            <a:pPr>
              <a:lnSpc>
                <a:spcPct val="200000"/>
              </a:lnSpc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148506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444549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18446" y="2459613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632598" y="4163026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2464289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01800" y="2459613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615953" y="4154149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40438854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890703" y="2459613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604855" y="4145272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18179846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19555" y="2432980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633708" y="4127516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4574827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891814" y="2459613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605966" y="4122747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19933251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18447" y="2489035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325950" y="4335811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26669768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09569" y="2476049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343704" y="4322825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42748183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36203" y="2458293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343703" y="4303317"/>
            <a:ext cx="80342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5D288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   </a:t>
            </a:r>
          </a:p>
        </p:txBody>
      </p:sp>
    </p:spTree>
    <p:extLst>
      <p:ext uri="{BB962C8B-B14F-4D97-AF65-F5344CB8AC3E}">
        <p14:creationId xmlns:p14="http://schemas.microsoft.com/office/powerpoint/2010/main" val="1456064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36202" y="2459613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308193" y="4305957"/>
            <a:ext cx="80342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5D288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   </a:t>
            </a:r>
          </a:p>
        </p:txBody>
      </p:sp>
    </p:spTree>
    <p:extLst>
      <p:ext uri="{BB962C8B-B14F-4D97-AF65-F5344CB8AC3E}">
        <p14:creationId xmlns:p14="http://schemas.microsoft.com/office/powerpoint/2010/main" val="31104003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842985" y="2415512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210539" y="4262288"/>
            <a:ext cx="80342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   </a:t>
            </a:r>
          </a:p>
        </p:txBody>
      </p:sp>
    </p:spTree>
    <p:extLst>
      <p:ext uri="{BB962C8B-B14F-4D97-AF65-F5344CB8AC3E}">
        <p14:creationId xmlns:p14="http://schemas.microsoft.com/office/powerpoint/2010/main" val="38293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829670" y="2400609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237172" y="4247385"/>
            <a:ext cx="80342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изучаю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   </a:t>
            </a:r>
          </a:p>
        </p:txBody>
      </p:sp>
    </p:spTree>
    <p:extLst>
      <p:ext uri="{BB962C8B-B14F-4D97-AF65-F5344CB8AC3E}">
        <p14:creationId xmlns:p14="http://schemas.microsoft.com/office/powerpoint/2010/main" val="2388363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811915" y="2403277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254926" y="4250053"/>
            <a:ext cx="80342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изучаю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занимаешься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   </a:t>
            </a:r>
          </a:p>
        </p:txBody>
      </p:sp>
    </p:spTree>
    <p:extLst>
      <p:ext uri="{BB962C8B-B14F-4D97-AF65-F5344CB8AC3E}">
        <p14:creationId xmlns:p14="http://schemas.microsoft.com/office/powerpoint/2010/main" val="16608928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817093" y="2405027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263806" y="4251803"/>
            <a:ext cx="80342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изучаю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занимаешься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2862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FE258F-AB29-A9E4-D066-FBF576B7A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EA8250D-C547-89CF-2CF7-BAE3B4B82F4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Самостоятельная работа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7C6339-163C-A05A-CD4C-720BE7F24A1C}"/>
              </a:ext>
            </a:extLst>
          </p:cNvPr>
          <p:cNvSpPr txBox="1"/>
          <p:nvPr/>
        </p:nvSpPr>
        <p:spPr>
          <a:xfrm>
            <a:off x="855095" y="890764"/>
            <a:ext cx="11132118" cy="2127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Группа А.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парам: диалоги с глаголами учить, учиться, заниматься, готовиться…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8AF062-89F5-651E-0A40-1C70E19FC2B6}"/>
              </a:ext>
            </a:extLst>
          </p:cNvPr>
          <p:cNvSpPr txBox="1">
            <a:spLocks/>
          </p:cNvSpPr>
          <p:nvPr/>
        </p:nvSpPr>
        <p:spPr>
          <a:xfrm>
            <a:off x="361950" y="3518946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24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65DE2C-6B40-B68B-619C-5B9DE0712A43}"/>
              </a:ext>
            </a:extLst>
          </p:cNvPr>
          <p:cNvSpPr txBox="1"/>
          <p:nvPr/>
        </p:nvSpPr>
        <p:spPr>
          <a:xfrm>
            <a:off x="855095" y="4470113"/>
            <a:ext cx="11726863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prstClr val="black"/>
                </a:solidFill>
                <a:latin typeface="Calibri" panose="020F0502020204030204"/>
              </a:rPr>
              <a:t>Группа Б.</a:t>
            </a:r>
          </a:p>
          <a:p>
            <a:r>
              <a:rPr lang="ru-RU" sz="3200" i="1" dirty="0">
                <a:solidFill>
                  <a:prstClr val="black"/>
                </a:solidFill>
                <a:latin typeface="Calibri" panose="020F0502020204030204"/>
              </a:rPr>
              <a:t>Прошлое задание —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Составить схему, иллюстрирующую этапы образования в Китае — откорректировать ответ, чтобы не повторять первых докладчиков.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6340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9E9B28-30E4-4BC8-DFAF-EA4097B40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21A0DEA-07E0-BE36-3B37-0B6DABEC464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27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373BF-AFB6-2B06-DFF6-E1497FABA6A5}"/>
              </a:ext>
            </a:extLst>
          </p:cNvPr>
          <p:cNvSpPr txBox="1"/>
          <p:nvPr/>
        </p:nvSpPr>
        <p:spPr>
          <a:xfrm>
            <a:off x="260351" y="868730"/>
            <a:ext cx="11726862" cy="5996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Лексико-грамматический тест по теме.  «Образование-2»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https://onlinetestpad.com/s5syobawe46uq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Подготовиться к аудиторному лексико-грамматическому тесту.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ru-RU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Варианты занятия 27 марта для группы Б:</a:t>
            </a:r>
            <a:br>
              <a:rPr lang="ru-RU" sz="2400" dirty="0">
                <a:solidFill>
                  <a:prstClr val="black"/>
                </a:solidFill>
                <a:latin typeface="Calibri" panose="020F0502020204030204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 приходите одновременно с группой А; затем те, кто сдал задание со схемой образования в Китае, вместе с группой А уходит писать тест (его нужно будет сдать до 13:15); а те, кто не сдал схемы, остается и идет писать тест после сдачи ДЗ;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 на занятие все приходят в обычное время (13:30) и потом пишут тест до 15:45, а те, кто не сдал схему, — раньше, когда я отпущу группу А на тест (и сообщу об этом в чате).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Решите и сообщите мне о своем выборе.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2326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13638</TotalTime>
  <Words>4399</Words>
  <Application>Microsoft Office PowerPoint</Application>
  <PresentationFormat>Широкоэкранный</PresentationFormat>
  <Paragraphs>854</Paragraphs>
  <Slides>41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41</vt:i4>
      </vt:variant>
    </vt:vector>
  </HeadingPairs>
  <TitlesOfParts>
    <vt:vector size="48" baseType="lpstr">
      <vt:lpstr>Arial</vt:lpstr>
      <vt:lpstr>Book Antiqua</vt:lpstr>
      <vt:lpstr>Calibri</vt:lpstr>
      <vt:lpstr>Calibri Light</vt:lpstr>
      <vt:lpstr>Times New Roman</vt:lpstr>
      <vt:lpstr>Тема Office</vt:lpstr>
      <vt:lpstr>1_Тема Office</vt:lpstr>
      <vt:lpstr>Группа 101СА </vt:lpstr>
      <vt:lpstr>Презентация PowerPoint</vt:lpstr>
      <vt:lpstr>Презентация PowerPoint</vt:lpstr>
      <vt:lpstr>Презентация PowerPoint</vt:lpstr>
      <vt:lpstr>ОБРАЗОВАНИЕ</vt:lpstr>
      <vt:lpstr>УЧИТЬСЯ vs. ЗАНИМАТЬСЯ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ЗАНИМАТЬСЯ нсв</vt:lpstr>
      <vt:lpstr>Презентация PowerPoint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140</cp:revision>
  <dcterms:created xsi:type="dcterms:W3CDTF">2024-11-21T14:06:17Z</dcterms:created>
  <dcterms:modified xsi:type="dcterms:W3CDTF">2025-03-31T13:02:48Z</dcterms:modified>
</cp:coreProperties>
</file>