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6"/>
  </p:notesMasterIdLst>
  <p:sldIdLst>
    <p:sldId id="840" r:id="rId3"/>
    <p:sldId id="592" r:id="rId4"/>
    <p:sldId id="998" r:id="rId5"/>
    <p:sldId id="621" r:id="rId6"/>
    <p:sldId id="959" r:id="rId7"/>
    <p:sldId id="960" r:id="rId8"/>
    <p:sldId id="961" r:id="rId9"/>
    <p:sldId id="1047" r:id="rId10"/>
    <p:sldId id="963" r:id="rId11"/>
    <p:sldId id="964" r:id="rId12"/>
    <p:sldId id="965" r:id="rId13"/>
    <p:sldId id="966" r:id="rId14"/>
    <p:sldId id="967" r:id="rId15"/>
    <p:sldId id="968" r:id="rId16"/>
    <p:sldId id="515" r:id="rId17"/>
    <p:sldId id="516" r:id="rId18"/>
    <p:sldId id="517" r:id="rId19"/>
    <p:sldId id="969" r:id="rId20"/>
    <p:sldId id="518" r:id="rId21"/>
    <p:sldId id="519" r:id="rId22"/>
    <p:sldId id="520" r:id="rId23"/>
    <p:sldId id="521" r:id="rId24"/>
    <p:sldId id="522" r:id="rId25"/>
    <p:sldId id="523" r:id="rId26"/>
    <p:sldId id="524" r:id="rId27"/>
    <p:sldId id="525" r:id="rId28"/>
    <p:sldId id="526" r:id="rId29"/>
    <p:sldId id="527" r:id="rId30"/>
    <p:sldId id="528" r:id="rId31"/>
    <p:sldId id="529" r:id="rId32"/>
    <p:sldId id="1043" r:id="rId33"/>
    <p:sldId id="530" r:id="rId34"/>
    <p:sldId id="531" r:id="rId35"/>
    <p:sldId id="532" r:id="rId36"/>
    <p:sldId id="533" r:id="rId37"/>
    <p:sldId id="534" r:id="rId38"/>
    <p:sldId id="535" r:id="rId39"/>
    <p:sldId id="970" r:id="rId40"/>
    <p:sldId id="971" r:id="rId41"/>
    <p:sldId id="638" r:id="rId42"/>
    <p:sldId id="972" r:id="rId43"/>
    <p:sldId id="973" r:id="rId44"/>
    <p:sldId id="974" r:id="rId45"/>
    <p:sldId id="975" r:id="rId46"/>
    <p:sldId id="976" r:id="rId47"/>
    <p:sldId id="977" r:id="rId48"/>
    <p:sldId id="978" r:id="rId49"/>
    <p:sldId id="979" r:id="rId50"/>
    <p:sldId id="980" r:id="rId51"/>
    <p:sldId id="648" r:id="rId52"/>
    <p:sldId id="981" r:id="rId53"/>
    <p:sldId id="982" r:id="rId54"/>
    <p:sldId id="990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123"/>
    <a:srgbClr val="D1DCF0"/>
    <a:srgbClr val="5530A0"/>
    <a:srgbClr val="6C4238"/>
    <a:srgbClr val="FF5050"/>
    <a:srgbClr val="BFA6C8"/>
    <a:srgbClr val="CCD9EF"/>
    <a:srgbClr val="DEE6F4"/>
    <a:srgbClr val="AEB6E4"/>
    <a:srgbClr val="C3A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56" autoAdjust="0"/>
    <p:restoredTop sz="94660"/>
  </p:normalViewPr>
  <p:slideViewPr>
    <p:cSldViewPr snapToGrid="0">
      <p:cViewPr varScale="1">
        <p:scale>
          <a:sx n="57" d="100"/>
          <a:sy n="57" d="100"/>
        </p:scale>
        <p:origin x="90" y="3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9990" y="744993"/>
            <a:ext cx="542069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20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марта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   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90" y="4851"/>
            <a:ext cx="542069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99378"/>
              </p:ext>
            </p:extLst>
          </p:nvPr>
        </p:nvGraphicFramePr>
        <p:xfrm>
          <a:off x="19990" y="1637545"/>
          <a:ext cx="5429227" cy="5076203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382065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54029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472666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873042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428633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242047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339335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ЧтДиал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вопросы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 Баллы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Диалоги</a:t>
                      </a: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LP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УУИ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96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94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#*\84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92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\\++++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94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99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\\*</a:t>
                      </a: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 87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#+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 85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93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222016"/>
              </p:ext>
            </p:extLst>
          </p:nvPr>
        </p:nvGraphicFramePr>
        <p:xfrm>
          <a:off x="5743576" y="0"/>
          <a:ext cx="6451807" cy="6834725"/>
        </p:xfrm>
        <a:graphic>
          <a:graphicData uri="http://schemas.openxmlformats.org/drawingml/2006/table">
            <a:tbl>
              <a:tblPr firstRow="1" firstCol="1" bandRow="1"/>
              <a:tblGrid>
                <a:gridCol w="31902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617808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07663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01191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553908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831139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578223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712695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760263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</a:t>
                      </a: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Наваж-дение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Диалоги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 Баллы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Схема </a:t>
                      </a: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СистОбр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Китая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ЧтДиал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отв.на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Кайюн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*\\\+ 97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?5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Чжихао 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Юйсян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?4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Цзявэнь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Чжихань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Тяньцзы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#*85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?4</a:t>
                      </a: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Юньсяо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Муяо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Ифань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 Сяоян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?2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2B94A5-18C2-8E4E-3051-FC776B8D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6B5CD1C-6E42-F7C3-3444-F56EB974F5F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1082DC-AFC7-A1B1-6E02-0B9B357CF597}"/>
              </a:ext>
            </a:extLst>
          </p:cNvPr>
          <p:cNvSpPr txBox="1"/>
          <p:nvPr/>
        </p:nvSpPr>
        <p:spPr>
          <a:xfrm>
            <a:off x="260349" y="980813"/>
            <a:ext cx="1172686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prstClr val="black"/>
                </a:solidFill>
                <a:latin typeface="Calibri" panose="020F0502020204030204"/>
              </a:rPr>
              <a:t>Группы А и Б. Составить диалоги </a:t>
            </a: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студентов</a:t>
            </a:r>
            <a:br>
              <a:rPr lang="ru-RU" sz="36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о расписании и сдаче/несдаче зачётов</a:t>
            </a:r>
            <a:br>
              <a:rPr lang="ru-RU" sz="36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(как те, которые читали на занятии, но больше)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Работа в парах и тройках (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 есть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первой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группе должно быть </a:t>
            </a:r>
            <a:r>
              <a:rPr kumimoji="0" lang="ru-RU" sz="32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пар и одна тройка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</a:t>
            </a:r>
            <a:r>
              <a:rPr kumimoji="0" lang="ru-RU" sz="3200" b="0" i="1" u="dbl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второй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lang="ru-RU" sz="3200" i="1" u="dbl" dirty="0">
                <a:solidFill>
                  <a:prstClr val="black"/>
                </a:solidFill>
                <a:latin typeface="Calibri" panose="020F0502020204030204"/>
              </a:rPr>
              <a:t>9 пар и одна тройка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lvl="0"/>
            <a:endParaRPr lang="ru-RU" sz="3200" dirty="0">
              <a:solidFill>
                <a:prstClr val="black"/>
              </a:solidFill>
              <a:latin typeface="Calibri" panose="020F0502020204030204"/>
            </a:endParaRPr>
          </a:p>
          <a:p>
            <a:pPr lvl="0"/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r>
              <a:rPr lang="ru-RU" sz="3200" b="1" dirty="0">
                <a:solidFill>
                  <a:prstClr val="black"/>
                </a:solidFill>
                <a:latin typeface="Calibri" panose="020F0502020204030204"/>
              </a:rPr>
              <a:t>Группа Б.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Составить схему, иллюстрирующую этапы образования в Китае.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700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3CC35B3-2926-4E36-BF0B-D833EC7DC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1751"/>
            <a:ext cx="10515600" cy="4925212"/>
          </a:xfrm>
        </p:spPr>
        <p:txBody>
          <a:bodyPr/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0" u="none" strike="noStrike" baseline="-25000" dirty="0">
                <a:solidFill>
                  <a:srgbClr val="000000"/>
                </a:solidFill>
                <a:latin typeface="Century Schoolbook" panose="02040604050505020304" pitchFamily="18" charset="0"/>
              </a:rPr>
              <a:t>Русская система оценок</a:t>
            </a:r>
          </a:p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0" i="0" u="none" strike="noStrike" baseline="-25000" dirty="0">
                <a:solidFill>
                  <a:srgbClr val="000000"/>
                </a:solidFill>
                <a:latin typeface="Century Schoolbook" panose="02040604050505020304" pitchFamily="18" charset="0"/>
              </a:rPr>
              <a:t>	</a:t>
            </a:r>
          </a:p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0" i="0" u="none" strike="noStrike" baseline="-25000" dirty="0">
                <a:solidFill>
                  <a:srgbClr val="000000"/>
                </a:solidFill>
                <a:latin typeface="Century Schoolbook" panose="02040604050505020304" pitchFamily="18" charset="0"/>
              </a:rPr>
              <a:t>			</a:t>
            </a:r>
            <a:endParaRPr lang="ru-RU" dirty="0"/>
          </a:p>
        </p:txBody>
      </p:sp>
      <p:graphicFrame>
        <p:nvGraphicFramePr>
          <p:cNvPr id="7" name="Таблица 8">
            <a:extLst>
              <a:ext uri="{FF2B5EF4-FFF2-40B4-BE49-F238E27FC236}">
                <a16:creationId xmlns:a16="http://schemas.microsoft.com/office/drawing/2014/main" id="{61A8D262-6FC8-473C-BAAD-C9FB3B8BBB4F}"/>
              </a:ext>
            </a:extLst>
          </p:cNvPr>
          <p:cNvGraphicFramePr>
            <a:graphicFrameLocks noGrp="1"/>
          </p:cNvGraphicFramePr>
          <p:nvPr/>
        </p:nvGraphicFramePr>
        <p:xfrm>
          <a:off x="1874174" y="1681480"/>
          <a:ext cx="8443652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1826">
                  <a:extLst>
                    <a:ext uri="{9D8B030D-6E8A-4147-A177-3AD203B41FA5}">
                      <a16:colId xmlns:a16="http://schemas.microsoft.com/office/drawing/2014/main" val="2460084245"/>
                    </a:ext>
                  </a:extLst>
                </a:gridCol>
                <a:gridCol w="4221826">
                  <a:extLst>
                    <a:ext uri="{9D8B030D-6E8A-4147-A177-3AD203B41FA5}">
                      <a16:colId xmlns:a16="http://schemas.microsoft.com/office/drawing/2014/main" val="19791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ОФИЦИАЛЬНАЯ СИТУАЦИЯ 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НЕОФИЦИАЛЬНАЯ СИТУАЦИЯ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48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отлично (</a:t>
                      </a:r>
                      <a:r>
                        <a:rPr lang="ru-RU" sz="2800" b="0" i="0" u="none" strike="noStrike" baseline="-25000" dirty="0" err="1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отл</a:t>
                      </a: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.) </a:t>
                      </a:r>
                    </a:p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хорошо (хор.)</a:t>
                      </a:r>
                    </a:p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удовлетворительно (уд.) </a:t>
                      </a:r>
                    </a:p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неудовлетворительно (неуд.)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пятёрка (пять)</a:t>
                      </a:r>
                    </a:p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четвёрка (четыре)</a:t>
                      </a:r>
                    </a:p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тройка (три)</a:t>
                      </a:r>
                    </a:p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двойка (два)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120765"/>
                  </a:ext>
                </a:extLst>
              </a:tr>
            </a:tbl>
          </a:graphicData>
        </a:graphic>
      </p:graphicFrame>
      <p:graphicFrame>
        <p:nvGraphicFramePr>
          <p:cNvPr id="10" name="Таблица 11">
            <a:extLst>
              <a:ext uri="{FF2B5EF4-FFF2-40B4-BE49-F238E27FC236}">
                <a16:creationId xmlns:a16="http://schemas.microsoft.com/office/drawing/2014/main" id="{BF279300-1536-40DD-B9C0-91C0C85ECEE9}"/>
              </a:ext>
            </a:extLst>
          </p:cNvPr>
          <p:cNvGraphicFramePr>
            <a:graphicFrameLocks noGrp="1"/>
          </p:cNvGraphicFramePr>
          <p:nvPr/>
        </p:nvGraphicFramePr>
        <p:xfrm>
          <a:off x="2360471" y="4153297"/>
          <a:ext cx="7755775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8987">
                  <a:extLst>
                    <a:ext uri="{9D8B030D-6E8A-4147-A177-3AD203B41FA5}">
                      <a16:colId xmlns:a16="http://schemas.microsoft.com/office/drawing/2014/main" val="1823460248"/>
                    </a:ext>
                  </a:extLst>
                </a:gridCol>
                <a:gridCol w="1260793">
                  <a:extLst>
                    <a:ext uri="{9D8B030D-6E8A-4147-A177-3AD203B41FA5}">
                      <a16:colId xmlns:a16="http://schemas.microsoft.com/office/drawing/2014/main" val="2882907413"/>
                    </a:ext>
                  </a:extLst>
                </a:gridCol>
                <a:gridCol w="2296033">
                  <a:extLst>
                    <a:ext uri="{9D8B030D-6E8A-4147-A177-3AD203B41FA5}">
                      <a16:colId xmlns:a16="http://schemas.microsoft.com/office/drawing/2014/main" val="3745728901"/>
                    </a:ext>
                  </a:extLst>
                </a:gridCol>
                <a:gridCol w="2909962">
                  <a:extLst>
                    <a:ext uri="{9D8B030D-6E8A-4147-A177-3AD203B41FA5}">
                      <a16:colId xmlns:a16="http://schemas.microsoft.com/office/drawing/2014/main" val="343479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Сегодня 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сдал</a:t>
                      </a:r>
                    </a:p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пересдал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экзамен по физике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 четыре (</a:t>
                      </a:r>
                      <a:r>
                        <a:rPr lang="ru-RU" sz="2000" b="1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 четвёрку).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22150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lvl="4" algn="ctr"/>
                      <a:r>
                        <a:rPr lang="ru-RU" sz="2000" dirty="0"/>
                        <a:t>Я получил</a:t>
                      </a:r>
                    </a:p>
                    <a:p>
                      <a:pPr lvl="4" algn="ctr"/>
                      <a:r>
                        <a:rPr lang="ru-RU" sz="2000" dirty="0"/>
                        <a:t>Мне поставили 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четыре (четвёрку).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950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41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4C1F9-19C3-46AB-B672-5D5B9F646303}"/>
              </a:ext>
            </a:extLst>
          </p:cNvPr>
          <p:cNvSpPr txBox="1"/>
          <p:nvPr/>
        </p:nvSpPr>
        <p:spPr>
          <a:xfrm>
            <a:off x="551895" y="1097183"/>
            <a:ext cx="1108820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Тьен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как? Сдал экзамен?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Сдал на пятёрку.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Молодец! А я получил четвёрку. Поехали в общежитие.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Нет давай подождём Кумара. Вот он уже идёт. Кумар, сдал экзамен?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Сдал. Мне поставили тройку. А у Пань Минь, по-моему, проблемы. Давайте её подождём.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Ну что, Пань Минь?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Что? Двойку получила...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 расстраивайся. Экзамен же можно пересдать.</a:t>
            </a: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Всё равно обидно.</a:t>
            </a:r>
          </a:p>
        </p:txBody>
      </p:sp>
    </p:spTree>
    <p:extLst>
      <p:ext uri="{BB962C8B-B14F-4D97-AF65-F5344CB8AC3E}">
        <p14:creationId xmlns:p14="http://schemas.microsoft.com/office/powerpoint/2010/main" val="1681613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F9BF89-8F19-4649-BC8F-BA2CCA93F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025" y="727970"/>
            <a:ext cx="8933481" cy="61300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7A263E-A804-406E-BC0F-6CDC007BE1A4}"/>
              </a:ext>
            </a:extLst>
          </p:cNvPr>
          <p:cNvSpPr txBox="1"/>
          <p:nvPr/>
        </p:nvSpPr>
        <p:spPr>
          <a:xfrm>
            <a:off x="19974" y="903891"/>
            <a:ext cx="3389051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Сколько студент сдал зачётов?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Сколько экзаменов он сдал?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какую оценку он сдал экзамен по философии?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На какую оценку он сдал экзамен по русскому языку?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На какую оценку студент сдал экзамен по экономике?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На какую оценку студент сдал экзамен по основам информатики?</a:t>
            </a:r>
          </a:p>
        </p:txBody>
      </p:sp>
    </p:spTree>
    <p:extLst>
      <p:ext uri="{BB962C8B-B14F-4D97-AF65-F5344CB8AC3E}">
        <p14:creationId xmlns:p14="http://schemas.microsoft.com/office/powerpoint/2010/main" val="346780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E80A51-DD53-4CE4-8449-9698B19D2178}"/>
              </a:ext>
            </a:extLst>
          </p:cNvPr>
          <p:cNvSpPr txBox="1"/>
          <p:nvPr/>
        </p:nvSpPr>
        <p:spPr>
          <a:xfrm>
            <a:off x="838200" y="3583582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русского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испанский</a:t>
            </a: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90EBD47E-80E4-4482-893C-75A457CCAA82}"/>
              </a:ext>
            </a:extLst>
          </p:cNvPr>
          <p:cNvGraphicFramePr>
            <a:graphicFrameLocks noGrp="1"/>
          </p:cNvGraphicFramePr>
          <p:nvPr/>
        </p:nvGraphicFramePr>
        <p:xfrm>
          <a:off x="838199" y="1596765"/>
          <a:ext cx="10693893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8810">
                  <a:extLst>
                    <a:ext uri="{9D8B030D-6E8A-4147-A177-3AD203B41FA5}">
                      <a16:colId xmlns:a16="http://schemas.microsoft.com/office/drawing/2014/main" val="3463279315"/>
                    </a:ext>
                  </a:extLst>
                </a:gridCol>
                <a:gridCol w="1727068">
                  <a:extLst>
                    <a:ext uri="{9D8B030D-6E8A-4147-A177-3AD203B41FA5}">
                      <a16:colId xmlns:a16="http://schemas.microsoft.com/office/drawing/2014/main" val="4238936825"/>
                    </a:ext>
                  </a:extLst>
                </a:gridCol>
                <a:gridCol w="1293433">
                  <a:extLst>
                    <a:ext uri="{9D8B030D-6E8A-4147-A177-3AD203B41FA5}">
                      <a16:colId xmlns:a16="http://schemas.microsoft.com/office/drawing/2014/main" val="1316992551"/>
                    </a:ext>
                  </a:extLst>
                </a:gridCol>
                <a:gridCol w="2224637">
                  <a:extLst>
                    <a:ext uri="{9D8B030D-6E8A-4147-A177-3AD203B41FA5}">
                      <a16:colId xmlns:a16="http://schemas.microsoft.com/office/drawing/2014/main" val="2518935731"/>
                    </a:ext>
                  </a:extLst>
                </a:gridCol>
                <a:gridCol w="3859945">
                  <a:extLst>
                    <a:ext uri="{9D8B030D-6E8A-4147-A177-3AD203B41FA5}">
                      <a16:colId xmlns:a16="http://schemas.microsoft.com/office/drawing/2014/main" val="301770337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ГЛАГОЛЫ</a:t>
                      </a:r>
                    </a:p>
                  </a:txBody>
                  <a:tcPr>
                    <a:lnR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ГЛАГОЛЫ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СУЩЕСТВИТЕЛЬНЫЕ</a:t>
                      </a:r>
                    </a:p>
                  </a:txBody>
                  <a:tcPr>
                    <a:lnL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343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говорить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читать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писать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понимать</a:t>
                      </a:r>
                    </a:p>
                  </a:txBody>
                  <a:tcPr anchor="ctr"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по-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русск</a:t>
                      </a: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</a:p>
                  </a:txBody>
                  <a:tcPr anchor="ctr">
                    <a:lnR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знать</a:t>
                      </a:r>
                    </a:p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изучать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русск</a:t>
                      </a: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ий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язык</a:t>
                      </a:r>
                    </a:p>
                  </a:txBody>
                  <a:tcPr anchor="ctr">
                    <a:lnR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книга </a:t>
                      </a:r>
                      <a:r>
                        <a:rPr lang="ru-RU" sz="2400" b="1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русск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ом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язык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учебник русск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ого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язык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тетрадь 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русск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ому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язык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325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5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3B70BE-717B-2ABF-AB2D-DB83839F5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1263B7-63D1-5941-A0AE-5B4DFB30E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74616-10A8-6D9B-25EA-15AD4991F406}"/>
              </a:ext>
            </a:extLst>
          </p:cNvPr>
          <p:cNvSpPr txBox="1"/>
          <p:nvPr/>
        </p:nvSpPr>
        <p:spPr>
          <a:xfrm>
            <a:off x="195308" y="903891"/>
            <a:ext cx="11864887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1.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ты не знаешь, где мой учебник русского языка?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А зачем тебе учебник? Ты и так хорошо говоришь по-русски.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Это ты так думаешь! А Анна Сергеевна не говорит, но я чувствую, что она считает, что я плохо знаю русский язык. Она меня всегда исправляет, когда я читаю и пишу по-русски.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Тогда тебе надо больше читать книг на русском языке. Хочешь, я дам тебе интересную книгу.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Спасибо, конечно. Её я буду читать, когда у меня будет свободное время. А сейчас мне нужно сделать домашнюю работу. А книга не заменит учебник. Где он?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Там же, где и твоя тетрадь по русскому языку. На столе под учебником математики.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 правда! Вот он.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Анна Мария, ты так хорошо понимаешь по-русски. Это, наверное, потому, что ты изучала русский язык до приезда в Москву.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Нет, это потому, что я смотрю передачи по телевизору и слушаю радио.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Кумар, мне нужно перевести эти предложения с английского языка на русский. Ты мне не поможешь?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Могу попробовать, но не уверен, что сделаю перевод без ошибок. У тебя есть англо-русский словарь?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Да. Вот он.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Ну давай попробуем.</a:t>
            </a:r>
          </a:p>
        </p:txBody>
      </p:sp>
    </p:spTree>
    <p:extLst>
      <p:ext uri="{BB962C8B-B14F-4D97-AF65-F5344CB8AC3E}">
        <p14:creationId xmlns:p14="http://schemas.microsoft.com/office/powerpoint/2010/main" val="4053774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EAA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0C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F0C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5089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0C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F0C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4D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6129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4D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4797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1736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2716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D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926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202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9168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7693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приехал в Москву, я плохо знал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Вскоре после приезда я начал изучать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подготовительном факультете. Мы получили учебники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русского языка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Сначала было очень трудно. Мне пришлось очень много переводить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русского языка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Все новые слова я записывал в тетрадь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русскому языку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Но через месяц я уже смог писать, читать и говорить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Правда, я ещё плохо понимаю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по-русски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Наш преподаватель сказал нам, что, если мы хотим хорошо знать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русский язык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мы должны читать книги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русском языке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0051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BAD408-EBE3-4EBE-A449-08344C9C7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41" y="1828800"/>
            <a:ext cx="11537565" cy="314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3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95F1AC-F7E4-486F-A21C-364DB6885C16}"/>
              </a:ext>
            </a:extLst>
          </p:cNvPr>
          <p:cNvSpPr txBox="1"/>
          <p:nvPr/>
        </p:nvSpPr>
        <p:spPr>
          <a:xfrm>
            <a:off x="248574" y="694067"/>
            <a:ext cx="11416683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 Кумар!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 Что вы делаете?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 Кумара играть на гитаре, а потом мы все вместе будем учить новые русские слова.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Понятно!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я слышала, что у тебя есть друг и он тоже учится в России. Я хотела спросить,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 он учится?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Петербургском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Вот это да! А на каком факультете он учится?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На экономическом.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Трудно там учиться?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Конечно, трудно.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А ты не знаешь, какие предметы изучают на экономическом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Не знаю, но могу узнать, если тебе это интересно. А почему ты спрашиваешь? Хочешь учиться в Петербурге?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Нет, что ты... Просто интересно знать, изучают ли они, например, как мы, историю и философию.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Хорошо! Когда я буду ему звонить, я спрошу его об этом и скажу тебе.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Спасибо.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Не за что.</a:t>
            </a:r>
          </a:p>
        </p:txBody>
      </p:sp>
    </p:spTree>
    <p:extLst>
      <p:ext uri="{BB962C8B-B14F-4D97-AF65-F5344CB8AC3E}">
        <p14:creationId xmlns:p14="http://schemas.microsoft.com/office/powerpoint/2010/main" val="1880222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гада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009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</p:spTree>
    <p:extLst>
      <p:ext uri="{BB962C8B-B14F-4D97-AF65-F5344CB8AC3E}">
        <p14:creationId xmlns:p14="http://schemas.microsoft.com/office/powerpoint/2010/main" val="1449923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1755721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</p:spTree>
    <p:extLst>
      <p:ext uri="{BB962C8B-B14F-4D97-AF65-F5344CB8AC3E}">
        <p14:creationId xmlns:p14="http://schemas.microsoft.com/office/powerpoint/2010/main" val="219635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</p:spTree>
    <p:extLst>
      <p:ext uri="{BB962C8B-B14F-4D97-AF65-F5344CB8AC3E}">
        <p14:creationId xmlns:p14="http://schemas.microsoft.com/office/powerpoint/2010/main" val="2846635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3003557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</p:spTree>
    <p:extLst>
      <p:ext uri="{BB962C8B-B14F-4D97-AF65-F5344CB8AC3E}">
        <p14:creationId xmlns:p14="http://schemas.microsoft.com/office/powerpoint/2010/main" val="33425918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2374655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</p:spTree>
    <p:extLst>
      <p:ext uri="{BB962C8B-B14F-4D97-AF65-F5344CB8AC3E}">
        <p14:creationId xmlns:p14="http://schemas.microsoft.com/office/powerpoint/2010/main" val="2664112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</a:t>
            </a:r>
          </a:p>
        </p:txBody>
      </p:sp>
    </p:spTree>
    <p:extLst>
      <p:ext uri="{BB962C8B-B14F-4D97-AF65-F5344CB8AC3E}">
        <p14:creationId xmlns:p14="http://schemas.microsoft.com/office/powerpoint/2010/main" val="979807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3D47D4-A664-E2F3-CDDE-BA47497E2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88EDD-9314-72F5-030D-CA6E28456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205C43-01AB-9EFD-E752-15F863522F8A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6B9031-B1D9-7664-F5BE-29FFCEDE3E81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9F2D2-66A8-FDAD-F973-A44B0A60F4F7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599D98-B265-6654-089F-BE81F11C7AC6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4B581-EEAE-86CE-57FA-48A3E83E54CB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D19439-13E3-2863-D431-9375B4D2E7F3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D41111-9064-FC55-B2FD-9F87D7CF5472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0CDCF9-0E4C-FE69-C066-7C61CF441A1E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E6DFF9-5B55-7106-4BEB-3D06BAAB126A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0D0EDF-CCFE-A77C-BDE1-225E7DF12351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</p:spTree>
    <p:extLst>
      <p:ext uri="{BB962C8B-B14F-4D97-AF65-F5344CB8AC3E}">
        <p14:creationId xmlns:p14="http://schemas.microsoft.com/office/powerpoint/2010/main" val="4071868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925520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изучают</a:t>
            </a:r>
          </a:p>
        </p:txBody>
      </p:sp>
    </p:spTree>
    <p:extLst>
      <p:ext uri="{BB962C8B-B14F-4D97-AF65-F5344CB8AC3E}">
        <p14:creationId xmlns:p14="http://schemas.microsoft.com/office/powerpoint/2010/main" val="25455317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изучают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E4D022-C558-4CFB-93FD-C4712EA751AA}"/>
              </a:ext>
            </a:extLst>
          </p:cNvPr>
          <p:cNvSpPr txBox="1"/>
          <p:nvPr/>
        </p:nvSpPr>
        <p:spPr>
          <a:xfrm>
            <a:off x="9494667" y="5616586"/>
            <a:ext cx="142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учит/учила</a:t>
            </a:r>
          </a:p>
        </p:txBody>
      </p:sp>
    </p:spTree>
    <p:extLst>
      <p:ext uri="{BB962C8B-B14F-4D97-AF65-F5344CB8AC3E}">
        <p14:creationId xmlns:p14="http://schemas.microsoft.com/office/powerpoint/2010/main" val="299538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изучают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16CC8B-F7DE-4B73-AC6F-84EA849FA8E8}"/>
              </a:ext>
            </a:extLst>
          </p:cNvPr>
          <p:cNvSpPr txBox="1"/>
          <p:nvPr/>
        </p:nvSpPr>
        <p:spPr>
          <a:xfrm>
            <a:off x="10150135" y="5961221"/>
            <a:ext cx="134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2D2EE7-41A8-4CC4-A5C7-DE2531B12722}"/>
              </a:ext>
            </a:extLst>
          </p:cNvPr>
          <p:cNvSpPr txBox="1"/>
          <p:nvPr/>
        </p:nvSpPr>
        <p:spPr>
          <a:xfrm>
            <a:off x="9494667" y="5616586"/>
            <a:ext cx="142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учит/учила</a:t>
            </a:r>
          </a:p>
        </p:txBody>
      </p:sp>
    </p:spTree>
    <p:extLst>
      <p:ext uri="{BB962C8B-B14F-4D97-AF65-F5344CB8AC3E}">
        <p14:creationId xmlns:p14="http://schemas.microsoft.com/office/powerpoint/2010/main" val="30234102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</a:t>
            </a:r>
            <a:r>
              <a:rPr kumimoji="0" lang="ru-RU" sz="32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изучать</a:t>
            </a:r>
            <a:r>
              <a:rPr kumimoji="0" lang="ru-RU" sz="3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два года он ... в Московском авиационном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Татьяна Ивановна. Она будет ... детей французскому языку.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 года назад этот студент... на подготовительном факультете.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семи лет его стали ... музыке.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говорит на трёх иностранных языках, а теперь он ... еще и испанский.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завтрашнего дня я буду ... сестру рисовать.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у меня был семинар по истории, поэтому я весь день... даты.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занятиях по русскому языку нас будут... читать, писать и говорить по-русски.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время урока Анна Сергеевна ... нас правильно произносить русские слова.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когда-нибудь думал о том, что тебе придётся ... информатику на русском языке?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весь вечер... формулы. Тебе пора отдохнуть.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6141868" y="6365417"/>
            <a:ext cx="1235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изучают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16CC8B-F7DE-4B73-AC6F-84EA849FA8E8}"/>
              </a:ext>
            </a:extLst>
          </p:cNvPr>
          <p:cNvSpPr txBox="1"/>
          <p:nvPr/>
        </p:nvSpPr>
        <p:spPr>
          <a:xfrm>
            <a:off x="10150135" y="5961221"/>
            <a:ext cx="134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B6BEC5-9468-4650-97F0-87958BC95AAE}"/>
              </a:ext>
            </a:extLst>
          </p:cNvPr>
          <p:cNvSpPr txBox="1"/>
          <p:nvPr/>
        </p:nvSpPr>
        <p:spPr>
          <a:xfrm>
            <a:off x="8009136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9F945B-BF55-4A4D-88D3-8EA6DB203EA9}"/>
              </a:ext>
            </a:extLst>
          </p:cNvPr>
          <p:cNvSpPr txBox="1"/>
          <p:nvPr/>
        </p:nvSpPr>
        <p:spPr>
          <a:xfrm>
            <a:off x="9494667" y="5616586"/>
            <a:ext cx="142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учит/учила</a:t>
            </a:r>
          </a:p>
        </p:txBody>
      </p:sp>
    </p:spTree>
    <p:extLst>
      <p:ext uri="{BB962C8B-B14F-4D97-AF65-F5344CB8AC3E}">
        <p14:creationId xmlns:p14="http://schemas.microsoft.com/office/powerpoint/2010/main" val="36963851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2309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652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2154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2249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</p:txBody>
      </p:sp>
    </p:spTree>
    <p:extLst>
      <p:ext uri="{BB962C8B-B14F-4D97-AF65-F5344CB8AC3E}">
        <p14:creationId xmlns:p14="http://schemas.microsoft.com/office/powerpoint/2010/main" val="25363652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</p:txBody>
      </p:sp>
    </p:spTree>
    <p:extLst>
      <p:ext uri="{BB962C8B-B14F-4D97-AF65-F5344CB8AC3E}">
        <p14:creationId xmlns:p14="http://schemas.microsoft.com/office/powerpoint/2010/main" val="35758911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</p:txBody>
      </p:sp>
    </p:spTree>
    <p:extLst>
      <p:ext uri="{BB962C8B-B14F-4D97-AF65-F5344CB8AC3E}">
        <p14:creationId xmlns:p14="http://schemas.microsoft.com/office/powerpoint/2010/main" val="2195610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…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…</a:t>
            </a:r>
          </a:p>
        </p:txBody>
      </p:sp>
    </p:spTree>
    <p:extLst>
      <p:ext uri="{BB962C8B-B14F-4D97-AF65-F5344CB8AC3E}">
        <p14:creationId xmlns:p14="http://schemas.microsoft.com/office/powerpoint/2010/main" val="39503030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…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…</a:t>
            </a:r>
          </a:p>
        </p:txBody>
      </p:sp>
    </p:spTree>
    <p:extLst>
      <p:ext uri="{BB962C8B-B14F-4D97-AF65-F5344CB8AC3E}">
        <p14:creationId xmlns:p14="http://schemas.microsoft.com/office/powerpoint/2010/main" val="36111500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…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…</a:t>
            </a:r>
          </a:p>
        </p:txBody>
      </p:sp>
    </p:spTree>
    <p:extLst>
      <p:ext uri="{BB962C8B-B14F-4D97-AF65-F5344CB8AC3E}">
        <p14:creationId xmlns:p14="http://schemas.microsoft.com/office/powerpoint/2010/main" val="14166542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</p:spTree>
    <p:extLst>
      <p:ext uri="{BB962C8B-B14F-4D97-AF65-F5344CB8AC3E}">
        <p14:creationId xmlns:p14="http://schemas.microsoft.com/office/powerpoint/2010/main" val="22511027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Будущее время?</a:t>
            </a:r>
          </a:p>
        </p:txBody>
      </p:sp>
    </p:spTree>
    <p:extLst>
      <p:ext uri="{BB962C8B-B14F-4D97-AF65-F5344CB8AC3E}">
        <p14:creationId xmlns:p14="http://schemas.microsoft.com/office/powerpoint/2010/main" val="5143527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учить / учиться / 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будешь… он будет… они будут…</a:t>
            </a:r>
          </a:p>
        </p:txBody>
      </p:sp>
    </p:spTree>
    <p:extLst>
      <p:ext uri="{BB962C8B-B14F-4D97-AF65-F5344CB8AC3E}">
        <p14:creationId xmlns:p14="http://schemas.microsoft.com/office/powerpoint/2010/main" val="19425430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учить / учиться / 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будешь… он будет… они будут…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5BD1DD-F0E1-4653-A8EF-E8C3FB4360CE}"/>
              </a:ext>
            </a:extLst>
          </p:cNvPr>
          <p:cNvSpPr txBox="1"/>
          <p:nvPr/>
        </p:nvSpPr>
        <p:spPr>
          <a:xfrm>
            <a:off x="4195439" y="5530632"/>
            <a:ext cx="690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Пары СВ?</a:t>
            </a:r>
          </a:p>
        </p:txBody>
      </p:sp>
    </p:spTree>
    <p:extLst>
      <p:ext uri="{BB962C8B-B14F-4D97-AF65-F5344CB8AC3E}">
        <p14:creationId xmlns:p14="http://schemas.microsoft.com/office/powerpoint/2010/main" val="1405221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учить / учиться / 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будешь… он будет… они будут…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5BD1DD-F0E1-4653-A8EF-E8C3FB4360CE}"/>
              </a:ext>
            </a:extLst>
          </p:cNvPr>
          <p:cNvSpPr txBox="1"/>
          <p:nvPr/>
        </p:nvSpPr>
        <p:spPr>
          <a:xfrm>
            <a:off x="4195439" y="5530632"/>
            <a:ext cx="6901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/ изучить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603600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учусь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учишься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учится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учимся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учитесь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учатся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учился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училась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изучаю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 изучает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изучаем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изучаете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изучают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вчера изучал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вчера изучала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учить / учиться / изучать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будешь… он будет… они будут…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5BD1DD-F0E1-4653-A8EF-E8C3FB4360CE}"/>
              </a:ext>
            </a:extLst>
          </p:cNvPr>
          <p:cNvSpPr txBox="1"/>
          <p:nvPr/>
        </p:nvSpPr>
        <p:spPr>
          <a:xfrm>
            <a:off x="4195439" y="5530632"/>
            <a:ext cx="6901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/ изучить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вЫучу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/изучу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вЫучишь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изучишь… он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/изучит…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изучим … вы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изУчите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они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вЫучат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7281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E59CE5-37BB-0CED-8015-CE04078C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9F2CF7-478A-533C-E6FC-861C3EAE556D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24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92A38-81B4-F843-CB72-F2E4B6DA9149}"/>
              </a:ext>
            </a:extLst>
          </p:cNvPr>
          <p:cNvSpPr txBox="1"/>
          <p:nvPr/>
        </p:nvSpPr>
        <p:spPr>
          <a:xfrm>
            <a:off x="465137" y="1342626"/>
            <a:ext cx="1172686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мини-рассказ с глаголами с корнем –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словосочетанием «русский язык».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Составлять текст нужно самостоятельно!!! Не используйте ИИ!!!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-15 предложений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, минимум по 5 использований.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+ </a:t>
            </a:r>
            <a:r>
              <a:rPr lang="ru-RU" sz="3200" b="1" dirty="0">
                <a:solidFill>
                  <a:prstClr val="black"/>
                </a:solidFill>
                <a:latin typeface="Calibri" panose="020F0502020204030204"/>
              </a:rPr>
              <a:t>Группа Б. </a:t>
            </a:r>
            <a:r>
              <a:rPr lang="ru-RU" sz="3200" i="1" dirty="0">
                <a:solidFill>
                  <a:prstClr val="black"/>
                </a:solidFill>
                <a:latin typeface="Calibri" panose="020F0502020204030204"/>
              </a:rPr>
              <a:t>Прошлое задание —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Составить схему, иллюстрирующую этапы образования в Китае — откорректировать ответ, чтобы не повторять первых докладчиков.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377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13238</TotalTime>
  <Words>6580</Words>
  <Application>Microsoft Office PowerPoint</Application>
  <PresentationFormat>Широкоэкранный</PresentationFormat>
  <Paragraphs>1181</Paragraphs>
  <Slides>53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53</vt:i4>
      </vt:variant>
    </vt:vector>
  </HeadingPairs>
  <TitlesOfParts>
    <vt:vector size="61" baseType="lpstr">
      <vt:lpstr>Arial</vt:lpstr>
      <vt:lpstr>Book Antiqua</vt:lpstr>
      <vt:lpstr>Calibri</vt:lpstr>
      <vt:lpstr>Calibri Light</vt:lpstr>
      <vt:lpstr>Century Schoolbook</vt:lpstr>
      <vt:lpstr>Times New Roman</vt:lpstr>
      <vt:lpstr>Тема Office</vt:lpstr>
      <vt:lpstr>1_Тема Office</vt:lpstr>
      <vt:lpstr>Группа 101СА </vt:lpstr>
      <vt:lpstr>Презентация PowerPoint</vt:lpstr>
      <vt:lpstr>Презентация PowerPoint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128</cp:revision>
  <dcterms:created xsi:type="dcterms:W3CDTF">2024-11-21T14:06:17Z</dcterms:created>
  <dcterms:modified xsi:type="dcterms:W3CDTF">2025-03-20T12:52:00Z</dcterms:modified>
</cp:coreProperties>
</file>