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5"/>
  </p:notesMasterIdLst>
  <p:sldIdLst>
    <p:sldId id="840" r:id="rId3"/>
    <p:sldId id="927" r:id="rId4"/>
    <p:sldId id="928" r:id="rId5"/>
    <p:sldId id="592" r:id="rId6"/>
    <p:sldId id="309" r:id="rId7"/>
    <p:sldId id="308" r:id="rId8"/>
    <p:sldId id="307" r:id="rId9"/>
    <p:sldId id="310" r:id="rId10"/>
    <p:sldId id="311" r:id="rId11"/>
    <p:sldId id="474" r:id="rId12"/>
    <p:sldId id="475" r:id="rId13"/>
    <p:sldId id="630" r:id="rId14"/>
    <p:sldId id="631" r:id="rId15"/>
    <p:sldId id="632" r:id="rId16"/>
    <p:sldId id="633" r:id="rId17"/>
    <p:sldId id="634" r:id="rId18"/>
    <p:sldId id="635" r:id="rId19"/>
    <p:sldId id="636" r:id="rId20"/>
    <p:sldId id="637" r:id="rId21"/>
    <p:sldId id="476" r:id="rId22"/>
    <p:sldId id="477" r:id="rId23"/>
    <p:sldId id="639" r:id="rId24"/>
    <p:sldId id="640" r:id="rId25"/>
    <p:sldId id="641" r:id="rId26"/>
    <p:sldId id="642" r:id="rId27"/>
    <p:sldId id="643" r:id="rId28"/>
    <p:sldId id="644" r:id="rId29"/>
    <p:sldId id="645" r:id="rId30"/>
    <p:sldId id="649" r:id="rId31"/>
    <p:sldId id="646" r:id="rId32"/>
    <p:sldId id="647" r:id="rId33"/>
    <p:sldId id="478" r:id="rId34"/>
    <p:sldId id="479" r:id="rId35"/>
    <p:sldId id="650" r:id="rId36"/>
    <p:sldId id="651" r:id="rId37"/>
    <p:sldId id="652" r:id="rId38"/>
    <p:sldId id="671" r:id="rId39"/>
    <p:sldId id="670" r:id="rId40"/>
    <p:sldId id="653" r:id="rId41"/>
    <p:sldId id="654" r:id="rId42"/>
    <p:sldId id="655" r:id="rId43"/>
    <p:sldId id="656" r:id="rId44"/>
    <p:sldId id="657" r:id="rId45"/>
    <p:sldId id="658" r:id="rId46"/>
    <p:sldId id="989" r:id="rId47"/>
    <p:sldId id="659" r:id="rId48"/>
    <p:sldId id="660" r:id="rId49"/>
    <p:sldId id="661" r:id="rId50"/>
    <p:sldId id="662" r:id="rId51"/>
    <p:sldId id="663" r:id="rId52"/>
    <p:sldId id="314" r:id="rId53"/>
    <p:sldId id="312" r:id="rId54"/>
    <p:sldId id="315" r:id="rId55"/>
    <p:sldId id="313" r:id="rId56"/>
    <p:sldId id="480" r:id="rId57"/>
    <p:sldId id="481" r:id="rId58"/>
    <p:sldId id="672" r:id="rId59"/>
    <p:sldId id="673" r:id="rId60"/>
    <p:sldId id="674" r:id="rId61"/>
    <p:sldId id="675" r:id="rId62"/>
    <p:sldId id="676" r:id="rId63"/>
    <p:sldId id="677" r:id="rId64"/>
    <p:sldId id="678" r:id="rId65"/>
    <p:sldId id="679" r:id="rId66"/>
    <p:sldId id="680" r:id="rId67"/>
    <p:sldId id="681" r:id="rId68"/>
    <p:sldId id="682" r:id="rId69"/>
    <p:sldId id="683" r:id="rId70"/>
    <p:sldId id="684" r:id="rId71"/>
    <p:sldId id="685" r:id="rId72"/>
    <p:sldId id="686" r:id="rId73"/>
    <p:sldId id="992" r:id="rId7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30A0"/>
    <a:srgbClr val="BFA6C8"/>
    <a:srgbClr val="D1DCF0"/>
    <a:srgbClr val="CCD9EF"/>
    <a:srgbClr val="DEE6F4"/>
    <a:srgbClr val="AEB6E4"/>
    <a:srgbClr val="C3A8BE"/>
    <a:srgbClr val="DCE4F4"/>
    <a:srgbClr val="C0A7C6"/>
    <a:srgbClr val="F7FA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8" autoAdjust="0"/>
    <p:restoredTop sz="94660"/>
  </p:normalViewPr>
  <p:slideViewPr>
    <p:cSldViewPr snapToGrid="0">
      <p:cViewPr varScale="1">
        <p:scale>
          <a:sx n="56" d="100"/>
          <a:sy n="56" d="100"/>
        </p:scale>
        <p:origin x="48" y="22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92495-C580-4E3A-B760-DC2C4C452BD8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97303-AB48-41DA-85B3-B968A37AB8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3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48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7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9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2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6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8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477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25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84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57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6C0BC-0A4D-46CE-DB99-A3C067978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CEEF2C-2BA4-DD4A-BF7F-0313D16FD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489968-64EB-8129-A57D-041D7B45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870182-68AE-E79C-E096-598905ED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788A09-F51D-E371-EE27-41ED9407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60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271165-2759-72C9-3BC5-1E110937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828096-6608-555D-F1BA-FC28627DE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93218A-CCE5-C6AD-11A2-B93070DD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D6CB6A-C907-A3B6-4E27-93E925A8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44FE0-F483-7BFF-A80B-1E09DF1D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148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9F1F2-CBA8-BEDA-F088-2159D82B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52104D-99B7-F702-2674-A0C47E36B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B75275-9A9F-B417-A046-6B5BF4501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F9828C-A10D-A047-C2DC-3C2B4D27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CA0E68-04E7-BBC9-2319-C5DAE239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406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EBC0A-434D-EC88-B4F0-0AE6C158F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4744FF-EB4D-198A-8CAB-5B290F10D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325164-1619-7C19-52A9-AD133C9A0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754EE9-91C7-F591-598B-F91A64FA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553DB2-2C2B-4055-D59A-B6FB4E69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F91D29-65ED-647A-7D3E-8DD8D722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516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AAA0D-25C5-7E08-AC30-8B67A6F0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5E14EA-56C7-D6E5-A237-6FA54BC01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D49BF6-E5A6-90CE-1AA4-F42D60EE5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512DCC-2D46-B73D-F785-649C25F48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0FC493-25F3-2F73-68C3-E032ADF15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A1FD50-63EB-1FED-2FCA-B1335442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657B752-CFCB-479E-33AE-81CEE3D6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8502D43-B97E-AFD0-479C-45626D31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068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F5D8D-9F7A-A2E1-0F1D-9E3E67DB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2CFB0F-58B8-1D67-C14A-F8B26F90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3B9D4A-142F-1A20-A154-EFCCB4E5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C0A483-9CFA-600F-0326-7B83C089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110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4149D6-5241-F0BF-5AB1-D912C142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1B10B2-C933-D141-8853-512D3DA3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7CF3AD-E422-5296-20F2-8F905FE6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087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84ED-A6C3-8A4F-0C2D-8A3EE885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3D9283-AEA1-096A-3EBA-F8D4AC2AC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3F1DA8-AE7A-34AD-B55A-7ADEAA533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97A91D-3945-8E62-8C8B-419B97288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8FF6A8-B037-3CA5-9B35-7B784C87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DE5A2B-D8E7-32CA-19F7-581793979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2819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8AE7C-78B7-A487-0232-95EB3A61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3AD5E7-0DFA-9698-EA8A-7A65BC783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25A380-ADC4-1FFF-EE4F-B3CA7D7E1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076238-60BC-F22B-F449-910E33AF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D8E7D8-CADB-ED20-C798-A100C8F6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CDD331-0FD1-6496-FF41-882D5724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46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69E0B-5EC8-E64E-9BDA-BDAC7CC4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EF2D13-5FED-41EE-5969-6F18AC2BB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15CE8E-8C52-EB41-9032-B63605CE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E0F2DB-5AF4-8E35-AC50-C511B6CB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95F63D-757A-5E98-6B25-BBF8D370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384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ACD64C-E110-F45F-5ADD-0D6177263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F17967-FAA3-275F-F6B2-9BFFD5AE0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ADF1F-3FD7-B81D-C2C6-6614F334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3E379-A520-0AFB-66C2-50459A28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C29FA9-346B-3868-1068-C08390F5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3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87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FCFC6-BCBE-D179-98A3-1B6BD597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8B44D6-6220-0D28-0314-938C83720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52E6A-CC40-361D-3E85-DFC012331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2D361-A627-4E15-881D-2FFC8BC38F30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E838C9-B186-36C9-E68A-4C5189882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5FA44-51B6-567A-2EEF-690622F8A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006328" y="744993"/>
            <a:ext cx="2074697" cy="212365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 марта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140958"/>
              </p:ext>
            </p:extLst>
          </p:nvPr>
        </p:nvGraphicFramePr>
        <p:xfrm>
          <a:off x="0" y="639316"/>
          <a:ext cx="5002924" cy="6147118"/>
        </p:xfrm>
        <a:graphic>
          <a:graphicData uri="http://schemas.openxmlformats.org/drawingml/2006/table">
            <a:tbl>
              <a:tblPr firstRow="1" firstCol="1" bandRow="1"/>
              <a:tblGrid>
                <a:gridCol w="342732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202811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97971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567140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504497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168165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816524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283779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378373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378372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Масленица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инт.тх</a:t>
                      </a:r>
                      <a:endParaRPr lang="ru-RU" sz="10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Интернет </a:t>
                      </a:r>
                      <a:r>
                        <a:rPr lang="ru-RU" sz="1100" b="0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</a:t>
                      </a:r>
                      <a:endParaRPr lang="ru-RU" sz="11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7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диалОбр</a:t>
                      </a:r>
                      <a:endParaRPr lang="ru-RU" sz="7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устн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*\\+75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#*\84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#*85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\\\-87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##\79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*\\\72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#*\\83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##*\\\72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*\+99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.+-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*\74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#\\\87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#-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####60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*\\\\91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\\\\+100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##*\\\\71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###*65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#*\\83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\\\+100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.-+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###\\*63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*-85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#\\\ff-66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##80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#90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#\-84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#*\\\\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</a:t>
                      </a: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\--86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\\\-87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55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##*\\\72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###\\\67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5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#\\\87</a:t>
                      </a:r>
                      <a:endParaRPr lang="ru-RU" sz="105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348209"/>
              </p:ext>
            </p:extLst>
          </p:nvPr>
        </p:nvGraphicFramePr>
        <p:xfrm>
          <a:off x="6919784" y="765056"/>
          <a:ext cx="5272217" cy="6029798"/>
        </p:xfrm>
        <a:graphic>
          <a:graphicData uri="http://schemas.openxmlformats.org/drawingml/2006/table">
            <a:tbl>
              <a:tblPr firstRow="1" firstCol="1" bandRow="1"/>
              <a:tblGrid>
                <a:gridCol w="365952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00288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186713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449003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596946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524956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208001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870017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607781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</a:tblGrid>
              <a:tr h="14818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Роль праздников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.-+-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373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  <a:endParaRPr lang="ru-RU" sz="9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#90</a:t>
                      </a:r>
                      <a:endParaRPr lang="ru-RU" sz="9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  <a:endParaRPr lang="ru-RU" sz="9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 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.-+-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2F02F3-9000-D5A7-B4DC-2F6E803667E1}"/>
              </a:ext>
            </a:extLst>
          </p:cNvPr>
          <p:cNvSpPr txBox="1"/>
          <p:nvPr/>
        </p:nvSpPr>
        <p:spPr>
          <a:xfrm>
            <a:off x="4971935" y="3429000"/>
            <a:ext cx="20746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забывайте записать своё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русскими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224656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6A8206-A8E5-8C9F-E066-AEDF64264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0209A2A-08BF-EE24-1825-6DE40F69CFF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983ECE-963B-3098-1DC2-D20E264575BC}"/>
              </a:ext>
            </a:extLst>
          </p:cNvPr>
          <p:cNvSpPr txBox="1"/>
          <p:nvPr/>
        </p:nvSpPr>
        <p:spPr>
          <a:xfrm>
            <a:off x="260350" y="1091394"/>
            <a:ext cx="11931650" cy="5525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3200" dirty="0">
                <a:solidFill>
                  <a:schemeClr val="tx1"/>
                </a:solidFill>
              </a:rPr>
              <a:t>Групповая работа над текстами «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Интернет: за и против</a:t>
            </a:r>
            <a:r>
              <a:rPr lang="ru-RU" sz="3200" dirty="0">
                <a:solidFill>
                  <a:schemeClr val="tx1"/>
                </a:solidFill>
              </a:rPr>
              <a:t>» (см. сайт). Распределить тексты между студентами каждой подгруппы (примерно по 2 человека на каждую страницу). Подготовить короткое описание содержания текстов, используя конструкции косвенной речи. </a:t>
            </a:r>
          </a:p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3200" dirty="0">
                <a:solidFill>
                  <a:srgbClr val="D1DCF0"/>
                </a:solidFill>
              </a:rPr>
              <a:t>Высказать своё отношение к Интернету как явлению современности, его роли в жизни обычных людей, в общественной жизни, образовании, других профессиональных сферах, в глобальном плане (жизни всей планеты).</a:t>
            </a:r>
          </a:p>
        </p:txBody>
      </p:sp>
    </p:spTree>
    <p:extLst>
      <p:ext uri="{BB962C8B-B14F-4D97-AF65-F5344CB8AC3E}">
        <p14:creationId xmlns:p14="http://schemas.microsoft.com/office/powerpoint/2010/main" val="2418501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4522DC-1AB3-7E0E-2241-65AD22889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93C9852-1662-A55F-1360-4DE8F5048849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1259AD-CF9C-CF23-8CCF-AE976CEEE96C}"/>
              </a:ext>
            </a:extLst>
          </p:cNvPr>
          <p:cNvSpPr txBox="1"/>
          <p:nvPr/>
        </p:nvSpPr>
        <p:spPr>
          <a:xfrm>
            <a:off x="260350" y="1091394"/>
            <a:ext cx="11931650" cy="5525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3200" dirty="0">
                <a:solidFill>
                  <a:srgbClr val="BFA6C8"/>
                </a:solidFill>
              </a:rPr>
              <a:t>Групповая работа над текстами «</a:t>
            </a:r>
            <a:r>
              <a:rPr lang="ru-RU" sz="3200" b="1" i="1" dirty="0">
                <a:solidFill>
                  <a:srgbClr val="BFA6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Интернет: за и против</a:t>
            </a:r>
            <a:r>
              <a:rPr lang="ru-RU" sz="3200" dirty="0">
                <a:solidFill>
                  <a:srgbClr val="BFA6C8"/>
                </a:solidFill>
              </a:rPr>
              <a:t>» (см. сайт). Распределить тексты между студентами каждой подгруппы (примерно по 2 человека на каждую страницу). Подготовить короткое описание содержания текстов, используя конструкции косвенной речи. </a:t>
            </a:r>
          </a:p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3200" dirty="0">
                <a:solidFill>
                  <a:schemeClr val="tx1"/>
                </a:solidFill>
              </a:rPr>
              <a:t>Высказать своё отношение к Интернету как явлению современности, его роли в жизни обычных людей, в общественной жизни, образовании, других профессиональных сферах, в глобальном плане (жизни всей планеты).</a:t>
            </a:r>
          </a:p>
        </p:txBody>
      </p:sp>
    </p:spTree>
    <p:extLst>
      <p:ext uri="{BB962C8B-B14F-4D97-AF65-F5344CB8AC3E}">
        <p14:creationId xmlns:p14="http://schemas.microsoft.com/office/powerpoint/2010/main" val="2924637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2066942" y="2644170"/>
            <a:ext cx="80581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Образование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4A1FA5-B739-4733-AEDE-0F04BAD17D1F}"/>
              </a:ext>
            </a:extLst>
          </p:cNvPr>
          <p:cNvSpPr txBox="1"/>
          <p:nvPr/>
        </p:nvSpPr>
        <p:spPr>
          <a:xfrm>
            <a:off x="275063" y="2219037"/>
            <a:ext cx="11641873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548312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40524"/>
            <a:ext cx="12191999" cy="56755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u="sng" dirty="0"/>
              <a:t>Виды занятий</a:t>
            </a:r>
            <a:r>
              <a:rPr lang="ru-RU" dirty="0"/>
              <a:t> (</a:t>
            </a:r>
            <a:r>
              <a:rPr lang="ru-RU" u="sng" dirty="0"/>
              <a:t>организационные формы обучения</a:t>
            </a:r>
            <a:r>
              <a:rPr lang="ru-RU" dirty="0"/>
              <a:t>):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dirty="0"/>
              <a:t>1. </a:t>
            </a:r>
            <a:r>
              <a:rPr lang="ru-RU" b="1" dirty="0">
                <a:solidFill>
                  <a:srgbClr val="9802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Лекция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лекцию. Лекция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лекции</a:t>
            </a:r>
          </a:p>
          <a:p>
            <a:pPr marL="0" indent="0">
              <a:buNone/>
            </a:pPr>
            <a:r>
              <a:rPr lang="ru-RU" i="1" dirty="0"/>
              <a:t>преподаватель</a:t>
            </a:r>
            <a:r>
              <a:rPr lang="ru-RU" dirty="0"/>
              <a:t> / </a:t>
            </a:r>
            <a:r>
              <a:rPr lang="ru-RU" b="1" i="1" dirty="0">
                <a:solidFill>
                  <a:srgbClr val="9802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лектор</a:t>
            </a:r>
            <a:r>
              <a:rPr lang="ru-RU" dirty="0"/>
              <a:t> </a:t>
            </a:r>
            <a:r>
              <a:rPr lang="ru-RU" b="1" dirty="0">
                <a:solidFill>
                  <a:srgbClr val="9802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читает</a:t>
            </a:r>
            <a:r>
              <a:rPr lang="ru-RU" dirty="0"/>
              <a:t> лекцию, отвечает на вопросы,</a:t>
            </a:r>
            <a:br>
              <a:rPr lang="ru-RU" dirty="0"/>
            </a:br>
            <a:r>
              <a:rPr lang="ru-RU" i="1" dirty="0"/>
              <a:t>студенты</a:t>
            </a:r>
            <a:r>
              <a:rPr lang="ru-RU" dirty="0"/>
              <a:t> / </a:t>
            </a:r>
            <a:r>
              <a:rPr lang="ru-RU" i="1" dirty="0"/>
              <a:t>слушатели</a:t>
            </a:r>
            <a:r>
              <a:rPr lang="ru-RU" dirty="0"/>
              <a:t> </a:t>
            </a:r>
            <a:r>
              <a:rPr lang="ru-RU" b="1" dirty="0">
                <a:solidFill>
                  <a:srgbClr val="9802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слушают</a:t>
            </a:r>
            <a:r>
              <a:rPr lang="ru-RU" dirty="0"/>
              <a:t> лекцию, записывают, задают вопросы.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dirty="0"/>
              <a:t>2. 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Семинар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семинар. Семинар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физике.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</a:t>
            </a:r>
            <a:r>
              <a:rPr lang="ru-RU" dirty="0"/>
              <a:t> семинаре</a:t>
            </a:r>
          </a:p>
          <a:p>
            <a:pPr marL="0" indent="0">
              <a:buNone/>
            </a:pPr>
            <a:r>
              <a:rPr lang="ru-RU" i="1" dirty="0"/>
              <a:t>преподаватель</a:t>
            </a:r>
            <a:r>
              <a:rPr lang="ru-RU" dirty="0"/>
              <a:t> 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ведёт</a:t>
            </a:r>
            <a:r>
              <a:rPr lang="ru-RU" dirty="0"/>
              <a:t> семинар, задаёт вопросы,</a:t>
            </a:r>
            <a:br>
              <a:rPr lang="ru-RU" dirty="0"/>
            </a:br>
            <a:r>
              <a:rPr lang="ru-RU" i="1" dirty="0"/>
              <a:t>студенты</a:t>
            </a:r>
            <a:r>
              <a:rPr lang="ru-RU" dirty="0"/>
              <a:t> / </a:t>
            </a:r>
            <a:r>
              <a:rPr lang="ru-RU" i="1" dirty="0"/>
              <a:t>учащиеся</a:t>
            </a:r>
            <a:r>
              <a:rPr lang="ru-RU" dirty="0"/>
              <a:t> отвечают на вопросы преподавателя, 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делают</a:t>
            </a:r>
            <a:r>
              <a:rPr lang="ru-RU" dirty="0"/>
              <a:t> доклады.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dirty="0"/>
              <a:t>3.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Практическое занятие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 русскому языку.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занятии</a:t>
            </a:r>
          </a:p>
          <a:p>
            <a:pPr marL="0" indent="0">
              <a:buNone/>
            </a:pPr>
            <a:r>
              <a:rPr lang="ru-RU" i="1" dirty="0"/>
              <a:t>преподаватель</a:t>
            </a:r>
            <a:r>
              <a:rPr lang="ru-RU" dirty="0"/>
              <a:t>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ведёт</a:t>
            </a:r>
            <a:r>
              <a:rPr lang="ru-RU" dirty="0"/>
              <a:t> занятие, объясняет правила, даёт задания, задаёт вопросы студентам, отвечает на вопросы студентов, исправляет ошибки студентов,</a:t>
            </a:r>
            <a:br>
              <a:rPr lang="ru-RU" dirty="0"/>
            </a:br>
            <a:r>
              <a:rPr lang="ru-RU" i="1" dirty="0"/>
              <a:t>студенты</a:t>
            </a:r>
            <a:r>
              <a:rPr lang="ru-RU" dirty="0"/>
              <a:t>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слушают</a:t>
            </a:r>
            <a:r>
              <a:rPr lang="ru-RU" dirty="0"/>
              <a:t> преподавателя, задают вопросы, отвечают на вопросы,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выполняют</a:t>
            </a:r>
            <a:r>
              <a:rPr lang="ru-RU" dirty="0"/>
              <a:t> задания.</a:t>
            </a:r>
          </a:p>
        </p:txBody>
      </p:sp>
    </p:spTree>
    <p:extLst>
      <p:ext uri="{BB962C8B-B14F-4D97-AF65-F5344CB8AC3E}">
        <p14:creationId xmlns:p14="http://schemas.microsoft.com/office/powerpoint/2010/main" val="3523657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876690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u="sng" dirty="0"/>
              <a:t>Дополнительные виды занятий</a:t>
            </a:r>
            <a:r>
              <a:rPr lang="ru-RU" dirty="0"/>
              <a:t>: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dirty="0"/>
              <a:t>1.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спецкурс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спецкурсе </a:t>
            </a:r>
          </a:p>
          <a:p>
            <a:pPr marL="0" indent="0">
              <a:buNone/>
            </a:pPr>
            <a:r>
              <a:rPr lang="ru-RU" i="1" dirty="0"/>
              <a:t>преподаватель</a:t>
            </a:r>
            <a:r>
              <a:rPr lang="ru-RU" dirty="0"/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ведёт </a:t>
            </a:r>
            <a:r>
              <a:rPr lang="ru-RU" dirty="0"/>
              <a:t>спецкурс, отвечает на вопросы.</a:t>
            </a:r>
            <a:br>
              <a:rPr lang="ru-RU" dirty="0"/>
            </a:br>
            <a:r>
              <a:rPr lang="ru-RU" i="1" dirty="0"/>
              <a:t>студенты</a:t>
            </a:r>
            <a:r>
              <a:rPr lang="ru-RU" dirty="0"/>
              <a:t> / </a:t>
            </a:r>
            <a:r>
              <a:rPr lang="ru-RU" i="1" dirty="0"/>
              <a:t>слушатели</a:t>
            </a:r>
            <a:r>
              <a:rPr lang="ru-RU" dirty="0"/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слушают</a:t>
            </a:r>
            <a:r>
              <a:rPr lang="ru-RU" dirty="0"/>
              <a:t> спецкурс, записывают, задают вопросы.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dirty="0"/>
              <a:t>2. </a:t>
            </a:r>
            <a:r>
              <a:rPr lang="ru-RU" b="1" dirty="0">
                <a:solidFill>
                  <a:srgbClr val="0266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Спецсеминар</a:t>
            </a:r>
            <a:r>
              <a:rPr lang="ru-RU" dirty="0"/>
              <a:t>. </a:t>
            </a:r>
            <a:r>
              <a:rPr lang="ru-RU" sz="2000" dirty="0"/>
              <a:t>Используется реже, часто заменяется словом «</a:t>
            </a:r>
            <a:r>
              <a:rPr lang="ru-RU" sz="2000" i="1" dirty="0"/>
              <a:t>спецкурс</a:t>
            </a:r>
            <a:r>
              <a:rPr lang="ru-RU" sz="2000" dirty="0"/>
              <a:t>», если является второй частью (практической) спецкурса.</a:t>
            </a:r>
            <a:r>
              <a:rPr lang="ru-RU" dirty="0"/>
              <a:t>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спецсеминар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физике.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спецсеминаре</a:t>
            </a:r>
          </a:p>
          <a:p>
            <a:pPr marL="0" indent="0">
              <a:buNone/>
            </a:pPr>
            <a:r>
              <a:rPr lang="ru-RU" i="1" dirty="0"/>
              <a:t>преподаватель</a:t>
            </a:r>
            <a:r>
              <a:rPr lang="ru-RU" dirty="0"/>
              <a:t> </a:t>
            </a:r>
            <a:r>
              <a:rPr lang="ru-RU" b="1" dirty="0">
                <a:solidFill>
                  <a:srgbClr val="0266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ведёт</a:t>
            </a:r>
            <a:r>
              <a:rPr lang="ru-RU" dirty="0"/>
              <a:t> спецсеминар, задаёт вопросы.</a:t>
            </a:r>
            <a:br>
              <a:rPr lang="ru-RU" dirty="0"/>
            </a:br>
            <a:r>
              <a:rPr lang="ru-RU" i="1" dirty="0"/>
              <a:t>студенты</a:t>
            </a:r>
            <a:r>
              <a:rPr lang="ru-RU" dirty="0"/>
              <a:t> / </a:t>
            </a:r>
            <a:r>
              <a:rPr lang="ru-RU" i="1" dirty="0"/>
              <a:t>учащиеся</a:t>
            </a:r>
            <a:r>
              <a:rPr lang="ru-RU" dirty="0"/>
              <a:t> отвечают на вопросы преподавателя, делают доклады, выполняют практические задания, </a:t>
            </a:r>
            <a:r>
              <a:rPr lang="ru-RU" b="1" dirty="0">
                <a:solidFill>
                  <a:srgbClr val="0266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проводят</a:t>
            </a:r>
            <a:r>
              <a:rPr lang="ru-RU" dirty="0"/>
              <a:t> эксперименты.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Существуют и другие виды занятий (лабораторная работа, консультация, деловая игра, практика и многие другие). </a:t>
            </a:r>
          </a:p>
        </p:txBody>
      </p:sp>
    </p:spTree>
    <p:extLst>
      <p:ext uri="{BB962C8B-B14F-4D97-AF65-F5344CB8AC3E}">
        <p14:creationId xmlns:p14="http://schemas.microsoft.com/office/powerpoint/2010/main" val="2778842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u="sng" dirty="0"/>
              <a:t>Контроль знаний. Итоговый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1. </a:t>
            </a:r>
            <a:r>
              <a:rPr lang="ru-RU" b="1" dirty="0">
                <a:solidFill>
                  <a:srgbClr val="9802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Экзамен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экзамен. Сдавать/сдать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истории.</a:t>
            </a:r>
          </a:p>
          <a:p>
            <a:pPr marL="0" indent="0">
              <a:buNone/>
            </a:pPr>
            <a:r>
              <a:rPr lang="ru-RU" dirty="0"/>
              <a:t>Классический вариант: студент выбирает билет (карточки с билетами перевёрнуты чистой стороной вверх), идёт готовиться к ответу. Затем со своими записями идёт к преподавателю (преподавателям, комиссии) отвечать. Преподаватель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принимает</a:t>
            </a:r>
            <a:r>
              <a:rPr lang="ru-RU" dirty="0"/>
              <a:t> экзамен.</a:t>
            </a:r>
            <a:br>
              <a:rPr lang="ru-RU" dirty="0"/>
            </a:br>
            <a:r>
              <a:rPr lang="ru-RU" dirty="0"/>
              <a:t>За экзамен можно получить оценку по общей системе баллов (в России как правило, до 5 баллов — по пятибалльной системе). Оценка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истории. Оценка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</a:t>
            </a:r>
            <a:r>
              <a:rPr lang="ru-RU" dirty="0"/>
              <a:t> экзамен по истории.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 русскому языку.</a:t>
            </a:r>
          </a:p>
          <a:p>
            <a:pPr marL="0" indent="0">
              <a:buNone/>
            </a:pPr>
            <a:r>
              <a:rPr lang="ru-RU" dirty="0"/>
              <a:t>Проходит так же, как и экзамен.</a:t>
            </a:r>
            <a:br>
              <a:rPr lang="ru-RU" dirty="0"/>
            </a:br>
            <a:r>
              <a:rPr lang="ru-RU" dirty="0"/>
              <a:t>Зачёт оценивается по двухбалльной системе — сдал/не сдал (зачёт/незачёт).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3.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Дифференцированный зачёт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зачёт. Зачёт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физике.</a:t>
            </a:r>
          </a:p>
          <a:p>
            <a:pPr marL="0" indent="0">
              <a:buNone/>
            </a:pPr>
            <a:r>
              <a:rPr lang="ru-RU" dirty="0"/>
              <a:t>Отличие от обычного зачёта в том, что выставляется балл, как на экзамене.</a:t>
            </a:r>
            <a:br>
              <a:rPr lang="ru-RU" dirty="0"/>
            </a:br>
            <a:r>
              <a:rPr lang="ru-RU" dirty="0"/>
              <a:t>Отличие от экзамена — в меньшей значимости оценки.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2056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u="sng" dirty="0"/>
              <a:t>Контроль знаний. Промежуточный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1.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Контрольная работа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контрольную работу. Писать/написать контрольную (работу)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пятёрку.</a:t>
            </a:r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(тест)/тестирование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 русскому языку, пройти тестирование, (сдать тест), (написать тест), </a:t>
            </a:r>
            <a:r>
              <a:rPr lang="ru-RU" i="1" dirty="0"/>
              <a:t>у нас сегодня был тест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АВТОМАТ</a:t>
            </a:r>
            <a:r>
              <a:rPr lang="ru-RU" dirty="0"/>
              <a:t>. Автомат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физике.</a:t>
            </a:r>
          </a:p>
          <a:p>
            <a:pPr marL="0" indent="0">
              <a:buNone/>
            </a:pPr>
            <a:r>
              <a:rPr lang="ru-RU" dirty="0"/>
              <a:t>Студенческий жаргон. Означает получение оценки не в результате сдачи экзамена или зачёта, а по результатам предварительной работы.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5665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269" y="903891"/>
            <a:ext cx="11645462" cy="593732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Студенты ходят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разным предметам. </a:t>
            </a:r>
          </a:p>
          <a:p>
            <a:pPr marL="0" indent="0">
              <a:buNone/>
            </a:pPr>
            <a:r>
              <a:rPr lang="ru-RU" dirty="0"/>
              <a:t>Существует расписание занятий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каждый день недели. </a:t>
            </a:r>
          </a:p>
          <a:p>
            <a:pPr marL="0" indent="0">
              <a:buNone/>
            </a:pPr>
            <a:r>
              <a:rPr lang="ru-RU" dirty="0"/>
              <a:t>Занятия проходят в аудиториях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расписанию. В вузе два академических часа объединены в одно занятие и называются «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».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По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расписанию у нас русский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на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второй паре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во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вторник</a:t>
            </a:r>
            <a:r>
              <a:rPr lang="ru-RU" i="1" dirty="0">
                <a:latin typeface="Cambria" panose="02040503050406030204" pitchFamily="18" charset="0"/>
              </a:rPr>
              <a:t>.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В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среду первой пары нет</a:t>
            </a:r>
            <a:r>
              <a:rPr lang="ru-RU" i="1" dirty="0"/>
              <a:t>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лекциях преподаватель весь урок сам рассказывает/</a:t>
            </a:r>
            <a:r>
              <a:rPr lang="ru-RU" b="1" dirty="0">
                <a:solidFill>
                  <a:srgbClr val="002060"/>
                </a:solidFill>
              </a:rPr>
              <a:t>даёт</a:t>
            </a:r>
            <a:r>
              <a:rPr lang="ru-RU" dirty="0"/>
              <a:t>/</a:t>
            </a:r>
            <a:r>
              <a:rPr lang="ru-RU" b="1" dirty="0">
                <a:solidFill>
                  <a:srgbClr val="002060"/>
                </a:solidFill>
              </a:rPr>
              <a:t>объясняет</a:t>
            </a:r>
            <a:r>
              <a:rPr lang="ru-RU" dirty="0"/>
              <a:t> материал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предмету, а студенты слушают, записывают и потом задают вопросы. </a:t>
            </a:r>
          </a:p>
          <a:p>
            <a:pPr marL="0" indent="0">
              <a:buNone/>
            </a:pPr>
            <a:r>
              <a:rPr lang="ru-RU" sz="29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практическом занятии преподаватель объясняет новую тему, спрашивает студентов, студенты отвечают на вопросы преподавателя, пишут промежуточные контрольные работы и тесты, сдают заданное на дом.</a:t>
            </a:r>
          </a:p>
          <a:p>
            <a:pPr marL="0" indent="0">
              <a:buNone/>
            </a:pPr>
            <a:r>
              <a:rPr lang="ru-RU" dirty="0"/>
              <a:t>В конце занятия преподаватель даёт/задаёт студентам (домашнее) задание.</a:t>
            </a:r>
            <a:br>
              <a:rPr lang="ru-RU" dirty="0"/>
            </a:b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На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дом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по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математике (задали/задано) две задачи</a:t>
            </a:r>
            <a:r>
              <a:rPr lang="ru-RU" i="1" dirty="0"/>
              <a:t>.</a:t>
            </a:r>
          </a:p>
          <a:p>
            <a:pPr marL="0" indent="0">
              <a:buNone/>
            </a:pPr>
            <a:r>
              <a:rPr lang="ru-RU" dirty="0"/>
              <a:t>Дома студенты готовятся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dirty="0"/>
              <a:t> занятиям, выполняя/делая домашнее задание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предмету, и получают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</a:t>
            </a:r>
            <a:r>
              <a:rPr lang="ru-RU" dirty="0"/>
              <a:t> домашнее задание оценку.</a:t>
            </a:r>
            <a:br>
              <a:rPr lang="ru-RU" dirty="0"/>
            </a:br>
            <a:r>
              <a:rPr lang="ru-RU" i="1" dirty="0"/>
              <a:t>Сделать/выполнить  упражнение, выучить новые слова, подготовить доклад/презентацию,  написать сочинение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i="1" dirty="0"/>
              <a:t> предмету/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i="1" dirty="0"/>
              <a:t> теме (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i="1" dirty="0"/>
              <a:t> теме урока,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i="1" dirty="0"/>
              <a:t> пройденному материалу)/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i="1" dirty="0"/>
              <a:t> тему (название работы). </a:t>
            </a:r>
          </a:p>
        </p:txBody>
      </p:sp>
    </p:spTree>
    <p:extLst>
      <p:ext uri="{BB962C8B-B14F-4D97-AF65-F5344CB8AC3E}">
        <p14:creationId xmlns:p14="http://schemas.microsoft.com/office/powerpoint/2010/main" val="1356593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… лекцию …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…?</a:t>
            </a:r>
          </a:p>
          <a:p>
            <a:pPr marL="0" indent="0">
              <a:buNone/>
            </a:pPr>
            <a:r>
              <a:rPr lang="ru-RU" dirty="0"/>
              <a:t>— …,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…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…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… зачёте лабораторных не будет, да и зачёта не будет: все получат …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7250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 … 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 … ?</a:t>
            </a:r>
          </a:p>
          <a:p>
            <a:pPr marL="0" indent="0">
              <a:buNone/>
            </a:pPr>
            <a:r>
              <a:rPr lang="ru-RU" dirty="0"/>
              <a:t>—  … 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 … 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 … 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8024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 … ?</a:t>
            </a:r>
          </a:p>
          <a:p>
            <a:pPr marL="0" indent="0">
              <a:buNone/>
            </a:pPr>
            <a:r>
              <a:rPr lang="ru-RU" dirty="0"/>
              <a:t>—  … 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 … 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 … 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6823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 … 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 … 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 … 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8013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 … 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 … 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58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 … 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3967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8998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68801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0642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лабораторных не будет, да и зачёта не будет: все получат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автомат</a:t>
            </a:r>
            <a:r>
              <a:rPr lang="ru-RU" dirty="0"/>
              <a:t>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3492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71413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…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… этой теме?</a:t>
            </a:r>
          </a:p>
          <a:p>
            <a:pPr marL="0" indent="0">
              <a:buNone/>
            </a:pPr>
            <a:r>
              <a:rPr lang="ru-RU" dirty="0"/>
              <a:t>— …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… глаголам задали три упражнения: 1, 4 и 5 … странице 18.</a:t>
            </a:r>
          </a:p>
          <a:p>
            <a:pPr marL="0" indent="0">
              <a:buNone/>
            </a:pPr>
            <a:r>
              <a:rPr lang="ru-RU" dirty="0"/>
              <a:t>— … следующее занятие? А что, уже известно задание и  …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…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… теме «Глаголы движения» у нас будет сочинение, поэтому мы должны подготовиться …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…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7128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73445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 …  этой теме?</a:t>
            </a:r>
          </a:p>
          <a:p>
            <a:pPr marL="0" indent="0">
              <a:buNone/>
            </a:pPr>
            <a:r>
              <a:rPr lang="ru-RU" dirty="0"/>
              <a:t>—  … 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 …  глаголам задали три упражнения: 1, 4 и 5  …  странице 18.</a:t>
            </a:r>
          </a:p>
          <a:p>
            <a:pPr marL="0" indent="0">
              <a:buNone/>
            </a:pPr>
            <a:r>
              <a:rPr lang="ru-RU" dirty="0"/>
              <a:t>—  …  следующее занятие? А что, уже известно задание и  … 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327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3285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 … 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 …  глаголам задали три упражнения: 1, 4 и 5  …  странице 18.</a:t>
            </a:r>
          </a:p>
          <a:p>
            <a:pPr marL="0" indent="0">
              <a:buNone/>
            </a:pPr>
            <a:r>
              <a:rPr lang="ru-RU" dirty="0"/>
              <a:t>—  …  следующее занятие? А что, уже известно задание и  … 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91177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7349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 …  глаголам задали три упражнения: 1, 4 и 5  …  странице 18.</a:t>
            </a:r>
          </a:p>
          <a:p>
            <a:pPr marL="0" indent="0">
              <a:buNone/>
            </a:pPr>
            <a:r>
              <a:rPr lang="ru-RU" dirty="0"/>
              <a:t>—  …  следующее занятие? А что, уже известно задание и  … 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93729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71413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 …  странице 18.</a:t>
            </a:r>
          </a:p>
          <a:p>
            <a:pPr marL="0" indent="0">
              <a:buNone/>
            </a:pPr>
            <a:r>
              <a:rPr lang="ru-RU" dirty="0"/>
              <a:t>—  …  следующее занятие? А что, уже известно задание и  … 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41183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71413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 …  следующее занятие? А что, уже известно задание и  … 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06712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73445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следующее занятие? А что, уже известно задание и  … 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…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48124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71413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следующее занятие? А что, уже известно задание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77579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87669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следующее занятие? А что, уже известно задание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95047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87669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следующее занятие? А что, уже известно задание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18333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9381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следующее занятие? А что, уже известно задание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теме «Глаголы движения» у нас будет сочинение, поэтому мы должны подготовиться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dirty="0"/>
              <a:t>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24751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9381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следующее занятие? А что, уже известно задание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теме «Глаголы движения» у нас будет сочинение, поэтому мы должны подготовиться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dirty="0"/>
              <a:t>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dirty="0"/>
              <a:t>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88114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…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… сайте ничего нет.</a:t>
            </a:r>
          </a:p>
          <a:p>
            <a:pPr marL="0" indent="0">
              <a:buNone/>
            </a:pPr>
            <a:r>
              <a:rPr lang="ru-RU" dirty="0"/>
              <a:t>— … сайте, говорят, какой-то сбой. Вывесили … стенде  …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… понедельник.</a:t>
            </a:r>
          </a:p>
          <a:p>
            <a:pPr marL="0" indent="0">
              <a:buNone/>
            </a:pPr>
            <a:r>
              <a:rPr lang="ru-RU" dirty="0"/>
              <a:t>— … понедельник у нас шесть ….</a:t>
            </a:r>
          </a:p>
          <a:p>
            <a:pPr marL="0" indent="0">
              <a:buNone/>
            </a:pPr>
            <a:r>
              <a:rPr lang="ru-RU" dirty="0"/>
              <a:t>— Ничего себе! И первая … есть?</a:t>
            </a:r>
          </a:p>
          <a:p>
            <a:pPr marL="0" indent="0">
              <a:buNone/>
            </a:pPr>
            <a:r>
              <a:rPr lang="ru-RU" dirty="0"/>
              <a:t>— Да, … первой … шестую. … первой и второй парах вводные лекции …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… первой паре лекция, а не семинар. А какие …? … каким предметам?</a:t>
            </a:r>
          </a:p>
          <a:p>
            <a:pPr marL="0" indent="0">
              <a:buNone/>
            </a:pPr>
            <a:r>
              <a:rPr lang="ru-RU" dirty="0"/>
              <a:t>— … логике и …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8545850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…  сайте ничего нет.</a:t>
            </a:r>
          </a:p>
          <a:p>
            <a:pPr marL="0" indent="0">
              <a:buNone/>
            </a:pPr>
            <a:r>
              <a:rPr lang="ru-RU" dirty="0"/>
              <a:t>—  …  сайте, говорят, какой-то сбой. Вывесили  …  стенде  … 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 …  понедельник.</a:t>
            </a:r>
          </a:p>
          <a:p>
            <a:pPr marL="0" indent="0">
              <a:buNone/>
            </a:pPr>
            <a:r>
              <a:rPr lang="ru-RU" dirty="0"/>
              <a:t>—  … 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6672332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 …  сайте, говорят, какой-то сбой. Вывесили  …  стенде  … 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 …  понедельник.</a:t>
            </a:r>
          </a:p>
          <a:p>
            <a:pPr marL="0" indent="0">
              <a:buNone/>
            </a:pPr>
            <a:r>
              <a:rPr lang="ru-RU" dirty="0"/>
              <a:t>—  … 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8897818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 …  стенде  … 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 …  понедельник.</a:t>
            </a:r>
          </a:p>
          <a:p>
            <a:pPr marL="0" indent="0">
              <a:buNone/>
            </a:pPr>
            <a:r>
              <a:rPr lang="ru-RU" dirty="0"/>
              <a:t>—  … 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1547923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 … 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 …  понедельник.</a:t>
            </a:r>
          </a:p>
          <a:p>
            <a:pPr marL="0" indent="0">
              <a:buNone/>
            </a:pPr>
            <a:r>
              <a:rPr lang="ru-RU" dirty="0"/>
              <a:t>—  … 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7130834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 …  понедельник.</a:t>
            </a:r>
          </a:p>
          <a:p>
            <a:pPr marL="0" indent="0">
              <a:buNone/>
            </a:pPr>
            <a:r>
              <a:rPr lang="ru-RU" dirty="0"/>
              <a:t>—  … 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187854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 … 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5011094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8273340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9245079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16656871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6522369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28741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24445817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8633522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2AB6B2-1E7C-9564-2F18-4CDC6A23D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D34FDB-4A36-2FCE-B8A6-34002BD27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C8C48E-0F10-A4E7-FFDF-99E85DAD9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26709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…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23873742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03849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25804427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паре лекция, а не семинар. А какие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семинары</a:t>
            </a:r>
            <a:r>
              <a:rPr lang="ru-RU" dirty="0"/>
              <a:t>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25930562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паре лекция, а не семинар. А какие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семинары</a:t>
            </a:r>
            <a:r>
              <a:rPr lang="ru-RU" dirty="0"/>
              <a:t>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9848606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паре лекция, а не семинар. А какие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семинары</a:t>
            </a:r>
            <a:r>
              <a:rPr lang="ru-RU" dirty="0"/>
              <a:t>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каким предметам?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4186434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паре лекция, а не семинар. А какие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семинары</a:t>
            </a:r>
            <a:r>
              <a:rPr lang="ru-RU" dirty="0"/>
              <a:t>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каким предметам?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1872936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701335"/>
            <a:ext cx="11645462" cy="636853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Студенты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учатся</a:t>
            </a:r>
            <a:r>
              <a:rPr lang="ru-RU" dirty="0"/>
              <a:t> в </a:t>
            </a:r>
            <a:r>
              <a:rPr lang="ru-RU" b="1" dirty="0"/>
              <a:t>вузе</a:t>
            </a:r>
            <a:r>
              <a:rPr lang="ru-RU" dirty="0"/>
              <a:t>.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Я учусь в университете, я хожу в университет четыре раза в неделю</a:t>
            </a:r>
            <a:r>
              <a:rPr lang="ru-RU" i="1" dirty="0"/>
              <a:t>.</a:t>
            </a:r>
          </a:p>
          <a:p>
            <a:pPr marL="0" indent="0">
              <a:buNone/>
            </a:pPr>
            <a:r>
              <a:rPr lang="ru-RU" dirty="0"/>
              <a:t>Раньше в России студенты учились пять лет и получали диплом специалиста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какой-то специальности.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Диплом специалиста по теоретической и прикладной лингвистике</a:t>
            </a:r>
            <a:r>
              <a:rPr lang="ru-RU" dirty="0"/>
              <a:t>. Сейчас чаще всего в вузах России образование делится на два этапа: бакалавриат и магистратура. Студенты называются, соответственно, бакалавр и магистрант. Диплом бакалавра / магистра.</a:t>
            </a:r>
          </a:p>
          <a:p>
            <a:pPr marL="0" indent="0">
              <a:buNone/>
            </a:pPr>
            <a:r>
              <a:rPr lang="ru-RU" dirty="0"/>
              <a:t>Название вуза пишется с заглавной буквы</a:t>
            </a:r>
            <a:r>
              <a:rPr lang="ru-RU" i="1" dirty="0"/>
              <a:t>: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Московский государственный университет имени М. В. Ломоносова</a:t>
            </a:r>
            <a:r>
              <a:rPr lang="ru-RU" i="1" dirty="0"/>
              <a:t>. </a:t>
            </a:r>
            <a:r>
              <a:rPr lang="ru-RU" dirty="0"/>
              <a:t>Обычно у каждого названия есть сокращение (аббревиатура):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МГУ им. М. В. Ломоносова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Вуз (университет, академия, институт) состоит из </a:t>
            </a:r>
            <a:r>
              <a:rPr lang="ru-RU" b="1" dirty="0"/>
              <a:t>факультетов</a:t>
            </a:r>
            <a:r>
              <a:rPr lang="ru-RU" dirty="0"/>
              <a:t>. Название факультета пишется с маленькой буквы: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филологический факультет Московского государственного университета имени М. В. Ломоносова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На каждом факультете есть </a:t>
            </a:r>
            <a:r>
              <a:rPr lang="ru-RU" b="1" dirty="0"/>
              <a:t>отделения</a:t>
            </a:r>
            <a:r>
              <a:rPr lang="ru-RU" dirty="0"/>
              <a:t>: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вечернее отделение русского языка филологического факультета Московского государственного университета имени М. В. Ломоносова</a:t>
            </a:r>
            <a:r>
              <a:rPr lang="ru-RU" dirty="0"/>
              <a:t>. Название отделения, как правило, соответствует названию той специальности, которую получают студенты.</a:t>
            </a:r>
          </a:p>
          <a:p>
            <a:pPr marL="0" indent="0">
              <a:buNone/>
            </a:pPr>
            <a:r>
              <a:rPr lang="ru-RU" dirty="0"/>
              <a:t>На отделениях ведут занятия преподаватели разных </a:t>
            </a:r>
            <a:r>
              <a:rPr lang="ru-RU" b="1" dirty="0"/>
              <a:t>кафедр</a:t>
            </a:r>
            <a:r>
              <a:rPr lang="ru-RU" dirty="0"/>
              <a:t>: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кафедра теории литературы филологического факультета Московского государственного университета имени М. В. Ломоносова</a:t>
            </a:r>
            <a:r>
              <a:rPr lang="ru-RU" dirty="0"/>
              <a:t>. Для написания дипломной работы студента </a:t>
            </a:r>
            <a:r>
              <a:rPr lang="ru-RU" b="1" dirty="0">
                <a:solidFill>
                  <a:srgbClr val="002060"/>
                </a:solidFill>
              </a:rPr>
              <a:t>прикрепляют</a:t>
            </a:r>
            <a:r>
              <a:rPr lang="ru-RU" dirty="0"/>
              <a:t> к той кафедре, на которой работает его научный руководитель.</a:t>
            </a:r>
          </a:p>
        </p:txBody>
      </p:sp>
    </p:spTree>
    <p:extLst>
      <p:ext uri="{BB962C8B-B14F-4D97-AF65-F5344CB8AC3E}">
        <p14:creationId xmlns:p14="http://schemas.microsoft.com/office/powerpoint/2010/main" val="19981665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763480"/>
            <a:ext cx="11876690" cy="595263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3000" dirty="0">
                <a:solidFill>
                  <a:srgbClr val="C00000"/>
                </a:solidFill>
              </a:rPr>
              <a:t>учить — учиться — научить — научиться — изучать — выучить — …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solidFill>
                  <a:srgbClr val="002060"/>
                </a:solidFill>
              </a:rPr>
              <a:t>НСВ </a:t>
            </a:r>
            <a:r>
              <a:rPr lang="ru-RU" sz="2400" b="1" dirty="0" err="1">
                <a:solidFill>
                  <a:srgbClr val="002060"/>
                </a:solidFill>
              </a:rPr>
              <a:t>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ться</a:t>
            </a:r>
            <a:r>
              <a:rPr lang="ru-RU" sz="2400" dirty="0">
                <a:solidFill>
                  <a:srgbClr val="002060"/>
                </a:solidFill>
              </a:rPr>
              <a:t> где, сколько, на кого, как… СВ (?) </a:t>
            </a:r>
            <a:r>
              <a:rPr lang="ru-RU" sz="2400" b="1" dirty="0" err="1">
                <a:solidFill>
                  <a:srgbClr val="002060"/>
                </a:solidFill>
              </a:rPr>
              <a:t>отучи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ться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проучи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ться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заучи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ться</a:t>
            </a:r>
            <a:r>
              <a:rPr lang="ru-RU" sz="2400" dirty="0">
                <a:solidFill>
                  <a:srgbClr val="002060"/>
                </a:solidFill>
              </a:rPr>
              <a:t> (разг.)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Студенты должны хорошо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учиться</a:t>
            </a:r>
            <a:r>
              <a:rPr lang="ru-RU" sz="2400" i="1" dirty="0"/>
              <a:t>,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чтобы хорошо сдать экзамен или зачёт</a:t>
            </a:r>
            <a:r>
              <a:rPr lang="ru-RU" sz="2400" i="1" dirty="0"/>
              <a:t>. </a:t>
            </a:r>
            <a:endParaRPr lang="ru-RU" sz="2400" dirty="0">
              <a:solidFill>
                <a:srgbClr val="00206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solidFill>
                  <a:srgbClr val="002060"/>
                </a:solidFill>
              </a:rPr>
              <a:t>НСВ </a:t>
            </a:r>
            <a:r>
              <a:rPr lang="ru-RU" sz="2400" b="1" dirty="0" err="1">
                <a:solidFill>
                  <a:srgbClr val="002060"/>
                </a:solidFill>
              </a:rPr>
              <a:t>изуча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</a:t>
            </a:r>
            <a:r>
              <a:rPr lang="ru-RU" sz="2400" dirty="0">
                <a:solidFill>
                  <a:srgbClr val="002060"/>
                </a:solidFill>
              </a:rPr>
              <a:t> / СВ </a:t>
            </a:r>
            <a:r>
              <a:rPr lang="ru-RU" sz="2400" b="1" dirty="0" err="1">
                <a:solidFill>
                  <a:srgbClr val="002060"/>
                </a:solidFill>
              </a:rPr>
              <a:t>изучи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</a:t>
            </a:r>
            <a:r>
              <a:rPr lang="ru-RU" sz="2400" dirty="0">
                <a:solidFill>
                  <a:srgbClr val="002060"/>
                </a:solidFill>
              </a:rPr>
              <a:t> что = как науку (разобраться в теме, узнать много нового…)</a:t>
            </a:r>
            <a:r>
              <a:rPr lang="en-US" sz="2400" dirty="0">
                <a:solidFill>
                  <a:srgbClr val="002060"/>
                </a:solidFill>
              </a:rPr>
              <a:t> =</a:t>
            </a:r>
            <a:r>
              <a:rPr lang="ru-RU" sz="2400" dirty="0">
                <a:solidFill>
                  <a:srgbClr val="002060"/>
                </a:solidFill>
              </a:rPr>
              <a:t> ПОНЯТЬ; 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НСВ </a:t>
            </a:r>
            <a:r>
              <a:rPr lang="ru-RU" sz="2400" b="1" dirty="0" err="1">
                <a:solidFill>
                  <a:srgbClr val="002060"/>
                </a:solidFill>
              </a:rPr>
              <a:t>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</a:t>
            </a:r>
            <a:r>
              <a:rPr lang="ru-RU" sz="2400" dirty="0">
                <a:solidFill>
                  <a:srgbClr val="002060"/>
                </a:solidFill>
              </a:rPr>
              <a:t> / СВ </a:t>
            </a:r>
            <a:r>
              <a:rPr lang="ru-RU" sz="2400" b="1" dirty="0" err="1">
                <a:solidFill>
                  <a:srgbClr val="002060"/>
                </a:solidFill>
              </a:rPr>
              <a:t>вы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учить</a:t>
            </a:r>
            <a:r>
              <a:rPr lang="ru-RU" sz="2400" dirty="0">
                <a:solidFill>
                  <a:srgbClr val="002060"/>
                </a:solidFill>
              </a:rPr>
              <a:t> что = наизусть (слова, стихотворение, тексты, формулы…) = ЗАПОМНИТЬ.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В этом вузе студенты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изучают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психологию</a:t>
            </a:r>
            <a:r>
              <a:rPr lang="ru-RU" sz="2400" i="1" dirty="0"/>
              <a:t>.</a:t>
            </a:r>
            <a:br>
              <a:rPr lang="ru-RU" sz="2400" i="1" dirty="0"/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На занятиях по иностранному языку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учат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новые слова</a:t>
            </a:r>
            <a:r>
              <a:rPr lang="ru-RU" sz="2400" i="1" dirty="0"/>
              <a:t>.</a:t>
            </a:r>
            <a:br>
              <a:rPr lang="ru-RU" sz="2400" i="1" dirty="0"/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Хороший студент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что-то почти каждый день</a:t>
            </a:r>
            <a:r>
              <a:rPr lang="ru-RU" sz="2400" i="1" dirty="0"/>
              <a:t>.</a:t>
            </a:r>
            <a:br>
              <a:rPr lang="ru-RU" sz="2400" i="1" dirty="0"/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Чтобы хорошо подготовиться к экзаменам, нужно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много</a:t>
            </a:r>
            <a:r>
              <a:rPr lang="ru-RU" sz="2400" i="1" dirty="0"/>
              <a:t>.</a:t>
            </a:r>
            <a:br>
              <a:rPr lang="ru-RU" sz="2400" i="1" dirty="0"/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К экзамену нужно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выучить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много материала/текстов/слов</a:t>
            </a:r>
            <a:r>
              <a:rPr lang="ru-RU" sz="2400" i="1" dirty="0"/>
              <a:t>…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solidFill>
                  <a:srgbClr val="002060"/>
                </a:solidFill>
              </a:rPr>
              <a:t>НСВ </a:t>
            </a:r>
            <a:r>
              <a:rPr lang="ru-RU" sz="2400" b="1" dirty="0" err="1">
                <a:solidFill>
                  <a:srgbClr val="002060"/>
                </a:solidFill>
              </a:rPr>
              <a:t>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</a:t>
            </a:r>
            <a:r>
              <a:rPr lang="ru-RU" sz="2400" dirty="0">
                <a:solidFill>
                  <a:srgbClr val="002060"/>
                </a:solidFill>
              </a:rPr>
              <a:t> / СВ </a:t>
            </a:r>
            <a:r>
              <a:rPr lang="ru-RU" sz="2400" b="1" dirty="0" err="1">
                <a:solidFill>
                  <a:srgbClr val="002060"/>
                </a:solidFill>
              </a:rPr>
              <a:t>научи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</a:t>
            </a:r>
            <a:r>
              <a:rPr lang="ru-RU" sz="2400" dirty="0">
                <a:solidFill>
                  <a:srgbClr val="002060"/>
                </a:solidFill>
              </a:rPr>
              <a:t> кого чему/что делать = быть преподавателем, учителем для другого, показывать другому, как что-то делать — о деятельности по отношению к учащемуся;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НСВ </a:t>
            </a:r>
            <a:r>
              <a:rPr lang="ru-RU" sz="2400" b="1" dirty="0" err="1">
                <a:solidFill>
                  <a:srgbClr val="002060"/>
                </a:solidFill>
              </a:rPr>
              <a:t>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ться</a:t>
            </a:r>
            <a:r>
              <a:rPr lang="ru-RU" sz="2400" dirty="0">
                <a:solidFill>
                  <a:srgbClr val="002060"/>
                </a:solidFill>
              </a:rPr>
              <a:t> / СВ </a:t>
            </a:r>
            <a:r>
              <a:rPr lang="ru-RU" sz="2400" b="1" dirty="0" err="1">
                <a:solidFill>
                  <a:srgbClr val="002060"/>
                </a:solidFill>
              </a:rPr>
              <a:t>научи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ться</a:t>
            </a:r>
            <a:r>
              <a:rPr lang="ru-RU" sz="2400" dirty="0">
                <a:solidFill>
                  <a:srgbClr val="002060"/>
                </a:solidFill>
              </a:rPr>
              <a:t> чему/что делать = получить навык, умение — о получении новых умений.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Для сдачи практических работ нужно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научиться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делать что-то (например, правильно смешивать разные химические составляющие).</a:t>
            </a:r>
            <a:b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Задача преподавателей —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научить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студентов учиться, проводить опыты и проч.</a:t>
            </a:r>
            <a:b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Студент должен сам хотеть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научиться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чему-то, чтобы добиться успеха.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Обидно</a:t>
            </a:r>
            <a:r>
              <a:rPr lang="ru-RU" sz="2400" i="1" dirty="0"/>
              <a:t> </a:t>
            </a:r>
            <a:r>
              <a:rPr lang="ru-RU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проучиться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несколько лет в вузе и не стать хорошим специалистом из-за лени.</a:t>
            </a:r>
          </a:p>
        </p:txBody>
      </p:sp>
    </p:spTree>
    <p:extLst>
      <p:ext uri="{BB962C8B-B14F-4D97-AF65-F5344CB8AC3E}">
        <p14:creationId xmlns:p14="http://schemas.microsoft.com/office/powerpoint/2010/main" val="18041716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45462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800" dirty="0"/>
              <a:t> экзамену или зачёту тоже нужно подготовиться. </a:t>
            </a:r>
            <a:r>
              <a:rPr lang="ru-RU" sz="2800" i="1" dirty="0"/>
              <a:t>Готовиться </a:t>
            </a:r>
            <a:r>
              <a:rPr lang="ru-RU" sz="28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800" i="1" dirty="0"/>
              <a:t> экзамену </a:t>
            </a:r>
            <a:r>
              <a:rPr lang="ru-RU" sz="28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sz="2800" i="1" dirty="0"/>
              <a:t> истории</a:t>
            </a:r>
            <a:r>
              <a:rPr lang="ru-RU" sz="2800" dirty="0"/>
              <a:t>.</a:t>
            </a:r>
          </a:p>
          <a:p>
            <a:pPr marL="0" indent="0">
              <a:buNone/>
            </a:pPr>
            <a:r>
              <a:rPr lang="ru-RU" dirty="0"/>
              <a:t>Экзамен проходит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аудитории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определённое время.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Экзамен по истории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состоит</a:t>
            </a:r>
            <a:r>
              <a:rPr lang="ru-RU" b="1" i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ся</a:t>
            </a:r>
            <a:r>
              <a:rPr lang="ru-RU" i="1" dirty="0"/>
              <a:t>/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будет</a:t>
            </a:r>
            <a:r>
              <a:rPr lang="en-US" i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будет проходить/(пройдёт)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четверг</a:t>
            </a:r>
            <a:r>
              <a:rPr lang="ru-RU" i="1" dirty="0"/>
              <a:t>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15:00 </a:t>
            </a:r>
            <a:r>
              <a:rPr lang="ru-RU" i="1" dirty="0"/>
              <a:t>(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ru-RU" i="1" dirty="0">
                <a:solidFill>
                  <a:schemeClr val="bg1">
                    <a:lumMod val="50000"/>
                  </a:schemeClr>
                </a:solidFill>
              </a:rPr>
              <a:t>п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’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</a:rPr>
              <a:t>итна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</a:rPr>
              <a:t>цът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’|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</a:rPr>
              <a:t>но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</a:rPr>
              <a:t>л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’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</a:rPr>
              <a:t>но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</a:rPr>
              <a:t>л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’]</a:t>
            </a:r>
            <a:r>
              <a:rPr lang="ru-RU" i="1" dirty="0"/>
              <a:t>)/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три часа (дня)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/>
              <a:t>Оценки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</a:t>
            </a:r>
            <a:r>
              <a:rPr lang="ru-RU" dirty="0"/>
              <a:t> экзамен и отметки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dirty="0"/>
              <a:t> зачёте проставляются преподавателем в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зачётной книжке </a:t>
            </a:r>
            <a:r>
              <a:rPr lang="ru-RU" dirty="0"/>
              <a:t>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ведомости</a:t>
            </a:r>
            <a:r>
              <a:rPr lang="ru-RU" dirty="0"/>
              <a:t>. Зачётные книжки студенты получают на руки только на время сессии.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Студенческий билет </a:t>
            </a:r>
            <a:r>
              <a:rPr lang="ru-RU" dirty="0"/>
              <a:t>— это другой документ, его студент носит с собой всё время обучения в вузе, это документ (как пропуск с фотографией и данными о вузе и времени обучения), который даёт право входить в здание вуза, получать скидки и проч.</a:t>
            </a:r>
          </a:p>
          <a:p>
            <a:pPr marL="0" indent="0">
              <a:buNone/>
            </a:pPr>
            <a:r>
              <a:rPr lang="ru-RU" dirty="0"/>
              <a:t>Если студент не сдал/провалил экзамен или зачёт, то есть набрал меньше проходного балла, ему нужно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пересдать</a:t>
            </a:r>
            <a:r>
              <a:rPr lang="ru-RU" dirty="0"/>
              <a:t> экзамен или зачёт. Студент приходит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пересдачу</a:t>
            </a:r>
            <a:r>
              <a:rPr lang="ru-RU" dirty="0"/>
              <a:t> в определённое время.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Я провалил экзамен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геометрии, потому что не сдал тест. Я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набрал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только десять баллов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пятидесяти, необходимых для зачёта. Мне нужно пересдать геометрию. Пересдача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назначена</a:t>
            </a:r>
            <a:r>
              <a:rPr lang="ru-RU" i="1" dirty="0"/>
              <a:t>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следующую среду. Я иду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пересдачу</a:t>
            </a:r>
            <a:r>
              <a:rPr lang="ru-RU" i="1" dirty="0"/>
              <a:t>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следующую среду.</a:t>
            </a:r>
          </a:p>
        </p:txBody>
      </p:sp>
    </p:spTree>
    <p:extLst>
      <p:ext uri="{BB962C8B-B14F-4D97-AF65-F5344CB8AC3E}">
        <p14:creationId xmlns:p14="http://schemas.microsoft.com/office/powerpoint/2010/main" val="5645479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45462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Учебный год в вузе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состои</a:t>
            </a:r>
            <a:r>
              <a:rPr lang="ru-RU" b="1" i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i="1" dirty="0"/>
              <a:t>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</a:t>
            </a:r>
            <a:r>
              <a:rPr lang="ru-RU" i="1" dirty="0"/>
              <a:t> </a:t>
            </a:r>
            <a:r>
              <a:rPr lang="ru-RU" dirty="0"/>
              <a:t>двух семестров: первый семестр начинается 1 сентября и заканчивается после 20 декабря, второй семестр начинается 6 февраля и заканчивается после 20 мая. Иногда первый семестр называют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осенним</a:t>
            </a:r>
            <a:r>
              <a:rPr lang="ru-RU" dirty="0"/>
              <a:t>, а второй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весенним</a:t>
            </a:r>
            <a:r>
              <a:rPr lang="ru-RU" dirty="0"/>
              <a:t>. После учебного периода, когда проходят занятия, начинается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сессия</a:t>
            </a:r>
            <a:r>
              <a:rPr lang="ru-RU" dirty="0"/>
              <a:t>. Сначала идёт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зачётная сессия</a:t>
            </a:r>
            <a:r>
              <a:rPr lang="ru-RU" dirty="0"/>
              <a:t>, во время которой студенты сдают зачёты. Потом проходит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экзаменационная сессия</a:t>
            </a:r>
            <a:r>
              <a:rPr lang="ru-RU" dirty="0"/>
              <a:t>, во время которой студенты сдают экзамены. Те, кто имеет долги (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хвосты</a:t>
            </a:r>
            <a:r>
              <a:rPr lang="ru-RU" dirty="0"/>
              <a:t>)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каким-то предметам (несданные экзамены и зачёты), могут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пересдать</a:t>
            </a:r>
            <a:r>
              <a:rPr lang="ru-RU" dirty="0"/>
              <a:t> экзамен или зачёт, но, как правило, только до конца экзаменационной сессии. Зимняя экзаменационная сессия заканчивается к 25 января, а летняя к 25 июня. После этого у студентов начинаются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каникулы</a:t>
            </a:r>
            <a:r>
              <a:rPr lang="ru-RU" dirty="0"/>
              <a:t>. Студенты, имеющие хвосты, могут быть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отчислены</a:t>
            </a:r>
            <a:r>
              <a:rPr lang="ru-RU" dirty="0"/>
              <a:t> из вуза.</a:t>
            </a:r>
          </a:p>
        </p:txBody>
      </p:sp>
    </p:spTree>
    <p:extLst>
      <p:ext uri="{BB962C8B-B14F-4D97-AF65-F5344CB8AC3E}">
        <p14:creationId xmlns:p14="http://schemas.microsoft.com/office/powerpoint/2010/main" val="4415309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…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…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… следующем семестре. Не думал, что … ней будет экзамен.</a:t>
            </a:r>
          </a:p>
          <a:p>
            <a:pPr marL="0" indent="0">
              <a:buNone/>
            </a:pPr>
            <a:r>
              <a:rPr lang="ru-RU" dirty="0"/>
              <a:t>— … первом семестре не экзамен, а … . Но всё равно сложно.</a:t>
            </a:r>
          </a:p>
          <a:p>
            <a:pPr marL="0" indent="0">
              <a:buNone/>
            </a:pPr>
            <a:r>
              <a:rPr lang="ru-RU" dirty="0"/>
              <a:t>— Я … логику в школе, потому что я …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…?</a:t>
            </a:r>
          </a:p>
          <a:p>
            <a:pPr marL="0" indent="0">
              <a:buNone/>
            </a:pPr>
            <a:r>
              <a:rPr lang="ru-RU" dirty="0"/>
              <a:t>— Да, очень много. … зачёте у нас был тест, а … экзамене нужно будет отвечать … билетам. Всего 25 билетов …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…?</a:t>
            </a:r>
          </a:p>
          <a:p>
            <a:pPr marL="0" indent="0">
              <a:buNone/>
            </a:pPr>
            <a:r>
              <a:rPr lang="ru-RU" dirty="0"/>
              <a:t>— Я … только 5 билетов. Так что …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24992267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53170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 … 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 …  следующем семестре. Не думал, что  …  ней будет экзамен.</a:t>
            </a:r>
          </a:p>
          <a:p>
            <a:pPr marL="0" indent="0">
              <a:buNone/>
            </a:pPr>
            <a:r>
              <a:rPr lang="ru-RU" dirty="0"/>
              <a:t>—  …  первом семестре не экзамен, а  …  . Но всё равно сложно.</a:t>
            </a:r>
          </a:p>
          <a:p>
            <a:pPr marL="0" indent="0">
              <a:buNone/>
            </a:pPr>
            <a:r>
              <a:rPr lang="ru-RU" dirty="0"/>
              <a:t>— Я  … 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19275577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73490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 …  следующем семестре. Не думал, что  …  ней будет экзамен.</a:t>
            </a:r>
          </a:p>
          <a:p>
            <a:pPr marL="0" indent="0">
              <a:buNone/>
            </a:pPr>
            <a:r>
              <a:rPr lang="ru-RU" dirty="0"/>
              <a:t>—  …  первом семестре не экзамен, а  …  . Но всё равно сложно.</a:t>
            </a:r>
          </a:p>
          <a:p>
            <a:pPr marL="0" indent="0">
              <a:buNone/>
            </a:pPr>
            <a:r>
              <a:rPr lang="ru-RU" dirty="0"/>
              <a:t>— Я  … 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33148861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 …  ней будет экзамен.</a:t>
            </a:r>
          </a:p>
          <a:p>
            <a:pPr marL="0" indent="0">
              <a:buNone/>
            </a:pPr>
            <a:r>
              <a:rPr lang="ru-RU" dirty="0"/>
              <a:t>—  …  первом семестре не экзамен, а  …  . Но всё равно сложно.</a:t>
            </a:r>
          </a:p>
          <a:p>
            <a:pPr marL="0" indent="0">
              <a:buNone/>
            </a:pPr>
            <a:r>
              <a:rPr lang="ru-RU" dirty="0"/>
              <a:t>— Я  … 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13691278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 …  первом семестре не экзамен, а  …  . Но всё равно сложно.</a:t>
            </a:r>
          </a:p>
          <a:p>
            <a:pPr marL="0" indent="0">
              <a:buNone/>
            </a:pPr>
            <a:r>
              <a:rPr lang="ru-RU" dirty="0"/>
              <a:t>— Я  … 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8643698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 …  . Но всё равно сложно.</a:t>
            </a:r>
          </a:p>
          <a:p>
            <a:pPr marL="0" indent="0">
              <a:buNone/>
            </a:pPr>
            <a:r>
              <a:rPr lang="ru-RU" dirty="0"/>
              <a:t>— Я  … 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42050952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 … 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19616968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33292429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9447032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23159614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2783486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150471884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нужно будет отвечать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41685342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нужно будет отвечать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билетам. Всего 25 билетов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16909210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нужно будет отвечать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билетам. Всего 25 билетов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242957973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нужно будет отвечать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билетам. Всего 25 билетов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выучил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24479596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нужно будет отвечать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билетам. Всего 25 билетов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выучил </a:t>
            </a:r>
            <a:r>
              <a:rPr lang="ru-RU" dirty="0"/>
              <a:t>только 5 билетов. Так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17883555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17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D72159-A6E1-08B1-B564-8404C584E77C}"/>
              </a:ext>
            </a:extLst>
          </p:cNvPr>
          <p:cNvSpPr txBox="1"/>
          <p:nvPr/>
        </p:nvSpPr>
        <p:spPr>
          <a:xfrm>
            <a:off x="260349" y="980813"/>
            <a:ext cx="1172686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</a:t>
            </a:r>
            <a:r>
              <a:rPr lang="ru-RU" sz="3600" b="1" dirty="0">
                <a:solidFill>
                  <a:prstClr val="black"/>
                </a:solidFill>
                <a:latin typeface="Calibri" panose="020F0502020204030204"/>
              </a:rPr>
              <a:t>Лексико-грамматический тест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/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теме урока (см. ссылку на сайте, появится сегодня вечером).</a:t>
            </a:r>
          </a:p>
          <a:p>
            <a:pPr lvl="0"/>
            <a:endParaRPr lang="ru-RU" sz="3200" dirty="0">
              <a:solidFill>
                <a:prstClr val="black"/>
              </a:solidFill>
              <a:latin typeface="Calibri" panose="020F0502020204030204"/>
            </a:endParaRPr>
          </a:p>
          <a:p>
            <a:pPr lvl="0"/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/>
            <a:r>
              <a:rPr lang="ru-RU" sz="3200" b="1" dirty="0">
                <a:solidFill>
                  <a:prstClr val="black"/>
                </a:solidFill>
                <a:latin typeface="Calibri" panose="020F0502020204030204"/>
              </a:rPr>
              <a:t>Группа Б.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Что в фильме Гайдая «Наваждение» вам показалось самым смешным. А что не понравилось?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7484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12653</TotalTime>
  <Words>10570</Words>
  <Application>Microsoft Office PowerPoint</Application>
  <PresentationFormat>Широкоэкранный</PresentationFormat>
  <Paragraphs>1005</Paragraphs>
  <Slides>72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72</vt:i4>
      </vt:variant>
    </vt:vector>
  </HeadingPairs>
  <TitlesOfParts>
    <vt:vector size="80" baseType="lpstr">
      <vt:lpstr>Arial</vt:lpstr>
      <vt:lpstr>Book Antiqua</vt:lpstr>
      <vt:lpstr>Calibri</vt:lpstr>
      <vt:lpstr>Calibri Light</vt:lpstr>
      <vt:lpstr>Cambria</vt:lpstr>
      <vt:lpstr>Times New Roman</vt:lpstr>
      <vt:lpstr>Тема Office</vt:lpstr>
      <vt:lpstr>1_Тема Office</vt:lpstr>
      <vt:lpstr>Группа 101СА </vt:lpstr>
      <vt:lpstr>Презентация PowerPoint</vt:lpstr>
      <vt:lpstr>Презентация PowerPoint</vt:lpstr>
      <vt:lpstr>Презентация PowerPoint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115</cp:revision>
  <dcterms:created xsi:type="dcterms:W3CDTF">2024-11-21T14:06:17Z</dcterms:created>
  <dcterms:modified xsi:type="dcterms:W3CDTF">2025-03-13T12:44:51Z</dcterms:modified>
</cp:coreProperties>
</file>