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840" r:id="rId3"/>
    <p:sldId id="907" r:id="rId4"/>
    <p:sldId id="605" r:id="rId5"/>
    <p:sldId id="927" r:id="rId6"/>
    <p:sldId id="928" r:id="rId7"/>
    <p:sldId id="99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A0"/>
    <a:srgbClr val="BFA6C8"/>
    <a:srgbClr val="D1DCF0"/>
    <a:srgbClr val="CCD9EF"/>
    <a:srgbClr val="DEE6F4"/>
    <a:srgbClr val="AEB6E4"/>
    <a:srgbClr val="C3A8BE"/>
    <a:srgbClr val="DCE4F4"/>
    <a:srgbClr val="C0A7C6"/>
    <a:srgbClr val="F7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 марта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514390"/>
              </p:ext>
            </p:extLst>
          </p:nvPr>
        </p:nvGraphicFramePr>
        <p:xfrm>
          <a:off x="7227" y="765056"/>
          <a:ext cx="5091555" cy="6011096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0281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797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964011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39314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175166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43331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инт.тх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#*\84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#*\\83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*\+99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####60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\\\\+100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##*\\\\71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#*\\83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\\\+100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###\\*63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##*\\\72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###\\\67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619779"/>
              </p:ext>
            </p:extLst>
          </p:nvPr>
        </p:nvGraphicFramePr>
        <p:xfrm>
          <a:off x="6979025" y="765056"/>
          <a:ext cx="5408047" cy="6029798"/>
        </p:xfrm>
        <a:graphic>
          <a:graphicData uri="http://schemas.openxmlformats.org/drawingml/2006/table">
            <a:tbl>
              <a:tblPr firstRow="1" firstCol="1" bandRow="1"/>
              <a:tblGrid>
                <a:gridCol w="37538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7753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7068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46329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585216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ФБС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инт.тх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 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##*79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#\+94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10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#*\\+88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10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0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#\\\*\\80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###*65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##+++100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#\\*83</a:t>
                      </a: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35E73-DDD8-01D9-2936-CB804879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6A4EF4-4A22-785E-90C6-BBCEF6139498}"/>
              </a:ext>
            </a:extLst>
          </p:cNvPr>
          <p:cNvSpPr txBox="1"/>
          <p:nvPr/>
        </p:nvSpPr>
        <p:spPr>
          <a:xfrm>
            <a:off x="965200" y="477520"/>
            <a:ext cx="110337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</a:t>
            </a:r>
            <a:r>
              <a:rPr kumimoji="0" lang="ru-RU" sz="48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Увлечения</a:t>
            </a:r>
            <a:r>
              <a:rPr kumimoji="0" lang="ru-RU" sz="6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8B3D9-C3D6-C4AC-B1FC-D9A7240C9FBB}"/>
              </a:ext>
            </a:extLst>
          </p:cNvPr>
          <p:cNvSpPr txBox="1"/>
          <p:nvPr/>
        </p:nvSpPr>
        <p:spPr>
          <a:xfrm>
            <a:off x="965200" y="2510720"/>
            <a:ext cx="5384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latin typeface="Calibri" panose="020F0502020204030204"/>
              </a:rPr>
              <a:t>Праздники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D00427-6B05-4899-3C15-E43685AD863D}"/>
              </a:ext>
            </a:extLst>
          </p:cNvPr>
          <p:cNvSpPr txBox="1"/>
          <p:nvPr/>
        </p:nvSpPr>
        <p:spPr>
          <a:xfrm>
            <a:off x="579120" y="4208893"/>
            <a:ext cx="11033760" cy="1806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4800" dirty="0"/>
              <a:t>Рассказ-презентация о праздновании 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Масленицы</a:t>
            </a:r>
            <a:r>
              <a:rPr lang="ru-RU" sz="4800" dirty="0"/>
              <a:t>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303541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000000"/>
                </a:solidFill>
                <a:latin typeface="Georgia" panose="02040502050405020303" pitchFamily="18" charset="0"/>
              </a:rPr>
              <a:t>Интернет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048719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A8206-A8E5-8C9F-E066-AEDF642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0209A2A-08BF-EE24-1825-6DE40F69CF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83ECE-963B-3098-1DC2-D20E264575B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Групповая работа над текстами «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chemeClr val="tx1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rgbClr val="D1DCF0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41850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4522DC-1AB3-7E0E-2241-65AD2288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93C9852-1662-A55F-1360-4DE8F504884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259AD-CF9C-CF23-8CCF-AE976CEEE96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rgbClr val="BFA6C8"/>
                </a:solidFill>
              </a:rPr>
              <a:t>Групповая работа над текстами «</a:t>
            </a:r>
            <a:r>
              <a:rPr lang="ru-RU" sz="3200" b="1" i="1" dirty="0">
                <a:solidFill>
                  <a:srgbClr val="BFA6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rgbClr val="BFA6C8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924637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3DD11-A737-8AE2-E36A-14B85F7EF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1E984F5-7D33-288B-A323-A1DC8DA2C85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10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6041E6-AE26-4F0B-22A2-B9CFE303E750}"/>
              </a:ext>
            </a:extLst>
          </p:cNvPr>
          <p:cNvSpPr txBox="1"/>
          <p:nvPr/>
        </p:nvSpPr>
        <p:spPr>
          <a:xfrm>
            <a:off x="260350" y="1091394"/>
            <a:ext cx="11931650" cy="5703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Все долги!!!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dirty="0"/>
              <a:t>На следующей неделе будет </a:t>
            </a:r>
            <a:r>
              <a:rPr lang="ru-RU" sz="3200" b="1" dirty="0"/>
              <a:t>перераспределение</a:t>
            </a:r>
            <a:r>
              <a:rPr lang="ru-RU" sz="3200" dirty="0"/>
              <a:t> по </a:t>
            </a:r>
            <a:r>
              <a:rPr lang="ru-RU" sz="3200" b="1" dirty="0"/>
              <a:t>группам</a:t>
            </a:r>
            <a:r>
              <a:rPr lang="ru-RU" sz="3200" dirty="0"/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dirty="0"/>
              <a:t> Группа А станет меньше,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dirty="0"/>
              <a:t> группа Б станет больше.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b="1" dirty="0"/>
              <a:t>ДЗ для группы Б: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200" b="1" dirty="0"/>
              <a:t> Современное образование. Сравнение с системами прошлого. Преимущества и недостатки современного образования.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486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12066</TotalTime>
  <Words>721</Words>
  <Application>Microsoft Office PowerPoint</Application>
  <PresentationFormat>Широкоэкранный</PresentationFormat>
  <Paragraphs>294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105</cp:revision>
  <dcterms:created xsi:type="dcterms:W3CDTF">2024-11-21T14:06:17Z</dcterms:created>
  <dcterms:modified xsi:type="dcterms:W3CDTF">2025-03-06T17:43:08Z</dcterms:modified>
</cp:coreProperties>
</file>