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840" r:id="rId3"/>
    <p:sldId id="907" r:id="rId4"/>
    <p:sldId id="905" r:id="rId5"/>
    <p:sldId id="605" r:id="rId6"/>
    <p:sldId id="906" r:id="rId7"/>
    <p:sldId id="606" r:id="rId8"/>
    <p:sldId id="920" r:id="rId9"/>
    <p:sldId id="921" r:id="rId10"/>
    <p:sldId id="922" r:id="rId11"/>
    <p:sldId id="923" r:id="rId12"/>
    <p:sldId id="902" r:id="rId13"/>
    <p:sldId id="92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9EF"/>
    <a:srgbClr val="DEE6F4"/>
    <a:srgbClr val="AEB6E4"/>
    <a:srgbClr val="C3A8BE"/>
    <a:srgbClr val="5530A0"/>
    <a:srgbClr val="DCE4F4"/>
    <a:srgbClr val="C0A7C6"/>
    <a:srgbClr val="F7FAF4"/>
    <a:srgbClr val="D2E7C3"/>
    <a:srgbClr val="0048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8" autoAdjust="0"/>
    <p:restoredTop sz="94660"/>
  </p:normalViewPr>
  <p:slideViewPr>
    <p:cSldViewPr snapToGrid="0">
      <p:cViewPr varScale="1">
        <p:scale>
          <a:sx n="57" d="100"/>
          <a:sy n="57" d="100"/>
        </p:scale>
        <p:origin x="154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97303-AB48-41DA-85B3-B968A37AB86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073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4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06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16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10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87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006328" y="744993"/>
            <a:ext cx="2074697" cy="212365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 марта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620167"/>
              </p:ext>
            </p:extLst>
          </p:nvPr>
        </p:nvGraphicFramePr>
        <p:xfrm>
          <a:off x="7227" y="765056"/>
          <a:ext cx="5091555" cy="6011096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202811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9797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250650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972274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931546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543331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ФБС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Масленица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#*\\\82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#*85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#*\84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###*\\\62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\\\\+100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\\\+100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#*\\\\81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###\\*63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###\69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#*85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#\\\87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833194"/>
              </p:ext>
            </p:extLst>
          </p:nvPr>
        </p:nvGraphicFramePr>
        <p:xfrm>
          <a:off x="6979025" y="765056"/>
          <a:ext cx="5269457" cy="5877398"/>
        </p:xfrm>
        <a:graphic>
          <a:graphicData uri="http://schemas.openxmlformats.org/drawingml/2006/table">
            <a:tbl>
              <a:tblPr firstRow="1" firstCol="1" bandRow="1"/>
              <a:tblGrid>
                <a:gridCol w="365760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4225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5804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23960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715227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809211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867019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165804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251857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праздников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ФБС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Масленица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373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##80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6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u="non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#90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#\\\*\\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##+++100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  <a:r>
                        <a:rPr lang="en-US" sz="1400" b="0" i="0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5006328" y="3441680"/>
            <a:ext cx="20746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935E73-DDD8-01D9-2936-CB804879B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6A4EF4-4A22-785E-90C6-BBCEF6139498}"/>
              </a:ext>
            </a:extLst>
          </p:cNvPr>
          <p:cNvSpPr txBox="1"/>
          <p:nvPr/>
        </p:nvSpPr>
        <p:spPr>
          <a:xfrm>
            <a:off x="965200" y="477520"/>
            <a:ext cx="1103376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 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</a:t>
            </a:r>
            <a:r>
              <a:rPr kumimoji="0" lang="ru-RU" sz="66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Увлечения</a:t>
            </a: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58B3D9-C3D6-C4AC-B1FC-D9A7240C9FBB}"/>
              </a:ext>
            </a:extLst>
          </p:cNvPr>
          <p:cNvSpPr txBox="1"/>
          <p:nvPr/>
        </p:nvSpPr>
        <p:spPr>
          <a:xfrm>
            <a:off x="2779539" y="4226045"/>
            <a:ext cx="71563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rgbClr val="000000"/>
                </a:solidFill>
                <a:latin typeface="Georgia" panose="02040502050405020303" pitchFamily="18" charset="0"/>
              </a:rPr>
              <a:t>Праздники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035414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BE734-51A0-86FC-2A75-1C3B82CCA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A6CD7BA-D04F-DABB-25BA-67D10AFA7E8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27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756700-E4EE-1DD3-8E2A-2874A2D3D5E9}"/>
              </a:ext>
            </a:extLst>
          </p:cNvPr>
          <p:cNvSpPr txBox="1"/>
          <p:nvPr/>
        </p:nvSpPr>
        <p:spPr>
          <a:xfrm>
            <a:off x="260350" y="990924"/>
            <a:ext cx="11931650" cy="5674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>
                <a:solidFill>
                  <a:srgbClr val="AEB6E4"/>
                </a:solidFill>
              </a:rPr>
              <a:t>Прочитать текст «Фантазия безмерной свободы» на странице «Темы и тексты», описать мнения, высказанные в тексте. Рассказать о своём отношении к рассматриваемой проблеме.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/>
              <a:t>Ответить на вопрос: какова роль праздников в жизни общества и отдельного человека.</a:t>
            </a:r>
            <a:endParaRPr lang="ru-RU" sz="3600" dirty="0">
              <a:solidFill>
                <a:srgbClr val="CCD9EF"/>
              </a:solidFill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>
                <a:solidFill>
                  <a:srgbClr val="CCD9EF"/>
                </a:solidFill>
              </a:rPr>
              <a:t>Начать собирать информацию к рассказу-презентации о праздновании Масленицы в России, в Москве.</a:t>
            </a:r>
          </a:p>
        </p:txBody>
      </p:sp>
    </p:spTree>
    <p:extLst>
      <p:ext uri="{BB962C8B-B14F-4D97-AF65-F5344CB8AC3E}">
        <p14:creationId xmlns:p14="http://schemas.microsoft.com/office/powerpoint/2010/main" val="1482041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 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Увлечения.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5E994A-A1E4-A0B8-CFAC-5DD77666B796}"/>
              </a:ext>
            </a:extLst>
          </p:cNvPr>
          <p:cNvSpPr txBox="1"/>
          <p:nvPr/>
        </p:nvSpPr>
        <p:spPr>
          <a:xfrm>
            <a:off x="2779539" y="4226045"/>
            <a:ext cx="71563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rgbClr val="000000"/>
                </a:solidFill>
                <a:latin typeface="Georgia" panose="02040502050405020303" pitchFamily="18" charset="0"/>
              </a:rPr>
              <a:t>Интернет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4048719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7F337E-0258-1529-A665-54B2839F7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B418AD1-3B3A-D162-AAB9-5170B54CE6A8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27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169B8-3295-6C65-5B1D-8247FCE62D12}"/>
              </a:ext>
            </a:extLst>
          </p:cNvPr>
          <p:cNvSpPr txBox="1"/>
          <p:nvPr/>
        </p:nvSpPr>
        <p:spPr>
          <a:xfrm>
            <a:off x="260350" y="990924"/>
            <a:ext cx="11931650" cy="5674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>
                <a:solidFill>
                  <a:schemeClr val="tx1"/>
                </a:solidFill>
              </a:rPr>
              <a:t>Прочитать текст «Фантазия безмерной свободы» на странице «Темы и тексты», описать мнения, высказанные в тексте. Рассказать о своём отношении к рассматриваемой проблеме.</a:t>
            </a:r>
            <a:endParaRPr lang="ru-RU" sz="3600" dirty="0">
              <a:solidFill>
                <a:srgbClr val="DEE6F4"/>
              </a:solidFill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>
                <a:solidFill>
                  <a:srgbClr val="DEE6F4"/>
                </a:solidFill>
              </a:rPr>
              <a:t>Ответить на вопрос: какова роль праздников в жизни общества и отдельного человека.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>
                <a:solidFill>
                  <a:srgbClr val="DEE6F4"/>
                </a:solidFill>
              </a:rPr>
              <a:t>Начать собирать информацию к рассказу-презентации о праздновании Масленицы в России, в Москве.</a:t>
            </a:r>
          </a:p>
        </p:txBody>
      </p:sp>
    </p:spTree>
    <p:extLst>
      <p:ext uri="{BB962C8B-B14F-4D97-AF65-F5344CB8AC3E}">
        <p14:creationId xmlns:p14="http://schemas.microsoft.com/office/powerpoint/2010/main" val="1879719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CE22DB-E339-897E-0C9A-36C5A68BA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9"/>
            <a:ext cx="7993930" cy="68534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99CF0D-AD94-68F4-738B-0030B0196AB7}"/>
              </a:ext>
            </a:extLst>
          </p:cNvPr>
          <p:cNvSpPr txBox="1"/>
          <p:nvPr/>
        </p:nvSpPr>
        <p:spPr>
          <a:xfrm>
            <a:off x="7993930" y="471340"/>
            <a:ext cx="4198070" cy="5899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2800" b="1" u="sng" dirty="0">
                <a:solidFill>
                  <a:srgbClr val="002060"/>
                </a:solidFill>
              </a:rPr>
              <a:t>Иван Мищенко </a:t>
            </a:r>
            <a:r>
              <a:rPr lang="ru-RU" sz="2800" i="1" dirty="0">
                <a:solidFill>
                  <a:schemeClr val="accent6">
                    <a:lumMod val="50000"/>
                  </a:schemeClr>
                </a:solidFill>
              </a:rPr>
              <a:t>в своей статье «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Фантазия безмерной свободы</a:t>
            </a:r>
            <a:r>
              <a:rPr lang="ru-RU" sz="2800" i="1" dirty="0">
                <a:solidFill>
                  <a:schemeClr val="accent6">
                    <a:lumMod val="50000"/>
                  </a:schemeClr>
                </a:solidFill>
              </a:rPr>
              <a:t>», опубликованной в </a:t>
            </a:r>
            <a:r>
              <a:rPr lang="ru-RU" sz="2800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журнале «</a:t>
            </a:r>
            <a:r>
              <a:rPr lang="en-US" sz="2800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</a:t>
            </a:r>
            <a:r>
              <a:rPr lang="ru-RU" sz="2800" i="1" dirty="0">
                <a:solidFill>
                  <a:schemeClr val="accent6">
                    <a:lumMod val="50000"/>
                  </a:schemeClr>
                </a:solidFill>
              </a:rPr>
              <a:t>» №2 (сентябрь—октябрь 2007) в разделе «Субъективно говоря»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,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b="1" u="dbl" dirty="0">
                <a:solidFill>
                  <a:srgbClr val="002060"/>
                </a:solidFill>
              </a:rPr>
              <a:t>обсуждает</a:t>
            </a:r>
            <a:r>
              <a:rPr lang="ru-RU" sz="2800" dirty="0">
                <a:solidFill>
                  <a:srgbClr val="002060"/>
                </a:solidFill>
              </a:rPr>
              <a:t> (+</a:t>
            </a:r>
            <a:r>
              <a:rPr lang="ru-RU" sz="2800" dirty="0" err="1">
                <a:solidFill>
                  <a:srgbClr val="002060"/>
                </a:solidFill>
              </a:rPr>
              <a:t>В.п</a:t>
            </a:r>
            <a:r>
              <a:rPr lang="ru-RU" sz="2800" dirty="0">
                <a:solidFill>
                  <a:srgbClr val="002060"/>
                </a:solidFill>
              </a:rPr>
              <a:t>.) / </a:t>
            </a:r>
            <a:r>
              <a:rPr lang="ru-RU" sz="2800" b="1" u="dbl" dirty="0">
                <a:solidFill>
                  <a:srgbClr val="002060"/>
                </a:solidFill>
              </a:rPr>
              <a:t>пишет</a:t>
            </a:r>
            <a:r>
              <a:rPr lang="ru-RU" sz="2800" dirty="0">
                <a:solidFill>
                  <a:srgbClr val="002060"/>
                </a:solidFill>
              </a:rPr>
              <a:t> о (+</a:t>
            </a:r>
            <a:r>
              <a:rPr lang="ru-RU" sz="2800" dirty="0" err="1">
                <a:solidFill>
                  <a:srgbClr val="002060"/>
                </a:solidFill>
              </a:rPr>
              <a:t>П.п</a:t>
            </a:r>
            <a:r>
              <a:rPr lang="ru-RU" sz="2800" dirty="0">
                <a:solidFill>
                  <a:srgbClr val="002060"/>
                </a:solidFill>
              </a:rPr>
              <a:t>.) ….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2800" i="1" dirty="0">
                <a:solidFill>
                  <a:srgbClr val="002060"/>
                </a:solidFill>
              </a:rPr>
              <a:t>на полутора страницах</a:t>
            </a:r>
          </a:p>
        </p:txBody>
      </p:sp>
    </p:spTree>
    <p:extLst>
      <p:ext uri="{BB962C8B-B14F-4D97-AF65-F5344CB8AC3E}">
        <p14:creationId xmlns:p14="http://schemas.microsoft.com/office/powerpoint/2010/main" val="3771761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A89C98-8C2D-5EEE-68C8-894C70A58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C7DF07-1710-C297-E2DF-743408825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9"/>
            <a:ext cx="7993930" cy="68534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FE458B-BB2C-3ED2-5996-D964019F5C17}"/>
              </a:ext>
            </a:extLst>
          </p:cNvPr>
          <p:cNvSpPr txBox="1"/>
          <p:nvPr/>
        </p:nvSpPr>
        <p:spPr>
          <a:xfrm>
            <a:off x="8352148" y="471340"/>
            <a:ext cx="3440783" cy="611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200" dirty="0">
                <a:solidFill>
                  <a:schemeClr val="tx1"/>
                </a:solidFill>
              </a:rPr>
              <a:t>Описать мнения, высказанные в тексте.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200" dirty="0">
                <a:solidFill>
                  <a:schemeClr val="tx1"/>
                </a:solidFill>
              </a:rPr>
              <a:t> Рассказать о своём отношении к </a:t>
            </a:r>
            <a:r>
              <a:rPr lang="ru-RU" sz="3200" dirty="0" err="1">
                <a:solidFill>
                  <a:schemeClr val="tx1"/>
                </a:solidFill>
              </a:rPr>
              <a:t>рассматрива</a:t>
            </a:r>
            <a:r>
              <a:rPr lang="en-US" sz="3200" dirty="0">
                <a:solidFill>
                  <a:schemeClr val="tx1"/>
                </a:solidFill>
              </a:rPr>
              <a:t>-</a:t>
            </a:r>
            <a:r>
              <a:rPr lang="ru-RU" sz="3200" dirty="0" err="1">
                <a:solidFill>
                  <a:schemeClr val="tx1"/>
                </a:solidFill>
              </a:rPr>
              <a:t>емой</a:t>
            </a:r>
            <a:r>
              <a:rPr lang="ru-RU" sz="3200" dirty="0">
                <a:solidFill>
                  <a:schemeClr val="tx1"/>
                </a:solidFill>
              </a:rPr>
              <a:t> проблеме.</a:t>
            </a:r>
            <a:endParaRPr lang="ru-RU" sz="3200" dirty="0">
              <a:solidFill>
                <a:srgbClr val="DEE6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127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CDD229-4AFB-87A4-BBC4-A3552E316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E92DCE-187C-63CF-1D2E-77AF31696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216" y="531898"/>
            <a:ext cx="3774830" cy="5997856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593BCA4-0E29-D788-E29A-2C416A7B7629}"/>
              </a:ext>
            </a:extLst>
          </p:cNvPr>
          <p:cNvCxnSpPr/>
          <p:nvPr/>
        </p:nvCxnSpPr>
        <p:spPr>
          <a:xfrm>
            <a:off x="3798277" y="1770185"/>
            <a:ext cx="221566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Овал 5">
            <a:extLst>
              <a:ext uri="{FF2B5EF4-FFF2-40B4-BE49-F238E27FC236}">
                <a16:creationId xmlns:a16="http://schemas.microsoft.com/office/drawing/2014/main" id="{6D777A9D-6935-CD73-ACB6-B0F54768812F}"/>
              </a:ext>
            </a:extLst>
          </p:cNvPr>
          <p:cNvSpPr/>
          <p:nvPr/>
        </p:nvSpPr>
        <p:spPr>
          <a:xfrm>
            <a:off x="5111262" y="1735015"/>
            <a:ext cx="375138" cy="386862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40A4082-0F97-3607-27BD-02719DEF78BF}"/>
              </a:ext>
            </a:extLst>
          </p:cNvPr>
          <p:cNvCxnSpPr/>
          <p:nvPr/>
        </p:nvCxnSpPr>
        <p:spPr>
          <a:xfrm>
            <a:off x="4302369" y="2414954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00F5AF5-4B20-DC3C-0FA6-8BB8AA1D9BD5}"/>
              </a:ext>
            </a:extLst>
          </p:cNvPr>
          <p:cNvCxnSpPr/>
          <p:nvPr/>
        </p:nvCxnSpPr>
        <p:spPr>
          <a:xfrm>
            <a:off x="5392615" y="3059723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2FC79E5-3340-D4DB-D017-C624EC21007C}"/>
              </a:ext>
            </a:extLst>
          </p:cNvPr>
          <p:cNvCxnSpPr/>
          <p:nvPr/>
        </p:nvCxnSpPr>
        <p:spPr>
          <a:xfrm>
            <a:off x="4126523" y="4572000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C750C02-DA75-5AA6-F313-B6DDC8A2C539}"/>
              </a:ext>
            </a:extLst>
          </p:cNvPr>
          <p:cNvCxnSpPr/>
          <p:nvPr/>
        </p:nvCxnSpPr>
        <p:spPr>
          <a:xfrm>
            <a:off x="3552092" y="5158154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919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C21808-8A4F-F02E-B147-97C793B76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BF91FD-03C7-7FC2-300B-74AB576373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1094"/>
          <a:stretch/>
        </p:blipFill>
        <p:spPr>
          <a:xfrm>
            <a:off x="111781" y="1697696"/>
            <a:ext cx="3874770" cy="38115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880142-3185-A39A-AEB2-D587A9459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229" y="0"/>
            <a:ext cx="3762989" cy="69085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A04E4F-0233-1DC8-B1C5-6164A78A56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401"/>
          <a:stretch/>
        </p:blipFill>
        <p:spPr>
          <a:xfrm>
            <a:off x="4306591" y="590114"/>
            <a:ext cx="3762989" cy="586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84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F58B54-9E4F-DBFA-2FB3-BAFD15667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48FB6AC-5CF5-39CE-9ED4-C1BB23A1FC0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424144-86FC-CC2B-DC76-27FA3301FE17}"/>
              </a:ext>
            </a:extLst>
          </p:cNvPr>
          <p:cNvSpPr txBox="1"/>
          <p:nvPr/>
        </p:nvSpPr>
        <p:spPr>
          <a:xfrm>
            <a:off x="260350" y="1589105"/>
            <a:ext cx="11931650" cy="3679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600" dirty="0">
                <a:solidFill>
                  <a:srgbClr val="CCD9EF"/>
                </a:solidFill>
              </a:rPr>
              <a:t>Прочитать текст «</a:t>
            </a:r>
            <a:r>
              <a:rPr lang="ru-RU" sz="3600" b="1" i="1" dirty="0">
                <a:solidFill>
                  <a:srgbClr val="CCD9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Интернет: зависимость или независимость?</a:t>
            </a:r>
            <a:r>
              <a:rPr lang="ru-RU" sz="3600" dirty="0">
                <a:solidFill>
                  <a:srgbClr val="CCD9EF"/>
                </a:solidFill>
              </a:rPr>
              <a:t>» (</a:t>
            </a:r>
            <a:r>
              <a:rPr lang="ru-RU" sz="3600" dirty="0" err="1">
                <a:solidFill>
                  <a:srgbClr val="CCD9EF"/>
                </a:solidFill>
              </a:rPr>
              <a:t>см.сайт</a:t>
            </a:r>
            <a:r>
              <a:rPr lang="ru-RU" sz="3600" dirty="0">
                <a:solidFill>
                  <a:srgbClr val="CCD9EF"/>
                </a:solidFill>
              </a:rPr>
              <a:t>). Выполнить задания.</a:t>
            </a:r>
          </a:p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endParaRPr lang="ru-RU" sz="3600" dirty="0">
              <a:solidFill>
                <a:schemeClr val="tx1"/>
              </a:solidFill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/>
              <a:t>Рассказ-презентация о праздновании Масленицы в России, в Москве.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9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F83491-A046-FF0B-2CDC-274BE5F1F441}"/>
              </a:ext>
            </a:extLst>
          </p:cNvPr>
          <p:cNvSpPr txBox="1"/>
          <p:nvPr/>
        </p:nvSpPr>
        <p:spPr>
          <a:xfrm>
            <a:off x="3047071" y="2967335"/>
            <a:ext cx="609414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/>
              <a:t>https://docs.google.com/forms/d/e/1FAIpQLScVXv37mCJwDz2jwu477AVkbyWd10HvLsDPibv8nzdfsy7RTg/viewform?usp=sf_link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4A8FC7-E51E-30BB-0010-4E220AB0F5BB}"/>
              </a:ext>
            </a:extLst>
          </p:cNvPr>
          <p:cNvSpPr txBox="1"/>
          <p:nvPr/>
        </p:nvSpPr>
        <p:spPr>
          <a:xfrm>
            <a:off x="2620537" y="1438507"/>
            <a:ext cx="6846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/>
              <a:t>Опрос</a:t>
            </a:r>
          </a:p>
        </p:txBody>
      </p:sp>
    </p:spTree>
    <p:extLst>
      <p:ext uri="{BB962C8B-B14F-4D97-AF65-F5344CB8AC3E}">
        <p14:creationId xmlns:p14="http://schemas.microsoft.com/office/powerpoint/2010/main" val="4014273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6A8206-A8E5-8C9F-E066-AEDF64264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0209A2A-08BF-EE24-1825-6DE40F69CFF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983ECE-963B-3098-1DC2-D20E264575BC}"/>
              </a:ext>
            </a:extLst>
          </p:cNvPr>
          <p:cNvSpPr txBox="1"/>
          <p:nvPr/>
        </p:nvSpPr>
        <p:spPr>
          <a:xfrm>
            <a:off x="260350" y="1091394"/>
            <a:ext cx="11931650" cy="5525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chemeClr val="tx1"/>
                </a:solidFill>
              </a:rPr>
              <a:t>Групповая работа над текстами «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Интернет: за и против</a:t>
            </a:r>
            <a:r>
              <a:rPr lang="ru-RU" sz="3200" dirty="0">
                <a:solidFill>
                  <a:schemeClr val="tx1"/>
                </a:solidFill>
              </a:rPr>
              <a:t>» (см. сайт). Распределить тексты между студентами каждой подгруппы (примерно по 2 человека на каждую страницу). Подготовить короткое описание содержания текстов, используя конструкции косвенной речи. </a:t>
            </a:r>
          </a:p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chemeClr val="tx1"/>
                </a:solidFill>
              </a:rPr>
              <a:t>Высказать своё отношение к Интернету как явлению современности, его роли в жизни обычных людей, в общественной жизни, образовании, других профессиональных сферах, в глобальном плане (жизни всей планеты).</a:t>
            </a:r>
          </a:p>
        </p:txBody>
      </p:sp>
    </p:spTree>
    <p:extLst>
      <p:ext uri="{BB962C8B-B14F-4D97-AF65-F5344CB8AC3E}">
        <p14:creationId xmlns:p14="http://schemas.microsoft.com/office/powerpoint/2010/main" val="24185018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11068</TotalTime>
  <Words>742</Words>
  <Application>Microsoft Office PowerPoint</Application>
  <PresentationFormat>Широкоэкранный</PresentationFormat>
  <Paragraphs>237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Georgia</vt:lpstr>
      <vt:lpstr>Times New Roman</vt:lpstr>
      <vt:lpstr>Тема Office</vt:lpstr>
      <vt:lpstr>1_Тема Office</vt:lpstr>
      <vt:lpstr>Группа 101СА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97</cp:revision>
  <dcterms:created xsi:type="dcterms:W3CDTF">2024-11-21T14:06:17Z</dcterms:created>
  <dcterms:modified xsi:type="dcterms:W3CDTF">2025-03-03T12:56:32Z</dcterms:modified>
</cp:coreProperties>
</file>