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840" r:id="rId3"/>
    <p:sldId id="273" r:id="rId4"/>
    <p:sldId id="891" r:id="rId5"/>
    <p:sldId id="608" r:id="rId6"/>
    <p:sldId id="898" r:id="rId7"/>
    <p:sldId id="866" r:id="rId8"/>
    <p:sldId id="897" r:id="rId9"/>
    <p:sldId id="605" r:id="rId10"/>
    <p:sldId id="606" r:id="rId11"/>
    <p:sldId id="607" r:id="rId12"/>
    <p:sldId id="903" r:id="rId13"/>
    <p:sldId id="901" r:id="rId14"/>
    <p:sldId id="904" r:id="rId15"/>
    <p:sldId id="902" r:id="rId16"/>
    <p:sldId id="89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  <a:srgbClr val="DCE4F4"/>
    <a:srgbClr val="C0A7C6"/>
    <a:srgbClr val="F7FAF4"/>
    <a:srgbClr val="D2E7C3"/>
    <a:srgbClr val="004821"/>
    <a:srgbClr val="B8C9E8"/>
    <a:srgbClr val="C3A8BD"/>
    <a:srgbClr val="BDA6CC"/>
    <a:srgbClr val="D5D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" y="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24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87701"/>
              </p:ext>
            </p:extLst>
          </p:nvPr>
        </p:nvGraphicFramePr>
        <p:xfrm>
          <a:off x="7227" y="765056"/>
          <a:ext cx="5091555" cy="6037801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54761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0409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963866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480442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1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наиз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??.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##*\\73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b="0" i="0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b="0" i="0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#\89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00660"/>
              </p:ext>
            </p:extLst>
          </p:nvPr>
        </p:nvGraphicFramePr>
        <p:xfrm>
          <a:off x="7081027" y="765056"/>
          <a:ext cx="5110975" cy="5968838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402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320040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7719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510542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#\\88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7D9D6-285A-A66D-CF77-AA4499CB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4B061B-BB7D-CE8D-6DD1-36D08B77E5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2EEB1-6B01-4FB8-A3CD-49D5A8E15B7B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55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Объяснить одной фразой, о чём это стихотворение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srgbClr val="D5DFF1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rgbClr val="D5DFF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75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E7C3E-EF49-CE25-6CF2-BC4CEFC9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6" y="1390635"/>
            <a:ext cx="3666050" cy="51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91C2C-C606-E6FF-0F6D-A5869E432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451EE-EF13-F0F9-8D5D-AFDA455AB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1BC48-AD59-5117-880D-75753011EC91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B75AC8-B086-C088-6E74-5D4528F5F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6" y="1390635"/>
            <a:ext cx="3666050" cy="51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2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Хобби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7D901-4489-3F1D-18C1-36383796C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79C4DC2-D7E4-CE72-FDEF-3B6DB59D29D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DC36BF-975A-8004-2510-220F4A33DB4C}"/>
              </a:ext>
            </a:extLst>
          </p:cNvPr>
          <p:cNvSpPr txBox="1"/>
          <p:nvPr/>
        </p:nvSpPr>
        <p:spPr>
          <a:xfrm>
            <a:off x="260350" y="990924"/>
            <a:ext cx="11726863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srgbClr val="C0A7C6"/>
                </a:solidFill>
              </a:rPr>
              <a:t>Стихотворение Блока наизусть.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chemeClr val="tx1"/>
                </a:solidFill>
              </a:rPr>
              <a:t>2. Рассказать о своих увлечениях. Презентация с фотографиями и рассказом о виде этого увлечения вообще (история, в мире, в вашей стране, в России и так далее) </a:t>
            </a:r>
            <a:r>
              <a:rPr lang="ru-RU" sz="3600" dirty="0"/>
              <a:t>и о себе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  <a:r>
              <a:rPr lang="ru-RU" sz="3600" dirty="0"/>
              <a:t> </a:t>
            </a:r>
            <a:r>
              <a:rPr lang="ru-RU" sz="3600" i="1" dirty="0">
                <a:solidFill>
                  <a:srgbClr val="5530A0"/>
                </a:solidFill>
              </a:rPr>
              <a:t>(Кто не успел 17 февраля)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rgbClr val="DCE4F4"/>
                </a:solidFill>
              </a:rPr>
              <a:t>3. Прочитать текст </a:t>
            </a:r>
            <a:r>
              <a:rPr lang="ru-RU" sz="3600" b="1" dirty="0">
                <a:solidFill>
                  <a:srgbClr val="DCE4F4"/>
                </a:solidFill>
                <a:latin typeface="Georgia" panose="02040502050405020303" pitchFamily="18" charset="0"/>
              </a:rPr>
              <a:t>«Досуг для восстановления работоспособности» </a:t>
            </a:r>
            <a:r>
              <a:rPr lang="ru-RU" sz="3600" dirty="0">
                <a:solidFill>
                  <a:srgbClr val="DCE4F4"/>
                </a:solidFill>
              </a:rPr>
              <a:t>на странице «Темы и тексты»,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705916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686787" y="2594828"/>
            <a:ext cx="115905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Досуг для восстановления работоспособности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917607" y="144591"/>
            <a:ext cx="106588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Georgia" panose="02040502050405020303" pitchFamily="18" charset="0"/>
              </a:rPr>
              <a:t>Досуг для восстановления работоспособности</a:t>
            </a:r>
            <a:endParaRPr lang="ru-RU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5AB76-E42B-ED7C-0927-E3AD9E0330BD}"/>
              </a:ext>
            </a:extLst>
          </p:cNvPr>
          <p:cNvSpPr txBox="1"/>
          <p:nvPr/>
        </p:nvSpPr>
        <p:spPr>
          <a:xfrm>
            <a:off x="443883" y="1099812"/>
            <a:ext cx="1146107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в настоящее время особенно важно эффективно проводить свободное время?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такое «ресурс» и зачем он необходим человеку?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Чему служат культурные традиции проведения свободного времени в России?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Какие изменения произошли в структуре проведения свободного времени?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чем это связано?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каком случае человек лучше восстанавливает свой потенциал для продолжения работы?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что должен быть направлен досуг, по мнению специалистов?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может помочь снять эмоциональное напряжение?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Какие выводы делают специалисты по поводу всего выше сказанного?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6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5AB76-E42B-ED7C-0927-E3AD9E0330BD}"/>
              </a:ext>
            </a:extLst>
          </p:cNvPr>
          <p:cNvSpPr txBox="1"/>
          <p:nvPr/>
        </p:nvSpPr>
        <p:spPr>
          <a:xfrm>
            <a:off x="346364" y="711095"/>
            <a:ext cx="11489319" cy="599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541020"/>
            <a:r>
              <a:rPr lang="ru-RU" sz="2800" i="1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Своими наблюдениями делится профессор-нейропсихолог, доктор </a:t>
            </a:r>
            <a:r>
              <a:rPr lang="ru-RU" sz="2800" i="1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медицинских наук Евгений Шапошников.</a:t>
            </a:r>
          </a:p>
          <a:p>
            <a:pPr marL="274320" marR="541020"/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Наша задача — выяснить, как отражается чрезмерное увлече­</a:t>
            </a:r>
            <a:r>
              <a:rPr lang="ru-RU" sz="2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ние Интернетом на здоровье, на психике. С одной стороны, Ин­тернет дает колоссальные возможности для развития кругозора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человека, его информационной «</a:t>
            </a:r>
            <a:r>
              <a:rPr lang="ru-RU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подпитки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». С другой — на нем можно и болезненно </a:t>
            </a:r>
            <a:r>
              <a:rPr lang="ru-RU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зациклиться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Что нередко и происходит. Не­которые </a:t>
            </a:r>
            <a:r>
              <a:rPr lang="ru-RU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головой уходят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иллюзорно-виртуальный мир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увле­</a:t>
            </a:r>
            <a:r>
              <a:rPr lang="ru-RU" sz="2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ченно общаются с «</a:t>
            </a:r>
            <a:r>
              <a:rPr lang="ru-RU" sz="2800" u="sng" spc="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кибердрузьями</a:t>
            </a:r>
            <a:r>
              <a:rPr lang="ru-RU" sz="2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 </a:t>
            </a:r>
            <a:br>
              <a:rPr lang="ru-RU" sz="2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«</a:t>
            </a:r>
            <a:r>
              <a:rPr lang="ru-RU" sz="2800" u="sng" spc="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киберневестами</a:t>
            </a:r>
            <a:r>
              <a:rPr lang="ru-RU" sz="2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и по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степенно начинают терять грань, разделяющую реальную, по­вседневную жизнь с электронными </a:t>
            </a:r>
            <a:r>
              <a:rPr lang="ru-RU" sz="2800" u="sng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фантомами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Не думаю, что </a:t>
            </a:r>
            <a:r>
              <a:rPr lang="ru-RU" sz="2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может развить умение общаться. Скорее наоборот. </a:t>
            </a:r>
            <a:endParaRPr lang="ru-RU" sz="4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63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F9812-B4D2-0AD8-9EA6-694AA8C9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368BD2-7777-6F75-83C7-552C7043614A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D4625-A7DA-DB57-CD3E-55208489BAE8}"/>
              </a:ext>
            </a:extLst>
          </p:cNvPr>
          <p:cNvSpPr txBox="1"/>
          <p:nvPr/>
        </p:nvSpPr>
        <p:spPr>
          <a:xfrm>
            <a:off x="168676" y="1099812"/>
            <a:ext cx="11736279" cy="573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 знаю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людей, которые признаются, что им печатать на компьютере лег­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че, чем что-то написать на бумаге. Так же и при живом контакте </a:t>
            </a:r>
            <a:r>
              <a:rPr lang="ru-RU" sz="2800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интернет-фанат</a:t>
            </a:r>
            <a:r>
              <a:rPr lang="ru-RU" sz="2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может забыть, какие слова и как надо говорить, как </a:t>
            </a:r>
            <a:r>
              <a:rPr lang="ru-RU" sz="2800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 держать</a:t>
            </a:r>
            <a:r>
              <a:rPr lang="ru-RU" sz="2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Так можно постепенно превратиться в </a:t>
            </a:r>
            <a:r>
              <a:rPr lang="ru-RU" sz="2800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биоро­</a:t>
            </a:r>
            <a:r>
              <a:rPr lang="ru-RU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бота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одну из «живых клеток» элементов мировой сети! У чрез­мерно озабоченных Интернетом людей, как правило, жизнь обед­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няется. Тех же, для кого Интернет стал предметом навязчивости,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невротической одержимости, заполняющей пустоту окружающей </a:t>
            </a:r>
            <a:r>
              <a:rPr lang="ru-RU" sz="2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 или ограниченность собственной личности, хочу предо­стеречь: если вовремя не остановитесь, вы рискуете превратить­</a:t>
            </a:r>
            <a:r>
              <a:rPr lang="ru-RU" sz="2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ся в </a:t>
            </a:r>
            <a:r>
              <a:rPr lang="ru-RU" sz="2800" u="sng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интернет-маугли</a:t>
            </a:r>
            <a:r>
              <a:rPr lang="ru-RU" sz="2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этаких виртуальных </a:t>
            </a:r>
            <a:r>
              <a:rPr lang="ru-RU" sz="2800" u="sng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киберсуществ</a:t>
            </a:r>
            <a:r>
              <a:rPr lang="ru-RU" sz="2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14630" indent="-214630" algn="r">
              <a:lnSpc>
                <a:spcPct val="120000"/>
              </a:lnSpc>
            </a:pP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(АиФ, Здоровье, выпуск № 43, 2002 г.)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05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177B7-D48F-DB5F-7458-85B5EC43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666EEF-5BA5-0872-FBC8-DA03333E026E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A0255F-49E2-0F4B-9E73-F9F63226365F}"/>
              </a:ext>
            </a:extLst>
          </p:cNvPr>
          <p:cNvSpPr txBox="1"/>
          <p:nvPr/>
        </p:nvSpPr>
        <p:spPr>
          <a:xfrm>
            <a:off x="168676" y="1099812"/>
            <a:ext cx="11736279" cy="5217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216000" algn="just">
              <a:lnSpc>
                <a:spcPct val="120000"/>
              </a:lnSpc>
            </a:pP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— это всего лишь игрушка. Люди — очень разные, с разным уровнем интеллекта и образования общаются в одной </a:t>
            </a:r>
            <a:r>
              <a:rPr lang="ru-RU" sz="2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плоскости. Но при этом они не умеют прощать друг другу раз­</a:t>
            </a:r>
            <a:r>
              <a:rPr lang="ru-RU" sz="2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ницу потенциалов. Они задевают друг друга. И очень часто люди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проходят мимо друг друга в этом Интернете. У многих не хва­</a:t>
            </a:r>
            <a:r>
              <a:rPr lang="ru-RU" sz="2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тает терпения довести начатую переписку до конца, задав­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шись целью узнать и с интересом, терпеливо познать другой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стиль, другое мышление, другой ритм и т.д. Поиграли — и 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бросили. Игрушка, она и есть игрушка. Поиграть в это можно (если время и деньги девать некуда), но заниматься поиском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равного — это труд. Большой психологический труд, который </a:t>
            </a:r>
            <a:r>
              <a:rPr lang="ru-RU" sz="2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силам очень немногим. 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Семиугольник 1">
            <a:extLst>
              <a:ext uri="{FF2B5EF4-FFF2-40B4-BE49-F238E27FC236}">
                <a16:creationId xmlns:a16="http://schemas.microsoft.com/office/drawing/2014/main" id="{8A264EBD-62FB-CFAA-F174-1DDA10DEF0C2}"/>
              </a:ext>
            </a:extLst>
          </p:cNvPr>
          <p:cNvSpPr/>
          <p:nvPr/>
        </p:nvSpPr>
        <p:spPr>
          <a:xfrm>
            <a:off x="0" y="457200"/>
            <a:ext cx="762000" cy="642612"/>
          </a:xfrm>
          <a:prstGeom prst="heptagon">
            <a:avLst/>
          </a:prstGeom>
          <a:solidFill>
            <a:srgbClr val="55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8671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95A306-637E-407A-8F14-CEBD7D6E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8D04B3-3349-D8EF-8D8E-A2975B42973D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6B538-011A-3C1C-CD17-8B2C6D014A52}"/>
              </a:ext>
            </a:extLst>
          </p:cNvPr>
          <p:cNvSpPr txBox="1"/>
          <p:nvPr/>
        </p:nvSpPr>
        <p:spPr>
          <a:xfrm>
            <a:off x="168676" y="1099812"/>
            <a:ext cx="11736279" cy="535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0185" marR="4445" indent="-208915" algn="just">
              <a:lnSpc>
                <a:spcPct val="120000"/>
              </a:lnSpc>
            </a:pPr>
            <a:r>
              <a:rPr lang="ru-RU" sz="3200" spc="15" dirty="0">
                <a:solidFill>
                  <a:srgbClr val="000000"/>
                </a:solidFill>
                <a:latin typeface="Times New Roman" panose="02020603050405020304" pitchFamily="18" charset="0"/>
              </a:rPr>
              <a:t>А как в городе развлекаться? Или водку пить, или колоться, или на свидания ходить. У меня куча свободного времени, особенно на работе, вот и знакомлюсь. Если вам ваши внут­ренние убеждения позволяют знакомиться на улице, в бане, да хоть в общественном туалете — пожалуйста. А я знаю, что на улице каждая вторая меня пошлет куда подальше: она, видите ли, не такая, в транспорте не знакомится. А люди, размещающие свои фотографии и анкеты на сайтах зна­комств, изначально не нацелены посылать друг друга. Во вся­ком случае, сразу.</a:t>
            </a:r>
          </a:p>
        </p:txBody>
      </p:sp>
      <p:sp>
        <p:nvSpPr>
          <p:cNvPr id="2" name="Семиугольник 1">
            <a:extLst>
              <a:ext uri="{FF2B5EF4-FFF2-40B4-BE49-F238E27FC236}">
                <a16:creationId xmlns:a16="http://schemas.microsoft.com/office/drawing/2014/main" id="{DA76B2D8-83C5-5BFA-B924-9FA6AA8E2469}"/>
              </a:ext>
            </a:extLst>
          </p:cNvPr>
          <p:cNvSpPr/>
          <p:nvPr/>
        </p:nvSpPr>
        <p:spPr>
          <a:xfrm>
            <a:off x="0" y="457200"/>
            <a:ext cx="762000" cy="642612"/>
          </a:xfrm>
          <a:prstGeom prst="heptagon">
            <a:avLst/>
          </a:prstGeom>
          <a:solidFill>
            <a:srgbClr val="55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7180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F83491-A046-FF0B-2CDC-274BE5F1F441}"/>
              </a:ext>
            </a:extLst>
          </p:cNvPr>
          <p:cNvSpPr txBox="1"/>
          <p:nvPr/>
        </p:nvSpPr>
        <p:spPr>
          <a:xfrm>
            <a:off x="3047071" y="2967335"/>
            <a:ext cx="60941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https://docs.google.com/forms/d/e/1FAIpQLScVXv37mCJwDz2jwu477AVkbyWd10HvLsDPibv8nzdfsy7RTg/viewform?usp=sf_link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A8FC7-E51E-30BB-0010-4E220AB0F5BB}"/>
              </a:ext>
            </a:extLst>
          </p:cNvPr>
          <p:cNvSpPr txBox="1"/>
          <p:nvPr/>
        </p:nvSpPr>
        <p:spPr>
          <a:xfrm>
            <a:off x="2620537" y="1438507"/>
            <a:ext cx="6846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/>
              <a:t>Опрос</a:t>
            </a:r>
          </a:p>
        </p:txBody>
      </p:sp>
    </p:spTree>
    <p:extLst>
      <p:ext uri="{BB962C8B-B14F-4D97-AF65-F5344CB8AC3E}">
        <p14:creationId xmlns:p14="http://schemas.microsoft.com/office/powerpoint/2010/main" val="4014273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A9E6C-E5B8-464A-DA7E-1BC75FF5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7BC32C6-19F0-D152-6407-BB82A7EB130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F7615-5853-4A4B-0596-B437EC420F1B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chemeClr val="tx1"/>
                </a:solidFill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Начать собирать информацию к рассказу-презентации о праздновании Масленицы в России, в Москве.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75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8096</TotalTime>
  <Words>1505</Words>
  <Application>Microsoft Office PowerPoint</Application>
  <PresentationFormat>Широкоэкранный</PresentationFormat>
  <Paragraphs>385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Фонетика Русские стихотворения</vt:lpstr>
      <vt:lpstr>Презентация PowerPoint</vt:lpstr>
      <vt:lpstr>Фонетика. Стихи русских поэтов.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79</cp:revision>
  <dcterms:created xsi:type="dcterms:W3CDTF">2024-11-21T14:06:17Z</dcterms:created>
  <dcterms:modified xsi:type="dcterms:W3CDTF">2025-02-24T12:44:35Z</dcterms:modified>
</cp:coreProperties>
</file>