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840" r:id="rId3"/>
    <p:sldId id="273" r:id="rId4"/>
    <p:sldId id="891" r:id="rId5"/>
    <p:sldId id="608" r:id="rId6"/>
    <p:sldId id="866" r:id="rId7"/>
    <p:sldId id="890" r:id="rId8"/>
    <p:sldId id="893" r:id="rId9"/>
    <p:sldId id="895" r:id="rId10"/>
    <p:sldId id="888" r:id="rId11"/>
    <p:sldId id="268" r:id="rId12"/>
    <p:sldId id="470" r:id="rId13"/>
    <p:sldId id="889" r:id="rId14"/>
    <p:sldId id="473" r:id="rId15"/>
    <p:sldId id="472" r:id="rId16"/>
    <p:sldId id="476" r:id="rId17"/>
    <p:sldId id="477" r:id="rId18"/>
    <p:sldId id="479" r:id="rId19"/>
    <p:sldId id="604" r:id="rId20"/>
    <p:sldId id="481" r:id="rId21"/>
    <p:sldId id="483" r:id="rId22"/>
    <p:sldId id="482" r:id="rId23"/>
    <p:sldId id="484" r:id="rId24"/>
    <p:sldId id="485" r:id="rId25"/>
    <p:sldId id="894" r:id="rId26"/>
    <p:sldId id="892" r:id="rId27"/>
    <p:sldId id="897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30A0"/>
    <a:srgbClr val="004821"/>
    <a:srgbClr val="B8C9E8"/>
    <a:srgbClr val="C3A8BD"/>
    <a:srgbClr val="BDA6CC"/>
    <a:srgbClr val="D5DFF1"/>
    <a:srgbClr val="C3D2EC"/>
    <a:srgbClr val="B8BC08"/>
    <a:srgbClr val="C1AF03"/>
    <a:srgbClr val="B2AA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62" y="3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2495-C580-4E3A-B760-DC2C4C452BD8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7303-AB48-41DA-85B3-B968A37AB8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7D8EF-D432-42D2-9983-35849A0EBD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74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8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9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8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7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5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4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0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48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06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16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68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10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87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1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84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3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7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006328" y="744993"/>
            <a:ext cx="2074697" cy="212365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17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latin typeface="Calibri" panose="020F0502020204030204"/>
              </a:rPr>
              <a:t>февраля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2025 года,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11:00—13:15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13:30—15:45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501349"/>
              </p:ext>
            </p:extLst>
          </p:nvPr>
        </p:nvGraphicFramePr>
        <p:xfrm>
          <a:off x="7227" y="765056"/>
          <a:ext cx="5091555" cy="6061450"/>
        </p:xfrm>
        <a:graphic>
          <a:graphicData uri="http://schemas.openxmlformats.org/drawingml/2006/table">
            <a:tbl>
              <a:tblPr firstRow="1" firstCol="1" bandRow="1"/>
              <a:tblGrid>
                <a:gridCol w="342732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179392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185979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01478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526943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443299762"/>
                    </a:ext>
                  </a:extLst>
                </a:gridCol>
                <a:gridCol w="674348">
                  <a:extLst>
                    <a:ext uri="{9D8B030D-6E8A-4147-A177-3AD203B41FA5}">
                      <a16:colId xmlns:a16="http://schemas.microsoft.com/office/drawing/2014/main" val="3593685255"/>
                    </a:ext>
                  </a:extLst>
                </a:gridCol>
                <a:gridCol w="929899">
                  <a:extLst>
                    <a:ext uri="{9D8B030D-6E8A-4147-A177-3AD203B41FA5}">
                      <a16:colId xmlns:a16="http://schemas.microsoft.com/office/drawing/2014/main" val="827995855"/>
                    </a:ext>
                  </a:extLst>
                </a:gridCol>
                <a:gridCol w="563104">
                  <a:extLst>
                    <a:ext uri="{9D8B030D-6E8A-4147-A177-3AD203B41FA5}">
                      <a16:colId xmlns:a16="http://schemas.microsoft.com/office/drawing/2014/main" val="171216832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80651958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514298674"/>
                    </a:ext>
                  </a:extLst>
                </a:gridCol>
              </a:tblGrid>
              <a:tr h="40001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фоне-тика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Мой 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Увлеч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доп.балл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**\\\87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*****75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r>
                        <a:rPr lang="ru-RU" sz="140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**\\88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335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**\89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2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r>
                        <a:rPr lang="ru-RU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255642"/>
              </p:ext>
            </p:extLst>
          </p:nvPr>
        </p:nvGraphicFramePr>
        <p:xfrm>
          <a:off x="7081027" y="765056"/>
          <a:ext cx="5110975" cy="5995699"/>
        </p:xfrm>
        <a:graphic>
          <a:graphicData uri="http://schemas.openxmlformats.org/drawingml/2006/table">
            <a:tbl>
              <a:tblPr firstRow="1" firstCol="1" bandRow="1"/>
              <a:tblGrid>
                <a:gridCol w="34268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350530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75877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263363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564388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  <a:gridCol w="284227">
                  <a:extLst>
                    <a:ext uri="{9D8B030D-6E8A-4147-A177-3AD203B41FA5}">
                      <a16:colId xmlns:a16="http://schemas.microsoft.com/office/drawing/2014/main" val="1362893951"/>
                    </a:ext>
                  </a:extLst>
                </a:gridCol>
                <a:gridCol w="876693">
                  <a:extLst>
                    <a:ext uri="{9D8B030D-6E8A-4147-A177-3AD203B41FA5}">
                      <a16:colId xmlns:a16="http://schemas.microsoft.com/office/drawing/2014/main" val="1642358219"/>
                    </a:ext>
                  </a:extLst>
                </a:gridCol>
                <a:gridCol w="665532">
                  <a:extLst>
                    <a:ext uri="{9D8B030D-6E8A-4147-A177-3AD203B41FA5}">
                      <a16:colId xmlns:a16="http://schemas.microsoft.com/office/drawing/2014/main" val="2452781310"/>
                    </a:ext>
                  </a:extLst>
                </a:gridCol>
                <a:gridCol w="325122">
                  <a:extLst>
                    <a:ext uri="{9D8B030D-6E8A-4147-A177-3AD203B41FA5}">
                      <a16:colId xmlns:a16="http://schemas.microsoft.com/office/drawing/2014/main" val="2663071853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565001920"/>
                    </a:ext>
                  </a:extLst>
                </a:gridCol>
              </a:tblGrid>
              <a:tr h="148180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фоне-тика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Мой 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Докл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Увлеч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доп.балл</a:t>
                      </a:r>
                      <a:endParaRPr lang="ru-RU" sz="800" b="0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3732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Муяо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i="0" u="sng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6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2F02F3-9000-D5A7-B4DC-2F6E803667E1}"/>
              </a:ext>
            </a:extLst>
          </p:cNvPr>
          <p:cNvSpPr txBox="1"/>
          <p:nvPr/>
        </p:nvSpPr>
        <p:spPr>
          <a:xfrm>
            <a:off x="5006328" y="3441680"/>
            <a:ext cx="20746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забывайте записать своё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русскими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буквами!</a:t>
            </a:r>
          </a:p>
        </p:txBody>
      </p:sp>
    </p:spTree>
    <p:extLst>
      <p:ext uri="{BB962C8B-B14F-4D97-AF65-F5344CB8AC3E}">
        <p14:creationId xmlns:p14="http://schemas.microsoft.com/office/powerpoint/2010/main" val="224656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C7D9D6-285A-A66D-CF77-AA4499CB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F4B061B-BB7D-CE8D-6DD1-36D08B77E57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22EEB1-6B01-4FB8-A3CD-49D5A8E15B7B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Объяснить одной фразой, о чём это стихотворение.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D5DFF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5DF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</a:t>
            </a:r>
            <a:r>
              <a:rPr lang="ru-RU" sz="4000" dirty="0">
                <a:solidFill>
                  <a:srgbClr val="D5DFF1"/>
                </a:solidFill>
                <a:latin typeface="Calibri" panose="020F0502020204030204"/>
              </a:rPr>
              <a:t>п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5DF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парам и составить диалог, похожий на прочитанные. 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4000" dirty="0">
                <a:solidFill>
                  <a:srgbClr val="D5DFF1"/>
                </a:solidFill>
              </a:rPr>
              <a:t>Рассказать о том, как проходит ваш обычный день.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D5DFF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759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5300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Фонетика. </a:t>
            </a:r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 русских поэтов.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D05764-0609-4944-B03D-22CAAFA95B76}"/>
              </a:ext>
            </a:extLst>
          </p:cNvPr>
          <p:cNvSpPr txBox="1"/>
          <p:nvPr/>
        </p:nvSpPr>
        <p:spPr>
          <a:xfrm>
            <a:off x="5016965" y="1297959"/>
            <a:ext cx="5579317" cy="5466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 улица,  фонарь,  аптека,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Бессмысленный и тусклый свет.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Живи ещё хоть четверть века —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Всё будет так. Исхода нет.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Умрёшь — начнёшь   опять   сначала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 повторится всё, как встарь: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Ночь, ледяная рябь канала,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Аптека,  улица, фонарь.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63055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Блок, 10 октября 1912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6E7C3E-EF49-CE25-6CF2-BC4CEFC94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86" y="1390635"/>
            <a:ext cx="3666050" cy="516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1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519176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День.</a:t>
            </a:r>
            <a:b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r>
              <a:rPr lang="ru-RU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Будни. Домашние дела. 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2490927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5FFD52-81BA-AB6E-08F4-34F80A6B1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DC1C140-80D6-4270-8961-9BB8F9D121C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0E9486-72AF-B8DB-C1AF-DAF55E771560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DA6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Объяснить одной фразой, о чём это стихотворение.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</a:t>
            </a:r>
            <a:r>
              <a:rPr lang="ru-RU" sz="4000" dirty="0">
                <a:solidFill>
                  <a:prstClr val="black"/>
                </a:solidFill>
                <a:latin typeface="Calibri" panose="020F0502020204030204"/>
              </a:rPr>
              <a:t>п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парам и составить диалог, похожий на прочитанные. 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4000" dirty="0">
                <a:solidFill>
                  <a:srgbClr val="D5DFF1"/>
                </a:solidFill>
              </a:rPr>
              <a:t>Рассказать о том, как проходит ваш обычный день.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D5DFF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2309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36766-9FC5-5CBE-998F-3EDCACB14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9AFDA7B-AF5E-34BD-84E1-D670710B45C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</a:t>
            </a: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3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AD0C7D-5B33-EA66-CAE9-81723DAB5C0F}"/>
              </a:ext>
            </a:extLst>
          </p:cNvPr>
          <p:cNvSpPr txBox="1"/>
          <p:nvPr/>
        </p:nvSpPr>
        <p:spPr>
          <a:xfrm>
            <a:off x="260350" y="1207900"/>
            <a:ext cx="11726863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Стихотворение А. Блока наизусть. Объяснить одной фразой, о чём это стихотворение.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Прочитать еще раз диалоги. Выучить основные фразы. Разбиться </a:t>
            </a:r>
            <a:r>
              <a:rPr lang="ru-RU" sz="4000" dirty="0">
                <a:solidFill>
                  <a:srgbClr val="C3A8BD"/>
                </a:solidFill>
                <a:latin typeface="Calibri" panose="020F0502020204030204"/>
              </a:rPr>
              <a:t>п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парам и составить диалог, похожий на прочитанные. 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4000" dirty="0">
                <a:solidFill>
                  <a:schemeClr val="tx1"/>
                </a:solidFill>
              </a:rPr>
              <a:t>Рассказать о том, как проходит ваш обычный день.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824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545208-C384-1E52-D03C-FB0E51039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55A3724-9D2C-E550-8E29-289FA170F83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</a:t>
            </a:r>
            <a:r>
              <a:rPr kumimoji="0" lang="ru-RU" sz="5400" b="1" i="0" u="none" strike="noStrike" kern="1200" cap="none" spc="300" normalizeH="0" baseline="0" noProof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на 17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B51E99-F2BC-9FDB-8CE0-8288826A1664}"/>
              </a:ext>
            </a:extLst>
          </p:cNvPr>
          <p:cNvSpPr txBox="1"/>
          <p:nvPr/>
        </p:nvSpPr>
        <p:spPr>
          <a:xfrm>
            <a:off x="260350" y="1207900"/>
            <a:ext cx="11726863" cy="478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4000" dirty="0">
                <a:solidFill>
                  <a:schemeClr val="tx1"/>
                </a:solidFill>
              </a:rPr>
              <a:t>Дочитать сочинения об увлечениях (см. сайт).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endParaRPr lang="ru-RU" sz="4000" dirty="0">
              <a:solidFill>
                <a:schemeClr val="tx1"/>
              </a:solidFill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4000" dirty="0">
                <a:solidFill>
                  <a:srgbClr val="B8C9E8"/>
                </a:solidFill>
              </a:rPr>
              <a:t>2. Рассказать о своих увлечениях. Презентация с фотографиями и рассказом о виде этого увлечения вообще </a:t>
            </a:r>
            <a:r>
              <a:rPr lang="ru-RU" sz="3600" dirty="0">
                <a:solidFill>
                  <a:srgbClr val="B8C9E8"/>
                </a:solidFill>
              </a:rPr>
              <a:t>(история, в мире, в вашей стране, в России и так далее) </a:t>
            </a:r>
            <a:r>
              <a:rPr lang="ru-RU" sz="4000" dirty="0">
                <a:solidFill>
                  <a:srgbClr val="B8C9E8"/>
                </a:solidFill>
              </a:rPr>
              <a:t>и о себе.</a:t>
            </a:r>
          </a:p>
        </p:txBody>
      </p:sp>
    </p:spTree>
    <p:extLst>
      <p:ext uri="{BB962C8B-B14F-4D97-AF65-F5344CB8AC3E}">
        <p14:creationId xmlns:p14="http://schemas.microsoft.com/office/powerpoint/2010/main" val="1861102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День.</a:t>
            </a:r>
            <a:b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Будни. Домашние дела.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1200" cap="none" spc="0" normalizeH="0" baseline="0" noProof="0" dirty="0">
              <a:ln w="12700">
                <a:solidFill>
                  <a:srgbClr val="4472C4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rgbClr val="4472C4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836642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3D96FAB-39D6-4763-A9AD-A8DB3006F23B}"/>
              </a:ext>
            </a:extLst>
          </p:cNvPr>
          <p:cNvSpPr txBox="1"/>
          <p:nvPr/>
        </p:nvSpPr>
        <p:spPr>
          <a:xfrm>
            <a:off x="685369" y="1491453"/>
            <a:ext cx="10591060" cy="5021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Caмo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cлoвo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хoбби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в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тoм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знaчeниe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кoтopoe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знaeм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ceйчac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вceгдa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Paньшe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aнглийcким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cлoвoм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hobby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нaзывaли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мaлeньких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лoшaдeй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пoни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Зaтeм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пyщeнa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дeтcкaя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игpyшкa-пoни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oднoимённым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нaзвa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ниeм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знaчeниe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дocyгa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yвлeчe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хoбби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пpиoбpeлo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чyть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пoзжe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пocлe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выхoдa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poмaнa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Лo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peнca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Cтe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oн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yпoтpeблял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пoнятиe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фopмe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aфopи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ride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horse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В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poмa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«Жизнь и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мнeния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Tpиcтpaмa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Шeнди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джeнтльмe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cлoвocoчeтa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yпoтpeблялocь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знaчeнии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вecти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бeceдy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нa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любимyю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тeмy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Пocлe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этoгo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cлoвo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хoбби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cтaлo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эквивaлe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нтoм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пoнятия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yвлeчe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ниe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72AF2A-D555-1853-437B-D41FE4DB0970}"/>
              </a:ext>
            </a:extLst>
          </p:cNvPr>
          <p:cNvSpPr txBox="1"/>
          <p:nvPr/>
        </p:nvSpPr>
        <p:spPr>
          <a:xfrm>
            <a:off x="4353559" y="223520"/>
            <a:ext cx="4346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Увлечения</a:t>
            </a:r>
          </a:p>
        </p:txBody>
      </p:sp>
    </p:spTree>
    <p:extLst>
      <p:ext uri="{BB962C8B-B14F-4D97-AF65-F5344CB8AC3E}">
        <p14:creationId xmlns:p14="http://schemas.microsoft.com/office/powerpoint/2010/main" val="3386320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28724"/>
            <a:ext cx="12093262" cy="671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Свободное время и хобби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Многие дети обычно освобождаются после занятий, а большинство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взрослых людей имеют свободное время или свободный вечер после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оконча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рабочего дня. Понятия «свободное время, досуг» и «свободный вечер» не означают, что в это время люди ничего не делают или же исключительно отдыхают. После школьных занятий дети должны выполнять домашние задания, да и у взрослых найдётся достаточно дел.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досуге люди всегда находят свободное время для своих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люби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занятий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много свободного времени у всех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взрослых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быва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кани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кулах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тече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тпуска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121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28724"/>
            <a:ext cx="12093262" cy="422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Свободное время и хобби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151888-62C0-EFF8-3B54-02AF9E7AD9D1}"/>
              </a:ext>
            </a:extLst>
          </p:cNvPr>
          <p:cNvSpPr txBox="1"/>
          <p:nvPr/>
        </p:nvSpPr>
        <p:spPr>
          <a:xfrm>
            <a:off x="1889760" y="544827"/>
            <a:ext cx="10014897" cy="6148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 — это занятие, которому человек добровольно, регулярно и с удовольствием посвящает своё время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Мир человеческих хобби безграничен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Некоторые люди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собирают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определенные книги, журналы, открытки, почтовые марки, монеты, значки и другие мыслимые и немыслимые предметы.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Другие мастерят различные вещи, конструируют разные объекты, изобретают новые механизмы, вяжут и шьют красивые предметы одежды и так далее.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Хобби вовсе не означает, что человек обязательно имеет дело с материальными предметами.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Существуют люди, которые много и с удовольствием читают, сочиняют музыку, поют, занимаются туризмом, рыбной ловлей, спортом и тому подобным.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все эти занятия также называются их хобби.</a:t>
            </a:r>
          </a:p>
          <a:p>
            <a:pPr marL="0" marR="0" lvl="0" indent="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В выходные дни многие люди охотно отправляются на прогулку, выезжают на природу, организовывают пикники, купаются, загорают или катаются на коньках, лыжах, горных лыжах и пр. Можно также пойти в кино, театр, музей, бассейн и т. п. Здесь все зависит от погоды и времени года.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18F6EB-BF84-5AA1-CE21-258000A27992}"/>
              </a:ext>
            </a:extLst>
          </p:cNvPr>
          <p:cNvSpPr txBox="1"/>
          <p:nvPr/>
        </p:nvSpPr>
        <p:spPr>
          <a:xfrm>
            <a:off x="0" y="1345644"/>
            <a:ext cx="2490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коллекционирование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коллекционер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5ACC64-65B9-4ABD-D3D6-C17CA6C10879}"/>
              </a:ext>
            </a:extLst>
          </p:cNvPr>
          <p:cNvSpPr txBox="1"/>
          <p:nvPr/>
        </p:nvSpPr>
        <p:spPr>
          <a:xfrm>
            <a:off x="46527" y="2697990"/>
            <a:ext cx="1420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созидатели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BBF7C8-1946-573E-A883-31C198F5AFE9}"/>
              </a:ext>
            </a:extLst>
          </p:cNvPr>
          <p:cNvSpPr txBox="1"/>
          <p:nvPr/>
        </p:nvSpPr>
        <p:spPr>
          <a:xfrm>
            <a:off x="0" y="3665425"/>
            <a:ext cx="200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творческие люди</a:t>
            </a:r>
          </a:p>
        </p:txBody>
      </p:sp>
    </p:spTree>
    <p:extLst>
      <p:ext uri="{BB962C8B-B14F-4D97-AF65-F5344CB8AC3E}">
        <p14:creationId xmlns:p14="http://schemas.microsoft.com/office/powerpoint/2010/main" val="3834640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5F7A68F-94F0-4B02-8BF0-76689E69F5FE}"/>
              </a:ext>
            </a:extLst>
          </p:cNvPr>
          <p:cNvSpPr txBox="1"/>
          <p:nvPr/>
        </p:nvSpPr>
        <p:spPr>
          <a:xfrm>
            <a:off x="435006" y="157912"/>
            <a:ext cx="10996165" cy="6542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Свободное время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работы, по выходным, по праздникам или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тпуске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нас есть свободное время. Во время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тдыха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можно наконец-то отдохнуть. Но как?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Можно сидеть дома, смотреть телевизор, читать книги, слушать музыку или сидеть в интернете.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можно пойти в кино, в театр или 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Чтобы поесть, можно пойти в кафе или ресторан. Также можно посетить музеи и выставки,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спортом или пойти гулять.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неделе у меня мало свободного времени, потому что я должна работать и вести домашнее хозяйство. Поэтому я люблю выходные. Тогда не нужно спешить, можно долго спать. Я провожу выходные обычно с моей семьёй. В хорошую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часто ездим на природу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иваем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пикник.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мы любим отдыхать у воды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Там можно купаться, загорать или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лодке.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плоху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погоду мы идем в кино или в гости, или мы остаемся дома и приглашаем друзей на вечеринку.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Ещё в свободное время мы занимаемся нашими хобби. Я интересуюсь домашними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цвета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меня дома много растений, потому что они украшают квартиру. Это доставляет мне удовольствие. Хобби моего мужа — это, конечно, его машина. В свободное время он читает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автомоби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журналы и много времени проводит в гараже.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157798-4936-4752-9367-6D58B98B1073}"/>
              </a:ext>
            </a:extLst>
          </p:cNvPr>
          <p:cNvSpPr txBox="1"/>
          <p:nvPr/>
        </p:nvSpPr>
        <p:spPr>
          <a:xfrm>
            <a:off x="8771139" y="4864964"/>
            <a:ext cx="1713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Цветоводство</a:t>
            </a:r>
          </a:p>
        </p:txBody>
      </p:sp>
    </p:spTree>
    <p:extLst>
      <p:ext uri="{BB962C8B-B14F-4D97-AF65-F5344CB8AC3E}">
        <p14:creationId xmlns:p14="http://schemas.microsoft.com/office/powerpoint/2010/main" val="2281082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81281"/>
            <a:ext cx="12192000" cy="647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Хобби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Наша повседневная жизнь делится на работу и свободное время. Во время работы перед нами постоянно стоят важные задачи. Но и во время свободного времени можно найти множество интересных занятий.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Часто нам не хватает спокойствия и отдыха. Для того, чтобы были здоровыми тело и душа, очень важно найти </a:t>
            </a: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баланс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между напряжением и отдыхом.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Говорят, что смена деятельности — это лучший отдых. Психологи рекомендуют иметь интересное хобби, которое поможет сделать жизнь более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тельной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разнообразной.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Существует множество возможностей интересно и полезно провести свободное время. К важнейшим видам такой деятельности относится спорт. Так как люди часто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дят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весь день в бюро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компьютером, для них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важно, по крайней мере на выходных двигаться и иметь физическую нагрузку.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Люди, которые относят себя к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домосе́дам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охотней проводят свое свободное время дома. Этим людям можно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порекомендова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различные виды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рукоде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Многие женщины любят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вышива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вяза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крючко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спицами или шить, и эти хобби являются не только успокаивающими, но и практичными. Всегда приятно получить подарок, сделанный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бственными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Кулинари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тоже хорошее хобби, которое подходит и женщинам, и мужчинам. Это же так прекрасно — порадовать всю семью своим кулинарным талантом!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конечно, прекрасным хобби является изучение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иностра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нных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языко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Язык — это ключ к другой стране и культуре. Изучение языка можно сравнить с путешествием. Мы живём в многоязычном мире, поэтому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важно владеть по крайней мере одним иностранным языком. Интернет предоставляет для этого столько возможностей, которые раньше были просто немыслимы.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40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0"/>
            <a:ext cx="12100560" cy="6606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Хобби в моей жизни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 — это то, чем мы любим заниматься. К сожалению, сегодня у многих людей по разным причинам нет хобби. Мы слишком много работаем, проводим слишком много времени в офисах и пробках. Но даже в динамичном мире очень важно найти время для любимых занятий, потому что они помогают расслабиться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приносят положительные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Многие люди согласятся, что хобби делают нашу жизнь яркой и интересной. Это действительно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рово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делать то, что тебе нравится, создавать то, чем другие могут восхищаться. Существует большое количество хобби — каждый может выбрать себе то, что ему интересно. Некоторые любят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коллекционировать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что-то, другие любят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играть на музыкальных инструментах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мастерить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готовить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смотреть фильмы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т. д.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меня несколько хобби. Во-первых, я люблю играть в теннис. Спорт всегда полезен для здоровья, поэтому мы с друзьями ходим на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ннисный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корт два раза в неделю. Не могу сказать, что я добилась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больши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успехов, но мне нравится эта игра, она очень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захва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тывающая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Во-вторых, я люблю делать вещи своими руками. Мы занимаемся этим вместе с мамой — она действительно умеет это делать! Мы делаем красивые игрушки, которые дарим друзьям и родственникам на разные праздники. И еще я люблю собирать открытки, это очень интересно и дает мне возможность получать открытки со всего мира, писать письма людям из разных стран и узнавать об их языке и культуре.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считаю, что у каждого человека должно быть хобби, потому что это расслабляет, приносит положительные эмоции и дает шанс встретиться с интересными людьми, посвящёнными своему делу.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975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0"/>
            <a:ext cx="12192000" cy="647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Увлечение моей семьи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Меня зовут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Адрианна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мне 14 лет. Моя семья не очень большая. В ней только я, мои родители и черепаха по имени Джордж.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нашем доме у каждого свои собственные увлечения. Даже у Джорджа есть хобби — покушать и поспать. Мои хобби — танцы и вязание. Я регулярно посещаю уроки танцев и смотрю шаг за шагом руководство по вязанию.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 моей мамы — готовка. У нее есть даже свой блог.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 моего отца — езда на велосипеде. Он любит проводить время на свежем воздухе, особенно если погода хорошая. В прошлом году он даже участвовал в велогонках.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Помимо всего прочего, у нас есть также хобби семейного типа. Каждые каникулы мы составляем план о поездке в новое место и исследовании достопримечательностей города. Например, летом прошлого года, помимо поездки на море, мы посетили два новых города — Иркутск и Ангарск. У нас там живут родственники, что облегчило наше пребывание. Я рада, что мои родители любят путешествовать так же сильно, как и я. В этот Новый год мы планируем съездить к моему дяде в Ростов-на-Дону. Мы бывали там прежде, но не против съездить еще.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Другое общее хобби — это покупка сувениров в посещённых городах. Например, в Иркутске мы купили этнические украшения. Что касается Ростова, у нас есть уже много предметов оттуда, в основном, магниты и керамические тарелки.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Жаль, что Джордж должен оставаться дома. К счастью, наша соседка Валентина кормит его, когда мы в отъезде.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599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218941" y="263518"/>
            <a:ext cx="11681137" cy="6140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Мои увлечения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Меня зовут Ольга. Мне 15 лет и я ученица старших классов. У меня есть несколько хобби, которые делают мой день разнообразным и интересным. Например, почти каждый день после уроков я хожу в спортзал. Это одно из моих любимых занятий.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Кроме того, мне нравится плавание и катание на коньках. В моем городе есть спортивный центр, где я могу заниматься обоими видами спорта. В нем есть и плавательный бассейн, и каток. Я думаю, что спорт — это прекрасная возможность оставаться здоровым и в хорошем настроении. Мне повезло, потому что две мои лучшие подруги также разделяют мои увлечения.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Помимо занятий спортом, я люблю петь и танцевать. Я пою дома и в местном караоке-клубе иногда. Что касается танцев, то я хожу в местный молодежный клуб с друзьями, и мы там танцуем. Мои любимые стили музыки — это диско, поп и рок. Я также могу немного играть на гитаре. Поэтому, когда к нам приходят гости, они часто просят меня сыграть что-нибудь.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459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255431" y="0"/>
            <a:ext cx="11681137" cy="70019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Мои увлечения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Помимо музыки и спорта, мне нравится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̀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сероплете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Мне нравится плести различные объекты из бисера. Я уже сплела несколько деревьев, цветов, мелких животных и игрушек в качестве подарков для родственников или друзей. Им всем очень нравятся мои произведения искусства.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меня не так много свободного времени, но когда оно бывает, я играю в компьютерные игры или читаю книги. Эти виды деятельности можно также приписать к моим увлечениям.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Другим моим увлечением являются иностранные языки и путешествия. Мои родители иногда разрешают мне путешествовать с ними в другие страны, и мне нравится практиковать там мой английский. В школе я изучаю английский и французский языки. Мне нравятся оба языка, однако они абсолютно разные. Английский является более популярным среди туристов, но французский язык более мелодичный. В прошлом году, мы с родителями были в Египте, и местные жители могли говорить на обоих этих языках, что меня немного удивило.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Подводя итог, я хотела бы сказать, что очень важно иметь какие-нибудь хобби. Они не дают нам скучать и делают нас счастливыми.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715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195310"/>
            <a:ext cx="12192000" cy="6474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свободное время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каждого человека есть хобби и немного свободного времени для того, чтобы делать то, что мы любим больше всего. У меня также есть хобби. И поскольку я ученица, у меня нет много времени в учебные дни. Притом, я учусь в российской школе, поэтому выходной день у меня только один — воскресенье.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Летом я не сижу много времени за компьютером, а прекрасно провожу его на свежем воздухе. Но осенью, зимой и весной я вынуждена больше сидеть перед монитором, поскольку у нас есть уроки, которые можно сделать только при помощи ресурсов Интернета. Также я всегда общаюсь со своими друзьями, поскольку мы не видимся с некоторыми из них достаточно долго.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субботу и воскресенье я обычно помогаю маме с домашними делами, смотрю телевизор, встречаюсь с друзьями и частенько играю на гитаре, т. к. обожаю музыку.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 если школьные дни были загруженными и мне приходилось больше учиться, я просто отдыхаю. Я считаю, что мы должны делать что-то весёлое в наше свободное время, так как мы устаём после тяжелых рабочих будней.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912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-85344"/>
            <a:ext cx="12192000" cy="6696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Занятие спортом в свободное время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Когда у меня есть свободное время я занимаюсь спортом.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хожу в спортзал недалеко от моего дома три раза в неделю. Два раза в неделю я хожу на фитнес и один раз в неделю — в тренажёрный зал.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меня есть мой личный тренер, который показывает мне, как правильно и как часто нужно делать упражнения. За последний месяц я намного улучшила свои спортивные результаты.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занятий спортом я хорошо себя чувствую. Кроме того, моё тело становится гибким, сильным и выносливым. И я гораздо реже болею.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фитнес-студию я хожу со своей подругой — так веселее и легче заниматься. К тому же мы не позволяем друг другу облениться и отказаться от спорта. Ещё мы устраиваем личные соревнования, что укрепляет интерес к спорту.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по каким-то причинам я не могу выйти из дома, то я занимаюсь спортом дома: качаю пресс или прыгаю на скакалке.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университете у нас есть занятия физкультуры, однако они мне не нравятся. Оценки ставятся не за реальные результаты, а за посещение уроков.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считаю, что занятие спортом не только улучшает самочувствие и укрепляет здоровье, но и помогает улучшить результаты в других областях.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626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667305" y="195310"/>
            <a:ext cx="10857390" cy="6710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Компьютер — моё хобби и заработок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Мое свободное время я больше всего провожу за компьютером. Таким же образом проводят своё свободное время и большинство моих друзей и знакомых.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Увлечение компьютером является моим хобби, на котором я зарабатываю. Я работаю фрилансером и зарабатываю на создании сайтов и написании разных программ.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знания я приобрел сам и не ходил на специальные курсы. Даже в выходные я провожу почти всё свободное время за компьютером. Мне нравится разбираться в новых программах и осваивать их.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 время высоких технологий многие процессы протекают в интернете. Онлайн можно не только общаться с друзьями в социальных сетях, смотреть фильмы, слушать музыку или читать книги, но и зарабатывать деньги.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Однако нельзя забывать, что реальная жизнь происходит оффлайн. Ведь сидячий, малоподвижный образ жизни отрицательно сказывается на осанке и зрении. Учитывая это, я два раза в неделю хожу в бассейн, что позволяет мне держать себя в хорошей форме.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215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137160" y="62854"/>
            <a:ext cx="11917680" cy="6732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хобби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Меня зовут Сергей. Мне 13 лет. У каждого человека должно быть увлечение, занятие, которым он мог бы заниматься в свободное время.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Моё хобби — это коллекционирование марок. Мой папа в детстве тоже собирал марки. Мне так понравилась его коллекция, что я решил продолжить эту традицию. Начать собирать марки мне помог папа, он подарил мне несколько марок, которых у него было по две. Ещё у бабушки нашлось несколько старых конвертов, и она отдала марки мне. Я записался в клуб филателистов и быстро нашёл друзей по досугу. Теперь я могу обмениваться марками и просто обсуждать наши коллекции.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марки у меня лежат в специальных альбомах, разбитые по разным темам. У меня много марок с изображением цветов, растений и известных людей.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Моё увлечение мне очень нравиться.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983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158839" y="81786"/>
            <a:ext cx="11874321" cy="683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хобби — рукоделие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времена моей бабушки многие девочки умели шить, вышивать и вязать, поскольку тогда эти занятия считались очень престижными. Сегодня, конечно, появились и другие интересные увлечения, но, тем не менее, изделия в стиле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hand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maid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сих пор высоко ценятся за свою уникальность и оригинальность.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нашей семье рукоделие — это традиционное занятие. Моя прабабушка прекрасно владела техникой макраме, бабушка великолепно вышивала, а мама замечательно вяжет на спицах. Имея таких родственников, я просто не могла остаться безучастной, поэтому моим хобби стало вязание крючком. Освоить это искусство помогла мне моя мама. Она ведет кружок по рукоделию в детском клубе, где на занятиях девочки учатся вязать мягкие игрушки и одежду для кукол. Делают они это в основном спицами, но также несколько уроков мама обязательно посвящает и технике владения крючком.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194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158839" y="81786"/>
            <a:ext cx="11874321" cy="6314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хобби — рукоделие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детстве я часто приходила к ней на работу и так потихоньку шаг за шагом осваивала программу кружка вместе с её ученицами. Но вещи, связанные на спицах, всегда казались мне менее изящными, чем изделия, выполненные крючком. Кроме того, на их создание у меня обычно уходило больше времени. Так я окончательно определилась с выбором хобби и в дальнейшем уже стала осваивать новые схемы вязания крючком самостоятельно. Постепенно от одежды для кукол я перешла к созданию одежды и аксессуаров для себя.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 в моем гардеробе есть множество очаровательных платьев, ажурных шапочек и стильных сумок, которые очень нравятся всем моим знакомым. Кстати, для них я также иногда вяжу изделия на заказ.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 моё хобби доставляет большое удовольствие, поскольку творческий процесс всегда очень увлекателен. Кроме того, мне приятно думать, что связанные мной вещи могут оказаться полезными для других людей. Дальше я намерена совершенствовать свои навыки, чтобы иметь возможность создавать еще более сложные и интересные изделия.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9795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974EBF-7928-31D8-948C-E9CECF7F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1346A95-551F-2FCC-BC9A-9A4BFD4FCA9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</a:t>
            </a:r>
            <a:r>
              <a:rPr kumimoji="0" lang="ru-RU" sz="5400" b="1" i="0" u="none" strike="noStrike" kern="1200" cap="none" spc="300" normalizeH="0" baseline="0" noProof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на 17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758B7-AAE6-B65F-78A1-136647FA83E5}"/>
              </a:ext>
            </a:extLst>
          </p:cNvPr>
          <p:cNvSpPr txBox="1"/>
          <p:nvPr/>
        </p:nvSpPr>
        <p:spPr>
          <a:xfrm>
            <a:off x="260350" y="1207900"/>
            <a:ext cx="11726863" cy="478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4000" dirty="0">
                <a:solidFill>
                  <a:schemeClr val="tx1"/>
                </a:solidFill>
              </a:rPr>
              <a:t>Дочитать сочинения об увлечениях (см. сайт).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endParaRPr lang="ru-RU" sz="4000" dirty="0">
              <a:solidFill>
                <a:schemeClr val="tx1"/>
              </a:solidFill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4000" dirty="0">
                <a:solidFill>
                  <a:schemeClr val="tx1"/>
                </a:solidFill>
              </a:rPr>
              <a:t>2. Рассказать о своих увлечениях. Презентация с фотографиями и рассказом о виде этого увлечения вообще </a:t>
            </a:r>
            <a:r>
              <a:rPr lang="ru-RU" sz="3600" dirty="0">
                <a:solidFill>
                  <a:schemeClr val="tx1"/>
                </a:solidFill>
              </a:rPr>
              <a:t>(история, в мире, в вашей стране, в России и так далее) </a:t>
            </a:r>
            <a:r>
              <a:rPr lang="ru-RU" sz="4000" dirty="0"/>
              <a:t>и о себе</a:t>
            </a:r>
            <a:r>
              <a:rPr lang="ru-RU" sz="40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73310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37D901-4489-3F1D-18C1-36383796C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79C4DC2-D7E4-CE72-FDEF-3B6DB59D29DC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20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DC36BF-975A-8004-2510-220F4A33DB4C}"/>
              </a:ext>
            </a:extLst>
          </p:cNvPr>
          <p:cNvSpPr txBox="1"/>
          <p:nvPr/>
        </p:nvSpPr>
        <p:spPr>
          <a:xfrm>
            <a:off x="260350" y="990924"/>
            <a:ext cx="11726863" cy="5674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3600" dirty="0">
                <a:solidFill>
                  <a:schemeClr val="tx1"/>
                </a:solidFill>
              </a:rPr>
              <a:t>Стихотворение Блока наизусть.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600" dirty="0">
                <a:solidFill>
                  <a:schemeClr val="tx1"/>
                </a:solidFill>
              </a:rPr>
              <a:t>2. Рассказать о своих увлечениях. Презентация с фотографиями и рассказом о виде этого увлечения вообще (история, в мире, в вашей стране, в России и так далее) </a:t>
            </a:r>
            <a:r>
              <a:rPr lang="ru-RU" sz="3600" dirty="0"/>
              <a:t>и о себе</a:t>
            </a:r>
            <a:r>
              <a:rPr lang="ru-RU" sz="3600" dirty="0">
                <a:solidFill>
                  <a:schemeClr val="tx1"/>
                </a:solidFill>
              </a:rPr>
              <a:t>.</a:t>
            </a:r>
            <a:r>
              <a:rPr lang="ru-RU" sz="3600" dirty="0"/>
              <a:t> </a:t>
            </a:r>
            <a:r>
              <a:rPr lang="ru-RU" sz="3600" i="1" dirty="0">
                <a:solidFill>
                  <a:srgbClr val="5530A0"/>
                </a:solidFill>
              </a:rPr>
              <a:t>(Кто не успел 17 февраля)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600" dirty="0">
                <a:solidFill>
                  <a:schemeClr val="tx1"/>
                </a:solidFill>
              </a:rPr>
              <a:t>3. Прочитать текст </a:t>
            </a:r>
            <a:r>
              <a:rPr lang="ru-RU" sz="3600" b="1" dirty="0">
                <a:solidFill>
                  <a:srgbClr val="000000"/>
                </a:solidFill>
                <a:latin typeface="Georgia" panose="02040502050405020303" pitchFamily="18" charset="0"/>
              </a:rPr>
              <a:t>«Досуг для восстановления работоспособности» </a:t>
            </a:r>
            <a:r>
              <a:rPr lang="ru-RU" sz="3600" dirty="0">
                <a:solidFill>
                  <a:schemeClr val="tx1"/>
                </a:solidFill>
              </a:rPr>
              <a:t>на странице «Темы и тексты», ответить на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7059168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6396</TotalTime>
  <Words>3729</Words>
  <Application>Microsoft Office PowerPoint</Application>
  <PresentationFormat>Широкоэкранный</PresentationFormat>
  <Paragraphs>361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Arial</vt:lpstr>
      <vt:lpstr>Book Antiqua</vt:lpstr>
      <vt:lpstr>Bookman Old Style</vt:lpstr>
      <vt:lpstr>Calibri</vt:lpstr>
      <vt:lpstr>Calibri Light</vt:lpstr>
      <vt:lpstr>Georgia</vt:lpstr>
      <vt:lpstr>Times New Roman</vt:lpstr>
      <vt:lpstr>Тема Office</vt:lpstr>
      <vt:lpstr>1_Тема Office</vt:lpstr>
      <vt:lpstr>Группа 101СА </vt:lpstr>
      <vt:lpstr>Фонетика Русские стихотворения</vt:lpstr>
      <vt:lpstr>Презентация PowerPoint</vt:lpstr>
      <vt:lpstr>Фонетика. Стихи русских поэтов.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64</cp:revision>
  <dcterms:created xsi:type="dcterms:W3CDTF">2024-11-21T14:06:17Z</dcterms:created>
  <dcterms:modified xsi:type="dcterms:W3CDTF">2025-02-17T12:41:27Z</dcterms:modified>
</cp:coreProperties>
</file>