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592" r:id="rId3"/>
    <p:sldId id="1014" r:id="rId4"/>
    <p:sldId id="1017" r:id="rId5"/>
    <p:sldId id="27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7BB"/>
    <a:srgbClr val="C4A8BB"/>
    <a:srgbClr val="C2A7C1"/>
    <a:srgbClr val="FFFFFF"/>
    <a:srgbClr val="E8F3E1"/>
    <a:srgbClr val="C2DEAF"/>
    <a:srgbClr val="D7E1F2"/>
    <a:srgbClr val="C3A8BE"/>
    <a:srgbClr val="660033"/>
    <a:srgbClr val="749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73" autoAdjust="0"/>
    <p:restoredTop sz="94660"/>
  </p:normalViewPr>
  <p:slideViewPr>
    <p:cSldViewPr snapToGrid="0">
      <p:cViewPr varScale="1">
        <p:scale>
          <a:sx n="67" d="100"/>
          <a:sy n="67" d="100"/>
        </p:scale>
        <p:origin x="86" y="1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2C52D-4576-40AC-9004-E2C2AF5BC46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C6BD4-FB98-447E-83C4-2614FE6C7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C6BD4-FB98-447E-83C4-2614FE6C7B5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35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0" y="874782"/>
            <a:ext cx="1219200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11 апреля 2025 года, 19:00—22:00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099462"/>
              </p:ext>
            </p:extLst>
          </p:nvPr>
        </p:nvGraphicFramePr>
        <p:xfrm>
          <a:off x="145386" y="1594197"/>
          <a:ext cx="11906914" cy="4688223"/>
        </p:xfrm>
        <a:graphic>
          <a:graphicData uri="http://schemas.openxmlformats.org/drawingml/2006/table">
            <a:tbl>
              <a:tblPr firstRow="1" firstCol="1" bandRow="1"/>
              <a:tblGrid>
                <a:gridCol w="586536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8756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60455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96501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19148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436919">
                  <a:extLst>
                    <a:ext uri="{9D8B030D-6E8A-4147-A177-3AD203B41FA5}">
                      <a16:colId xmlns:a16="http://schemas.microsoft.com/office/drawing/2014/main" val="3686163218"/>
                    </a:ext>
                  </a:extLst>
                </a:gridCol>
                <a:gridCol w="778105">
                  <a:extLst>
                    <a:ext uri="{9D8B030D-6E8A-4147-A177-3AD203B41FA5}">
                      <a16:colId xmlns:a16="http://schemas.microsoft.com/office/drawing/2014/main" val="3169916578"/>
                    </a:ext>
                  </a:extLst>
                </a:gridCol>
                <a:gridCol w="538619">
                  <a:extLst>
                    <a:ext uri="{9D8B030D-6E8A-4147-A177-3AD203B41FA5}">
                      <a16:colId xmlns:a16="http://schemas.microsoft.com/office/drawing/2014/main" val="3616568672"/>
                    </a:ext>
                  </a:extLst>
                </a:gridCol>
                <a:gridCol w="977805">
                  <a:extLst>
                    <a:ext uri="{9D8B030D-6E8A-4147-A177-3AD203B41FA5}">
                      <a16:colId xmlns:a16="http://schemas.microsoft.com/office/drawing/2014/main" val="3278153680"/>
                    </a:ext>
                  </a:extLst>
                </a:gridCol>
                <a:gridCol w="478092">
                  <a:extLst>
                    <a:ext uri="{9D8B030D-6E8A-4147-A177-3AD203B41FA5}">
                      <a16:colId xmlns:a16="http://schemas.microsoft.com/office/drawing/2014/main" val="2727663889"/>
                    </a:ext>
                  </a:extLst>
                </a:gridCol>
                <a:gridCol w="1292907">
                  <a:extLst>
                    <a:ext uri="{9D8B030D-6E8A-4147-A177-3AD203B41FA5}">
                      <a16:colId xmlns:a16="http://schemas.microsoft.com/office/drawing/2014/main" val="1537242007"/>
                    </a:ext>
                  </a:extLst>
                </a:gridCol>
                <a:gridCol w="613983">
                  <a:extLst>
                    <a:ext uri="{9D8B030D-6E8A-4147-A177-3AD203B41FA5}">
                      <a16:colId xmlns:a16="http://schemas.microsoft.com/office/drawing/2014/main" val="4031409533"/>
                    </a:ext>
                  </a:extLst>
                </a:gridCol>
                <a:gridCol w="218472">
                  <a:extLst>
                    <a:ext uri="{9D8B030D-6E8A-4147-A177-3AD203B41FA5}">
                      <a16:colId xmlns:a16="http://schemas.microsoft.com/office/drawing/2014/main" val="640075316"/>
                    </a:ext>
                  </a:extLst>
                </a:gridCol>
                <a:gridCol w="937085">
                  <a:extLst>
                    <a:ext uri="{9D8B030D-6E8A-4147-A177-3AD203B41FA5}">
                      <a16:colId xmlns:a16="http://schemas.microsoft.com/office/drawing/2014/main" val="3638612781"/>
                    </a:ext>
                  </a:extLst>
                </a:gridCol>
                <a:gridCol w="805218">
                  <a:extLst>
                    <a:ext uri="{9D8B030D-6E8A-4147-A177-3AD203B41FA5}">
                      <a16:colId xmlns:a16="http://schemas.microsoft.com/office/drawing/2014/main" val="2601962112"/>
                    </a:ext>
                  </a:extLst>
                </a:gridCol>
                <a:gridCol w="313151">
                  <a:extLst>
                    <a:ext uri="{9D8B030D-6E8A-4147-A177-3AD203B41FA5}">
                      <a16:colId xmlns:a16="http://schemas.microsoft.com/office/drawing/2014/main" val="3804944165"/>
                    </a:ext>
                  </a:extLst>
                </a:gridCol>
                <a:gridCol w="250520">
                  <a:extLst>
                    <a:ext uri="{9D8B030D-6E8A-4147-A177-3AD203B41FA5}">
                      <a16:colId xmlns:a16="http://schemas.microsoft.com/office/drawing/2014/main" val="1528326670"/>
                    </a:ext>
                  </a:extLst>
                </a:gridCol>
                <a:gridCol w="515829">
                  <a:extLst>
                    <a:ext uri="{9D8B030D-6E8A-4147-A177-3AD203B41FA5}">
                      <a16:colId xmlns:a16="http://schemas.microsoft.com/office/drawing/2014/main" val="2783294771"/>
                    </a:ext>
                  </a:extLst>
                </a:gridCol>
              </a:tblGrid>
              <a:tr h="9744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увлеч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отнош.к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интернету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тх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МГУ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Цзэцзинь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Сюэфэн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#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4282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Цзюньтин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2)+ 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#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3150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Гоу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Бинша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7B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0" i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Жоюй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Мэнянь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+5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Исюань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#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7B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#*\\\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2= +3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1)+ 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  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Хуан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Ханьци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7B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Юйтин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 #*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Чао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3= +1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Исян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Тунтун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#*\\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548312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9E9B28-30E4-4BC8-DFAF-EA4097B40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21A0DEA-07E0-BE36-3B37-0B6DABEC464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11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апреля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373BF-AFB6-2B06-DFF6-E1497FABA6A5}"/>
              </a:ext>
            </a:extLst>
          </p:cNvPr>
          <p:cNvSpPr txBox="1"/>
          <p:nvPr/>
        </p:nvSpPr>
        <p:spPr>
          <a:xfrm>
            <a:off x="557722" y="868730"/>
            <a:ext cx="11132118" cy="5714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Лексико-грамматический тест по теме.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«Образование-2» (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https://onlinetestpad.com/s5syobawe46uq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Подготовиться к аудиторному лексико-грамматическому тесту.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Прочитать тексты об истории МГУ 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(см. ссылку на сайте)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ответить на вопросы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(полными предложениями):</a:t>
            </a: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Что меня удивило в истории МГУ.</a:t>
            </a: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Во что мне было сложно поверить.</a:t>
            </a: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О чем я уже знал(а).</a:t>
            </a: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Что мне особенно понравилось в текстах.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3B378C-FD73-0870-8A91-3DBE41357B80}"/>
              </a:ext>
            </a:extLst>
          </p:cNvPr>
          <p:cNvSpPr txBox="1"/>
          <p:nvPr/>
        </p:nvSpPr>
        <p:spPr>
          <a:xfrm>
            <a:off x="7956645" y="3916907"/>
            <a:ext cx="33437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девятый век = 9</a:t>
            </a:r>
          </a:p>
          <a:p>
            <a:r>
              <a:rPr lang="ru-RU" dirty="0"/>
              <a:t>девятнадцатый век = 19</a:t>
            </a:r>
            <a:endParaRPr lang="en-US" dirty="0"/>
          </a:p>
          <a:p>
            <a:endParaRPr lang="en-US" dirty="0"/>
          </a:p>
          <a:p>
            <a:pPr marL="342900" indent="-342900">
              <a:buAutoNum type="arabicPlain" startAt="1094"/>
            </a:pPr>
            <a:r>
              <a:rPr lang="ru-RU" dirty="0"/>
              <a:t>г. 1099 г. 1994 </a:t>
            </a:r>
          </a:p>
          <a:p>
            <a:pPr marL="342900" indent="-342900">
              <a:buAutoNum type="arabicPlain" startAt="1094"/>
            </a:pPr>
            <a:br>
              <a:rPr lang="ru-RU" dirty="0"/>
            </a:br>
            <a:r>
              <a:rPr lang="ru-RU" dirty="0"/>
              <a:t>деревяшка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5232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C935A7-81E4-6034-FA36-64D540F2A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8675E-4544-0181-D7AB-EB6A41057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34D50F-16DC-A148-0DA4-6C70CC150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45462" cy="56755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Аудиторный </a:t>
            </a:r>
            <a:r>
              <a:rPr lang="ru-RU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ТЕСТ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AE174-EDFF-1DE8-B8C7-A9335E20C1F4}"/>
              </a:ext>
            </a:extLst>
          </p:cNvPr>
          <p:cNvSpPr txBox="1"/>
          <p:nvPr/>
        </p:nvSpPr>
        <p:spPr>
          <a:xfrm>
            <a:off x="2623931" y="3009108"/>
            <a:ext cx="75537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https://onlinetestpad.com/o2y6sqxydt5mi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3411FD-80A9-4FC6-DCC0-530D665F663C}"/>
              </a:ext>
            </a:extLst>
          </p:cNvPr>
          <p:cNvSpPr txBox="1"/>
          <p:nvPr/>
        </p:nvSpPr>
        <p:spPr>
          <a:xfrm>
            <a:off x="3217985" y="4554415"/>
            <a:ext cx="3974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Сдать до 22:00</a:t>
            </a:r>
          </a:p>
        </p:txBody>
      </p:sp>
    </p:spTree>
    <p:extLst>
      <p:ext uri="{BB962C8B-B14F-4D97-AF65-F5344CB8AC3E}">
        <p14:creationId xmlns:p14="http://schemas.microsoft.com/office/powerpoint/2010/main" val="298939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617616"/>
          </a:xfrm>
        </p:spPr>
        <p:txBody>
          <a:bodyPr anchor="ctr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9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Экскурсия</a:t>
            </a:r>
            <a:b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Доклады</a:t>
            </a:r>
            <a:r>
              <a:rPr lang="ru-RU" sz="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br>
              <a:rPr lang="ru-RU" sz="6600" dirty="0"/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Первое здание МГУ (бывшая аптека) и Исторический музей.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История и здание факультета ИСАА, Императорский зал.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История и здание факультета журналистики.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Церковь св. Татьяны (клуб).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История и здание факультета психологии.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Музеи МГУ (на Моховой и на Ленинских горах).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Библиотека МГУ на Моховой (и перенос фундаментальной библиотеки в новое здание)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Библиотека имени Ленина.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Дом Пашкова.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Вторник</a:t>
            </a:r>
            <a:r>
              <a:rPr lang="en-US" sz="31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</a:t>
            </a:r>
            <a:r>
              <a:rPr lang="ru-RU" sz="3100" b="1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апреля </a:t>
            </a:r>
            <a:r>
              <a:rPr lang="ru-RU" sz="31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(после 16:30)</a:t>
            </a:r>
            <a:endParaRPr lang="ru-RU" sz="6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BB0BA2-E974-7DA5-D14E-3923837E5FB6}"/>
              </a:ext>
            </a:extLst>
          </p:cNvPr>
          <p:cNvSpPr txBox="1"/>
          <p:nvPr/>
        </p:nvSpPr>
        <p:spPr>
          <a:xfrm>
            <a:off x="6373505" y="240384"/>
            <a:ext cx="57047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докладов </a:t>
            </a:r>
            <a:r>
              <a:rPr lang="ru-RU" sz="2800" dirty="0">
                <a:solidFill>
                  <a:srgbClr val="002060"/>
                </a:solidFill>
              </a:rPr>
              <a:t>+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репортажи</a:t>
            </a:r>
            <a:r>
              <a:rPr lang="ru-RU" sz="2800" dirty="0">
                <a:solidFill>
                  <a:srgbClr val="002060"/>
                </a:solidFill>
              </a:rPr>
              <a:t>: 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>видео и газетный (с фотографиями).</a:t>
            </a:r>
          </a:p>
          <a:p>
            <a:r>
              <a:rPr lang="ru-RU" sz="2400" dirty="0">
                <a:solidFill>
                  <a:srgbClr val="002060"/>
                </a:solidFill>
              </a:rPr>
              <a:t>Каждый должен участвовать в каком-то виде презентации (доклад на экскурсии или репортаж).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8951</TotalTime>
  <Words>480</Words>
  <Application>Microsoft Office PowerPoint</Application>
  <PresentationFormat>Широкоэкранный</PresentationFormat>
  <Paragraphs>162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Arial Black</vt:lpstr>
      <vt:lpstr>Book Antiqua</vt:lpstr>
      <vt:lpstr>Calibri</vt:lpstr>
      <vt:lpstr>Calibri Light</vt:lpstr>
      <vt:lpstr>Times New Roman</vt:lpstr>
      <vt:lpstr>Тема Office</vt:lpstr>
      <vt:lpstr>Магистранты-психологи 24 г/п</vt:lpstr>
      <vt:lpstr>Презентация PowerPoint</vt:lpstr>
      <vt:lpstr>Презентация PowerPoint</vt:lpstr>
      <vt:lpstr>ОБРАЗОВАНИЕ</vt:lpstr>
      <vt:lpstr>Экскурсия Доклады: 1. Первое здание МГУ (бывшая аптека) и Исторический музей. 2. История и здание факультета ИСАА, Императорский зал. 3. История и здание факультета журналистики. 4. Церковь св. Татьяны (клуб). 5. История и здание факультета психологии. 6. Музеи МГУ (на Моховой и на Ленинских горах). 7. Библиотека МГУ на Моховой (и перенос фундаментальной библиотеки в новое здание) 8. Библиотека имени Ленина. 9. Дом Пашкова.  Вторник 15 апреля (после 16:30)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137</cp:revision>
  <dcterms:created xsi:type="dcterms:W3CDTF">2024-09-01T20:30:35Z</dcterms:created>
  <dcterms:modified xsi:type="dcterms:W3CDTF">2025-04-11T18:27:40Z</dcterms:modified>
</cp:coreProperties>
</file>