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592" r:id="rId3"/>
    <p:sldId id="273" r:id="rId4"/>
    <p:sldId id="539" r:id="rId5"/>
    <p:sldId id="1008" r:id="rId6"/>
    <p:sldId id="541" r:id="rId7"/>
    <p:sldId id="542" r:id="rId8"/>
    <p:sldId id="557" r:id="rId9"/>
    <p:sldId id="622" r:id="rId10"/>
    <p:sldId id="559" r:id="rId11"/>
    <p:sldId id="560" r:id="rId12"/>
    <p:sldId id="561" r:id="rId13"/>
    <p:sldId id="562" r:id="rId14"/>
    <p:sldId id="563" r:id="rId15"/>
    <p:sldId id="556" r:id="rId16"/>
    <p:sldId id="564" r:id="rId17"/>
    <p:sldId id="565" r:id="rId18"/>
    <p:sldId id="623" r:id="rId19"/>
    <p:sldId id="567" r:id="rId20"/>
    <p:sldId id="568" r:id="rId21"/>
    <p:sldId id="569" r:id="rId22"/>
    <p:sldId id="570" r:id="rId23"/>
    <p:sldId id="1009" r:id="rId24"/>
    <p:sldId id="1010" r:id="rId25"/>
    <p:sldId id="543" r:id="rId26"/>
    <p:sldId id="544" r:id="rId27"/>
    <p:sldId id="545" r:id="rId28"/>
    <p:sldId id="546" r:id="rId29"/>
    <p:sldId id="547" r:id="rId30"/>
    <p:sldId id="548" r:id="rId31"/>
    <p:sldId id="549" r:id="rId32"/>
    <p:sldId id="550" r:id="rId33"/>
    <p:sldId id="551" r:id="rId34"/>
    <p:sldId id="552" r:id="rId35"/>
    <p:sldId id="553" r:id="rId36"/>
    <p:sldId id="554" r:id="rId37"/>
    <p:sldId id="555" r:id="rId38"/>
    <p:sldId id="944" r:id="rId39"/>
    <p:sldId id="317" r:id="rId40"/>
    <p:sldId id="945" r:id="rId41"/>
    <p:sldId id="946" r:id="rId42"/>
    <p:sldId id="318" r:id="rId43"/>
    <p:sldId id="947" r:id="rId44"/>
    <p:sldId id="948" r:id="rId45"/>
    <p:sldId id="486" r:id="rId46"/>
    <p:sldId id="487" r:id="rId47"/>
    <p:sldId id="1015" r:id="rId48"/>
    <p:sldId id="489" r:id="rId49"/>
    <p:sldId id="1014" r:id="rId50"/>
    <p:sldId id="993" r:id="rId51"/>
    <p:sldId id="1018" r:id="rId5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A8BB"/>
    <a:srgbClr val="C2A7C1"/>
    <a:srgbClr val="FFFFFF"/>
    <a:srgbClr val="E8F3E1"/>
    <a:srgbClr val="C2DEAF"/>
    <a:srgbClr val="D7E1F2"/>
    <a:srgbClr val="D5E7BB"/>
    <a:srgbClr val="C3A8BE"/>
    <a:srgbClr val="660033"/>
    <a:srgbClr val="749B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73" autoAdjust="0"/>
    <p:restoredTop sz="94660"/>
  </p:normalViewPr>
  <p:slideViewPr>
    <p:cSldViewPr snapToGrid="0">
      <p:cViewPr varScale="1">
        <p:scale>
          <a:sx n="63" d="100"/>
          <a:sy n="63" d="100"/>
        </p:scale>
        <p:origin x="96" y="21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02C52D-4576-40AC-9004-E2C2AF5BC46C}" type="datetimeFigureOut">
              <a:rPr lang="ru-RU" smtClean="0"/>
              <a:t>04.04.2025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5C6BD4-FB98-447E-83C4-2614FE6C7B50}" type="slidenum">
              <a:rPr lang="ru-RU" smtClean="0"/>
              <a:t>‹#›</a:t>
            </a:fld>
            <a:endParaRPr lang="ru-RU"/>
          </a:p>
        </p:txBody>
      </p:sp>
    </p:spTree>
    <p:extLst>
      <p:ext uri="{BB962C8B-B14F-4D97-AF65-F5344CB8AC3E}">
        <p14:creationId xmlns:p14="http://schemas.microsoft.com/office/powerpoint/2010/main" val="1970172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E5C6BD4-FB98-447E-83C4-2614FE6C7B50}" type="slidenum">
              <a:rPr lang="ru-RU" smtClean="0"/>
              <a:t>1</a:t>
            </a:fld>
            <a:endParaRPr lang="ru-RU"/>
          </a:p>
        </p:txBody>
      </p:sp>
    </p:spTree>
    <p:extLst>
      <p:ext uri="{BB962C8B-B14F-4D97-AF65-F5344CB8AC3E}">
        <p14:creationId xmlns:p14="http://schemas.microsoft.com/office/powerpoint/2010/main" val="2177353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4E5C6BD4-FB98-447E-83C4-2614FE6C7B50}" type="slidenum">
              <a:rPr lang="ru-RU" smtClean="0"/>
              <a:t>22</a:t>
            </a:fld>
            <a:endParaRPr lang="ru-RU"/>
          </a:p>
        </p:txBody>
      </p:sp>
    </p:spTree>
    <p:extLst>
      <p:ext uri="{BB962C8B-B14F-4D97-AF65-F5344CB8AC3E}">
        <p14:creationId xmlns:p14="http://schemas.microsoft.com/office/powerpoint/2010/main" val="4184084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033624-B112-C20B-BFA1-77A135E588B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707557D-E2F6-BDDC-8B71-50AAF55862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EAA7B8B-AC46-67F1-0B8F-77A1448D026A}"/>
              </a:ext>
            </a:extLst>
          </p:cNvPr>
          <p:cNvSpPr>
            <a:spLocks noGrp="1"/>
          </p:cNvSpPr>
          <p:nvPr>
            <p:ph type="dt" sz="half" idx="10"/>
          </p:nvPr>
        </p:nvSpPr>
        <p:spPr/>
        <p:txBody>
          <a:bodyPr/>
          <a:lstStyle/>
          <a:p>
            <a:fld id="{D7DDE73D-0A4A-4A0C-9C1D-1D16E71F59A6}" type="datetimeFigureOut">
              <a:rPr lang="ru-RU" smtClean="0"/>
              <a:t>04.04.2025</a:t>
            </a:fld>
            <a:endParaRPr lang="ru-RU"/>
          </a:p>
        </p:txBody>
      </p:sp>
      <p:sp>
        <p:nvSpPr>
          <p:cNvPr id="5" name="Нижний колонтитул 4">
            <a:extLst>
              <a:ext uri="{FF2B5EF4-FFF2-40B4-BE49-F238E27FC236}">
                <a16:creationId xmlns:a16="http://schemas.microsoft.com/office/drawing/2014/main" id="{0F4335F6-4560-C031-110E-9DEAA30CF0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60D66EC-E877-CBB8-338B-7BD28E813D44}"/>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15896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010F5E-C9AC-37F0-D77D-8E6D46B67A9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A54FDFB-A3D4-B7DD-2459-7C3A515D216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DA7FFE5-D4D1-C8C2-0071-EEA616E1251E}"/>
              </a:ext>
            </a:extLst>
          </p:cNvPr>
          <p:cNvSpPr>
            <a:spLocks noGrp="1"/>
          </p:cNvSpPr>
          <p:nvPr>
            <p:ph type="dt" sz="half" idx="10"/>
          </p:nvPr>
        </p:nvSpPr>
        <p:spPr/>
        <p:txBody>
          <a:bodyPr/>
          <a:lstStyle/>
          <a:p>
            <a:fld id="{D7DDE73D-0A4A-4A0C-9C1D-1D16E71F59A6}" type="datetimeFigureOut">
              <a:rPr lang="ru-RU" smtClean="0"/>
              <a:t>04.04.2025</a:t>
            </a:fld>
            <a:endParaRPr lang="ru-RU"/>
          </a:p>
        </p:txBody>
      </p:sp>
      <p:sp>
        <p:nvSpPr>
          <p:cNvPr id="5" name="Нижний колонтитул 4">
            <a:extLst>
              <a:ext uri="{FF2B5EF4-FFF2-40B4-BE49-F238E27FC236}">
                <a16:creationId xmlns:a16="http://schemas.microsoft.com/office/drawing/2014/main" id="{814DCF8C-DCEC-0F02-910C-B5B644DADD4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876F3DB-632B-F2FB-94D0-C8D8955B82CE}"/>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47037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D2F0FC-68B3-F3C1-1BC7-2B3E747B689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07FE9AE-8B8C-7F35-08D7-E4B731FDAE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0CFD93F-D7FB-A35C-EB75-22BE409EA0A8}"/>
              </a:ext>
            </a:extLst>
          </p:cNvPr>
          <p:cNvSpPr>
            <a:spLocks noGrp="1"/>
          </p:cNvSpPr>
          <p:nvPr>
            <p:ph type="dt" sz="half" idx="10"/>
          </p:nvPr>
        </p:nvSpPr>
        <p:spPr/>
        <p:txBody>
          <a:bodyPr/>
          <a:lstStyle/>
          <a:p>
            <a:fld id="{D7DDE73D-0A4A-4A0C-9C1D-1D16E71F59A6}" type="datetimeFigureOut">
              <a:rPr lang="ru-RU" smtClean="0"/>
              <a:t>04.04.2025</a:t>
            </a:fld>
            <a:endParaRPr lang="ru-RU"/>
          </a:p>
        </p:txBody>
      </p:sp>
      <p:sp>
        <p:nvSpPr>
          <p:cNvPr id="5" name="Нижний колонтитул 4">
            <a:extLst>
              <a:ext uri="{FF2B5EF4-FFF2-40B4-BE49-F238E27FC236}">
                <a16:creationId xmlns:a16="http://schemas.microsoft.com/office/drawing/2014/main" id="{5A6B74A4-FBF4-86A9-741D-79E45DB0285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24640A-C1C2-9151-5681-31767F5BB8D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18552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5446A-CFD2-D519-CE05-9936B899348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48DE843-FB20-E3A3-104A-5AAD39C850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7750F91-D15F-E424-CDF8-4E656FC7D4E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E6C415F-7F8A-062E-ADBA-296D8AB75BCC}"/>
              </a:ext>
            </a:extLst>
          </p:cNvPr>
          <p:cNvSpPr>
            <a:spLocks noGrp="1"/>
          </p:cNvSpPr>
          <p:nvPr>
            <p:ph type="dt" sz="half" idx="10"/>
          </p:nvPr>
        </p:nvSpPr>
        <p:spPr/>
        <p:txBody>
          <a:bodyPr/>
          <a:lstStyle/>
          <a:p>
            <a:fld id="{D7DDE73D-0A4A-4A0C-9C1D-1D16E71F59A6}" type="datetimeFigureOut">
              <a:rPr lang="ru-RU" smtClean="0"/>
              <a:t>04.04.2025</a:t>
            </a:fld>
            <a:endParaRPr lang="ru-RU"/>
          </a:p>
        </p:txBody>
      </p:sp>
      <p:sp>
        <p:nvSpPr>
          <p:cNvPr id="6" name="Нижний колонтитул 5">
            <a:extLst>
              <a:ext uri="{FF2B5EF4-FFF2-40B4-BE49-F238E27FC236}">
                <a16:creationId xmlns:a16="http://schemas.microsoft.com/office/drawing/2014/main" id="{F0369F89-9C55-FADB-C2AC-51957627C55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6740A91-DE2F-D097-2AF0-F85CB55DEAB0}"/>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87771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F76E85-E7FD-7F41-F844-A34BDA4255A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4B8401B-ED25-94CC-9777-96795086CE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6A03DD0-8CC8-599F-AD21-D66561291BE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2959EC19-1D21-22B6-9AB4-5C06248DF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6CB9174-19DA-652C-7016-8AA96674737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B3CB7FB-5144-EEF6-4599-91FAB7F96A6E}"/>
              </a:ext>
            </a:extLst>
          </p:cNvPr>
          <p:cNvSpPr>
            <a:spLocks noGrp="1"/>
          </p:cNvSpPr>
          <p:nvPr>
            <p:ph type="dt" sz="half" idx="10"/>
          </p:nvPr>
        </p:nvSpPr>
        <p:spPr/>
        <p:txBody>
          <a:bodyPr/>
          <a:lstStyle/>
          <a:p>
            <a:fld id="{D7DDE73D-0A4A-4A0C-9C1D-1D16E71F59A6}" type="datetimeFigureOut">
              <a:rPr lang="ru-RU" smtClean="0"/>
              <a:t>04.04.2025</a:t>
            </a:fld>
            <a:endParaRPr lang="ru-RU"/>
          </a:p>
        </p:txBody>
      </p:sp>
      <p:sp>
        <p:nvSpPr>
          <p:cNvPr id="8" name="Нижний колонтитул 7">
            <a:extLst>
              <a:ext uri="{FF2B5EF4-FFF2-40B4-BE49-F238E27FC236}">
                <a16:creationId xmlns:a16="http://schemas.microsoft.com/office/drawing/2014/main" id="{F470D03B-E8C5-BA55-290F-378992354C2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AB5C8DB-5E78-4D62-E4E3-4F8AC71E152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008956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4F93D0-2976-D11E-32BA-5ACDEE228CD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82496EA-BDE0-CFA8-72B8-1D3906AFA972}"/>
              </a:ext>
            </a:extLst>
          </p:cNvPr>
          <p:cNvSpPr>
            <a:spLocks noGrp="1"/>
          </p:cNvSpPr>
          <p:nvPr>
            <p:ph type="dt" sz="half" idx="10"/>
          </p:nvPr>
        </p:nvSpPr>
        <p:spPr/>
        <p:txBody>
          <a:bodyPr/>
          <a:lstStyle/>
          <a:p>
            <a:fld id="{D7DDE73D-0A4A-4A0C-9C1D-1D16E71F59A6}" type="datetimeFigureOut">
              <a:rPr lang="ru-RU" smtClean="0"/>
              <a:t>04.04.2025</a:t>
            </a:fld>
            <a:endParaRPr lang="ru-RU"/>
          </a:p>
        </p:txBody>
      </p:sp>
      <p:sp>
        <p:nvSpPr>
          <p:cNvPr id="4" name="Нижний колонтитул 3">
            <a:extLst>
              <a:ext uri="{FF2B5EF4-FFF2-40B4-BE49-F238E27FC236}">
                <a16:creationId xmlns:a16="http://schemas.microsoft.com/office/drawing/2014/main" id="{DC83D097-BC61-08B6-3012-4DB4BA2C3B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88C49E0-6F02-A84F-FE67-AB9AC757EF72}"/>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67621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C046FBD-E6C9-25BF-5E90-063322A5406A}"/>
              </a:ext>
            </a:extLst>
          </p:cNvPr>
          <p:cNvSpPr>
            <a:spLocks noGrp="1"/>
          </p:cNvSpPr>
          <p:nvPr>
            <p:ph type="dt" sz="half" idx="10"/>
          </p:nvPr>
        </p:nvSpPr>
        <p:spPr/>
        <p:txBody>
          <a:bodyPr/>
          <a:lstStyle/>
          <a:p>
            <a:fld id="{D7DDE73D-0A4A-4A0C-9C1D-1D16E71F59A6}" type="datetimeFigureOut">
              <a:rPr lang="ru-RU" smtClean="0"/>
              <a:t>04.04.2025</a:t>
            </a:fld>
            <a:endParaRPr lang="ru-RU"/>
          </a:p>
        </p:txBody>
      </p:sp>
      <p:sp>
        <p:nvSpPr>
          <p:cNvPr id="3" name="Нижний колонтитул 2">
            <a:extLst>
              <a:ext uri="{FF2B5EF4-FFF2-40B4-BE49-F238E27FC236}">
                <a16:creationId xmlns:a16="http://schemas.microsoft.com/office/drawing/2014/main" id="{0F235068-4DD1-64E5-F0C1-7B9DACD342D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C5FCF33-1FEE-3B97-FD76-4489E0838B8D}"/>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778085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F2EF21-5A89-A52A-3653-86FF33DF0A3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410A981-2184-D0BD-FB49-7853F1B5B8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8552113-8F52-3D2E-DB6B-689D5ABCC3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E06E852-2478-6C00-A74B-279D6E7FF06D}"/>
              </a:ext>
            </a:extLst>
          </p:cNvPr>
          <p:cNvSpPr>
            <a:spLocks noGrp="1"/>
          </p:cNvSpPr>
          <p:nvPr>
            <p:ph type="dt" sz="half" idx="10"/>
          </p:nvPr>
        </p:nvSpPr>
        <p:spPr/>
        <p:txBody>
          <a:bodyPr/>
          <a:lstStyle/>
          <a:p>
            <a:fld id="{D7DDE73D-0A4A-4A0C-9C1D-1D16E71F59A6}" type="datetimeFigureOut">
              <a:rPr lang="ru-RU" smtClean="0"/>
              <a:t>04.04.2025</a:t>
            </a:fld>
            <a:endParaRPr lang="ru-RU"/>
          </a:p>
        </p:txBody>
      </p:sp>
      <p:sp>
        <p:nvSpPr>
          <p:cNvPr id="6" name="Нижний колонтитул 5">
            <a:extLst>
              <a:ext uri="{FF2B5EF4-FFF2-40B4-BE49-F238E27FC236}">
                <a16:creationId xmlns:a16="http://schemas.microsoft.com/office/drawing/2014/main" id="{6457FCF7-EEF3-5481-8DE0-A1BAA6C4C89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AD20DEF-CAEE-652F-F5A2-964AAA3972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29100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CCBA7D-E54A-59EB-7D68-610F8421A1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92F91F4-29EB-6C39-E056-B1344137B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61CD3DD-4B3D-CED9-73BF-28AB9CC76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2FAE09E-D2F7-7F48-6FF6-427B40C9ACCC}"/>
              </a:ext>
            </a:extLst>
          </p:cNvPr>
          <p:cNvSpPr>
            <a:spLocks noGrp="1"/>
          </p:cNvSpPr>
          <p:nvPr>
            <p:ph type="dt" sz="half" idx="10"/>
          </p:nvPr>
        </p:nvSpPr>
        <p:spPr/>
        <p:txBody>
          <a:bodyPr/>
          <a:lstStyle/>
          <a:p>
            <a:fld id="{D7DDE73D-0A4A-4A0C-9C1D-1D16E71F59A6}" type="datetimeFigureOut">
              <a:rPr lang="ru-RU" smtClean="0"/>
              <a:t>04.04.2025</a:t>
            </a:fld>
            <a:endParaRPr lang="ru-RU"/>
          </a:p>
        </p:txBody>
      </p:sp>
      <p:sp>
        <p:nvSpPr>
          <p:cNvPr id="6" name="Нижний колонтитул 5">
            <a:extLst>
              <a:ext uri="{FF2B5EF4-FFF2-40B4-BE49-F238E27FC236}">
                <a16:creationId xmlns:a16="http://schemas.microsoft.com/office/drawing/2014/main" id="{2734193F-421D-EFA8-72C2-2694A3AC5E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646E024-94BD-3E55-F9C1-F81AB94524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671384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BE8231-3735-E591-48EC-378CE809461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E531C80-8C81-EE3A-F180-DC91E60A42F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47F1285-23ED-8E25-B623-99BA4D46F5EF}"/>
              </a:ext>
            </a:extLst>
          </p:cNvPr>
          <p:cNvSpPr>
            <a:spLocks noGrp="1"/>
          </p:cNvSpPr>
          <p:nvPr>
            <p:ph type="dt" sz="half" idx="10"/>
          </p:nvPr>
        </p:nvSpPr>
        <p:spPr/>
        <p:txBody>
          <a:bodyPr/>
          <a:lstStyle/>
          <a:p>
            <a:fld id="{D7DDE73D-0A4A-4A0C-9C1D-1D16E71F59A6}" type="datetimeFigureOut">
              <a:rPr lang="ru-RU" smtClean="0"/>
              <a:t>04.04.2025</a:t>
            </a:fld>
            <a:endParaRPr lang="ru-RU"/>
          </a:p>
        </p:txBody>
      </p:sp>
      <p:sp>
        <p:nvSpPr>
          <p:cNvPr id="5" name="Нижний колонтитул 4">
            <a:extLst>
              <a:ext uri="{FF2B5EF4-FFF2-40B4-BE49-F238E27FC236}">
                <a16:creationId xmlns:a16="http://schemas.microsoft.com/office/drawing/2014/main" id="{454C8474-61BB-EC7C-EB8F-1AF588B632E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EB9032-0217-7A2B-EB0D-C7D8891F2BE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550462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75C554F-A4F2-CB75-8D23-65C0FB128BB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176C3FD-4FE1-0888-C00A-28FE1A9CD93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81B29AC-8FAD-E8CA-14AB-A7FE6D82FC59}"/>
              </a:ext>
            </a:extLst>
          </p:cNvPr>
          <p:cNvSpPr>
            <a:spLocks noGrp="1"/>
          </p:cNvSpPr>
          <p:nvPr>
            <p:ph type="dt" sz="half" idx="10"/>
          </p:nvPr>
        </p:nvSpPr>
        <p:spPr/>
        <p:txBody>
          <a:bodyPr/>
          <a:lstStyle/>
          <a:p>
            <a:fld id="{D7DDE73D-0A4A-4A0C-9C1D-1D16E71F59A6}" type="datetimeFigureOut">
              <a:rPr lang="ru-RU" smtClean="0"/>
              <a:t>04.04.2025</a:t>
            </a:fld>
            <a:endParaRPr lang="ru-RU"/>
          </a:p>
        </p:txBody>
      </p:sp>
      <p:sp>
        <p:nvSpPr>
          <p:cNvPr id="5" name="Нижний колонтитул 4">
            <a:extLst>
              <a:ext uri="{FF2B5EF4-FFF2-40B4-BE49-F238E27FC236}">
                <a16:creationId xmlns:a16="http://schemas.microsoft.com/office/drawing/2014/main" id="{817E1ED1-07C4-1AC3-02D9-FABA5C4A31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A9994D5-7214-F503-EA05-25D3165841F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4122133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B7C845-FC15-C250-F983-5E579ABB2F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FAAC672-7157-F498-9ACF-8680EDAE5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086406E-2CAE-86A5-24C2-B3CB8C1CB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E73D-0A4A-4A0C-9C1D-1D16E71F59A6}" type="datetimeFigureOut">
              <a:rPr lang="ru-RU" smtClean="0"/>
              <a:t>04.04.2025</a:t>
            </a:fld>
            <a:endParaRPr lang="ru-RU"/>
          </a:p>
        </p:txBody>
      </p:sp>
      <p:sp>
        <p:nvSpPr>
          <p:cNvPr id="5" name="Нижний колонтитул 4">
            <a:extLst>
              <a:ext uri="{FF2B5EF4-FFF2-40B4-BE49-F238E27FC236}">
                <a16:creationId xmlns:a16="http://schemas.microsoft.com/office/drawing/2014/main" id="{4A5809BE-0C10-5688-053F-1A3C895A7D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71BB239-90B4-E9DC-17AA-8EDE48A0C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A2F81-83F6-4D5B-9C95-E7D14FB00FF9}" type="slidenum">
              <a:rPr lang="ru-RU" smtClean="0"/>
              <a:t>‹#›</a:t>
            </a:fld>
            <a:endParaRPr lang="ru-RU"/>
          </a:p>
        </p:txBody>
      </p:sp>
    </p:spTree>
    <p:extLst>
      <p:ext uri="{BB962C8B-B14F-4D97-AF65-F5344CB8AC3E}">
        <p14:creationId xmlns:p14="http://schemas.microsoft.com/office/powerpoint/2010/main" val="447464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tudikam.ru/istoriya-sozdaniya-mgu"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tudikam.ru/istoriya-sozdaniya-mgu"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1C7D4D-9DAF-1363-FFA3-01BB4DCC2E6B}"/>
              </a:ext>
            </a:extLst>
          </p:cNvPr>
          <p:cNvSpPr>
            <a:spLocks noGrp="1"/>
          </p:cNvSpPr>
          <p:nvPr>
            <p:ph type="ctrTitle"/>
          </p:nvPr>
        </p:nvSpPr>
        <p:spPr>
          <a:xfrm>
            <a:off x="107287" y="0"/>
            <a:ext cx="12028151"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rPr>
              <a:t>Магистранты-психологи 24 г/п</a:t>
            </a:r>
            <a:endParaRPr lang="ru-RU" sz="5400" b="1" spc="300" dirty="0">
              <a:solidFill>
                <a:srgbClr val="7030A0"/>
              </a:solidFill>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id="{507CA5AC-2D16-4176-184B-3F995C5B7213}"/>
              </a:ext>
            </a:extLst>
          </p:cNvPr>
          <p:cNvSpPr txBox="1"/>
          <p:nvPr/>
        </p:nvSpPr>
        <p:spPr>
          <a:xfrm>
            <a:off x="0" y="874782"/>
            <a:ext cx="12192000" cy="584775"/>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algn="ctr"/>
            <a:r>
              <a:rPr lang="ru-RU" sz="3200" b="1" dirty="0">
                <a:solidFill>
                  <a:srgbClr val="002060"/>
                </a:solidFill>
                <a:effectLst>
                  <a:outerShdw blurRad="38100" dist="38100" dir="2700000" algn="tl">
                    <a:srgbClr val="0070C0">
                      <a:alpha val="43000"/>
                    </a:srgbClr>
                  </a:outerShdw>
                </a:effectLst>
              </a:rPr>
              <a:t>4 апреля 2025 года, 19:00—22:00</a:t>
            </a:r>
          </a:p>
        </p:txBody>
      </p:sp>
      <p:graphicFrame>
        <p:nvGraphicFramePr>
          <p:cNvPr id="4" name="Таблица 3">
            <a:extLst>
              <a:ext uri="{FF2B5EF4-FFF2-40B4-BE49-F238E27FC236}">
                <a16:creationId xmlns:a16="http://schemas.microsoft.com/office/drawing/2014/main" id="{9308EB89-BDFF-D1AD-896B-47355613C027}"/>
              </a:ext>
            </a:extLst>
          </p:cNvPr>
          <p:cNvGraphicFramePr>
            <a:graphicFrameLocks noGrp="1"/>
          </p:cNvGraphicFramePr>
          <p:nvPr>
            <p:extLst>
              <p:ext uri="{D42A27DB-BD31-4B8C-83A1-F6EECF244321}">
                <p14:modId xmlns:p14="http://schemas.microsoft.com/office/powerpoint/2010/main" val="601774063"/>
              </p:ext>
            </p:extLst>
          </p:nvPr>
        </p:nvGraphicFramePr>
        <p:xfrm>
          <a:off x="145386" y="1594197"/>
          <a:ext cx="11906914" cy="4759790"/>
        </p:xfrm>
        <a:graphic>
          <a:graphicData uri="http://schemas.openxmlformats.org/drawingml/2006/table">
            <a:tbl>
              <a:tblPr firstRow="1" firstCol="1" bandRow="1"/>
              <a:tblGrid>
                <a:gridCol w="586536">
                  <a:extLst>
                    <a:ext uri="{9D8B030D-6E8A-4147-A177-3AD203B41FA5}">
                      <a16:colId xmlns:a16="http://schemas.microsoft.com/office/drawing/2014/main" val="1258911635"/>
                    </a:ext>
                  </a:extLst>
                </a:gridCol>
                <a:gridCol w="1887569">
                  <a:extLst>
                    <a:ext uri="{9D8B030D-6E8A-4147-A177-3AD203B41FA5}">
                      <a16:colId xmlns:a16="http://schemas.microsoft.com/office/drawing/2014/main" val="269898606"/>
                    </a:ext>
                  </a:extLst>
                </a:gridCol>
                <a:gridCol w="360455">
                  <a:extLst>
                    <a:ext uri="{9D8B030D-6E8A-4147-A177-3AD203B41FA5}">
                      <a16:colId xmlns:a16="http://schemas.microsoft.com/office/drawing/2014/main" val="1118649554"/>
                    </a:ext>
                  </a:extLst>
                </a:gridCol>
                <a:gridCol w="396501">
                  <a:extLst>
                    <a:ext uri="{9D8B030D-6E8A-4147-A177-3AD203B41FA5}">
                      <a16:colId xmlns:a16="http://schemas.microsoft.com/office/drawing/2014/main" val="3119683142"/>
                    </a:ext>
                  </a:extLst>
                </a:gridCol>
                <a:gridCol w="519148">
                  <a:extLst>
                    <a:ext uri="{9D8B030D-6E8A-4147-A177-3AD203B41FA5}">
                      <a16:colId xmlns:a16="http://schemas.microsoft.com/office/drawing/2014/main" val="3890629694"/>
                    </a:ext>
                  </a:extLst>
                </a:gridCol>
                <a:gridCol w="436919">
                  <a:extLst>
                    <a:ext uri="{9D8B030D-6E8A-4147-A177-3AD203B41FA5}">
                      <a16:colId xmlns:a16="http://schemas.microsoft.com/office/drawing/2014/main" val="3686163218"/>
                    </a:ext>
                  </a:extLst>
                </a:gridCol>
                <a:gridCol w="778105">
                  <a:extLst>
                    <a:ext uri="{9D8B030D-6E8A-4147-A177-3AD203B41FA5}">
                      <a16:colId xmlns:a16="http://schemas.microsoft.com/office/drawing/2014/main" val="3169916578"/>
                    </a:ext>
                  </a:extLst>
                </a:gridCol>
                <a:gridCol w="538619">
                  <a:extLst>
                    <a:ext uri="{9D8B030D-6E8A-4147-A177-3AD203B41FA5}">
                      <a16:colId xmlns:a16="http://schemas.microsoft.com/office/drawing/2014/main" val="3616568672"/>
                    </a:ext>
                  </a:extLst>
                </a:gridCol>
                <a:gridCol w="977805">
                  <a:extLst>
                    <a:ext uri="{9D8B030D-6E8A-4147-A177-3AD203B41FA5}">
                      <a16:colId xmlns:a16="http://schemas.microsoft.com/office/drawing/2014/main" val="3278153680"/>
                    </a:ext>
                  </a:extLst>
                </a:gridCol>
                <a:gridCol w="478092">
                  <a:extLst>
                    <a:ext uri="{9D8B030D-6E8A-4147-A177-3AD203B41FA5}">
                      <a16:colId xmlns:a16="http://schemas.microsoft.com/office/drawing/2014/main" val="2727663889"/>
                    </a:ext>
                  </a:extLst>
                </a:gridCol>
                <a:gridCol w="1292907">
                  <a:extLst>
                    <a:ext uri="{9D8B030D-6E8A-4147-A177-3AD203B41FA5}">
                      <a16:colId xmlns:a16="http://schemas.microsoft.com/office/drawing/2014/main" val="1537242007"/>
                    </a:ext>
                  </a:extLst>
                </a:gridCol>
                <a:gridCol w="613983">
                  <a:extLst>
                    <a:ext uri="{9D8B030D-6E8A-4147-A177-3AD203B41FA5}">
                      <a16:colId xmlns:a16="http://schemas.microsoft.com/office/drawing/2014/main" val="4031409533"/>
                    </a:ext>
                  </a:extLst>
                </a:gridCol>
                <a:gridCol w="218472">
                  <a:extLst>
                    <a:ext uri="{9D8B030D-6E8A-4147-A177-3AD203B41FA5}">
                      <a16:colId xmlns:a16="http://schemas.microsoft.com/office/drawing/2014/main" val="640075316"/>
                    </a:ext>
                  </a:extLst>
                </a:gridCol>
                <a:gridCol w="1099752">
                  <a:extLst>
                    <a:ext uri="{9D8B030D-6E8A-4147-A177-3AD203B41FA5}">
                      <a16:colId xmlns:a16="http://schemas.microsoft.com/office/drawing/2014/main" val="3638612781"/>
                    </a:ext>
                  </a:extLst>
                </a:gridCol>
                <a:gridCol w="642551">
                  <a:extLst>
                    <a:ext uri="{9D8B030D-6E8A-4147-A177-3AD203B41FA5}">
                      <a16:colId xmlns:a16="http://schemas.microsoft.com/office/drawing/2014/main" val="2601962112"/>
                    </a:ext>
                  </a:extLst>
                </a:gridCol>
                <a:gridCol w="313151">
                  <a:extLst>
                    <a:ext uri="{9D8B030D-6E8A-4147-A177-3AD203B41FA5}">
                      <a16:colId xmlns:a16="http://schemas.microsoft.com/office/drawing/2014/main" val="3804944165"/>
                    </a:ext>
                  </a:extLst>
                </a:gridCol>
                <a:gridCol w="250520">
                  <a:extLst>
                    <a:ext uri="{9D8B030D-6E8A-4147-A177-3AD203B41FA5}">
                      <a16:colId xmlns:a16="http://schemas.microsoft.com/office/drawing/2014/main" val="1528326670"/>
                    </a:ext>
                  </a:extLst>
                </a:gridCol>
                <a:gridCol w="515829">
                  <a:extLst>
                    <a:ext uri="{9D8B030D-6E8A-4147-A177-3AD203B41FA5}">
                      <a16:colId xmlns:a16="http://schemas.microsoft.com/office/drawing/2014/main" val="2783294771"/>
                    </a:ext>
                  </a:extLst>
                </a:gridCol>
              </a:tblGrid>
              <a:tr h="0">
                <a:tc>
                  <a:txBody>
                    <a:bodyPr/>
                    <a:lstStyle/>
                    <a:p>
                      <a:pPr marL="0" indent="0" algn="r" defTabSz="914400" rtl="0" eaLnBrk="1" latinLnBrk="0" hangingPunct="1">
                        <a:lnSpc>
                          <a:spcPct val="100000"/>
                        </a:lnSpc>
                        <a:spcAft>
                          <a:spcPts val="0"/>
                        </a:spcAft>
                        <a:buFont typeface="+mj-lt"/>
                        <a:buNone/>
                      </a:pPr>
                      <a:endPar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увлеч</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маслен</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05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отнош.к</a:t>
                      </a:r>
                      <a:r>
                        <a:rPr lang="ru-RU" sz="105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интернету</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05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чтение и вопросы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Ван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Цзэцзинь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11ч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Вэй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Сюэфэн</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42827">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Вэй</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Цзюньтин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94</a:t>
                      </a: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 </a:t>
                      </a: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85</a:t>
                      </a: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Гоу</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Бинша</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87</a:t>
                      </a: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200" b="0" i="1" kern="1200" dirty="0">
                          <a:solidFill>
                            <a:schemeClr val="accent4">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r>
                        <a:rPr lang="ru-RU" sz="1200" b="0" i="1" kern="1200" dirty="0">
                          <a:solidFill>
                            <a:schemeClr val="accent4">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0" i="1" kern="1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Дун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Жоюй</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Кун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Мэнянь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+5</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Синь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Исюань</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Ся</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Сыно</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Тань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Юе</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 +3</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 #</a:t>
                      </a: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98</a:t>
                      </a: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Хуан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Ханьци</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Цзинь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Юйтин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12ч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Цзюй</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Чао</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 +1</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Чжао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Исян</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1631">
                <a:tc>
                  <a:txBody>
                    <a:bodyPr/>
                    <a:lstStyle/>
                    <a:p>
                      <a:pPr marL="0" indent="0" algn="r" defTabSz="914400" rtl="0" eaLnBrk="1" latinLnBrk="0" hangingPunct="1">
                        <a:lnSpc>
                          <a:spcPct val="100000"/>
                        </a:lnSpc>
                        <a:spcAft>
                          <a:spcPts val="0"/>
                        </a:spcAft>
                        <a:buFont typeface="+mj-lt"/>
                        <a:buNone/>
                      </a:pPr>
                      <a:r>
                        <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r>
                        <a:rPr lang="ru-RU"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Чэнь</a:t>
                      </a: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Тунтун</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78</a:t>
                      </a: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91</a:t>
                      </a: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bl>
          </a:graphicData>
        </a:graphic>
      </p:graphicFrame>
    </p:spTree>
    <p:extLst>
      <p:ext uri="{BB962C8B-B14F-4D97-AF65-F5344CB8AC3E}">
        <p14:creationId xmlns:p14="http://schemas.microsoft.com/office/powerpoint/2010/main" val="594847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5B64BC5-DC88-4934-B5B5-905F3FD4BA88}"/>
              </a:ext>
            </a:extLst>
          </p:cNvPr>
          <p:cNvSpPr txBox="1"/>
          <p:nvPr/>
        </p:nvSpPr>
        <p:spPr>
          <a:xfrm>
            <a:off x="2066942" y="2644170"/>
            <a:ext cx="8058116" cy="1569660"/>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9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n-ea"/>
                <a:cs typeface="+mn-cs"/>
              </a:rPr>
              <a:t>Образование</a:t>
            </a:r>
          </a:p>
        </p:txBody>
      </p:sp>
      <p:sp>
        <p:nvSpPr>
          <p:cNvPr id="29" name="TextBox 28">
            <a:extLst>
              <a:ext uri="{FF2B5EF4-FFF2-40B4-BE49-F238E27FC236}">
                <a16:creationId xmlns:a16="http://schemas.microsoft.com/office/drawing/2014/main" id="{C44A1FA5-B739-4733-AEDE-0F04BAD17D1F}"/>
              </a:ext>
            </a:extLst>
          </p:cNvPr>
          <p:cNvSpPr txBox="1"/>
          <p:nvPr/>
        </p:nvSpPr>
        <p:spPr>
          <a:xfrm>
            <a:off x="275063" y="2219037"/>
            <a:ext cx="11641873" cy="506292"/>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548312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931CF-8EF8-43CA-B0A3-EDA79014FFD0}"/>
              </a:ext>
            </a:extLst>
          </p:cNvPr>
          <p:cNvSpPr>
            <a:spLocks noGrp="1"/>
          </p:cNvSpPr>
          <p:nvPr>
            <p:ph type="title"/>
          </p:nvPr>
        </p:nvSpPr>
        <p:spPr>
          <a:xfrm>
            <a:off x="960437" y="0"/>
            <a:ext cx="10515600" cy="6617616"/>
          </a:xfrm>
        </p:spPr>
        <p:txBody>
          <a:bodyPr anchor="ctr">
            <a:normAutofit/>
          </a:bodyPr>
          <a:lstStyle/>
          <a:p>
            <a:pPr>
              <a:lnSpc>
                <a:spcPct val="107000"/>
              </a:lnSpc>
              <a:spcAft>
                <a:spcPts val="800"/>
              </a:spcAft>
              <a:buNone/>
            </a:pPr>
            <a:r>
              <a:rPr lang="ru-RU" sz="9600" b="1" dirty="0">
                <a:solidFill>
                  <a:srgbClr val="006600"/>
                </a:solidFill>
                <a:effectLst>
                  <a:outerShdw blurRad="38100" dist="38100" dir="2700000" algn="tl">
                    <a:srgbClr val="000000">
                      <a:alpha val="43137"/>
                    </a:srgbClr>
                  </a:outerShdw>
                </a:effectLst>
              </a:rPr>
              <a:t>Экскурсия</a:t>
            </a:r>
            <a:br>
              <a:rPr lang="ru-RU" sz="16600" b="1" dirty="0">
                <a:solidFill>
                  <a:srgbClr val="006600"/>
                </a:solidFill>
                <a:effectLst>
                  <a:outerShdw blurRad="38100" dist="38100" dir="2700000" algn="tl">
                    <a:srgbClr val="000000">
                      <a:alpha val="43137"/>
                    </a:srgbClr>
                  </a:outerShdw>
                </a:effectLst>
              </a:rPr>
            </a:br>
            <a:r>
              <a:rPr lang="ru-RU" b="1" dirty="0">
                <a:solidFill>
                  <a:srgbClr val="006600"/>
                </a:solidFill>
                <a:effectLst>
                  <a:outerShdw blurRad="38100" dist="38100" dir="2700000" algn="tl">
                    <a:srgbClr val="000000">
                      <a:alpha val="43137"/>
                    </a:srgbClr>
                  </a:outerShdw>
                </a:effectLst>
              </a:rPr>
              <a:t>Доклады</a:t>
            </a:r>
            <a:r>
              <a:rPr lang="ru-RU" sz="6600" b="1" dirty="0">
                <a:solidFill>
                  <a:srgbClr val="006600"/>
                </a:solidFill>
                <a:effectLst>
                  <a:outerShdw blurRad="38100" dist="38100" dir="2700000" algn="tl">
                    <a:srgbClr val="000000">
                      <a:alpha val="43137"/>
                    </a:srgbClr>
                  </a:outerShdw>
                </a:effectLst>
              </a:rPr>
              <a:t>:</a:t>
            </a:r>
            <a:br>
              <a:rPr lang="ru-RU" sz="6600" dirty="0"/>
            </a:br>
            <a:r>
              <a:rPr lang="ru-RU" sz="1800" dirty="0">
                <a:effectLst/>
                <a:latin typeface="Calibri" panose="020F0502020204030204" pitchFamily="34" charset="0"/>
                <a:ea typeface="Calibri" panose="020F0502020204030204" pitchFamily="34" charset="0"/>
                <a:cs typeface="Times New Roman" panose="02020603050405020304" pitchFamily="18" charset="0"/>
              </a:rPr>
              <a:t>1. Первое здание МГУ (бывшая аптека) и Исторический музей.</a:t>
            </a:r>
            <a:br>
              <a:rPr lang="ru-RU" sz="1800" dirty="0">
                <a:effectLst/>
                <a:latin typeface="Calibri" panose="020F0502020204030204" pitchFamily="34" charset="0"/>
                <a:ea typeface="Calibri" panose="020F0502020204030204" pitchFamily="34" charset="0"/>
                <a:cs typeface="Times New Roman" panose="02020603050405020304" pitchFamily="18" charset="0"/>
              </a:rPr>
            </a:br>
            <a:r>
              <a:rPr lang="ru-RU" sz="1800" dirty="0">
                <a:effectLst/>
                <a:latin typeface="Calibri" panose="020F0502020204030204" pitchFamily="34" charset="0"/>
                <a:ea typeface="Calibri" panose="020F0502020204030204" pitchFamily="34" charset="0"/>
                <a:cs typeface="Times New Roman" panose="02020603050405020304" pitchFamily="18" charset="0"/>
              </a:rPr>
              <a:t>2. История и здание факультета ИСАА, Императорский зал.</a:t>
            </a:r>
            <a:br>
              <a:rPr lang="ru-RU" sz="1800" dirty="0">
                <a:effectLst/>
                <a:latin typeface="Calibri" panose="020F0502020204030204" pitchFamily="34" charset="0"/>
                <a:ea typeface="Calibri" panose="020F0502020204030204" pitchFamily="34" charset="0"/>
                <a:cs typeface="Times New Roman" panose="02020603050405020304" pitchFamily="18" charset="0"/>
              </a:rPr>
            </a:br>
            <a:r>
              <a:rPr lang="ru-RU" sz="1800" dirty="0">
                <a:effectLst/>
                <a:latin typeface="Calibri" panose="020F0502020204030204" pitchFamily="34" charset="0"/>
                <a:ea typeface="Calibri" panose="020F0502020204030204" pitchFamily="34" charset="0"/>
                <a:cs typeface="Times New Roman" panose="02020603050405020304" pitchFamily="18" charset="0"/>
              </a:rPr>
              <a:t>3. История и здание факультета журналистики.</a:t>
            </a:r>
            <a:br>
              <a:rPr lang="ru-RU" sz="1800" dirty="0">
                <a:effectLst/>
                <a:latin typeface="Calibri" panose="020F0502020204030204" pitchFamily="34" charset="0"/>
                <a:ea typeface="Calibri" panose="020F0502020204030204" pitchFamily="34" charset="0"/>
                <a:cs typeface="Times New Roman" panose="02020603050405020304" pitchFamily="18" charset="0"/>
              </a:rPr>
            </a:br>
            <a:r>
              <a:rPr lang="ru-RU" sz="1800" dirty="0">
                <a:effectLst/>
                <a:latin typeface="Calibri" panose="020F0502020204030204" pitchFamily="34" charset="0"/>
                <a:ea typeface="Calibri" panose="020F0502020204030204" pitchFamily="34" charset="0"/>
                <a:cs typeface="Times New Roman" panose="02020603050405020304" pitchFamily="18" charset="0"/>
              </a:rPr>
              <a:t>4. Церковь св. Татьяны (клуб).</a:t>
            </a:r>
            <a:br>
              <a:rPr lang="ru-RU" sz="1800" dirty="0">
                <a:effectLst/>
                <a:latin typeface="Calibri" panose="020F0502020204030204" pitchFamily="34" charset="0"/>
                <a:ea typeface="Calibri" panose="020F0502020204030204" pitchFamily="34" charset="0"/>
                <a:cs typeface="Times New Roman" panose="02020603050405020304" pitchFamily="18" charset="0"/>
              </a:rPr>
            </a:br>
            <a:r>
              <a:rPr lang="ru-RU" sz="1800" dirty="0">
                <a:effectLst/>
                <a:latin typeface="Calibri" panose="020F0502020204030204" pitchFamily="34" charset="0"/>
                <a:ea typeface="Calibri" panose="020F0502020204030204" pitchFamily="34" charset="0"/>
                <a:cs typeface="Times New Roman" panose="02020603050405020304" pitchFamily="18" charset="0"/>
              </a:rPr>
              <a:t>5. История и здание факультета психологии.</a:t>
            </a:r>
            <a:br>
              <a:rPr lang="ru-RU" sz="1800" dirty="0">
                <a:effectLst/>
                <a:latin typeface="Calibri" panose="020F0502020204030204" pitchFamily="34" charset="0"/>
                <a:ea typeface="Calibri" panose="020F0502020204030204" pitchFamily="34" charset="0"/>
                <a:cs typeface="Times New Roman" panose="02020603050405020304" pitchFamily="18" charset="0"/>
              </a:rPr>
            </a:br>
            <a:r>
              <a:rPr lang="ru-RU" sz="1800" dirty="0">
                <a:effectLst/>
                <a:latin typeface="Calibri" panose="020F0502020204030204" pitchFamily="34" charset="0"/>
                <a:ea typeface="Calibri" panose="020F0502020204030204" pitchFamily="34" charset="0"/>
                <a:cs typeface="Times New Roman" panose="02020603050405020304" pitchFamily="18" charset="0"/>
              </a:rPr>
              <a:t>6. Музеи МГУ (на Моховой и на Ленинских горах).</a:t>
            </a:r>
            <a:br>
              <a:rPr lang="ru-RU" sz="1800" dirty="0">
                <a:effectLst/>
                <a:latin typeface="Calibri" panose="020F0502020204030204" pitchFamily="34" charset="0"/>
                <a:ea typeface="Calibri" panose="020F0502020204030204" pitchFamily="34" charset="0"/>
                <a:cs typeface="Times New Roman" panose="02020603050405020304" pitchFamily="18" charset="0"/>
              </a:rPr>
            </a:br>
            <a:r>
              <a:rPr lang="ru-RU" sz="1800" dirty="0">
                <a:effectLst/>
                <a:latin typeface="Calibri" panose="020F0502020204030204" pitchFamily="34" charset="0"/>
                <a:ea typeface="Calibri" panose="020F0502020204030204" pitchFamily="34" charset="0"/>
                <a:cs typeface="Times New Roman" panose="02020603050405020304" pitchFamily="18" charset="0"/>
              </a:rPr>
              <a:t>7. Библиотека МГУ на Моховой (и перенос фундаментальной библиотеки в новое здание)</a:t>
            </a:r>
            <a:br>
              <a:rPr lang="ru-RU" sz="1800" dirty="0">
                <a:effectLst/>
                <a:latin typeface="Calibri" panose="020F0502020204030204" pitchFamily="34" charset="0"/>
                <a:ea typeface="Calibri" panose="020F0502020204030204" pitchFamily="34" charset="0"/>
                <a:cs typeface="Times New Roman" panose="02020603050405020304" pitchFamily="18" charset="0"/>
              </a:rPr>
            </a:br>
            <a:r>
              <a:rPr lang="ru-RU" sz="1800" dirty="0">
                <a:effectLst/>
                <a:latin typeface="Calibri" panose="020F0502020204030204" pitchFamily="34" charset="0"/>
                <a:ea typeface="Calibri" panose="020F0502020204030204" pitchFamily="34" charset="0"/>
                <a:cs typeface="Times New Roman" panose="02020603050405020304" pitchFamily="18" charset="0"/>
              </a:rPr>
              <a:t>8. Библиотека имени Ленина.</a:t>
            </a:r>
            <a:br>
              <a:rPr lang="ru-RU" sz="1800" dirty="0">
                <a:effectLst/>
                <a:latin typeface="Calibri" panose="020F0502020204030204" pitchFamily="34" charset="0"/>
                <a:ea typeface="Calibri" panose="020F0502020204030204" pitchFamily="34" charset="0"/>
                <a:cs typeface="Times New Roman" panose="02020603050405020304" pitchFamily="18" charset="0"/>
              </a:rPr>
            </a:br>
            <a:r>
              <a:rPr lang="ru-RU" sz="1800" dirty="0">
                <a:effectLst/>
                <a:latin typeface="Calibri" panose="020F0502020204030204" pitchFamily="34" charset="0"/>
                <a:ea typeface="Calibri" panose="020F0502020204030204" pitchFamily="34" charset="0"/>
                <a:cs typeface="Times New Roman" panose="02020603050405020304" pitchFamily="18" charset="0"/>
              </a:rPr>
              <a:t>9. Дом Пашкова.</a:t>
            </a:r>
            <a:br>
              <a:rPr lang="ru-RU" sz="1800" dirty="0">
                <a:effectLst/>
                <a:latin typeface="Calibri" panose="020F0502020204030204" pitchFamily="34" charset="0"/>
                <a:ea typeface="Calibri" panose="020F0502020204030204" pitchFamily="34" charset="0"/>
                <a:cs typeface="Times New Roman" panose="02020603050405020304" pitchFamily="18" charset="0"/>
              </a:rPr>
            </a:br>
            <a:br>
              <a:rPr lang="ru-RU" sz="1800" dirty="0">
                <a:effectLst/>
                <a:latin typeface="Calibri" panose="020F0502020204030204" pitchFamily="34" charset="0"/>
                <a:ea typeface="Calibri" panose="020F0502020204030204" pitchFamily="34" charset="0"/>
                <a:cs typeface="Times New Roman" panose="02020603050405020304" pitchFamily="18" charset="0"/>
              </a:rPr>
            </a:br>
            <a:r>
              <a:rPr lang="ru-RU" sz="3100" b="1" i="1"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Вторник (после 16:30)</a:t>
            </a:r>
            <a:endParaRPr lang="ru-RU" sz="6600" b="1" i="1" dirty="0">
              <a:solidFill>
                <a:srgbClr val="C00000"/>
              </a:solidFill>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F8BB0BA2-E974-7DA5-D14E-3923837E5FB6}"/>
              </a:ext>
            </a:extLst>
          </p:cNvPr>
          <p:cNvSpPr txBox="1"/>
          <p:nvPr/>
        </p:nvSpPr>
        <p:spPr>
          <a:xfrm>
            <a:off x="6373505" y="240384"/>
            <a:ext cx="5704764" cy="2062103"/>
          </a:xfrm>
          <a:prstGeom prst="rect">
            <a:avLst/>
          </a:prstGeom>
          <a:noFill/>
        </p:spPr>
        <p:txBody>
          <a:bodyPr wrap="square" rtlCol="0">
            <a:spAutoFit/>
          </a:bodyPr>
          <a:lstStyle/>
          <a:p>
            <a:r>
              <a:rPr lang="en-US" sz="2800" b="1" dirty="0">
                <a:solidFill>
                  <a:srgbClr val="002060"/>
                </a:solidFill>
                <a:effectLst>
                  <a:outerShdw blurRad="38100" dist="38100" dir="2700000" algn="tl">
                    <a:srgbClr val="000000">
                      <a:alpha val="43137"/>
                    </a:srgbClr>
                  </a:outerShdw>
                </a:effectLst>
              </a:rPr>
              <a:t>9 </a:t>
            </a:r>
            <a:r>
              <a:rPr lang="ru-RU" sz="2800" b="1" dirty="0">
                <a:solidFill>
                  <a:srgbClr val="002060"/>
                </a:solidFill>
                <a:effectLst>
                  <a:outerShdw blurRad="38100" dist="38100" dir="2700000" algn="tl">
                    <a:srgbClr val="000000">
                      <a:alpha val="43137"/>
                    </a:srgbClr>
                  </a:outerShdw>
                </a:effectLst>
              </a:rPr>
              <a:t>докладов </a:t>
            </a:r>
            <a:r>
              <a:rPr lang="ru-RU" sz="2800" dirty="0">
                <a:solidFill>
                  <a:srgbClr val="002060"/>
                </a:solidFill>
              </a:rPr>
              <a:t>+ </a:t>
            </a:r>
            <a:r>
              <a:rPr lang="ru-RU" sz="2800" b="1" dirty="0">
                <a:solidFill>
                  <a:srgbClr val="002060"/>
                </a:solidFill>
                <a:effectLst>
                  <a:outerShdw blurRad="38100" dist="38100" dir="2700000" algn="tl">
                    <a:srgbClr val="000000">
                      <a:alpha val="43137"/>
                    </a:srgbClr>
                  </a:outerShdw>
                </a:effectLst>
              </a:rPr>
              <a:t>репортажи</a:t>
            </a:r>
            <a:r>
              <a:rPr lang="ru-RU" sz="2800" dirty="0">
                <a:solidFill>
                  <a:srgbClr val="002060"/>
                </a:solidFill>
              </a:rPr>
              <a:t>: </a:t>
            </a:r>
            <a:br>
              <a:rPr lang="ru-RU" sz="2800" dirty="0">
                <a:solidFill>
                  <a:srgbClr val="002060"/>
                </a:solidFill>
              </a:rPr>
            </a:br>
            <a:r>
              <a:rPr lang="ru-RU" sz="2800" dirty="0">
                <a:solidFill>
                  <a:srgbClr val="002060"/>
                </a:solidFill>
              </a:rPr>
              <a:t>видео и газетный (с фотографиями).</a:t>
            </a:r>
          </a:p>
          <a:p>
            <a:r>
              <a:rPr lang="ru-RU" sz="2400" dirty="0">
                <a:solidFill>
                  <a:srgbClr val="002060"/>
                </a:solidFill>
              </a:rPr>
              <a:t>Каждый должен участвовать в каком-то виде презентации (доклад на экскурсии или репортаж).</a:t>
            </a:r>
          </a:p>
        </p:txBody>
      </p:sp>
    </p:spTree>
    <p:extLst>
      <p:ext uri="{BB962C8B-B14F-4D97-AF65-F5344CB8AC3E}">
        <p14:creationId xmlns:p14="http://schemas.microsoft.com/office/powerpoint/2010/main" val="444642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pic>
        <p:nvPicPr>
          <p:cNvPr id="16" name="Рисунок 15">
            <a:extLst>
              <a:ext uri="{FF2B5EF4-FFF2-40B4-BE49-F238E27FC236}">
                <a16:creationId xmlns:a16="http://schemas.microsoft.com/office/drawing/2014/main" id="{06052C53-1996-433C-BCDD-B66AEE4D6F69}"/>
              </a:ext>
            </a:extLst>
          </p:cNvPr>
          <p:cNvPicPr>
            <a:picLocks noChangeAspect="1"/>
          </p:cNvPicPr>
          <p:nvPr/>
        </p:nvPicPr>
        <p:blipFill rotWithShape="1">
          <a:blip r:embed="rId2"/>
          <a:srcRect t="3116" b="1038"/>
          <a:stretch/>
        </p:blipFill>
        <p:spPr>
          <a:xfrm>
            <a:off x="365423" y="1926455"/>
            <a:ext cx="11608225" cy="3071674"/>
          </a:xfrm>
          <a:prstGeom prst="rect">
            <a:avLst/>
          </a:prstGeom>
        </p:spPr>
      </p:pic>
    </p:spTree>
    <p:extLst>
      <p:ext uri="{BB962C8B-B14F-4D97-AF65-F5344CB8AC3E}">
        <p14:creationId xmlns:p14="http://schemas.microsoft.com/office/powerpoint/2010/main" val="1206093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BA7636-4E2D-1305-9ADC-DC148F093982}"/>
              </a:ext>
            </a:extLst>
          </p:cNvPr>
          <p:cNvSpPr>
            <a:spLocks noGrp="1"/>
          </p:cNvSpPr>
          <p:nvPr>
            <p:ph type="title"/>
          </p:nvPr>
        </p:nvSpPr>
        <p:spPr/>
        <p:txBody>
          <a:bodyPr/>
          <a:lstStyle/>
          <a:p>
            <a:pPr algn="ctr"/>
            <a:r>
              <a:rPr lang="ru-RU" dirty="0">
                <a:solidFill>
                  <a:srgbClr val="7030A0"/>
                </a:solidFill>
              </a:rPr>
              <a:t>УЧИТЬСЯ</a:t>
            </a:r>
            <a:r>
              <a:rPr lang="ru-RU" dirty="0"/>
              <a:t> </a:t>
            </a:r>
            <a:r>
              <a:rPr lang="en-US" dirty="0"/>
              <a:t>vs</a:t>
            </a:r>
            <a:r>
              <a:rPr lang="ru-RU" dirty="0"/>
              <a:t>. ЗАНИМАТЬСЯ</a:t>
            </a:r>
          </a:p>
        </p:txBody>
      </p:sp>
      <p:sp>
        <p:nvSpPr>
          <p:cNvPr id="3" name="Объект 2">
            <a:extLst>
              <a:ext uri="{FF2B5EF4-FFF2-40B4-BE49-F238E27FC236}">
                <a16:creationId xmlns:a16="http://schemas.microsoft.com/office/drawing/2014/main" id="{07A5036F-F651-981A-79CF-B90DA64A3D6B}"/>
              </a:ext>
            </a:extLst>
          </p:cNvPr>
          <p:cNvSpPr>
            <a:spLocks noGrp="1"/>
          </p:cNvSpPr>
          <p:nvPr>
            <p:ph idx="1"/>
          </p:nvPr>
        </p:nvSpPr>
        <p:spPr>
          <a:xfrm>
            <a:off x="838200" y="1825625"/>
            <a:ext cx="4605169" cy="4351338"/>
          </a:xfrm>
        </p:spPr>
        <p:txBody>
          <a:bodyPr>
            <a:normAutofit fontScale="92500" lnSpcReduction="10000"/>
          </a:bodyPr>
          <a:lstStyle/>
          <a:p>
            <a:r>
              <a:rPr lang="ru-RU" dirty="0">
                <a:solidFill>
                  <a:srgbClr val="7030A0"/>
                </a:solidFill>
              </a:rPr>
              <a:t>Посещать занятия по расписанию </a:t>
            </a:r>
            <a:r>
              <a:rPr lang="ru-RU" b="1" dirty="0">
                <a:solidFill>
                  <a:srgbClr val="7030A0"/>
                </a:solidFill>
              </a:rPr>
              <a:t>в учебном заведении</a:t>
            </a:r>
            <a:r>
              <a:rPr lang="ru-RU" dirty="0">
                <a:solidFill>
                  <a:srgbClr val="7030A0"/>
                </a:solidFill>
              </a:rPr>
              <a:t>.</a:t>
            </a:r>
          </a:p>
          <a:p>
            <a:r>
              <a:rPr lang="ru-RU" dirty="0"/>
              <a:t>Потом получить, окончив </a:t>
            </a:r>
            <a:r>
              <a:rPr lang="ru-RU" dirty="0">
                <a:solidFill>
                  <a:srgbClr val="7030A0"/>
                </a:solidFill>
              </a:rPr>
              <a:t>учебное заведение, документ об образовании</a:t>
            </a:r>
            <a:r>
              <a:rPr lang="ru-RU" dirty="0"/>
              <a:t>.</a:t>
            </a:r>
          </a:p>
          <a:p>
            <a:r>
              <a:rPr lang="ru-RU" dirty="0"/>
              <a:t>Получать какие-то </a:t>
            </a:r>
            <a:r>
              <a:rPr lang="ru-RU" b="1" dirty="0"/>
              <a:t>знания</a:t>
            </a:r>
            <a:r>
              <a:rPr lang="ru-RU" dirty="0"/>
              <a:t>, </a:t>
            </a:r>
            <a:r>
              <a:rPr lang="ru-RU" b="1" dirty="0"/>
              <a:t>навыки</a:t>
            </a:r>
            <a:r>
              <a:rPr lang="ru-RU" dirty="0"/>
              <a:t>, что будет подтверждено документом об образовании.</a:t>
            </a:r>
          </a:p>
          <a:p>
            <a:r>
              <a:rPr lang="ru-RU" dirty="0"/>
              <a:t>УЧИТЬСЯ ЧЕМУ = получать навык.</a:t>
            </a:r>
          </a:p>
        </p:txBody>
      </p:sp>
      <p:sp>
        <p:nvSpPr>
          <p:cNvPr id="4" name="Объект 2">
            <a:extLst>
              <a:ext uri="{FF2B5EF4-FFF2-40B4-BE49-F238E27FC236}">
                <a16:creationId xmlns:a16="http://schemas.microsoft.com/office/drawing/2014/main" id="{21EA9D22-7027-2C2C-629B-D49CC3D298F0}"/>
              </a:ext>
            </a:extLst>
          </p:cNvPr>
          <p:cNvSpPr txBox="1">
            <a:spLocks/>
          </p:cNvSpPr>
          <p:nvPr/>
        </p:nvSpPr>
        <p:spPr>
          <a:xfrm>
            <a:off x="5885329" y="1825625"/>
            <a:ext cx="5732930"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2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Посвящать своё </a:t>
            </a:r>
            <a:r>
              <a:rPr kumimoji="0" lang="ru-RU"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время</a:t>
            </a:r>
            <a:r>
              <a:rPr kumimoji="0" lang="ru-RU" sz="2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 чему-то, какому-то занятию, делая что-то</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2800" b="1" i="0" u="none" strike="noStrike" kern="1200" cap="none" spc="0" normalizeH="0" baseline="0" noProof="0" dirty="0">
                <a:ln>
                  <a:noFill/>
                </a:ln>
                <a:solidFill>
                  <a:prstClr val="black"/>
                </a:solidFill>
                <a:effectLst/>
                <a:uLnTx/>
                <a:uFillTx/>
                <a:latin typeface="Calibri" panose="020F0502020204030204"/>
                <a:ea typeface="+mn-ea"/>
                <a:cs typeface="+mn-cs"/>
              </a:rPr>
              <a:t>Проводить</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тратить </a:t>
            </a:r>
            <a:r>
              <a:rPr kumimoji="0" lang="ru-RU" sz="2800" b="1" i="0" u="none" strike="noStrike" kern="1200" cap="none" spc="0" normalizeH="0" baseline="0" noProof="0" dirty="0">
                <a:ln>
                  <a:noFill/>
                </a:ln>
                <a:solidFill>
                  <a:prstClr val="black"/>
                </a:solidFill>
                <a:effectLst/>
                <a:uLnTx/>
                <a:uFillTx/>
                <a:latin typeface="Calibri" panose="020F0502020204030204"/>
                <a:ea typeface="+mn-ea"/>
                <a:cs typeface="+mn-cs"/>
              </a:rPr>
              <a:t>время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на что-то, не обязательно получая при этом знания или навыки. Можно заниматься </a:t>
            </a:r>
            <a:r>
              <a:rPr kumimoji="0" lang="ru-RU" sz="2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любимым делом</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хобби, тогда </a:t>
            </a:r>
            <a:r>
              <a:rPr kumimoji="0" lang="ru-RU" sz="2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получать только удовольствие</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Можно при этом получать какие-то знания, навыки, но это </a:t>
            </a:r>
            <a:r>
              <a:rPr kumimoji="0" lang="ru-RU" sz="2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не обязательно подтверждается документом.</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2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ТРЕНИРОВАТЬСЯ</a:t>
            </a:r>
          </a:p>
        </p:txBody>
      </p:sp>
    </p:spTree>
    <p:extLst>
      <p:ext uri="{BB962C8B-B14F-4D97-AF65-F5344CB8AC3E}">
        <p14:creationId xmlns:p14="http://schemas.microsoft.com/office/powerpoint/2010/main" val="3740881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5" name="TextBox 4">
            <a:extLst>
              <a:ext uri="{FF2B5EF4-FFF2-40B4-BE49-F238E27FC236}">
                <a16:creationId xmlns:a16="http://schemas.microsoft.com/office/drawing/2014/main" id="{FDB8A49E-6AAB-45C3-B565-388EBD74949C}"/>
              </a:ext>
            </a:extLst>
          </p:cNvPr>
          <p:cNvSpPr txBox="1"/>
          <p:nvPr/>
        </p:nvSpPr>
        <p:spPr>
          <a:xfrm>
            <a:off x="467557" y="1242770"/>
            <a:ext cx="11061577" cy="4893647"/>
          </a:xfrm>
          <a:prstGeom prst="rect">
            <a:avLst/>
          </a:prstGeom>
          <a:noFill/>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Анна Мария, где Пань Минь?</a:t>
            </a:r>
          </a:p>
          <a:p>
            <a:pPr marL="342900" marR="0" lvl="0" indent="-342900" algn="just"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В институте.</a:t>
            </a:r>
          </a:p>
          <a:p>
            <a:pPr marL="342900" marR="0" lvl="0" indent="-342900" algn="just"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Ты уверена? Мы все учимся в одной группе. И ты прекрасно знаешь, что занятия давно уже закончились.</a:t>
            </a:r>
          </a:p>
          <a:p>
            <a:pPr marL="342900" marR="0" lvl="0" indent="-342900" algn="just"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Тьен</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ты что, забыл! Она же по вторникам и четвергам занимается в театральном кружке.</a:t>
            </a:r>
          </a:p>
          <a:p>
            <a:pPr marL="342900" marR="0" lvl="0" indent="-342900" algn="just"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Да, действительно. Как это я забыл! А ты куда собираешься?</a:t>
            </a:r>
          </a:p>
          <a:p>
            <a:pPr marL="342900" marR="0" lvl="0" indent="-342900" algn="just"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Я иду в библиотеку, потому что завтра у нас семинар по истории, а в общежитии мне все мешают заниматься. Кстати, ты тоже.</a:t>
            </a:r>
          </a:p>
          <a:p>
            <a:pPr marL="342900" marR="0" lvl="0" indent="-342900" algn="just"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Я сейчас уйду. Не волнуйся. Я только хотел вам сказать, что завтра у нас в институте будет встреча с каким-то известным учёным... Фамилию я забыл. Но он занимается разработкой новых компьютерных систем. Вы пойдёте?</a:t>
            </a:r>
          </a:p>
          <a:p>
            <a:pPr marL="342900" marR="0" lvl="0" indent="-342900" algn="just"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Конечно, пойдём.</a:t>
            </a:r>
          </a:p>
        </p:txBody>
      </p:sp>
    </p:spTree>
    <p:extLst>
      <p:ext uri="{BB962C8B-B14F-4D97-AF65-F5344CB8AC3E}">
        <p14:creationId xmlns:p14="http://schemas.microsoft.com/office/powerpoint/2010/main" val="1170731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6" name="TextBox 5">
            <a:extLst>
              <a:ext uri="{FF2B5EF4-FFF2-40B4-BE49-F238E27FC236}">
                <a16:creationId xmlns:a16="http://schemas.microsoft.com/office/drawing/2014/main" id="{125709F3-2192-425F-85A1-1FE2A2DEDC28}"/>
              </a:ext>
            </a:extLst>
          </p:cNvPr>
          <p:cNvSpPr txBox="1"/>
          <p:nvPr/>
        </p:nvSpPr>
        <p:spPr>
          <a:xfrm>
            <a:off x="368422" y="1657985"/>
            <a:ext cx="11638626" cy="495520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готовился к экзаменам, я очень часто ... в библиотеке.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Мой друг тоже ... в Москве в институте.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Этот учёный ... прикладной математикой.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 в школе, мы часто ездили на экскурсии.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Этот учёный ... исследованиями в области органической химии.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 в школе, мой брат уже ... в университете.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Несмотря на то, что скоро экзамены, в читальном зале никто не ... . </a:t>
            </a:r>
          </a:p>
        </p:txBody>
      </p:sp>
      <p:sp>
        <p:nvSpPr>
          <p:cNvPr id="7" name="TextBox 6">
            <a:extLst>
              <a:ext uri="{FF2B5EF4-FFF2-40B4-BE49-F238E27FC236}">
                <a16:creationId xmlns:a16="http://schemas.microsoft.com/office/drawing/2014/main" id="{F8F451BA-FC2F-4096-A199-3946C8DE7434}"/>
              </a:ext>
            </a:extLst>
          </p:cNvPr>
          <p:cNvSpPr txBox="1"/>
          <p:nvPr/>
        </p:nvSpPr>
        <p:spPr>
          <a:xfrm>
            <a:off x="98854" y="673058"/>
            <a:ext cx="120931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предложения, употребив вместо многоточия слова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учиться</a:t>
            </a:r>
            <a:r>
              <a:rPr kumimoji="0" lang="ru-RU" sz="2800" b="1" i="0"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или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4618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6" name="TextBox 5">
            <a:extLst>
              <a:ext uri="{FF2B5EF4-FFF2-40B4-BE49-F238E27FC236}">
                <a16:creationId xmlns:a16="http://schemas.microsoft.com/office/drawing/2014/main" id="{125709F3-2192-425F-85A1-1FE2A2DEDC28}"/>
              </a:ext>
            </a:extLst>
          </p:cNvPr>
          <p:cNvSpPr txBox="1"/>
          <p:nvPr/>
        </p:nvSpPr>
        <p:spPr>
          <a:xfrm>
            <a:off x="368422" y="1657985"/>
            <a:ext cx="11638626" cy="495520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готовился к экзаменам, я очень часто ... в библиотеке.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Мой друг тоже ... в Москве в институте.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Этот учёный ... прикладной математикой.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 в школе, мы часто ездили на экскурсии.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Этот учёный ... исследованиями в области органической химии.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 в школе, мой брат уже ... в университете.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Несмотря на то, что скоро экзамены, в читальном зале никто не ... . </a:t>
            </a:r>
          </a:p>
        </p:txBody>
      </p:sp>
      <p:sp>
        <p:nvSpPr>
          <p:cNvPr id="3" name="TextBox 2">
            <a:extLst>
              <a:ext uri="{FF2B5EF4-FFF2-40B4-BE49-F238E27FC236}">
                <a16:creationId xmlns:a16="http://schemas.microsoft.com/office/drawing/2014/main" id="{9C332FEE-7667-47AD-96AC-DEA97FAA8AD9}"/>
              </a:ext>
            </a:extLst>
          </p:cNvPr>
          <p:cNvSpPr txBox="1"/>
          <p:nvPr/>
        </p:nvSpPr>
        <p:spPr>
          <a:xfrm>
            <a:off x="7408190" y="1456841"/>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занимался</a:t>
            </a:r>
          </a:p>
        </p:txBody>
      </p:sp>
      <p:sp>
        <p:nvSpPr>
          <p:cNvPr id="8" name="TextBox 7">
            <a:extLst>
              <a:ext uri="{FF2B5EF4-FFF2-40B4-BE49-F238E27FC236}">
                <a16:creationId xmlns:a16="http://schemas.microsoft.com/office/drawing/2014/main" id="{3526D0C4-577E-4F57-B6D0-7440D0837E36}"/>
              </a:ext>
            </a:extLst>
          </p:cNvPr>
          <p:cNvSpPr txBox="1"/>
          <p:nvPr/>
        </p:nvSpPr>
        <p:spPr>
          <a:xfrm>
            <a:off x="98854" y="673058"/>
            <a:ext cx="120931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предложения, употребив вместо многоточия слова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учиться</a:t>
            </a:r>
            <a:r>
              <a:rPr kumimoji="0" lang="ru-RU" sz="2800" b="1" i="0"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или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476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6" name="TextBox 5">
            <a:extLst>
              <a:ext uri="{FF2B5EF4-FFF2-40B4-BE49-F238E27FC236}">
                <a16:creationId xmlns:a16="http://schemas.microsoft.com/office/drawing/2014/main" id="{125709F3-2192-425F-85A1-1FE2A2DEDC28}"/>
              </a:ext>
            </a:extLst>
          </p:cNvPr>
          <p:cNvSpPr txBox="1"/>
          <p:nvPr/>
        </p:nvSpPr>
        <p:spPr>
          <a:xfrm>
            <a:off x="368422" y="1657985"/>
            <a:ext cx="11638626" cy="495520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готовился к экзаменам, я очень часто ... в библиотеке.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Мой друг тоже ... в Москве в институте.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Этот учёный ... прикладной математикой.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 в школе, мы часто ездили на экскурсии.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Этот учёный ... исследованиями в области органической химии.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 в школе, мой брат уже ... в университете.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Несмотря на то, что скоро экзамены, в читальном зале никто не ... . </a:t>
            </a:r>
          </a:p>
        </p:txBody>
      </p:sp>
      <p:sp>
        <p:nvSpPr>
          <p:cNvPr id="3" name="TextBox 2">
            <a:extLst>
              <a:ext uri="{FF2B5EF4-FFF2-40B4-BE49-F238E27FC236}">
                <a16:creationId xmlns:a16="http://schemas.microsoft.com/office/drawing/2014/main" id="{9C332FEE-7667-47AD-96AC-DEA97FAA8AD9}"/>
              </a:ext>
            </a:extLst>
          </p:cNvPr>
          <p:cNvSpPr txBox="1"/>
          <p:nvPr/>
        </p:nvSpPr>
        <p:spPr>
          <a:xfrm>
            <a:off x="7408190" y="1456841"/>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занимался</a:t>
            </a:r>
          </a:p>
        </p:txBody>
      </p:sp>
      <p:sp>
        <p:nvSpPr>
          <p:cNvPr id="7" name="TextBox 6">
            <a:extLst>
              <a:ext uri="{FF2B5EF4-FFF2-40B4-BE49-F238E27FC236}">
                <a16:creationId xmlns:a16="http://schemas.microsoft.com/office/drawing/2014/main" id="{75B0E1CF-9819-4FA6-A76E-F4C9EB38977C}"/>
              </a:ext>
            </a:extLst>
          </p:cNvPr>
          <p:cNvSpPr txBox="1"/>
          <p:nvPr/>
        </p:nvSpPr>
        <p:spPr>
          <a:xfrm>
            <a:off x="2895601" y="2167180"/>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учится</a:t>
            </a:r>
          </a:p>
        </p:txBody>
      </p:sp>
      <p:sp>
        <p:nvSpPr>
          <p:cNvPr id="9" name="TextBox 8">
            <a:extLst>
              <a:ext uri="{FF2B5EF4-FFF2-40B4-BE49-F238E27FC236}">
                <a16:creationId xmlns:a16="http://schemas.microsoft.com/office/drawing/2014/main" id="{0C13A229-1ADE-4244-AC3D-511EB8FDF9E0}"/>
              </a:ext>
            </a:extLst>
          </p:cNvPr>
          <p:cNvSpPr txBox="1"/>
          <p:nvPr/>
        </p:nvSpPr>
        <p:spPr>
          <a:xfrm>
            <a:off x="98854" y="673058"/>
            <a:ext cx="120931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предложения, употребив вместо многоточия слова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учиться</a:t>
            </a:r>
            <a:r>
              <a:rPr kumimoji="0" lang="ru-RU" sz="2800" b="1" i="0"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или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218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6" name="TextBox 5">
            <a:extLst>
              <a:ext uri="{FF2B5EF4-FFF2-40B4-BE49-F238E27FC236}">
                <a16:creationId xmlns:a16="http://schemas.microsoft.com/office/drawing/2014/main" id="{125709F3-2192-425F-85A1-1FE2A2DEDC28}"/>
              </a:ext>
            </a:extLst>
          </p:cNvPr>
          <p:cNvSpPr txBox="1"/>
          <p:nvPr/>
        </p:nvSpPr>
        <p:spPr>
          <a:xfrm>
            <a:off x="368422" y="1657985"/>
            <a:ext cx="11638626" cy="495520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готовился к экзаменам, я очень часто ... в библиотеке.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Мой друг тоже ... в Москве в институте.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Этот учёный ... прикладной математикой.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 в школе, мы часто ездили на экскурсии.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Этот учёный ... исследованиями в области органической химии.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 в школе, мой брат уже ... в университете.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Несмотря на то, что скоро экзамены, в читальном зале никто не ... . </a:t>
            </a:r>
          </a:p>
        </p:txBody>
      </p:sp>
      <p:sp>
        <p:nvSpPr>
          <p:cNvPr id="3" name="TextBox 2">
            <a:extLst>
              <a:ext uri="{FF2B5EF4-FFF2-40B4-BE49-F238E27FC236}">
                <a16:creationId xmlns:a16="http://schemas.microsoft.com/office/drawing/2014/main" id="{9C332FEE-7667-47AD-96AC-DEA97FAA8AD9}"/>
              </a:ext>
            </a:extLst>
          </p:cNvPr>
          <p:cNvSpPr txBox="1"/>
          <p:nvPr/>
        </p:nvSpPr>
        <p:spPr>
          <a:xfrm>
            <a:off x="7408190" y="1456841"/>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занимался</a:t>
            </a:r>
          </a:p>
        </p:txBody>
      </p:sp>
      <p:sp>
        <p:nvSpPr>
          <p:cNvPr id="7" name="TextBox 6">
            <a:extLst>
              <a:ext uri="{FF2B5EF4-FFF2-40B4-BE49-F238E27FC236}">
                <a16:creationId xmlns:a16="http://schemas.microsoft.com/office/drawing/2014/main" id="{75B0E1CF-9819-4FA6-A76E-F4C9EB38977C}"/>
              </a:ext>
            </a:extLst>
          </p:cNvPr>
          <p:cNvSpPr txBox="1"/>
          <p:nvPr/>
        </p:nvSpPr>
        <p:spPr>
          <a:xfrm>
            <a:off x="2895601" y="2167180"/>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учится</a:t>
            </a:r>
          </a:p>
        </p:txBody>
      </p:sp>
      <p:sp>
        <p:nvSpPr>
          <p:cNvPr id="8" name="TextBox 7">
            <a:extLst>
              <a:ext uri="{FF2B5EF4-FFF2-40B4-BE49-F238E27FC236}">
                <a16:creationId xmlns:a16="http://schemas.microsoft.com/office/drawing/2014/main" id="{54A31A04-C2B0-42D8-A3FE-2772F56F7901}"/>
              </a:ext>
            </a:extLst>
          </p:cNvPr>
          <p:cNvSpPr txBox="1"/>
          <p:nvPr/>
        </p:nvSpPr>
        <p:spPr>
          <a:xfrm>
            <a:off x="2415153" y="2861041"/>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занимается</a:t>
            </a:r>
          </a:p>
        </p:txBody>
      </p:sp>
      <p:sp>
        <p:nvSpPr>
          <p:cNvPr id="10" name="TextBox 9">
            <a:extLst>
              <a:ext uri="{FF2B5EF4-FFF2-40B4-BE49-F238E27FC236}">
                <a16:creationId xmlns:a16="http://schemas.microsoft.com/office/drawing/2014/main" id="{56140A26-C739-4B8B-9E0B-0A2281B44FA2}"/>
              </a:ext>
            </a:extLst>
          </p:cNvPr>
          <p:cNvSpPr txBox="1"/>
          <p:nvPr/>
        </p:nvSpPr>
        <p:spPr>
          <a:xfrm>
            <a:off x="98854" y="673058"/>
            <a:ext cx="120931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предложения, употребив вместо многоточия слова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учиться</a:t>
            </a:r>
            <a:r>
              <a:rPr kumimoji="0" lang="ru-RU" sz="2800" b="1" i="0"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или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988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929935" y="14205"/>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6" name="TextBox 5">
            <a:extLst>
              <a:ext uri="{FF2B5EF4-FFF2-40B4-BE49-F238E27FC236}">
                <a16:creationId xmlns:a16="http://schemas.microsoft.com/office/drawing/2014/main" id="{125709F3-2192-425F-85A1-1FE2A2DEDC28}"/>
              </a:ext>
            </a:extLst>
          </p:cNvPr>
          <p:cNvSpPr txBox="1"/>
          <p:nvPr/>
        </p:nvSpPr>
        <p:spPr>
          <a:xfrm>
            <a:off x="368422" y="1657985"/>
            <a:ext cx="11638626" cy="495520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готовился к экзаменам, я очень часто ... в библиотеке.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Мой друг тоже ... в Москве в институте.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Этот учёный ... прикладной математикой.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 в школе, мы часто ездили на экскурсии.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Этот учёный ... исследованиями в области органической химии.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 в школе, мой брат уже ... в университете.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Несмотря на то, что скоро экзамены, в читальном зале никто не ... . </a:t>
            </a:r>
          </a:p>
        </p:txBody>
      </p:sp>
      <p:sp>
        <p:nvSpPr>
          <p:cNvPr id="3" name="TextBox 2">
            <a:extLst>
              <a:ext uri="{FF2B5EF4-FFF2-40B4-BE49-F238E27FC236}">
                <a16:creationId xmlns:a16="http://schemas.microsoft.com/office/drawing/2014/main" id="{9C332FEE-7667-47AD-96AC-DEA97FAA8AD9}"/>
              </a:ext>
            </a:extLst>
          </p:cNvPr>
          <p:cNvSpPr txBox="1"/>
          <p:nvPr/>
        </p:nvSpPr>
        <p:spPr>
          <a:xfrm>
            <a:off x="7408190" y="1456841"/>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занимался</a:t>
            </a:r>
          </a:p>
        </p:txBody>
      </p:sp>
      <p:sp>
        <p:nvSpPr>
          <p:cNvPr id="7" name="TextBox 6">
            <a:extLst>
              <a:ext uri="{FF2B5EF4-FFF2-40B4-BE49-F238E27FC236}">
                <a16:creationId xmlns:a16="http://schemas.microsoft.com/office/drawing/2014/main" id="{75B0E1CF-9819-4FA6-A76E-F4C9EB38977C}"/>
              </a:ext>
            </a:extLst>
          </p:cNvPr>
          <p:cNvSpPr txBox="1"/>
          <p:nvPr/>
        </p:nvSpPr>
        <p:spPr>
          <a:xfrm>
            <a:off x="2895601" y="2167180"/>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учится</a:t>
            </a:r>
          </a:p>
        </p:txBody>
      </p:sp>
      <p:sp>
        <p:nvSpPr>
          <p:cNvPr id="8" name="TextBox 7">
            <a:extLst>
              <a:ext uri="{FF2B5EF4-FFF2-40B4-BE49-F238E27FC236}">
                <a16:creationId xmlns:a16="http://schemas.microsoft.com/office/drawing/2014/main" id="{54A31A04-C2B0-42D8-A3FE-2772F56F7901}"/>
              </a:ext>
            </a:extLst>
          </p:cNvPr>
          <p:cNvSpPr txBox="1"/>
          <p:nvPr/>
        </p:nvSpPr>
        <p:spPr>
          <a:xfrm>
            <a:off x="2415153" y="2861041"/>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занимается</a:t>
            </a:r>
          </a:p>
        </p:txBody>
      </p:sp>
      <p:sp>
        <p:nvSpPr>
          <p:cNvPr id="9" name="TextBox 8">
            <a:extLst>
              <a:ext uri="{FF2B5EF4-FFF2-40B4-BE49-F238E27FC236}">
                <a16:creationId xmlns:a16="http://schemas.microsoft.com/office/drawing/2014/main" id="{B5F336BB-642E-42D1-B98F-822FCEEB1A68}"/>
              </a:ext>
            </a:extLst>
          </p:cNvPr>
          <p:cNvSpPr txBox="1"/>
          <p:nvPr/>
        </p:nvSpPr>
        <p:spPr>
          <a:xfrm>
            <a:off x="1730645" y="3554902"/>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7030A0"/>
                </a:solidFill>
                <a:effectLst/>
                <a:uLnTx/>
                <a:uFillTx/>
                <a:latin typeface="Calibri" panose="020F0502020204030204"/>
                <a:ea typeface="+mn-ea"/>
                <a:cs typeface="+mn-cs"/>
              </a:rPr>
              <a:t>учился\училась</a:t>
            </a:r>
          </a:p>
        </p:txBody>
      </p:sp>
      <p:sp>
        <p:nvSpPr>
          <p:cNvPr id="11" name="TextBox 10">
            <a:extLst>
              <a:ext uri="{FF2B5EF4-FFF2-40B4-BE49-F238E27FC236}">
                <a16:creationId xmlns:a16="http://schemas.microsoft.com/office/drawing/2014/main" id="{578A36DE-64DE-4697-9234-FA9B46F7D119}"/>
              </a:ext>
            </a:extLst>
          </p:cNvPr>
          <p:cNvSpPr txBox="1"/>
          <p:nvPr/>
        </p:nvSpPr>
        <p:spPr>
          <a:xfrm>
            <a:off x="98854" y="673058"/>
            <a:ext cx="120931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предложения, употребив вместо многоточия слова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учиться</a:t>
            </a:r>
            <a:r>
              <a:rPr kumimoji="0" lang="ru-RU" sz="2800" b="1" i="0"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или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6694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6" name="TextBox 5">
            <a:extLst>
              <a:ext uri="{FF2B5EF4-FFF2-40B4-BE49-F238E27FC236}">
                <a16:creationId xmlns:a16="http://schemas.microsoft.com/office/drawing/2014/main" id="{125709F3-2192-425F-85A1-1FE2A2DEDC28}"/>
              </a:ext>
            </a:extLst>
          </p:cNvPr>
          <p:cNvSpPr txBox="1"/>
          <p:nvPr/>
        </p:nvSpPr>
        <p:spPr>
          <a:xfrm>
            <a:off x="368422" y="1657985"/>
            <a:ext cx="11638626" cy="495520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готовился к экзаменам, я очень часто ... в библиотеке.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Мой друг тоже ... в Москве в институте.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Этот учёный ... прикладной математикой.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 в школе, мы часто ездили на экскурсии.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Этот учёный ... исследованиями в области органической химии.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 в школе, мой брат уже ... в университете.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Несмотря на то, что скоро экзамены, в читальном зале никто не ... . </a:t>
            </a:r>
          </a:p>
        </p:txBody>
      </p:sp>
      <p:sp>
        <p:nvSpPr>
          <p:cNvPr id="3" name="TextBox 2">
            <a:extLst>
              <a:ext uri="{FF2B5EF4-FFF2-40B4-BE49-F238E27FC236}">
                <a16:creationId xmlns:a16="http://schemas.microsoft.com/office/drawing/2014/main" id="{9C332FEE-7667-47AD-96AC-DEA97FAA8AD9}"/>
              </a:ext>
            </a:extLst>
          </p:cNvPr>
          <p:cNvSpPr txBox="1"/>
          <p:nvPr/>
        </p:nvSpPr>
        <p:spPr>
          <a:xfrm>
            <a:off x="7408190" y="1456841"/>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занимался</a:t>
            </a:r>
          </a:p>
        </p:txBody>
      </p:sp>
      <p:sp>
        <p:nvSpPr>
          <p:cNvPr id="7" name="TextBox 6">
            <a:extLst>
              <a:ext uri="{FF2B5EF4-FFF2-40B4-BE49-F238E27FC236}">
                <a16:creationId xmlns:a16="http://schemas.microsoft.com/office/drawing/2014/main" id="{75B0E1CF-9819-4FA6-A76E-F4C9EB38977C}"/>
              </a:ext>
            </a:extLst>
          </p:cNvPr>
          <p:cNvSpPr txBox="1"/>
          <p:nvPr/>
        </p:nvSpPr>
        <p:spPr>
          <a:xfrm>
            <a:off x="2895601" y="2167180"/>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учится</a:t>
            </a:r>
          </a:p>
        </p:txBody>
      </p:sp>
      <p:sp>
        <p:nvSpPr>
          <p:cNvPr id="8" name="TextBox 7">
            <a:extLst>
              <a:ext uri="{FF2B5EF4-FFF2-40B4-BE49-F238E27FC236}">
                <a16:creationId xmlns:a16="http://schemas.microsoft.com/office/drawing/2014/main" id="{54A31A04-C2B0-42D8-A3FE-2772F56F7901}"/>
              </a:ext>
            </a:extLst>
          </p:cNvPr>
          <p:cNvSpPr txBox="1"/>
          <p:nvPr/>
        </p:nvSpPr>
        <p:spPr>
          <a:xfrm>
            <a:off x="2415153" y="2861041"/>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занимается</a:t>
            </a:r>
          </a:p>
        </p:txBody>
      </p:sp>
      <p:sp>
        <p:nvSpPr>
          <p:cNvPr id="9" name="TextBox 8">
            <a:extLst>
              <a:ext uri="{FF2B5EF4-FFF2-40B4-BE49-F238E27FC236}">
                <a16:creationId xmlns:a16="http://schemas.microsoft.com/office/drawing/2014/main" id="{B5F336BB-642E-42D1-B98F-822FCEEB1A68}"/>
              </a:ext>
            </a:extLst>
          </p:cNvPr>
          <p:cNvSpPr txBox="1"/>
          <p:nvPr/>
        </p:nvSpPr>
        <p:spPr>
          <a:xfrm>
            <a:off x="1730645" y="3554902"/>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7030A0"/>
                </a:solidFill>
                <a:effectLst/>
                <a:uLnTx/>
                <a:uFillTx/>
                <a:latin typeface="Calibri" panose="020F0502020204030204"/>
                <a:ea typeface="+mn-ea"/>
                <a:cs typeface="+mn-cs"/>
              </a:rPr>
              <a:t>учился\училась</a:t>
            </a:r>
          </a:p>
        </p:txBody>
      </p:sp>
      <p:sp>
        <p:nvSpPr>
          <p:cNvPr id="10" name="TextBox 9">
            <a:extLst>
              <a:ext uri="{FF2B5EF4-FFF2-40B4-BE49-F238E27FC236}">
                <a16:creationId xmlns:a16="http://schemas.microsoft.com/office/drawing/2014/main" id="{D06650CC-2367-4005-BBA3-AB1F214872BB}"/>
              </a:ext>
            </a:extLst>
          </p:cNvPr>
          <p:cNvSpPr txBox="1"/>
          <p:nvPr/>
        </p:nvSpPr>
        <p:spPr>
          <a:xfrm>
            <a:off x="2257587" y="4306950"/>
            <a:ext cx="302441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занимается/занимался</a:t>
            </a:r>
          </a:p>
        </p:txBody>
      </p:sp>
      <p:sp>
        <p:nvSpPr>
          <p:cNvPr id="12" name="TextBox 11">
            <a:extLst>
              <a:ext uri="{FF2B5EF4-FFF2-40B4-BE49-F238E27FC236}">
                <a16:creationId xmlns:a16="http://schemas.microsoft.com/office/drawing/2014/main" id="{5779318A-4471-4E47-9623-D6951ECCF576}"/>
              </a:ext>
            </a:extLst>
          </p:cNvPr>
          <p:cNvSpPr txBox="1"/>
          <p:nvPr/>
        </p:nvSpPr>
        <p:spPr>
          <a:xfrm>
            <a:off x="98854" y="673058"/>
            <a:ext cx="120931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предложения, употребив вместо многоточия слова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учиться</a:t>
            </a:r>
            <a:r>
              <a:rPr kumimoji="0" lang="ru-RU" sz="2800" b="1" i="0"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или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4645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6" name="TextBox 5">
            <a:extLst>
              <a:ext uri="{FF2B5EF4-FFF2-40B4-BE49-F238E27FC236}">
                <a16:creationId xmlns:a16="http://schemas.microsoft.com/office/drawing/2014/main" id="{125709F3-2192-425F-85A1-1FE2A2DEDC28}"/>
              </a:ext>
            </a:extLst>
          </p:cNvPr>
          <p:cNvSpPr txBox="1"/>
          <p:nvPr/>
        </p:nvSpPr>
        <p:spPr>
          <a:xfrm>
            <a:off x="368422" y="1657985"/>
            <a:ext cx="11638626" cy="495520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готовился к экзаменам, я очень часто ... в библиотеке.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Мой друг тоже ... в Москве в институте.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Этот учёный ... прикладной математикой.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 в школе, мы часто ездили на экскурсии.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Этот учёный ... исследованиями в области органической химии.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 в школе, мой брат уже ... в университете.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Несмотря на то, что скоро экзамены, в читальном зале никто не ... . </a:t>
            </a:r>
          </a:p>
        </p:txBody>
      </p:sp>
      <p:sp>
        <p:nvSpPr>
          <p:cNvPr id="3" name="TextBox 2">
            <a:extLst>
              <a:ext uri="{FF2B5EF4-FFF2-40B4-BE49-F238E27FC236}">
                <a16:creationId xmlns:a16="http://schemas.microsoft.com/office/drawing/2014/main" id="{9C332FEE-7667-47AD-96AC-DEA97FAA8AD9}"/>
              </a:ext>
            </a:extLst>
          </p:cNvPr>
          <p:cNvSpPr txBox="1"/>
          <p:nvPr/>
        </p:nvSpPr>
        <p:spPr>
          <a:xfrm>
            <a:off x="7408190" y="1456841"/>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занимался</a:t>
            </a:r>
          </a:p>
        </p:txBody>
      </p:sp>
      <p:sp>
        <p:nvSpPr>
          <p:cNvPr id="7" name="TextBox 6">
            <a:extLst>
              <a:ext uri="{FF2B5EF4-FFF2-40B4-BE49-F238E27FC236}">
                <a16:creationId xmlns:a16="http://schemas.microsoft.com/office/drawing/2014/main" id="{75B0E1CF-9819-4FA6-A76E-F4C9EB38977C}"/>
              </a:ext>
            </a:extLst>
          </p:cNvPr>
          <p:cNvSpPr txBox="1"/>
          <p:nvPr/>
        </p:nvSpPr>
        <p:spPr>
          <a:xfrm>
            <a:off x="2895601" y="2167180"/>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учится</a:t>
            </a:r>
          </a:p>
        </p:txBody>
      </p:sp>
      <p:sp>
        <p:nvSpPr>
          <p:cNvPr id="8" name="TextBox 7">
            <a:extLst>
              <a:ext uri="{FF2B5EF4-FFF2-40B4-BE49-F238E27FC236}">
                <a16:creationId xmlns:a16="http://schemas.microsoft.com/office/drawing/2014/main" id="{54A31A04-C2B0-42D8-A3FE-2772F56F7901}"/>
              </a:ext>
            </a:extLst>
          </p:cNvPr>
          <p:cNvSpPr txBox="1"/>
          <p:nvPr/>
        </p:nvSpPr>
        <p:spPr>
          <a:xfrm>
            <a:off x="2415153" y="2861041"/>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занимается</a:t>
            </a:r>
          </a:p>
        </p:txBody>
      </p:sp>
      <p:sp>
        <p:nvSpPr>
          <p:cNvPr id="9" name="TextBox 8">
            <a:extLst>
              <a:ext uri="{FF2B5EF4-FFF2-40B4-BE49-F238E27FC236}">
                <a16:creationId xmlns:a16="http://schemas.microsoft.com/office/drawing/2014/main" id="{B5F336BB-642E-42D1-B98F-822FCEEB1A68}"/>
              </a:ext>
            </a:extLst>
          </p:cNvPr>
          <p:cNvSpPr txBox="1"/>
          <p:nvPr/>
        </p:nvSpPr>
        <p:spPr>
          <a:xfrm>
            <a:off x="1730645" y="3554902"/>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7030A0"/>
                </a:solidFill>
                <a:effectLst/>
                <a:uLnTx/>
                <a:uFillTx/>
                <a:latin typeface="Calibri" panose="020F0502020204030204"/>
                <a:ea typeface="+mn-ea"/>
                <a:cs typeface="+mn-cs"/>
              </a:rPr>
              <a:t>учился\училась</a:t>
            </a:r>
          </a:p>
        </p:txBody>
      </p:sp>
      <p:sp>
        <p:nvSpPr>
          <p:cNvPr id="10" name="TextBox 9">
            <a:extLst>
              <a:ext uri="{FF2B5EF4-FFF2-40B4-BE49-F238E27FC236}">
                <a16:creationId xmlns:a16="http://schemas.microsoft.com/office/drawing/2014/main" id="{D06650CC-2367-4005-BBA3-AB1F214872BB}"/>
              </a:ext>
            </a:extLst>
          </p:cNvPr>
          <p:cNvSpPr txBox="1"/>
          <p:nvPr/>
        </p:nvSpPr>
        <p:spPr>
          <a:xfrm>
            <a:off x="2257587" y="4306950"/>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занимается</a:t>
            </a:r>
          </a:p>
        </p:txBody>
      </p:sp>
      <p:sp>
        <p:nvSpPr>
          <p:cNvPr id="11" name="TextBox 10">
            <a:extLst>
              <a:ext uri="{FF2B5EF4-FFF2-40B4-BE49-F238E27FC236}">
                <a16:creationId xmlns:a16="http://schemas.microsoft.com/office/drawing/2014/main" id="{8CB16AC4-FFFE-4192-9490-43B8A616B3F7}"/>
              </a:ext>
            </a:extLst>
          </p:cNvPr>
          <p:cNvSpPr txBox="1"/>
          <p:nvPr/>
        </p:nvSpPr>
        <p:spPr>
          <a:xfrm>
            <a:off x="1400014" y="5058998"/>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7030A0"/>
                </a:solidFill>
                <a:effectLst/>
                <a:uLnTx/>
                <a:uFillTx/>
                <a:latin typeface="Calibri" panose="020F0502020204030204"/>
                <a:ea typeface="+mn-ea"/>
                <a:cs typeface="+mn-cs"/>
              </a:rPr>
              <a:t>учился\училась</a:t>
            </a:r>
          </a:p>
        </p:txBody>
      </p:sp>
      <p:sp>
        <p:nvSpPr>
          <p:cNvPr id="12" name="TextBox 11">
            <a:extLst>
              <a:ext uri="{FF2B5EF4-FFF2-40B4-BE49-F238E27FC236}">
                <a16:creationId xmlns:a16="http://schemas.microsoft.com/office/drawing/2014/main" id="{61E5BE91-26CD-438F-85FF-0C40A80143DE}"/>
              </a:ext>
            </a:extLst>
          </p:cNvPr>
          <p:cNvSpPr txBox="1"/>
          <p:nvPr/>
        </p:nvSpPr>
        <p:spPr>
          <a:xfrm>
            <a:off x="5481235" y="5058998"/>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7030A0"/>
                </a:solidFill>
                <a:effectLst/>
                <a:uLnTx/>
                <a:uFillTx/>
                <a:latin typeface="Calibri" panose="020F0502020204030204"/>
                <a:ea typeface="+mn-ea"/>
                <a:cs typeface="+mn-cs"/>
              </a:rPr>
              <a:t>учился</a:t>
            </a:r>
          </a:p>
        </p:txBody>
      </p:sp>
      <p:sp>
        <p:nvSpPr>
          <p:cNvPr id="14" name="TextBox 13">
            <a:extLst>
              <a:ext uri="{FF2B5EF4-FFF2-40B4-BE49-F238E27FC236}">
                <a16:creationId xmlns:a16="http://schemas.microsoft.com/office/drawing/2014/main" id="{A003B61C-8A07-4C47-B2C6-88C8DAD7BDA3}"/>
              </a:ext>
            </a:extLst>
          </p:cNvPr>
          <p:cNvSpPr txBox="1"/>
          <p:nvPr/>
        </p:nvSpPr>
        <p:spPr>
          <a:xfrm>
            <a:off x="98854" y="673058"/>
            <a:ext cx="120931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предложения, употребив вместо многоточия слова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учиться</a:t>
            </a:r>
            <a:r>
              <a:rPr kumimoji="0" lang="ru-RU" sz="2800" b="1" i="0"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или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3055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6" name="TextBox 5">
            <a:extLst>
              <a:ext uri="{FF2B5EF4-FFF2-40B4-BE49-F238E27FC236}">
                <a16:creationId xmlns:a16="http://schemas.microsoft.com/office/drawing/2014/main" id="{125709F3-2192-425F-85A1-1FE2A2DEDC28}"/>
              </a:ext>
            </a:extLst>
          </p:cNvPr>
          <p:cNvSpPr txBox="1"/>
          <p:nvPr/>
        </p:nvSpPr>
        <p:spPr>
          <a:xfrm>
            <a:off x="368422" y="1657985"/>
            <a:ext cx="11638626" cy="495520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готовился к экзаменам, я очень часто ... в библиотеке.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Мой друг тоже ... в Москве в институте.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Этот учёный ... прикладной математикой.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 в школе, мы часто ездили на экскурсии.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Этот учёный ... исследованиями в области органической химии.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Когда я ... в школе, мой брат уже ... в университете. </a:t>
            </a:r>
          </a:p>
          <a:p>
            <a:pPr marL="342900" marR="0" lvl="0" indent="-342900" algn="l" defTabSz="914400" rtl="0" eaLnBrk="1" fontAlgn="auto" latinLnBrk="0" hangingPunct="1">
              <a:lnSpc>
                <a:spcPct val="100000"/>
              </a:lnSpc>
              <a:spcBef>
                <a:spcPts val="240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Несмотря на то, что скоро экзамены, в читальном зале никто не ... . </a:t>
            </a:r>
          </a:p>
        </p:txBody>
      </p:sp>
      <p:sp>
        <p:nvSpPr>
          <p:cNvPr id="3" name="TextBox 2">
            <a:extLst>
              <a:ext uri="{FF2B5EF4-FFF2-40B4-BE49-F238E27FC236}">
                <a16:creationId xmlns:a16="http://schemas.microsoft.com/office/drawing/2014/main" id="{9C332FEE-7667-47AD-96AC-DEA97FAA8AD9}"/>
              </a:ext>
            </a:extLst>
          </p:cNvPr>
          <p:cNvSpPr txBox="1"/>
          <p:nvPr/>
        </p:nvSpPr>
        <p:spPr>
          <a:xfrm>
            <a:off x="7408190" y="1456841"/>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занимался</a:t>
            </a:r>
          </a:p>
        </p:txBody>
      </p:sp>
      <p:sp>
        <p:nvSpPr>
          <p:cNvPr id="7" name="TextBox 6">
            <a:extLst>
              <a:ext uri="{FF2B5EF4-FFF2-40B4-BE49-F238E27FC236}">
                <a16:creationId xmlns:a16="http://schemas.microsoft.com/office/drawing/2014/main" id="{75B0E1CF-9819-4FA6-A76E-F4C9EB38977C}"/>
              </a:ext>
            </a:extLst>
          </p:cNvPr>
          <p:cNvSpPr txBox="1"/>
          <p:nvPr/>
        </p:nvSpPr>
        <p:spPr>
          <a:xfrm>
            <a:off x="2895601" y="2167180"/>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учится</a:t>
            </a:r>
          </a:p>
        </p:txBody>
      </p:sp>
      <p:sp>
        <p:nvSpPr>
          <p:cNvPr id="8" name="TextBox 7">
            <a:extLst>
              <a:ext uri="{FF2B5EF4-FFF2-40B4-BE49-F238E27FC236}">
                <a16:creationId xmlns:a16="http://schemas.microsoft.com/office/drawing/2014/main" id="{54A31A04-C2B0-42D8-A3FE-2772F56F7901}"/>
              </a:ext>
            </a:extLst>
          </p:cNvPr>
          <p:cNvSpPr txBox="1"/>
          <p:nvPr/>
        </p:nvSpPr>
        <p:spPr>
          <a:xfrm>
            <a:off x="2415153" y="2861041"/>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занимается</a:t>
            </a:r>
          </a:p>
        </p:txBody>
      </p:sp>
      <p:sp>
        <p:nvSpPr>
          <p:cNvPr id="9" name="TextBox 8">
            <a:extLst>
              <a:ext uri="{FF2B5EF4-FFF2-40B4-BE49-F238E27FC236}">
                <a16:creationId xmlns:a16="http://schemas.microsoft.com/office/drawing/2014/main" id="{B5F336BB-642E-42D1-B98F-822FCEEB1A68}"/>
              </a:ext>
            </a:extLst>
          </p:cNvPr>
          <p:cNvSpPr txBox="1"/>
          <p:nvPr/>
        </p:nvSpPr>
        <p:spPr>
          <a:xfrm>
            <a:off x="1730645" y="3554902"/>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7030A0"/>
                </a:solidFill>
                <a:effectLst/>
                <a:uLnTx/>
                <a:uFillTx/>
                <a:latin typeface="Calibri" panose="020F0502020204030204"/>
                <a:ea typeface="+mn-ea"/>
                <a:cs typeface="+mn-cs"/>
              </a:rPr>
              <a:t>учился\училась</a:t>
            </a:r>
          </a:p>
        </p:txBody>
      </p:sp>
      <p:sp>
        <p:nvSpPr>
          <p:cNvPr id="10" name="TextBox 9">
            <a:extLst>
              <a:ext uri="{FF2B5EF4-FFF2-40B4-BE49-F238E27FC236}">
                <a16:creationId xmlns:a16="http://schemas.microsoft.com/office/drawing/2014/main" id="{D06650CC-2367-4005-BBA3-AB1F214872BB}"/>
              </a:ext>
            </a:extLst>
          </p:cNvPr>
          <p:cNvSpPr txBox="1"/>
          <p:nvPr/>
        </p:nvSpPr>
        <p:spPr>
          <a:xfrm>
            <a:off x="2257587" y="4306950"/>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занимается</a:t>
            </a:r>
          </a:p>
        </p:txBody>
      </p:sp>
      <p:sp>
        <p:nvSpPr>
          <p:cNvPr id="11" name="TextBox 10">
            <a:extLst>
              <a:ext uri="{FF2B5EF4-FFF2-40B4-BE49-F238E27FC236}">
                <a16:creationId xmlns:a16="http://schemas.microsoft.com/office/drawing/2014/main" id="{8CB16AC4-FFFE-4192-9490-43B8A616B3F7}"/>
              </a:ext>
            </a:extLst>
          </p:cNvPr>
          <p:cNvSpPr txBox="1"/>
          <p:nvPr/>
        </p:nvSpPr>
        <p:spPr>
          <a:xfrm>
            <a:off x="1400014" y="5058998"/>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7030A0"/>
                </a:solidFill>
                <a:effectLst/>
                <a:uLnTx/>
                <a:uFillTx/>
                <a:latin typeface="Calibri" panose="020F0502020204030204"/>
                <a:ea typeface="+mn-ea"/>
                <a:cs typeface="+mn-cs"/>
              </a:rPr>
              <a:t>учился\училась</a:t>
            </a:r>
          </a:p>
        </p:txBody>
      </p:sp>
      <p:sp>
        <p:nvSpPr>
          <p:cNvPr id="12" name="TextBox 11">
            <a:extLst>
              <a:ext uri="{FF2B5EF4-FFF2-40B4-BE49-F238E27FC236}">
                <a16:creationId xmlns:a16="http://schemas.microsoft.com/office/drawing/2014/main" id="{61E5BE91-26CD-438F-85FF-0C40A80143DE}"/>
              </a:ext>
            </a:extLst>
          </p:cNvPr>
          <p:cNvSpPr txBox="1"/>
          <p:nvPr/>
        </p:nvSpPr>
        <p:spPr>
          <a:xfrm>
            <a:off x="5481235" y="5058998"/>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7030A0"/>
                </a:solidFill>
                <a:effectLst/>
                <a:uLnTx/>
                <a:uFillTx/>
                <a:latin typeface="Calibri" panose="020F0502020204030204"/>
                <a:ea typeface="+mn-ea"/>
                <a:cs typeface="+mn-cs"/>
              </a:rPr>
              <a:t>учился</a:t>
            </a:r>
          </a:p>
        </p:txBody>
      </p:sp>
      <p:sp>
        <p:nvSpPr>
          <p:cNvPr id="13" name="TextBox 12">
            <a:extLst>
              <a:ext uri="{FF2B5EF4-FFF2-40B4-BE49-F238E27FC236}">
                <a16:creationId xmlns:a16="http://schemas.microsoft.com/office/drawing/2014/main" id="{AADF54FD-3324-4852-8B06-5D7969D3446D}"/>
              </a:ext>
            </a:extLst>
          </p:cNvPr>
          <p:cNvSpPr txBox="1"/>
          <p:nvPr/>
        </p:nvSpPr>
        <p:spPr>
          <a:xfrm>
            <a:off x="9793300" y="5776706"/>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занимается</a:t>
            </a:r>
          </a:p>
        </p:txBody>
      </p:sp>
      <p:sp>
        <p:nvSpPr>
          <p:cNvPr id="15" name="TextBox 14">
            <a:extLst>
              <a:ext uri="{FF2B5EF4-FFF2-40B4-BE49-F238E27FC236}">
                <a16:creationId xmlns:a16="http://schemas.microsoft.com/office/drawing/2014/main" id="{3E11A7BC-FC88-4935-9A33-4809C7FE8A8A}"/>
              </a:ext>
            </a:extLst>
          </p:cNvPr>
          <p:cNvSpPr txBox="1"/>
          <p:nvPr/>
        </p:nvSpPr>
        <p:spPr>
          <a:xfrm>
            <a:off x="98854" y="673058"/>
            <a:ext cx="120931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предложения, употребив вместо многоточия слова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учиться</a:t>
            </a:r>
            <a:r>
              <a:rPr kumimoji="0" lang="ru-RU" sz="2800" b="1" i="0"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или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3823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6" name="TextBox 5">
            <a:extLst>
              <a:ext uri="{FF2B5EF4-FFF2-40B4-BE49-F238E27FC236}">
                <a16:creationId xmlns:a16="http://schemas.microsoft.com/office/drawing/2014/main" id="{125709F3-2192-425F-85A1-1FE2A2DEDC28}"/>
              </a:ext>
            </a:extLst>
          </p:cNvPr>
          <p:cNvSpPr txBox="1"/>
          <p:nvPr/>
        </p:nvSpPr>
        <p:spPr>
          <a:xfrm>
            <a:off x="276687" y="1196853"/>
            <a:ext cx="11638626" cy="541686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Специалисты нашей кафедры ... разработкой новых автоматических систем управления.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В общежитии я ... не люблю.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В Центральной государственной библиотеке ежедневно ... до 10 тысяч читателей.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По специальности он архитектор. Он... архитектурой.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Мы ... в одной спортивной секции.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У меня завтра зачёт по математике, поэтому весь вечер я буду ... дома и никуда не пойду.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В МАДИ есть курсы, на которых ... студенты, которые хотят научиться управлять автомобилем.</a:t>
            </a:r>
          </a:p>
        </p:txBody>
      </p:sp>
      <p:sp>
        <p:nvSpPr>
          <p:cNvPr id="7" name="TextBox 6">
            <a:extLst>
              <a:ext uri="{FF2B5EF4-FFF2-40B4-BE49-F238E27FC236}">
                <a16:creationId xmlns:a16="http://schemas.microsoft.com/office/drawing/2014/main" id="{8193A371-8A40-4AD0-ACFE-D3DE3E663AEF}"/>
              </a:ext>
            </a:extLst>
          </p:cNvPr>
          <p:cNvSpPr txBox="1"/>
          <p:nvPr/>
        </p:nvSpPr>
        <p:spPr>
          <a:xfrm>
            <a:off x="98854" y="673058"/>
            <a:ext cx="120931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предложения, употребив вместо многоточия слова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учиться</a:t>
            </a:r>
            <a:r>
              <a:rPr kumimoji="0" lang="ru-RU" sz="2800" b="1" i="0"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или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8274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6" name="TextBox 5">
            <a:extLst>
              <a:ext uri="{FF2B5EF4-FFF2-40B4-BE49-F238E27FC236}">
                <a16:creationId xmlns:a16="http://schemas.microsoft.com/office/drawing/2014/main" id="{125709F3-2192-425F-85A1-1FE2A2DEDC28}"/>
              </a:ext>
            </a:extLst>
          </p:cNvPr>
          <p:cNvSpPr txBox="1"/>
          <p:nvPr/>
        </p:nvSpPr>
        <p:spPr>
          <a:xfrm>
            <a:off x="276687" y="1196853"/>
            <a:ext cx="11638626" cy="541686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Специалисты нашей кафедры ... разработкой новых автоматических систем управления.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В общежитии я ... не люблю.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В Центральной государственной библиотеке ежедневно ... до 10 тысяч читателей.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По специальности он архитектор. Он... архитектурой.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Мы ... в одной спортивной секции.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У меня завтра зачёт по математике, поэтому весь вечер я буду ... дома и никуда не пойду.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В МАДИ есть курсы, на которых ... студенты, которые хотят научиться управлять автомобилем.</a:t>
            </a:r>
          </a:p>
        </p:txBody>
      </p:sp>
      <p:sp>
        <p:nvSpPr>
          <p:cNvPr id="5" name="TextBox 4">
            <a:extLst>
              <a:ext uri="{FF2B5EF4-FFF2-40B4-BE49-F238E27FC236}">
                <a16:creationId xmlns:a16="http://schemas.microsoft.com/office/drawing/2014/main" id="{7FECE5AD-5E3E-47F4-8569-06C700944FF2}"/>
              </a:ext>
            </a:extLst>
          </p:cNvPr>
          <p:cNvSpPr txBox="1"/>
          <p:nvPr/>
        </p:nvSpPr>
        <p:spPr>
          <a:xfrm>
            <a:off x="4430281" y="1051437"/>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занимаются</a:t>
            </a:r>
          </a:p>
        </p:txBody>
      </p:sp>
      <p:sp>
        <p:nvSpPr>
          <p:cNvPr id="8" name="TextBox 7">
            <a:extLst>
              <a:ext uri="{FF2B5EF4-FFF2-40B4-BE49-F238E27FC236}">
                <a16:creationId xmlns:a16="http://schemas.microsoft.com/office/drawing/2014/main" id="{7BEB640D-4995-4BB5-8F55-5FDDFD901020}"/>
              </a:ext>
            </a:extLst>
          </p:cNvPr>
          <p:cNvSpPr txBox="1"/>
          <p:nvPr/>
        </p:nvSpPr>
        <p:spPr>
          <a:xfrm>
            <a:off x="37069" y="487264"/>
            <a:ext cx="120931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предложения, употребив вместо многоточия слова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учиться</a:t>
            </a:r>
            <a:r>
              <a:rPr kumimoji="0" lang="ru-RU" sz="2800" b="1" i="0"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или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5143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6" name="TextBox 5">
            <a:extLst>
              <a:ext uri="{FF2B5EF4-FFF2-40B4-BE49-F238E27FC236}">
                <a16:creationId xmlns:a16="http://schemas.microsoft.com/office/drawing/2014/main" id="{125709F3-2192-425F-85A1-1FE2A2DEDC28}"/>
              </a:ext>
            </a:extLst>
          </p:cNvPr>
          <p:cNvSpPr txBox="1"/>
          <p:nvPr/>
        </p:nvSpPr>
        <p:spPr>
          <a:xfrm>
            <a:off x="276687" y="1196853"/>
            <a:ext cx="11638626" cy="541686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Специалисты нашей кафедры ... разработкой новых автоматических систем управления.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В общежитии я ... не люблю.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В Центральной государственной библиотеке ежедневно ... до 10 тысяч читателей.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По специальности он архитектор. Он... архитектурой.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Мы ... в одной спортивной секции.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У меня завтра зачёт по математике, поэтому весь вечер я буду ... дома и никуда не пойду.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В МАДИ есть курсы, на которых ... студенты, которые хотят научиться управлять автомобилем.</a:t>
            </a:r>
          </a:p>
        </p:txBody>
      </p:sp>
      <p:sp>
        <p:nvSpPr>
          <p:cNvPr id="5" name="TextBox 4">
            <a:extLst>
              <a:ext uri="{FF2B5EF4-FFF2-40B4-BE49-F238E27FC236}">
                <a16:creationId xmlns:a16="http://schemas.microsoft.com/office/drawing/2014/main" id="{7FECE5AD-5E3E-47F4-8569-06C700944FF2}"/>
              </a:ext>
            </a:extLst>
          </p:cNvPr>
          <p:cNvSpPr txBox="1"/>
          <p:nvPr/>
        </p:nvSpPr>
        <p:spPr>
          <a:xfrm>
            <a:off x="4380854" y="984018"/>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занимаются</a:t>
            </a:r>
          </a:p>
        </p:txBody>
      </p:sp>
      <p:sp>
        <p:nvSpPr>
          <p:cNvPr id="7" name="TextBox 6">
            <a:extLst>
              <a:ext uri="{FF2B5EF4-FFF2-40B4-BE49-F238E27FC236}">
                <a16:creationId xmlns:a16="http://schemas.microsoft.com/office/drawing/2014/main" id="{A6FC7877-DE94-4A29-9C17-30267EED2394}"/>
              </a:ext>
            </a:extLst>
          </p:cNvPr>
          <p:cNvSpPr txBox="1"/>
          <p:nvPr/>
        </p:nvSpPr>
        <p:spPr>
          <a:xfrm>
            <a:off x="2350576" y="1951208"/>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заниматься</a:t>
            </a:r>
          </a:p>
        </p:txBody>
      </p:sp>
      <p:sp>
        <p:nvSpPr>
          <p:cNvPr id="9" name="TextBox 8">
            <a:extLst>
              <a:ext uri="{FF2B5EF4-FFF2-40B4-BE49-F238E27FC236}">
                <a16:creationId xmlns:a16="http://schemas.microsoft.com/office/drawing/2014/main" id="{B008BB67-B673-4CC8-86E6-E382F6BEFE2A}"/>
              </a:ext>
            </a:extLst>
          </p:cNvPr>
          <p:cNvSpPr txBox="1"/>
          <p:nvPr/>
        </p:nvSpPr>
        <p:spPr>
          <a:xfrm>
            <a:off x="37069" y="487264"/>
            <a:ext cx="120931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предложения, употребив вместо многоточия слова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учиться</a:t>
            </a:r>
            <a:r>
              <a:rPr kumimoji="0" lang="ru-RU" sz="2800" b="1" i="0"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или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459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6" name="TextBox 5">
            <a:extLst>
              <a:ext uri="{FF2B5EF4-FFF2-40B4-BE49-F238E27FC236}">
                <a16:creationId xmlns:a16="http://schemas.microsoft.com/office/drawing/2014/main" id="{125709F3-2192-425F-85A1-1FE2A2DEDC28}"/>
              </a:ext>
            </a:extLst>
          </p:cNvPr>
          <p:cNvSpPr txBox="1"/>
          <p:nvPr/>
        </p:nvSpPr>
        <p:spPr>
          <a:xfrm>
            <a:off x="276687" y="1196853"/>
            <a:ext cx="11638626" cy="541686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Специалисты нашей кафедры ... разработкой новых автоматических систем управления.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В общежитии я ... не люблю.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В Центральной государственной библиотеке ежедневно ... до 10 тысяч читателей.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По специальности он архитектор. Он... архитектурой.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Мы ... в одной спортивной секции.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У меня завтра зачёт по математике, поэтому весь вечер я буду ... дома и никуда не пойду.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В МАДИ есть курсы, на которых ... студенты, которые хотят научиться управлять автомобилем.</a:t>
            </a:r>
          </a:p>
        </p:txBody>
      </p:sp>
      <p:sp>
        <p:nvSpPr>
          <p:cNvPr id="5" name="TextBox 4">
            <a:extLst>
              <a:ext uri="{FF2B5EF4-FFF2-40B4-BE49-F238E27FC236}">
                <a16:creationId xmlns:a16="http://schemas.microsoft.com/office/drawing/2014/main" id="{7FECE5AD-5E3E-47F4-8569-06C700944FF2}"/>
              </a:ext>
            </a:extLst>
          </p:cNvPr>
          <p:cNvSpPr txBox="1"/>
          <p:nvPr/>
        </p:nvSpPr>
        <p:spPr>
          <a:xfrm>
            <a:off x="4380854" y="1005924"/>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занимаются</a:t>
            </a:r>
          </a:p>
        </p:txBody>
      </p:sp>
      <p:sp>
        <p:nvSpPr>
          <p:cNvPr id="7" name="TextBox 6">
            <a:extLst>
              <a:ext uri="{FF2B5EF4-FFF2-40B4-BE49-F238E27FC236}">
                <a16:creationId xmlns:a16="http://schemas.microsoft.com/office/drawing/2014/main" id="{A6FC7877-DE94-4A29-9C17-30267EED2394}"/>
              </a:ext>
            </a:extLst>
          </p:cNvPr>
          <p:cNvSpPr txBox="1"/>
          <p:nvPr/>
        </p:nvSpPr>
        <p:spPr>
          <a:xfrm>
            <a:off x="2350576" y="1951208"/>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заниматься</a:t>
            </a:r>
          </a:p>
        </p:txBody>
      </p:sp>
      <p:sp>
        <p:nvSpPr>
          <p:cNvPr id="8" name="TextBox 7">
            <a:extLst>
              <a:ext uri="{FF2B5EF4-FFF2-40B4-BE49-F238E27FC236}">
                <a16:creationId xmlns:a16="http://schemas.microsoft.com/office/drawing/2014/main" id="{3314D25F-C874-428F-BD6A-1BD5296CF7C5}"/>
              </a:ext>
            </a:extLst>
          </p:cNvPr>
          <p:cNvSpPr txBox="1"/>
          <p:nvPr/>
        </p:nvSpPr>
        <p:spPr>
          <a:xfrm>
            <a:off x="8410414" y="2320540"/>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занимаются</a:t>
            </a:r>
          </a:p>
        </p:txBody>
      </p:sp>
      <p:sp>
        <p:nvSpPr>
          <p:cNvPr id="10" name="TextBox 9">
            <a:extLst>
              <a:ext uri="{FF2B5EF4-FFF2-40B4-BE49-F238E27FC236}">
                <a16:creationId xmlns:a16="http://schemas.microsoft.com/office/drawing/2014/main" id="{C81E7D8F-478E-4459-9294-83411EF8F8E4}"/>
              </a:ext>
            </a:extLst>
          </p:cNvPr>
          <p:cNvSpPr txBox="1"/>
          <p:nvPr/>
        </p:nvSpPr>
        <p:spPr>
          <a:xfrm>
            <a:off x="37069" y="487264"/>
            <a:ext cx="120931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предложения, употребив вместо многоточия слова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учиться</a:t>
            </a:r>
            <a:r>
              <a:rPr kumimoji="0" lang="ru-RU" sz="2800" b="1" i="0"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или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3153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6" name="TextBox 5">
            <a:extLst>
              <a:ext uri="{FF2B5EF4-FFF2-40B4-BE49-F238E27FC236}">
                <a16:creationId xmlns:a16="http://schemas.microsoft.com/office/drawing/2014/main" id="{125709F3-2192-425F-85A1-1FE2A2DEDC28}"/>
              </a:ext>
            </a:extLst>
          </p:cNvPr>
          <p:cNvSpPr txBox="1"/>
          <p:nvPr/>
        </p:nvSpPr>
        <p:spPr>
          <a:xfrm>
            <a:off x="276687" y="1196853"/>
            <a:ext cx="11638626" cy="541686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Специалисты нашей кафедры ... разработкой новых автоматических систем управления.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В общежитии я ... не люблю.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В Центральной государственной библиотеке ежедневно ... до 10 тысяч читателей.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По специальности он архитектор. Он... архитектурой.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Мы ... в одной спортивной секции.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У меня завтра зачёт по математике, поэтому весь вечер я буду ... дома и никуда не пойду.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В МАДИ есть курсы, на которых ... студенты, которые хотят научиться управлять автомобилем.</a:t>
            </a:r>
          </a:p>
        </p:txBody>
      </p:sp>
      <p:sp>
        <p:nvSpPr>
          <p:cNvPr id="5" name="TextBox 4">
            <a:extLst>
              <a:ext uri="{FF2B5EF4-FFF2-40B4-BE49-F238E27FC236}">
                <a16:creationId xmlns:a16="http://schemas.microsoft.com/office/drawing/2014/main" id="{7FECE5AD-5E3E-47F4-8569-06C700944FF2}"/>
              </a:ext>
            </a:extLst>
          </p:cNvPr>
          <p:cNvSpPr txBox="1"/>
          <p:nvPr/>
        </p:nvSpPr>
        <p:spPr>
          <a:xfrm>
            <a:off x="4380854" y="1012187"/>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занимаются</a:t>
            </a:r>
          </a:p>
        </p:txBody>
      </p:sp>
      <p:sp>
        <p:nvSpPr>
          <p:cNvPr id="7" name="TextBox 6">
            <a:extLst>
              <a:ext uri="{FF2B5EF4-FFF2-40B4-BE49-F238E27FC236}">
                <a16:creationId xmlns:a16="http://schemas.microsoft.com/office/drawing/2014/main" id="{A6FC7877-DE94-4A29-9C17-30267EED2394}"/>
              </a:ext>
            </a:extLst>
          </p:cNvPr>
          <p:cNvSpPr txBox="1"/>
          <p:nvPr/>
        </p:nvSpPr>
        <p:spPr>
          <a:xfrm>
            <a:off x="2350576" y="1951208"/>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заниматься</a:t>
            </a:r>
          </a:p>
        </p:txBody>
      </p:sp>
      <p:sp>
        <p:nvSpPr>
          <p:cNvPr id="8" name="TextBox 7">
            <a:extLst>
              <a:ext uri="{FF2B5EF4-FFF2-40B4-BE49-F238E27FC236}">
                <a16:creationId xmlns:a16="http://schemas.microsoft.com/office/drawing/2014/main" id="{3314D25F-C874-428F-BD6A-1BD5296CF7C5}"/>
              </a:ext>
            </a:extLst>
          </p:cNvPr>
          <p:cNvSpPr txBox="1"/>
          <p:nvPr/>
        </p:nvSpPr>
        <p:spPr>
          <a:xfrm>
            <a:off x="8410414" y="2320540"/>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занимаются</a:t>
            </a:r>
          </a:p>
        </p:txBody>
      </p:sp>
      <p:sp>
        <p:nvSpPr>
          <p:cNvPr id="9" name="TextBox 8">
            <a:extLst>
              <a:ext uri="{FF2B5EF4-FFF2-40B4-BE49-F238E27FC236}">
                <a16:creationId xmlns:a16="http://schemas.microsoft.com/office/drawing/2014/main" id="{0D02DF43-D8F8-4BA8-9BC1-ADED19004C6F}"/>
              </a:ext>
            </a:extLst>
          </p:cNvPr>
          <p:cNvSpPr txBox="1"/>
          <p:nvPr/>
        </p:nvSpPr>
        <p:spPr>
          <a:xfrm>
            <a:off x="5636217" y="3408566"/>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занимается</a:t>
            </a:r>
          </a:p>
        </p:txBody>
      </p:sp>
      <p:sp>
        <p:nvSpPr>
          <p:cNvPr id="11" name="TextBox 10">
            <a:extLst>
              <a:ext uri="{FF2B5EF4-FFF2-40B4-BE49-F238E27FC236}">
                <a16:creationId xmlns:a16="http://schemas.microsoft.com/office/drawing/2014/main" id="{3CC22DC2-1D18-43FE-B7D7-F9DF39A515A6}"/>
              </a:ext>
            </a:extLst>
          </p:cNvPr>
          <p:cNvSpPr txBox="1"/>
          <p:nvPr/>
        </p:nvSpPr>
        <p:spPr>
          <a:xfrm>
            <a:off x="37068" y="487264"/>
            <a:ext cx="1222299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предложения, употребив вместо многоточия слова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учиться</a:t>
            </a:r>
            <a:r>
              <a:rPr kumimoji="0" lang="ru-RU" sz="2800" b="1" i="0"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или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7151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6" name="TextBox 5">
            <a:extLst>
              <a:ext uri="{FF2B5EF4-FFF2-40B4-BE49-F238E27FC236}">
                <a16:creationId xmlns:a16="http://schemas.microsoft.com/office/drawing/2014/main" id="{125709F3-2192-425F-85A1-1FE2A2DEDC28}"/>
              </a:ext>
            </a:extLst>
          </p:cNvPr>
          <p:cNvSpPr txBox="1"/>
          <p:nvPr/>
        </p:nvSpPr>
        <p:spPr>
          <a:xfrm>
            <a:off x="276687" y="1196853"/>
            <a:ext cx="11638626" cy="541686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Специалисты нашей кафедры ... разработкой новых автоматических систем управления.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В общежитии я ... не люблю.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В Центральной государственной библиотеке ежедневно ... до 10 тысяч читателей.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По специальности он архитектор. Он... архитектурой.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Мы ... в одной спортивной секции.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У меня завтра зачёт по математике, поэтому весь вечер я буду ... дома и никуда не пойду.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В МАДИ есть курсы, на которых ... студенты, которые хотят научиться управлять автомобилем.</a:t>
            </a:r>
          </a:p>
        </p:txBody>
      </p:sp>
      <p:sp>
        <p:nvSpPr>
          <p:cNvPr id="5" name="TextBox 4">
            <a:extLst>
              <a:ext uri="{FF2B5EF4-FFF2-40B4-BE49-F238E27FC236}">
                <a16:creationId xmlns:a16="http://schemas.microsoft.com/office/drawing/2014/main" id="{7FECE5AD-5E3E-47F4-8569-06C700944FF2}"/>
              </a:ext>
            </a:extLst>
          </p:cNvPr>
          <p:cNvSpPr txBox="1"/>
          <p:nvPr/>
        </p:nvSpPr>
        <p:spPr>
          <a:xfrm>
            <a:off x="4380854" y="1012187"/>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занимаются</a:t>
            </a:r>
          </a:p>
        </p:txBody>
      </p:sp>
      <p:sp>
        <p:nvSpPr>
          <p:cNvPr id="7" name="TextBox 6">
            <a:extLst>
              <a:ext uri="{FF2B5EF4-FFF2-40B4-BE49-F238E27FC236}">
                <a16:creationId xmlns:a16="http://schemas.microsoft.com/office/drawing/2014/main" id="{A6FC7877-DE94-4A29-9C17-30267EED2394}"/>
              </a:ext>
            </a:extLst>
          </p:cNvPr>
          <p:cNvSpPr txBox="1"/>
          <p:nvPr/>
        </p:nvSpPr>
        <p:spPr>
          <a:xfrm>
            <a:off x="2350576" y="1951208"/>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заниматься</a:t>
            </a:r>
          </a:p>
        </p:txBody>
      </p:sp>
      <p:sp>
        <p:nvSpPr>
          <p:cNvPr id="8" name="TextBox 7">
            <a:extLst>
              <a:ext uri="{FF2B5EF4-FFF2-40B4-BE49-F238E27FC236}">
                <a16:creationId xmlns:a16="http://schemas.microsoft.com/office/drawing/2014/main" id="{3314D25F-C874-428F-BD6A-1BD5296CF7C5}"/>
              </a:ext>
            </a:extLst>
          </p:cNvPr>
          <p:cNvSpPr txBox="1"/>
          <p:nvPr/>
        </p:nvSpPr>
        <p:spPr>
          <a:xfrm>
            <a:off x="8410414" y="2320540"/>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занимаются</a:t>
            </a:r>
          </a:p>
        </p:txBody>
      </p:sp>
      <p:sp>
        <p:nvSpPr>
          <p:cNvPr id="9" name="TextBox 8">
            <a:extLst>
              <a:ext uri="{FF2B5EF4-FFF2-40B4-BE49-F238E27FC236}">
                <a16:creationId xmlns:a16="http://schemas.microsoft.com/office/drawing/2014/main" id="{0D02DF43-D8F8-4BA8-9BC1-ADED19004C6F}"/>
              </a:ext>
            </a:extLst>
          </p:cNvPr>
          <p:cNvSpPr txBox="1"/>
          <p:nvPr/>
        </p:nvSpPr>
        <p:spPr>
          <a:xfrm>
            <a:off x="5636217" y="3408566"/>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занимается</a:t>
            </a:r>
          </a:p>
        </p:txBody>
      </p:sp>
      <p:sp>
        <p:nvSpPr>
          <p:cNvPr id="10" name="TextBox 9">
            <a:extLst>
              <a:ext uri="{FF2B5EF4-FFF2-40B4-BE49-F238E27FC236}">
                <a16:creationId xmlns:a16="http://schemas.microsoft.com/office/drawing/2014/main" id="{D38C0A41-48EC-4F36-B7F2-607B4C97FF84}"/>
              </a:ext>
            </a:extLst>
          </p:cNvPr>
          <p:cNvSpPr txBox="1"/>
          <p:nvPr/>
        </p:nvSpPr>
        <p:spPr>
          <a:xfrm>
            <a:off x="926023" y="4020308"/>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занимаемся</a:t>
            </a:r>
          </a:p>
        </p:txBody>
      </p:sp>
      <p:sp>
        <p:nvSpPr>
          <p:cNvPr id="12" name="TextBox 11">
            <a:extLst>
              <a:ext uri="{FF2B5EF4-FFF2-40B4-BE49-F238E27FC236}">
                <a16:creationId xmlns:a16="http://schemas.microsoft.com/office/drawing/2014/main" id="{8AD93C9E-B3E9-4A4A-95E1-6D8772EF1A2C}"/>
              </a:ext>
            </a:extLst>
          </p:cNvPr>
          <p:cNvSpPr txBox="1"/>
          <p:nvPr/>
        </p:nvSpPr>
        <p:spPr>
          <a:xfrm>
            <a:off x="37068" y="487264"/>
            <a:ext cx="1240054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предложения, употребив вместо многоточия слова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учиться</a:t>
            </a:r>
            <a:r>
              <a:rPr kumimoji="0" lang="ru-RU" sz="2800" b="1" i="0"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или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49552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6" name="TextBox 5">
            <a:extLst>
              <a:ext uri="{FF2B5EF4-FFF2-40B4-BE49-F238E27FC236}">
                <a16:creationId xmlns:a16="http://schemas.microsoft.com/office/drawing/2014/main" id="{125709F3-2192-425F-85A1-1FE2A2DEDC28}"/>
              </a:ext>
            </a:extLst>
          </p:cNvPr>
          <p:cNvSpPr txBox="1"/>
          <p:nvPr/>
        </p:nvSpPr>
        <p:spPr>
          <a:xfrm>
            <a:off x="276687" y="1196853"/>
            <a:ext cx="11638626" cy="541686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Специалисты нашей кафедры ... разработкой новых автоматических систем управления.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В общежитии я ... не люблю.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В Центральной государственной библиотеке ежедневно ... до 10 тысяч читателей.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По специальности он архитектор. Он... архитектурой.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Мы ... в одной спортивной секции.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У меня завтра зачёт по математике, поэтому весь вечер я буду ... дома и никуда не пойду.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В МАДИ есть курсы, на которых ... студенты, которые хотят научиться управлять автомобилем.</a:t>
            </a:r>
          </a:p>
        </p:txBody>
      </p:sp>
      <p:sp>
        <p:nvSpPr>
          <p:cNvPr id="5" name="TextBox 4">
            <a:extLst>
              <a:ext uri="{FF2B5EF4-FFF2-40B4-BE49-F238E27FC236}">
                <a16:creationId xmlns:a16="http://schemas.microsoft.com/office/drawing/2014/main" id="{7FECE5AD-5E3E-47F4-8569-06C700944FF2}"/>
              </a:ext>
            </a:extLst>
          </p:cNvPr>
          <p:cNvSpPr txBox="1"/>
          <p:nvPr/>
        </p:nvSpPr>
        <p:spPr>
          <a:xfrm>
            <a:off x="4380854" y="960640"/>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занимаются</a:t>
            </a:r>
          </a:p>
        </p:txBody>
      </p:sp>
      <p:sp>
        <p:nvSpPr>
          <p:cNvPr id="7" name="TextBox 6">
            <a:extLst>
              <a:ext uri="{FF2B5EF4-FFF2-40B4-BE49-F238E27FC236}">
                <a16:creationId xmlns:a16="http://schemas.microsoft.com/office/drawing/2014/main" id="{A6FC7877-DE94-4A29-9C17-30267EED2394}"/>
              </a:ext>
            </a:extLst>
          </p:cNvPr>
          <p:cNvSpPr txBox="1"/>
          <p:nvPr/>
        </p:nvSpPr>
        <p:spPr>
          <a:xfrm>
            <a:off x="2350576" y="1951208"/>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заниматься</a:t>
            </a:r>
          </a:p>
        </p:txBody>
      </p:sp>
      <p:sp>
        <p:nvSpPr>
          <p:cNvPr id="8" name="TextBox 7">
            <a:extLst>
              <a:ext uri="{FF2B5EF4-FFF2-40B4-BE49-F238E27FC236}">
                <a16:creationId xmlns:a16="http://schemas.microsoft.com/office/drawing/2014/main" id="{3314D25F-C874-428F-BD6A-1BD5296CF7C5}"/>
              </a:ext>
            </a:extLst>
          </p:cNvPr>
          <p:cNvSpPr txBox="1"/>
          <p:nvPr/>
        </p:nvSpPr>
        <p:spPr>
          <a:xfrm>
            <a:off x="8410414" y="2320540"/>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занимаются</a:t>
            </a:r>
          </a:p>
        </p:txBody>
      </p:sp>
      <p:sp>
        <p:nvSpPr>
          <p:cNvPr id="9" name="TextBox 8">
            <a:extLst>
              <a:ext uri="{FF2B5EF4-FFF2-40B4-BE49-F238E27FC236}">
                <a16:creationId xmlns:a16="http://schemas.microsoft.com/office/drawing/2014/main" id="{0D02DF43-D8F8-4BA8-9BC1-ADED19004C6F}"/>
              </a:ext>
            </a:extLst>
          </p:cNvPr>
          <p:cNvSpPr txBox="1"/>
          <p:nvPr/>
        </p:nvSpPr>
        <p:spPr>
          <a:xfrm>
            <a:off x="5636217" y="3408566"/>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занимается</a:t>
            </a:r>
          </a:p>
        </p:txBody>
      </p:sp>
      <p:sp>
        <p:nvSpPr>
          <p:cNvPr id="10" name="TextBox 9">
            <a:extLst>
              <a:ext uri="{FF2B5EF4-FFF2-40B4-BE49-F238E27FC236}">
                <a16:creationId xmlns:a16="http://schemas.microsoft.com/office/drawing/2014/main" id="{D38C0A41-48EC-4F36-B7F2-607B4C97FF84}"/>
              </a:ext>
            </a:extLst>
          </p:cNvPr>
          <p:cNvSpPr txBox="1"/>
          <p:nvPr/>
        </p:nvSpPr>
        <p:spPr>
          <a:xfrm>
            <a:off x="926023" y="4020308"/>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занимаемся</a:t>
            </a:r>
          </a:p>
        </p:txBody>
      </p:sp>
      <p:sp>
        <p:nvSpPr>
          <p:cNvPr id="11" name="TextBox 10">
            <a:extLst>
              <a:ext uri="{FF2B5EF4-FFF2-40B4-BE49-F238E27FC236}">
                <a16:creationId xmlns:a16="http://schemas.microsoft.com/office/drawing/2014/main" id="{E9A2C89B-60CD-4BFB-9D33-563099B1AD4C}"/>
              </a:ext>
            </a:extLst>
          </p:cNvPr>
          <p:cNvSpPr txBox="1"/>
          <p:nvPr/>
        </p:nvSpPr>
        <p:spPr>
          <a:xfrm>
            <a:off x="9045845" y="4467130"/>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заниматься</a:t>
            </a:r>
          </a:p>
        </p:txBody>
      </p:sp>
      <p:sp>
        <p:nvSpPr>
          <p:cNvPr id="13" name="TextBox 12">
            <a:extLst>
              <a:ext uri="{FF2B5EF4-FFF2-40B4-BE49-F238E27FC236}">
                <a16:creationId xmlns:a16="http://schemas.microsoft.com/office/drawing/2014/main" id="{2C257132-BA8E-41F8-884D-655512F1809D}"/>
              </a:ext>
            </a:extLst>
          </p:cNvPr>
          <p:cNvSpPr txBox="1"/>
          <p:nvPr/>
        </p:nvSpPr>
        <p:spPr>
          <a:xfrm>
            <a:off x="37069" y="487264"/>
            <a:ext cx="120931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предложения, употребив вместо многоточия слова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учиться</a:t>
            </a:r>
            <a:r>
              <a:rPr kumimoji="0" lang="ru-RU" sz="2800" b="1" i="0"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или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7661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6" name="TextBox 5">
            <a:extLst>
              <a:ext uri="{FF2B5EF4-FFF2-40B4-BE49-F238E27FC236}">
                <a16:creationId xmlns:a16="http://schemas.microsoft.com/office/drawing/2014/main" id="{125709F3-2192-425F-85A1-1FE2A2DEDC28}"/>
              </a:ext>
            </a:extLst>
          </p:cNvPr>
          <p:cNvSpPr txBox="1"/>
          <p:nvPr/>
        </p:nvSpPr>
        <p:spPr>
          <a:xfrm>
            <a:off x="276687" y="1196853"/>
            <a:ext cx="11638626" cy="541686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Специалисты нашей кафедры ... разработкой новых автоматических систем управления.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В общежитии я ... не люблю.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В Центральной государственной библиотеке ежедневно ... до 10 тысяч читателей.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По специальности он архитектор. Он... архитектурой.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Мы ... в одной спортивной секции.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У меня завтра зачёт по математике, поэтому весь вечер я буду ... дома и никуда не пойду. </a:t>
            </a:r>
          </a:p>
          <a:p>
            <a:pPr marL="342900" marR="0" lvl="0" indent="-342900" algn="l" defTabSz="914400" rtl="0" eaLnBrk="1" fontAlgn="auto" latinLnBrk="0" hangingPunct="1">
              <a:lnSpc>
                <a:spcPct val="100000"/>
              </a:lnSpc>
              <a:spcBef>
                <a:spcPts val="1200"/>
              </a:spcBef>
              <a:spcAft>
                <a:spcPts val="0"/>
              </a:spcAft>
              <a:buClrTx/>
              <a:buSzTx/>
              <a:buFont typeface="+mj-lt"/>
              <a:buAutoNum type="arabicPeriod" startAt="8"/>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В МАДИ есть курсы, на которых ... студенты, которые хотят научиться управлять автомобилем.</a:t>
            </a:r>
          </a:p>
        </p:txBody>
      </p:sp>
      <p:sp>
        <p:nvSpPr>
          <p:cNvPr id="5" name="TextBox 4">
            <a:extLst>
              <a:ext uri="{FF2B5EF4-FFF2-40B4-BE49-F238E27FC236}">
                <a16:creationId xmlns:a16="http://schemas.microsoft.com/office/drawing/2014/main" id="{7FECE5AD-5E3E-47F4-8569-06C700944FF2}"/>
              </a:ext>
            </a:extLst>
          </p:cNvPr>
          <p:cNvSpPr txBox="1"/>
          <p:nvPr/>
        </p:nvSpPr>
        <p:spPr>
          <a:xfrm>
            <a:off x="4380854" y="967157"/>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занимаются</a:t>
            </a:r>
          </a:p>
        </p:txBody>
      </p:sp>
      <p:sp>
        <p:nvSpPr>
          <p:cNvPr id="7" name="TextBox 6">
            <a:extLst>
              <a:ext uri="{FF2B5EF4-FFF2-40B4-BE49-F238E27FC236}">
                <a16:creationId xmlns:a16="http://schemas.microsoft.com/office/drawing/2014/main" id="{A6FC7877-DE94-4A29-9C17-30267EED2394}"/>
              </a:ext>
            </a:extLst>
          </p:cNvPr>
          <p:cNvSpPr txBox="1"/>
          <p:nvPr/>
        </p:nvSpPr>
        <p:spPr>
          <a:xfrm>
            <a:off x="2350576" y="1951208"/>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заниматься</a:t>
            </a:r>
          </a:p>
        </p:txBody>
      </p:sp>
      <p:sp>
        <p:nvSpPr>
          <p:cNvPr id="8" name="TextBox 7">
            <a:extLst>
              <a:ext uri="{FF2B5EF4-FFF2-40B4-BE49-F238E27FC236}">
                <a16:creationId xmlns:a16="http://schemas.microsoft.com/office/drawing/2014/main" id="{3314D25F-C874-428F-BD6A-1BD5296CF7C5}"/>
              </a:ext>
            </a:extLst>
          </p:cNvPr>
          <p:cNvSpPr txBox="1"/>
          <p:nvPr/>
        </p:nvSpPr>
        <p:spPr>
          <a:xfrm>
            <a:off x="8410414" y="2320540"/>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занимаются</a:t>
            </a:r>
          </a:p>
        </p:txBody>
      </p:sp>
      <p:sp>
        <p:nvSpPr>
          <p:cNvPr id="9" name="TextBox 8">
            <a:extLst>
              <a:ext uri="{FF2B5EF4-FFF2-40B4-BE49-F238E27FC236}">
                <a16:creationId xmlns:a16="http://schemas.microsoft.com/office/drawing/2014/main" id="{0D02DF43-D8F8-4BA8-9BC1-ADED19004C6F}"/>
              </a:ext>
            </a:extLst>
          </p:cNvPr>
          <p:cNvSpPr txBox="1"/>
          <p:nvPr/>
        </p:nvSpPr>
        <p:spPr>
          <a:xfrm>
            <a:off x="5636217" y="3408566"/>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занимается</a:t>
            </a:r>
          </a:p>
        </p:txBody>
      </p:sp>
      <p:sp>
        <p:nvSpPr>
          <p:cNvPr id="10" name="TextBox 9">
            <a:extLst>
              <a:ext uri="{FF2B5EF4-FFF2-40B4-BE49-F238E27FC236}">
                <a16:creationId xmlns:a16="http://schemas.microsoft.com/office/drawing/2014/main" id="{D38C0A41-48EC-4F36-B7F2-607B4C97FF84}"/>
              </a:ext>
            </a:extLst>
          </p:cNvPr>
          <p:cNvSpPr txBox="1"/>
          <p:nvPr/>
        </p:nvSpPr>
        <p:spPr>
          <a:xfrm>
            <a:off x="926023" y="4020308"/>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занимаемся</a:t>
            </a:r>
          </a:p>
        </p:txBody>
      </p:sp>
      <p:sp>
        <p:nvSpPr>
          <p:cNvPr id="11" name="TextBox 10">
            <a:extLst>
              <a:ext uri="{FF2B5EF4-FFF2-40B4-BE49-F238E27FC236}">
                <a16:creationId xmlns:a16="http://schemas.microsoft.com/office/drawing/2014/main" id="{E9A2C89B-60CD-4BFB-9D33-563099B1AD4C}"/>
              </a:ext>
            </a:extLst>
          </p:cNvPr>
          <p:cNvSpPr txBox="1"/>
          <p:nvPr/>
        </p:nvSpPr>
        <p:spPr>
          <a:xfrm>
            <a:off x="9045845" y="4467130"/>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заниматься</a:t>
            </a:r>
          </a:p>
        </p:txBody>
      </p:sp>
      <p:sp>
        <p:nvSpPr>
          <p:cNvPr id="12" name="TextBox 11">
            <a:extLst>
              <a:ext uri="{FF2B5EF4-FFF2-40B4-BE49-F238E27FC236}">
                <a16:creationId xmlns:a16="http://schemas.microsoft.com/office/drawing/2014/main" id="{E52C00EA-5A8D-4426-8249-8CB876A66A1E}"/>
              </a:ext>
            </a:extLst>
          </p:cNvPr>
          <p:cNvSpPr txBox="1"/>
          <p:nvPr/>
        </p:nvSpPr>
        <p:spPr>
          <a:xfrm>
            <a:off x="5434599" y="5476481"/>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учатся</a:t>
            </a:r>
          </a:p>
        </p:txBody>
      </p:sp>
      <p:sp>
        <p:nvSpPr>
          <p:cNvPr id="13" name="TextBox 12">
            <a:extLst>
              <a:ext uri="{FF2B5EF4-FFF2-40B4-BE49-F238E27FC236}">
                <a16:creationId xmlns:a16="http://schemas.microsoft.com/office/drawing/2014/main" id="{F44C4A1A-AD84-4635-8D68-F3F131121E1A}"/>
              </a:ext>
            </a:extLst>
          </p:cNvPr>
          <p:cNvSpPr txBox="1"/>
          <p:nvPr/>
        </p:nvSpPr>
        <p:spPr>
          <a:xfrm>
            <a:off x="4065722" y="5476481"/>
            <a:ext cx="2030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занимаются</a:t>
            </a:r>
          </a:p>
        </p:txBody>
      </p:sp>
      <p:sp>
        <p:nvSpPr>
          <p:cNvPr id="15" name="TextBox 14">
            <a:extLst>
              <a:ext uri="{FF2B5EF4-FFF2-40B4-BE49-F238E27FC236}">
                <a16:creationId xmlns:a16="http://schemas.microsoft.com/office/drawing/2014/main" id="{8F0C7A82-831E-4A17-A4DB-AE0FB3CA95C9}"/>
              </a:ext>
            </a:extLst>
          </p:cNvPr>
          <p:cNvSpPr txBox="1"/>
          <p:nvPr/>
        </p:nvSpPr>
        <p:spPr>
          <a:xfrm>
            <a:off x="37068" y="487264"/>
            <a:ext cx="1234728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предложения, употребив вместо многоточия слова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учиться</a:t>
            </a:r>
            <a:r>
              <a:rPr kumimoji="0" lang="ru-RU" sz="2800" b="1" i="0"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или </a:t>
            </a:r>
            <a:r>
              <a:rPr kumimoji="0" lang="ru-RU" sz="28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a:t>
            </a:r>
            <a:r>
              <a:rPr kumimoji="0" lang="ru-RU"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6ECDEF7B-9E73-5E66-8E0F-C239FFD36C9B}"/>
              </a:ext>
            </a:extLst>
          </p:cNvPr>
          <p:cNvSpPr txBox="1"/>
          <p:nvPr/>
        </p:nvSpPr>
        <p:spPr>
          <a:xfrm>
            <a:off x="4380854" y="6180881"/>
            <a:ext cx="391819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посещают курсы, тратят время, чтобы научиться…</a:t>
            </a:r>
          </a:p>
        </p:txBody>
      </p:sp>
      <p:sp>
        <p:nvSpPr>
          <p:cNvPr id="4" name="TextBox 3">
            <a:extLst>
              <a:ext uri="{FF2B5EF4-FFF2-40B4-BE49-F238E27FC236}">
                <a16:creationId xmlns:a16="http://schemas.microsoft.com/office/drawing/2014/main" id="{4C4C6C95-4FC2-BD57-352F-3586FCD33CEC}"/>
              </a:ext>
            </a:extLst>
          </p:cNvPr>
          <p:cNvSpPr txBox="1"/>
          <p:nvPr/>
        </p:nvSpPr>
        <p:spPr>
          <a:xfrm>
            <a:off x="6582478" y="5231990"/>
            <a:ext cx="450255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курсы выдадут документ, который позволит управлять автомобилем</a:t>
            </a:r>
          </a:p>
        </p:txBody>
      </p:sp>
    </p:spTree>
    <p:extLst>
      <p:ext uri="{BB962C8B-B14F-4D97-AF65-F5344CB8AC3E}">
        <p14:creationId xmlns:p14="http://schemas.microsoft.com/office/powerpoint/2010/main" val="2905269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A3086-DF48-0AF3-AF84-37A0995C1EE0}"/>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F9D0AF-5084-0812-74C2-D74F6013BB2B}"/>
              </a:ext>
            </a:extLst>
          </p:cNvPr>
          <p:cNvSpPr>
            <a:spLocks noGrp="1"/>
          </p:cNvSpPr>
          <p:nvPr>
            <p:ph type="title"/>
          </p:nvPr>
        </p:nvSpPr>
        <p:spPr>
          <a:xfrm>
            <a:off x="0" y="0"/>
            <a:ext cx="10515600" cy="1325563"/>
          </a:xfrm>
        </p:spPr>
        <p:txBody>
          <a:bodyPr/>
          <a:lstStyle/>
          <a:p>
            <a:r>
              <a:rPr lang="ru-RU" dirty="0"/>
              <a:t>ЗАНИМАТЬСЯ </a:t>
            </a:r>
            <a:r>
              <a:rPr lang="ru-RU" i="1" dirty="0" err="1"/>
              <a:t>нсв</a:t>
            </a:r>
            <a:endParaRPr lang="ru-RU" i="1" dirty="0"/>
          </a:p>
        </p:txBody>
      </p:sp>
      <p:sp>
        <p:nvSpPr>
          <p:cNvPr id="3" name="Объект 2">
            <a:extLst>
              <a:ext uri="{FF2B5EF4-FFF2-40B4-BE49-F238E27FC236}">
                <a16:creationId xmlns:a16="http://schemas.microsoft.com/office/drawing/2014/main" id="{3A63ED8D-8DC7-379B-03FB-DC699DCA7248}"/>
              </a:ext>
            </a:extLst>
          </p:cNvPr>
          <p:cNvSpPr>
            <a:spLocks noGrp="1"/>
          </p:cNvSpPr>
          <p:nvPr>
            <p:ph idx="1"/>
          </p:nvPr>
        </p:nvSpPr>
        <p:spPr>
          <a:xfrm>
            <a:off x="4414777" y="62335"/>
            <a:ext cx="3143491" cy="2526456"/>
          </a:xfrm>
        </p:spPr>
        <p:txBody>
          <a:bodyPr>
            <a:normAutofit fontScale="77500" lnSpcReduction="20000"/>
          </a:bodyPr>
          <a:lstStyle/>
          <a:p>
            <a:pPr marL="0" indent="0">
              <a:buNone/>
            </a:pPr>
            <a:r>
              <a:rPr lang="ru-RU" dirty="0"/>
              <a:t>НАСТ.ВРЕМЯ</a:t>
            </a:r>
          </a:p>
          <a:p>
            <a:r>
              <a:rPr lang="ru-RU" dirty="0"/>
              <a:t>я занимаюсь</a:t>
            </a:r>
          </a:p>
          <a:p>
            <a:r>
              <a:rPr lang="ru-RU" dirty="0"/>
              <a:t>ты занимаешься</a:t>
            </a:r>
          </a:p>
          <a:p>
            <a:r>
              <a:rPr lang="ru-RU" dirty="0"/>
              <a:t>он занимается</a:t>
            </a:r>
          </a:p>
          <a:p>
            <a:r>
              <a:rPr lang="ru-RU" dirty="0"/>
              <a:t>мы занимаемся</a:t>
            </a:r>
          </a:p>
          <a:p>
            <a:r>
              <a:rPr lang="ru-RU" dirty="0"/>
              <a:t>вы занимаетесь</a:t>
            </a:r>
          </a:p>
          <a:p>
            <a:r>
              <a:rPr lang="ru-RU" dirty="0"/>
              <a:t>они занимаются</a:t>
            </a:r>
          </a:p>
        </p:txBody>
      </p:sp>
      <p:sp>
        <p:nvSpPr>
          <p:cNvPr id="4" name="TextBox 3">
            <a:extLst>
              <a:ext uri="{FF2B5EF4-FFF2-40B4-BE49-F238E27FC236}">
                <a16:creationId xmlns:a16="http://schemas.microsoft.com/office/drawing/2014/main" id="{F24816C4-1004-CCD0-C4A1-AFE9160614CD}"/>
              </a:ext>
            </a:extLst>
          </p:cNvPr>
          <p:cNvSpPr txBox="1"/>
          <p:nvPr/>
        </p:nvSpPr>
        <p:spPr>
          <a:xfrm>
            <a:off x="6950597" y="19497"/>
            <a:ext cx="3622876"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БУД.ВРЕМЯ</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я буду заниматься</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ты будешь заниматься</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он будет заниматься</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она будет заниматься</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мы будем заниматься</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вы будете заниматься</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они будут заниматься</a:t>
            </a:r>
          </a:p>
        </p:txBody>
      </p:sp>
      <p:sp>
        <p:nvSpPr>
          <p:cNvPr id="5" name="TextBox 4">
            <a:extLst>
              <a:ext uri="{FF2B5EF4-FFF2-40B4-BE49-F238E27FC236}">
                <a16:creationId xmlns:a16="http://schemas.microsoft.com/office/drawing/2014/main" id="{C5CBA330-424F-DE49-8CB7-819E9C16ACD7}"/>
              </a:ext>
            </a:extLst>
          </p:cNvPr>
          <p:cNvSpPr txBox="1"/>
          <p:nvPr/>
        </p:nvSpPr>
        <p:spPr>
          <a:xfrm>
            <a:off x="931279" y="1136540"/>
            <a:ext cx="2500132"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ПРОШ</a:t>
            </a:r>
            <a:r>
              <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ВРЕМЯ</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он занимался</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она занималась</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оно занималось</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они занимались</a:t>
            </a:r>
          </a:p>
        </p:txBody>
      </p:sp>
      <p:sp>
        <p:nvSpPr>
          <p:cNvPr id="6" name="Заголовок 1">
            <a:extLst>
              <a:ext uri="{FF2B5EF4-FFF2-40B4-BE49-F238E27FC236}">
                <a16:creationId xmlns:a16="http://schemas.microsoft.com/office/drawing/2014/main" id="{ABAE74C8-D948-13A0-9FBD-A658DC5BA44B}"/>
              </a:ext>
            </a:extLst>
          </p:cNvPr>
          <p:cNvSpPr txBox="1">
            <a:spLocks/>
          </p:cNvSpPr>
          <p:nvPr/>
        </p:nvSpPr>
        <p:spPr>
          <a:xfrm>
            <a:off x="101761" y="3364546"/>
            <a:ext cx="337305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Light" panose="020F0302020204030204"/>
                <a:ea typeface="+mj-ea"/>
                <a:cs typeface="+mj-cs"/>
              </a:rPr>
              <a:t>ЗАНЯТЬСЯ </a:t>
            </a:r>
            <a:r>
              <a:rPr kumimoji="0" lang="ru-RU" sz="4400" b="0" i="1" u="none" strike="noStrike" kern="1200" cap="none" spc="0" normalizeH="0" baseline="0" noProof="0" dirty="0" err="1">
                <a:ln>
                  <a:noFill/>
                </a:ln>
                <a:solidFill>
                  <a:prstClr val="black"/>
                </a:solidFill>
                <a:effectLst/>
                <a:uLnTx/>
                <a:uFillTx/>
                <a:latin typeface="Calibri Light" panose="020F0302020204030204"/>
                <a:ea typeface="+mj-ea"/>
                <a:cs typeface="+mj-cs"/>
              </a:rPr>
              <a:t>св</a:t>
            </a:r>
            <a:endParaRPr kumimoji="0" lang="ru-RU" sz="4400" b="0" i="1"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7" name="TextBox 6">
            <a:extLst>
              <a:ext uri="{FF2B5EF4-FFF2-40B4-BE49-F238E27FC236}">
                <a16:creationId xmlns:a16="http://schemas.microsoft.com/office/drawing/2014/main" id="{EE77E85F-6B63-FF62-FD11-926A6138887E}"/>
              </a:ext>
            </a:extLst>
          </p:cNvPr>
          <p:cNvSpPr txBox="1"/>
          <p:nvPr/>
        </p:nvSpPr>
        <p:spPr>
          <a:xfrm>
            <a:off x="101761" y="4765992"/>
            <a:ext cx="3136740"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ПРОШ.ВРЕМЯ</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он занялся</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она занялась</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оно занялось</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они занялись</a:t>
            </a:r>
          </a:p>
        </p:txBody>
      </p:sp>
      <p:sp>
        <p:nvSpPr>
          <p:cNvPr id="8" name="TextBox 7">
            <a:extLst>
              <a:ext uri="{FF2B5EF4-FFF2-40B4-BE49-F238E27FC236}">
                <a16:creationId xmlns:a16="http://schemas.microsoft.com/office/drawing/2014/main" id="{92C664D4-8753-A454-49EF-5D1431507079}"/>
              </a:ext>
            </a:extLst>
          </p:cNvPr>
          <p:cNvSpPr txBox="1"/>
          <p:nvPr/>
        </p:nvSpPr>
        <p:spPr>
          <a:xfrm>
            <a:off x="3266473" y="4714138"/>
            <a:ext cx="1527858" cy="18774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НАСТ. ВРЕМЯ</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НЕТ</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E16F424C-2F51-8EC4-675C-3F6CDC66ED4F}"/>
              </a:ext>
            </a:extLst>
          </p:cNvPr>
          <p:cNvSpPr txBox="1"/>
          <p:nvPr/>
        </p:nvSpPr>
        <p:spPr>
          <a:xfrm>
            <a:off x="5451195" y="4027328"/>
            <a:ext cx="3892952"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БУД. ВРЕМЯ</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я займусь</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ты займёшься</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он/она/оно займётся</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мы займёмся</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вы займётесь</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они займутся</a:t>
            </a:r>
          </a:p>
        </p:txBody>
      </p:sp>
      <p:sp>
        <p:nvSpPr>
          <p:cNvPr id="10" name="TextBox 9">
            <a:extLst>
              <a:ext uri="{FF2B5EF4-FFF2-40B4-BE49-F238E27FC236}">
                <a16:creationId xmlns:a16="http://schemas.microsoft.com/office/drawing/2014/main" id="{478F8B21-F205-7D5A-977B-9CDA60C8E7AE}"/>
              </a:ext>
            </a:extLst>
          </p:cNvPr>
          <p:cNvSpPr txBox="1"/>
          <p:nvPr/>
        </p:nvSpPr>
        <p:spPr>
          <a:xfrm>
            <a:off x="9144000" y="4294208"/>
            <a:ext cx="2696901"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ДЕЕПРИЧАСТИЕ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занявшись</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ПРИЧАСТИЕ</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занявшийся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аяся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ИМЕРАТИВ</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займись, займитесь</a:t>
            </a:r>
          </a:p>
        </p:txBody>
      </p:sp>
      <p:sp>
        <p:nvSpPr>
          <p:cNvPr id="11" name="TextBox 10">
            <a:extLst>
              <a:ext uri="{FF2B5EF4-FFF2-40B4-BE49-F238E27FC236}">
                <a16:creationId xmlns:a16="http://schemas.microsoft.com/office/drawing/2014/main" id="{904DCA9A-A81E-52BE-8805-3D53B3612C89}"/>
              </a:ext>
            </a:extLst>
          </p:cNvPr>
          <p:cNvSpPr txBox="1"/>
          <p:nvPr/>
        </p:nvSpPr>
        <p:spPr>
          <a:xfrm>
            <a:off x="5775768" y="2613868"/>
            <a:ext cx="641623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ДЕЕПРИЧАСТИЕ занимаясь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ПРИЧАСТИЕ занимающийся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аяся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занимавшийся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ИМПЕРАТИВ занимайся, занимайтесь</a:t>
            </a:r>
          </a:p>
        </p:txBody>
      </p:sp>
    </p:spTree>
    <p:extLst>
      <p:ext uri="{BB962C8B-B14F-4D97-AF65-F5344CB8AC3E}">
        <p14:creationId xmlns:p14="http://schemas.microsoft.com/office/powerpoint/2010/main" val="3347758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3CC3620-2DE2-B72B-ABF1-1BD0185E6816}"/>
              </a:ext>
            </a:extLst>
          </p:cNvPr>
          <p:cNvSpPr>
            <a:spLocks noGrp="1"/>
          </p:cNvSpPr>
          <p:nvPr>
            <p:ph idx="1"/>
          </p:nvPr>
        </p:nvSpPr>
        <p:spPr>
          <a:xfrm>
            <a:off x="838200" y="405114"/>
            <a:ext cx="10515600" cy="6169306"/>
          </a:xfrm>
        </p:spPr>
        <p:txBody>
          <a:bodyPr>
            <a:normAutofit/>
          </a:bodyPr>
          <a:lstStyle/>
          <a:p>
            <a:pPr>
              <a:lnSpc>
                <a:spcPct val="200000"/>
              </a:lnSpc>
            </a:pPr>
            <a:r>
              <a:rPr lang="ru-RU" sz="3600" dirty="0"/>
              <a:t>УЧИТЬ</a:t>
            </a:r>
            <a:r>
              <a:rPr lang="ru-RU" sz="3600" b="1" dirty="0">
                <a:solidFill>
                  <a:srgbClr val="FF0000"/>
                </a:solidFill>
              </a:rPr>
              <a:t>СЯ</a:t>
            </a:r>
            <a:r>
              <a:rPr lang="ru-RU" sz="3600" dirty="0"/>
              <a:t> где, сколько, как, когда, с кем, </a:t>
            </a:r>
            <a:r>
              <a:rPr lang="ru-RU" sz="3600" b="1" u="sng" dirty="0">
                <a:effectLst>
                  <a:outerShdw blurRad="38100" dist="38100" dir="2700000" algn="tl">
                    <a:srgbClr val="000000">
                      <a:alpha val="43137"/>
                    </a:srgbClr>
                  </a:outerShdw>
                </a:effectLst>
              </a:rPr>
              <a:t>чему</a:t>
            </a:r>
            <a:r>
              <a:rPr lang="ru-RU" sz="3600" dirty="0"/>
              <a:t> …..</a:t>
            </a:r>
          </a:p>
          <a:p>
            <a:pPr>
              <a:lnSpc>
                <a:spcPct val="200000"/>
              </a:lnSpc>
            </a:pPr>
            <a:r>
              <a:rPr lang="ru-RU" sz="3600" dirty="0"/>
              <a:t>УЧИТЬ </a:t>
            </a:r>
            <a:r>
              <a:rPr lang="ru-RU" sz="3600" b="1" u="sng" dirty="0">
                <a:solidFill>
                  <a:srgbClr val="00B050"/>
                </a:solidFill>
                <a:effectLst>
                  <a:outerShdw blurRad="38100" dist="38100" dir="2700000" algn="tl">
                    <a:srgbClr val="000000">
                      <a:alpha val="43137"/>
                    </a:srgbClr>
                  </a:outerShdw>
                </a:effectLst>
              </a:rPr>
              <a:t>что</a:t>
            </a:r>
            <a:r>
              <a:rPr lang="ru-RU" sz="3600" b="1" dirty="0"/>
              <a:t>/</a:t>
            </a:r>
            <a:r>
              <a:rPr lang="ru-RU" sz="3600" b="1" u="sng" dirty="0">
                <a:solidFill>
                  <a:srgbClr val="00B050"/>
                </a:solidFill>
                <a:effectLst>
                  <a:outerShdw blurRad="38100" dist="38100" dir="2700000" algn="tl">
                    <a:srgbClr val="000000">
                      <a:alpha val="43137"/>
                    </a:srgbClr>
                  </a:outerShdw>
                </a:effectLst>
              </a:rPr>
              <a:t>кого</a:t>
            </a:r>
            <a:r>
              <a:rPr lang="ru-RU" sz="3600" dirty="0"/>
              <a:t>, </a:t>
            </a:r>
            <a:r>
              <a:rPr lang="ru-RU" sz="3600" b="1" u="sng" dirty="0">
                <a:effectLst>
                  <a:outerShdw blurRad="38100" dist="38100" dir="2700000" algn="tl">
                    <a:srgbClr val="000000">
                      <a:alpha val="43137"/>
                    </a:srgbClr>
                  </a:outerShdw>
                </a:effectLst>
              </a:rPr>
              <a:t>чему</a:t>
            </a:r>
            <a:r>
              <a:rPr lang="ru-RU" sz="3600" dirty="0"/>
              <a:t>….</a:t>
            </a:r>
          </a:p>
          <a:p>
            <a:pPr>
              <a:lnSpc>
                <a:spcPct val="200000"/>
              </a:lnSpc>
            </a:pPr>
            <a:r>
              <a:rPr lang="ru-RU" sz="3600" dirty="0"/>
              <a:t>ЗАНИМАТЬ</a:t>
            </a:r>
            <a:r>
              <a:rPr lang="ru-RU" sz="3600" b="1" dirty="0">
                <a:solidFill>
                  <a:srgbClr val="FF0000"/>
                </a:solidFill>
              </a:rPr>
              <a:t>СЯ</a:t>
            </a:r>
            <a:r>
              <a:rPr lang="ru-RU" sz="3600" dirty="0"/>
              <a:t> где, сколько, как, когда, </a:t>
            </a:r>
            <a:r>
              <a:rPr lang="ru-RU" sz="3600" dirty="0">
                <a:effectLst>
                  <a:outerShdw blurRad="38100" dist="38100" dir="2700000" algn="tl">
                    <a:srgbClr val="000000">
                      <a:alpha val="43137"/>
                    </a:srgbClr>
                  </a:outerShdw>
                </a:effectLst>
              </a:rPr>
              <a:t>с кем</a:t>
            </a:r>
            <a:r>
              <a:rPr lang="ru-RU" sz="3600" dirty="0"/>
              <a:t>, </a:t>
            </a:r>
            <a:r>
              <a:rPr lang="ru-RU" sz="3600" b="1" u="sng" dirty="0">
                <a:effectLst>
                  <a:outerShdw blurRad="38100" dist="38100" dir="2700000" algn="tl">
                    <a:srgbClr val="000000">
                      <a:alpha val="43137"/>
                    </a:srgbClr>
                  </a:outerShdw>
                </a:effectLst>
              </a:rPr>
              <a:t>чем</a:t>
            </a:r>
            <a:r>
              <a:rPr lang="ru-RU" sz="3600" dirty="0"/>
              <a:t> … </a:t>
            </a:r>
          </a:p>
          <a:p>
            <a:pPr>
              <a:lnSpc>
                <a:spcPct val="200000"/>
              </a:lnSpc>
            </a:pPr>
            <a:r>
              <a:rPr lang="ru-RU" sz="3600" dirty="0"/>
              <a:t>ГОТОВИТЬ</a:t>
            </a:r>
            <a:r>
              <a:rPr lang="ru-RU" sz="3600" b="1" dirty="0">
                <a:solidFill>
                  <a:srgbClr val="FF0000"/>
                </a:solidFill>
              </a:rPr>
              <a:t>СЯ</a:t>
            </a:r>
            <a:r>
              <a:rPr lang="ru-RU" sz="3600" dirty="0"/>
              <a:t> где, как, когда, </a:t>
            </a:r>
            <a:r>
              <a:rPr lang="ru-RU" sz="3600" b="1" u="sng" dirty="0">
                <a:effectLst>
                  <a:outerShdw blurRad="38100" dist="38100" dir="2700000" algn="tl">
                    <a:srgbClr val="000000">
                      <a:alpha val="43137"/>
                    </a:srgbClr>
                  </a:outerShdw>
                </a:effectLst>
              </a:rPr>
              <a:t>к чему </a:t>
            </a:r>
            <a:r>
              <a:rPr lang="ru-RU" sz="3600" dirty="0"/>
              <a:t>…</a:t>
            </a:r>
          </a:p>
          <a:p>
            <a:pPr>
              <a:lnSpc>
                <a:spcPct val="200000"/>
              </a:lnSpc>
            </a:pPr>
            <a:r>
              <a:rPr lang="ru-RU" sz="3600" dirty="0"/>
              <a:t>ГОТОВИТЬ </a:t>
            </a:r>
            <a:r>
              <a:rPr lang="ru-RU" sz="3600" b="1" u="sng" dirty="0">
                <a:solidFill>
                  <a:srgbClr val="00B050"/>
                </a:solidFill>
                <a:effectLst>
                  <a:outerShdw blurRad="38100" dist="38100" dir="2700000" algn="tl">
                    <a:srgbClr val="000000">
                      <a:alpha val="43137"/>
                    </a:srgbClr>
                  </a:outerShdw>
                </a:effectLst>
              </a:rPr>
              <a:t>что</a:t>
            </a:r>
            <a:r>
              <a:rPr lang="ru-RU" sz="3600" b="1" dirty="0"/>
              <a:t>/</a:t>
            </a:r>
            <a:r>
              <a:rPr lang="ru-RU" sz="3600" b="1" u="sng" dirty="0">
                <a:solidFill>
                  <a:srgbClr val="00B050"/>
                </a:solidFill>
                <a:effectLst>
                  <a:outerShdw blurRad="38100" dist="38100" dir="2700000" algn="tl">
                    <a:srgbClr val="000000">
                      <a:alpha val="43137"/>
                    </a:srgbClr>
                  </a:outerShdw>
                </a:effectLst>
              </a:rPr>
              <a:t>кого</a:t>
            </a:r>
            <a:r>
              <a:rPr lang="ru-RU" sz="3600" dirty="0"/>
              <a:t>, </a:t>
            </a:r>
            <a:r>
              <a:rPr lang="ru-RU" sz="3600" b="1" u="sng" dirty="0">
                <a:effectLst>
                  <a:outerShdw blurRad="38100" dist="38100" dir="2700000" algn="tl">
                    <a:srgbClr val="000000">
                      <a:alpha val="43137"/>
                    </a:srgbClr>
                  </a:outerShdw>
                </a:effectLst>
              </a:rPr>
              <a:t>к чему </a:t>
            </a:r>
            <a:endParaRPr lang="ru-RU" sz="3600" dirty="0"/>
          </a:p>
          <a:p>
            <a:pPr>
              <a:lnSpc>
                <a:spcPct val="200000"/>
              </a:lnSpc>
            </a:pPr>
            <a:endParaRPr lang="ru-RU" sz="3600" dirty="0"/>
          </a:p>
        </p:txBody>
      </p:sp>
    </p:spTree>
    <p:extLst>
      <p:ext uri="{BB962C8B-B14F-4D97-AF65-F5344CB8AC3E}">
        <p14:creationId xmlns:p14="http://schemas.microsoft.com/office/powerpoint/2010/main" val="3014850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4" name="TextBox 3">
            <a:extLst>
              <a:ext uri="{FF2B5EF4-FFF2-40B4-BE49-F238E27FC236}">
                <a16:creationId xmlns:a16="http://schemas.microsoft.com/office/drawing/2014/main" id="{8F01EF4E-BFD0-4A07-8CC5-0E401A6494A3}"/>
              </a:ext>
            </a:extLst>
          </p:cNvPr>
          <p:cNvSpPr txBox="1"/>
          <p:nvPr/>
        </p:nvSpPr>
        <p:spPr>
          <a:xfrm>
            <a:off x="263371" y="567102"/>
            <a:ext cx="116652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диалоги, употребив вместо многоточия слова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 учиться,</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 изучать</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CCC583E-BBF7-4237-83A5-884CB95BFD11}"/>
              </a:ext>
            </a:extLst>
          </p:cNvPr>
          <p:cNvSpPr txBox="1"/>
          <p:nvPr/>
        </p:nvSpPr>
        <p:spPr>
          <a:xfrm>
            <a:off x="369903" y="1305883"/>
            <a:ext cx="4445493"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в школе.</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каком классе ты....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одиннадцатом классе.</a:t>
            </a:r>
          </a:p>
        </p:txBody>
      </p:sp>
      <p:sp>
        <p:nvSpPr>
          <p:cNvPr id="8" name="TextBox 7">
            <a:extLst>
              <a:ext uri="{FF2B5EF4-FFF2-40B4-BE49-F238E27FC236}">
                <a16:creationId xmlns:a16="http://schemas.microsoft.com/office/drawing/2014/main" id="{4E1F23C6-E3EE-4A94-9736-943FD7804239}"/>
              </a:ext>
            </a:extLst>
          </p:cNvPr>
          <p:cNvSpPr txBox="1"/>
          <p:nvPr/>
        </p:nvSpPr>
        <p:spPr>
          <a:xfrm>
            <a:off x="5918446" y="2459613"/>
            <a:ext cx="575051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стихи Пушкина.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Зачем?</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Завтра у нас семинар по литературе.</a:t>
            </a:r>
          </a:p>
        </p:txBody>
      </p:sp>
      <p:sp>
        <p:nvSpPr>
          <p:cNvPr id="10" name="TextBox 9">
            <a:extLst>
              <a:ext uri="{FF2B5EF4-FFF2-40B4-BE49-F238E27FC236}">
                <a16:creationId xmlns:a16="http://schemas.microsoft.com/office/drawing/2014/main" id="{618617CE-BA2A-4551-A42F-A4BD1C81B37F}"/>
              </a:ext>
            </a:extLst>
          </p:cNvPr>
          <p:cNvSpPr txBox="1"/>
          <p:nvPr/>
        </p:nvSpPr>
        <p:spPr>
          <a:xfrm>
            <a:off x="2632598" y="4163026"/>
            <a:ext cx="6161103"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университете.</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иностранные языки.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когда готовишься к экзамену?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библиотеке.</a:t>
            </a:r>
          </a:p>
        </p:txBody>
      </p:sp>
    </p:spTree>
    <p:extLst>
      <p:ext uri="{BB962C8B-B14F-4D97-AF65-F5344CB8AC3E}">
        <p14:creationId xmlns:p14="http://schemas.microsoft.com/office/powerpoint/2010/main" val="4023585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4" name="TextBox 3">
            <a:extLst>
              <a:ext uri="{FF2B5EF4-FFF2-40B4-BE49-F238E27FC236}">
                <a16:creationId xmlns:a16="http://schemas.microsoft.com/office/drawing/2014/main" id="{8F01EF4E-BFD0-4A07-8CC5-0E401A6494A3}"/>
              </a:ext>
            </a:extLst>
          </p:cNvPr>
          <p:cNvSpPr txBox="1"/>
          <p:nvPr/>
        </p:nvSpPr>
        <p:spPr>
          <a:xfrm>
            <a:off x="263371" y="567102"/>
            <a:ext cx="116652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диалоги, употребив вместо многоточия слова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 учиться,</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 изучать</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CCC583E-BBF7-4237-83A5-884CB95BFD11}"/>
              </a:ext>
            </a:extLst>
          </p:cNvPr>
          <p:cNvSpPr txBox="1"/>
          <p:nvPr/>
        </p:nvSpPr>
        <p:spPr>
          <a:xfrm>
            <a:off x="369903" y="1305883"/>
            <a:ext cx="5187518"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в школе.</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каком классе ты....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одиннадцатом классе.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E1F23C6-E3EE-4A94-9736-943FD7804239}"/>
              </a:ext>
            </a:extLst>
          </p:cNvPr>
          <p:cNvSpPr txBox="1"/>
          <p:nvPr/>
        </p:nvSpPr>
        <p:spPr>
          <a:xfrm>
            <a:off x="5901800" y="2459613"/>
            <a:ext cx="575051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стихи Пушкина.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Зачем?</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Завтра у нас семинар по литературе.</a:t>
            </a:r>
          </a:p>
        </p:txBody>
      </p:sp>
      <p:sp>
        <p:nvSpPr>
          <p:cNvPr id="10" name="TextBox 9">
            <a:extLst>
              <a:ext uri="{FF2B5EF4-FFF2-40B4-BE49-F238E27FC236}">
                <a16:creationId xmlns:a16="http://schemas.microsoft.com/office/drawing/2014/main" id="{618617CE-BA2A-4551-A42F-A4BD1C81B37F}"/>
              </a:ext>
            </a:extLst>
          </p:cNvPr>
          <p:cNvSpPr txBox="1"/>
          <p:nvPr/>
        </p:nvSpPr>
        <p:spPr>
          <a:xfrm>
            <a:off x="2615953" y="4154149"/>
            <a:ext cx="6161103"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университете.</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иностранные языки.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когда готовишься к экзамену?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библиотеке.</a:t>
            </a:r>
          </a:p>
        </p:txBody>
      </p:sp>
    </p:spTree>
    <p:extLst>
      <p:ext uri="{BB962C8B-B14F-4D97-AF65-F5344CB8AC3E}">
        <p14:creationId xmlns:p14="http://schemas.microsoft.com/office/powerpoint/2010/main" val="3344112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4" name="TextBox 3">
            <a:extLst>
              <a:ext uri="{FF2B5EF4-FFF2-40B4-BE49-F238E27FC236}">
                <a16:creationId xmlns:a16="http://schemas.microsoft.com/office/drawing/2014/main" id="{8F01EF4E-BFD0-4A07-8CC5-0E401A6494A3}"/>
              </a:ext>
            </a:extLst>
          </p:cNvPr>
          <p:cNvSpPr txBox="1"/>
          <p:nvPr/>
        </p:nvSpPr>
        <p:spPr>
          <a:xfrm>
            <a:off x="263371" y="567102"/>
            <a:ext cx="116652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диалоги, употребив вместо многоточия слова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 учиться,</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 изучать</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CCC583E-BBF7-4237-83A5-884CB95BFD11}"/>
              </a:ext>
            </a:extLst>
          </p:cNvPr>
          <p:cNvSpPr txBox="1"/>
          <p:nvPr/>
        </p:nvSpPr>
        <p:spPr>
          <a:xfrm>
            <a:off x="369903" y="1305883"/>
            <a:ext cx="5187518"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в школе.</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каком классе ты....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одиннадцатом классе.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E1F23C6-E3EE-4A94-9736-943FD7804239}"/>
              </a:ext>
            </a:extLst>
          </p:cNvPr>
          <p:cNvSpPr txBox="1"/>
          <p:nvPr/>
        </p:nvSpPr>
        <p:spPr>
          <a:xfrm>
            <a:off x="5890703" y="2459613"/>
            <a:ext cx="575051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стихи Пушкина.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Зачем?</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Завтра у нас семинар по литературе.</a:t>
            </a:r>
          </a:p>
        </p:txBody>
      </p:sp>
      <p:sp>
        <p:nvSpPr>
          <p:cNvPr id="10" name="TextBox 9">
            <a:extLst>
              <a:ext uri="{FF2B5EF4-FFF2-40B4-BE49-F238E27FC236}">
                <a16:creationId xmlns:a16="http://schemas.microsoft.com/office/drawing/2014/main" id="{618617CE-BA2A-4551-A42F-A4BD1C81B37F}"/>
              </a:ext>
            </a:extLst>
          </p:cNvPr>
          <p:cNvSpPr txBox="1"/>
          <p:nvPr/>
        </p:nvSpPr>
        <p:spPr>
          <a:xfrm>
            <a:off x="2604855" y="4145272"/>
            <a:ext cx="6161103"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университете.</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иностранные языки.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когда готовишься к экзамену?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библиотеке.</a:t>
            </a:r>
          </a:p>
        </p:txBody>
      </p:sp>
    </p:spTree>
    <p:extLst>
      <p:ext uri="{BB962C8B-B14F-4D97-AF65-F5344CB8AC3E}">
        <p14:creationId xmlns:p14="http://schemas.microsoft.com/office/powerpoint/2010/main" val="25842112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4" name="TextBox 3">
            <a:extLst>
              <a:ext uri="{FF2B5EF4-FFF2-40B4-BE49-F238E27FC236}">
                <a16:creationId xmlns:a16="http://schemas.microsoft.com/office/drawing/2014/main" id="{8F01EF4E-BFD0-4A07-8CC5-0E401A6494A3}"/>
              </a:ext>
            </a:extLst>
          </p:cNvPr>
          <p:cNvSpPr txBox="1"/>
          <p:nvPr/>
        </p:nvSpPr>
        <p:spPr>
          <a:xfrm>
            <a:off x="263371" y="567102"/>
            <a:ext cx="116652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диалоги, употребив вместо многоточия слова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 учиться,</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 изучать</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CCC583E-BBF7-4237-83A5-884CB95BFD11}"/>
              </a:ext>
            </a:extLst>
          </p:cNvPr>
          <p:cNvSpPr txBox="1"/>
          <p:nvPr/>
        </p:nvSpPr>
        <p:spPr>
          <a:xfrm>
            <a:off x="369903" y="1305883"/>
            <a:ext cx="5187518"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в школе.</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каком классе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одиннадцатом классе.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E1F23C6-E3EE-4A94-9736-943FD7804239}"/>
              </a:ext>
            </a:extLst>
          </p:cNvPr>
          <p:cNvSpPr txBox="1"/>
          <p:nvPr/>
        </p:nvSpPr>
        <p:spPr>
          <a:xfrm>
            <a:off x="5919555" y="2432980"/>
            <a:ext cx="575051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стихи Пушкина.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Зачем?</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Завтра у нас семинар по литературе.</a:t>
            </a:r>
          </a:p>
        </p:txBody>
      </p:sp>
      <p:sp>
        <p:nvSpPr>
          <p:cNvPr id="10" name="TextBox 9">
            <a:extLst>
              <a:ext uri="{FF2B5EF4-FFF2-40B4-BE49-F238E27FC236}">
                <a16:creationId xmlns:a16="http://schemas.microsoft.com/office/drawing/2014/main" id="{618617CE-BA2A-4551-A42F-A4BD1C81B37F}"/>
              </a:ext>
            </a:extLst>
          </p:cNvPr>
          <p:cNvSpPr txBox="1"/>
          <p:nvPr/>
        </p:nvSpPr>
        <p:spPr>
          <a:xfrm>
            <a:off x="2633708" y="4127516"/>
            <a:ext cx="6161103"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университете.</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иностранные языки.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когда готовишься к экзамену?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библиотеке.</a:t>
            </a:r>
          </a:p>
        </p:txBody>
      </p:sp>
    </p:spTree>
    <p:extLst>
      <p:ext uri="{BB962C8B-B14F-4D97-AF65-F5344CB8AC3E}">
        <p14:creationId xmlns:p14="http://schemas.microsoft.com/office/powerpoint/2010/main" val="54131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4" name="TextBox 3">
            <a:extLst>
              <a:ext uri="{FF2B5EF4-FFF2-40B4-BE49-F238E27FC236}">
                <a16:creationId xmlns:a16="http://schemas.microsoft.com/office/drawing/2014/main" id="{8F01EF4E-BFD0-4A07-8CC5-0E401A6494A3}"/>
              </a:ext>
            </a:extLst>
          </p:cNvPr>
          <p:cNvSpPr txBox="1"/>
          <p:nvPr/>
        </p:nvSpPr>
        <p:spPr>
          <a:xfrm>
            <a:off x="263371" y="567102"/>
            <a:ext cx="116652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диалоги, употребив вместо многоточия слова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 учиться,</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 изучать</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CCC583E-BBF7-4237-83A5-884CB95BFD11}"/>
              </a:ext>
            </a:extLst>
          </p:cNvPr>
          <p:cNvSpPr txBox="1"/>
          <p:nvPr/>
        </p:nvSpPr>
        <p:spPr>
          <a:xfrm>
            <a:off x="369903" y="1305883"/>
            <a:ext cx="5187518"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в школе.</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каком классе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одиннадцатом классе.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E1F23C6-E3EE-4A94-9736-943FD7804239}"/>
              </a:ext>
            </a:extLst>
          </p:cNvPr>
          <p:cNvSpPr txBox="1"/>
          <p:nvPr/>
        </p:nvSpPr>
        <p:spPr>
          <a:xfrm>
            <a:off x="5891814" y="2459613"/>
            <a:ext cx="575051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стихи Пушкина.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Зачем?</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Завтра у нас семинар по литературе.</a:t>
            </a:r>
          </a:p>
        </p:txBody>
      </p:sp>
      <p:sp>
        <p:nvSpPr>
          <p:cNvPr id="10" name="TextBox 9">
            <a:extLst>
              <a:ext uri="{FF2B5EF4-FFF2-40B4-BE49-F238E27FC236}">
                <a16:creationId xmlns:a16="http://schemas.microsoft.com/office/drawing/2014/main" id="{618617CE-BA2A-4551-A42F-A4BD1C81B37F}"/>
              </a:ext>
            </a:extLst>
          </p:cNvPr>
          <p:cNvSpPr txBox="1"/>
          <p:nvPr/>
        </p:nvSpPr>
        <p:spPr>
          <a:xfrm>
            <a:off x="2605966" y="4122747"/>
            <a:ext cx="6161103"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университете.</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иностранные языки.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когда готовишься к экзамену?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библиотеке.</a:t>
            </a:r>
          </a:p>
        </p:txBody>
      </p:sp>
    </p:spTree>
    <p:extLst>
      <p:ext uri="{BB962C8B-B14F-4D97-AF65-F5344CB8AC3E}">
        <p14:creationId xmlns:p14="http://schemas.microsoft.com/office/powerpoint/2010/main" val="11334609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4" name="TextBox 3">
            <a:extLst>
              <a:ext uri="{FF2B5EF4-FFF2-40B4-BE49-F238E27FC236}">
                <a16:creationId xmlns:a16="http://schemas.microsoft.com/office/drawing/2014/main" id="{8F01EF4E-BFD0-4A07-8CC5-0E401A6494A3}"/>
              </a:ext>
            </a:extLst>
          </p:cNvPr>
          <p:cNvSpPr txBox="1"/>
          <p:nvPr/>
        </p:nvSpPr>
        <p:spPr>
          <a:xfrm>
            <a:off x="263371" y="567102"/>
            <a:ext cx="116652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диалоги, употребив вместо многоточия слова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 учиться,</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 изучать</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CCC583E-BBF7-4237-83A5-884CB95BFD11}"/>
              </a:ext>
            </a:extLst>
          </p:cNvPr>
          <p:cNvSpPr txBox="1"/>
          <p:nvPr/>
        </p:nvSpPr>
        <p:spPr>
          <a:xfrm>
            <a:off x="369903" y="1305883"/>
            <a:ext cx="5187518"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в школе.</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каком классе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одиннадцатом классе.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E1F23C6-E3EE-4A94-9736-943FD7804239}"/>
              </a:ext>
            </a:extLst>
          </p:cNvPr>
          <p:cNvSpPr txBox="1"/>
          <p:nvPr/>
        </p:nvSpPr>
        <p:spPr>
          <a:xfrm>
            <a:off x="5918447" y="2489035"/>
            <a:ext cx="575051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стихи Пушкина.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Зачем?</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Завтра у нас семинар по литературе.</a:t>
            </a:r>
          </a:p>
        </p:txBody>
      </p:sp>
      <p:sp>
        <p:nvSpPr>
          <p:cNvPr id="10" name="TextBox 9">
            <a:extLst>
              <a:ext uri="{FF2B5EF4-FFF2-40B4-BE49-F238E27FC236}">
                <a16:creationId xmlns:a16="http://schemas.microsoft.com/office/drawing/2014/main" id="{618617CE-BA2A-4551-A42F-A4BD1C81B37F}"/>
              </a:ext>
            </a:extLst>
          </p:cNvPr>
          <p:cNvSpPr txBox="1"/>
          <p:nvPr/>
        </p:nvSpPr>
        <p:spPr>
          <a:xfrm>
            <a:off x="2325950" y="4335811"/>
            <a:ext cx="6161103"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университете.</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иностранные языки.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когда готовишься к экзамену?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библиотеке.</a:t>
            </a:r>
          </a:p>
        </p:txBody>
      </p:sp>
    </p:spTree>
    <p:extLst>
      <p:ext uri="{BB962C8B-B14F-4D97-AF65-F5344CB8AC3E}">
        <p14:creationId xmlns:p14="http://schemas.microsoft.com/office/powerpoint/2010/main" val="11771675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4" name="TextBox 3">
            <a:extLst>
              <a:ext uri="{FF2B5EF4-FFF2-40B4-BE49-F238E27FC236}">
                <a16:creationId xmlns:a16="http://schemas.microsoft.com/office/drawing/2014/main" id="{8F01EF4E-BFD0-4A07-8CC5-0E401A6494A3}"/>
              </a:ext>
            </a:extLst>
          </p:cNvPr>
          <p:cNvSpPr txBox="1"/>
          <p:nvPr/>
        </p:nvSpPr>
        <p:spPr>
          <a:xfrm>
            <a:off x="263371" y="567102"/>
            <a:ext cx="116652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диалоги, употребив вместо многоточия слова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 учиться,</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 изучать</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CCC583E-BBF7-4237-83A5-884CB95BFD11}"/>
              </a:ext>
            </a:extLst>
          </p:cNvPr>
          <p:cNvSpPr txBox="1"/>
          <p:nvPr/>
        </p:nvSpPr>
        <p:spPr>
          <a:xfrm>
            <a:off x="369903" y="1305883"/>
            <a:ext cx="5187518"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в школе.</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каком классе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одиннадцатом классе.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E1F23C6-E3EE-4A94-9736-943FD7804239}"/>
              </a:ext>
            </a:extLst>
          </p:cNvPr>
          <p:cNvSpPr txBox="1"/>
          <p:nvPr/>
        </p:nvSpPr>
        <p:spPr>
          <a:xfrm>
            <a:off x="5909569" y="2476049"/>
            <a:ext cx="575051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стихи Пушкина.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учу</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Зачем?</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Завтра у нас семинар по литературе.</a:t>
            </a:r>
          </a:p>
        </p:txBody>
      </p:sp>
      <p:sp>
        <p:nvSpPr>
          <p:cNvPr id="10" name="TextBox 9">
            <a:extLst>
              <a:ext uri="{FF2B5EF4-FFF2-40B4-BE49-F238E27FC236}">
                <a16:creationId xmlns:a16="http://schemas.microsoft.com/office/drawing/2014/main" id="{618617CE-BA2A-4551-A42F-A4BD1C81B37F}"/>
              </a:ext>
            </a:extLst>
          </p:cNvPr>
          <p:cNvSpPr txBox="1"/>
          <p:nvPr/>
        </p:nvSpPr>
        <p:spPr>
          <a:xfrm>
            <a:off x="2343704" y="4322825"/>
            <a:ext cx="6161103"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университете.</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иностранные языки.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когда готовишься к экзамену?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библиотеке.</a:t>
            </a:r>
          </a:p>
        </p:txBody>
      </p:sp>
    </p:spTree>
    <p:extLst>
      <p:ext uri="{BB962C8B-B14F-4D97-AF65-F5344CB8AC3E}">
        <p14:creationId xmlns:p14="http://schemas.microsoft.com/office/powerpoint/2010/main" val="265750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4" name="TextBox 3">
            <a:extLst>
              <a:ext uri="{FF2B5EF4-FFF2-40B4-BE49-F238E27FC236}">
                <a16:creationId xmlns:a16="http://schemas.microsoft.com/office/drawing/2014/main" id="{8F01EF4E-BFD0-4A07-8CC5-0E401A6494A3}"/>
              </a:ext>
            </a:extLst>
          </p:cNvPr>
          <p:cNvSpPr txBox="1"/>
          <p:nvPr/>
        </p:nvSpPr>
        <p:spPr>
          <a:xfrm>
            <a:off x="263371" y="567102"/>
            <a:ext cx="116652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диалоги, употребив вместо многоточия слова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 учиться,</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 изучать</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CCC583E-BBF7-4237-83A5-884CB95BFD11}"/>
              </a:ext>
            </a:extLst>
          </p:cNvPr>
          <p:cNvSpPr txBox="1"/>
          <p:nvPr/>
        </p:nvSpPr>
        <p:spPr>
          <a:xfrm>
            <a:off x="369903" y="1305883"/>
            <a:ext cx="5187518"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в школе.</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каком классе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одиннадцатом классе.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E1F23C6-E3EE-4A94-9736-943FD7804239}"/>
              </a:ext>
            </a:extLst>
          </p:cNvPr>
          <p:cNvSpPr txBox="1"/>
          <p:nvPr/>
        </p:nvSpPr>
        <p:spPr>
          <a:xfrm>
            <a:off x="5936203" y="2458293"/>
            <a:ext cx="575051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стихи Пушкина.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учу</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Зачем?</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Завтра у нас семинар по литературе.</a:t>
            </a:r>
          </a:p>
        </p:txBody>
      </p:sp>
      <p:sp>
        <p:nvSpPr>
          <p:cNvPr id="10" name="TextBox 9">
            <a:extLst>
              <a:ext uri="{FF2B5EF4-FFF2-40B4-BE49-F238E27FC236}">
                <a16:creationId xmlns:a16="http://schemas.microsoft.com/office/drawing/2014/main" id="{618617CE-BA2A-4551-A42F-A4BD1C81B37F}"/>
              </a:ext>
            </a:extLst>
          </p:cNvPr>
          <p:cNvSpPr txBox="1"/>
          <p:nvPr/>
        </p:nvSpPr>
        <p:spPr>
          <a:xfrm>
            <a:off x="2343703" y="4303317"/>
            <a:ext cx="8034292"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университете.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     </a:t>
            </a:r>
            <a:endParaRPr kumimoji="0" lang="ru-RU" sz="2400" b="0" i="0" u="none" strike="noStrike" kern="1200" cap="none" spc="0" normalizeH="0" baseline="0" noProof="0" dirty="0">
              <a:ln>
                <a:noFill/>
              </a:ln>
              <a:solidFill>
                <a:srgbClr val="5D288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иностранные языки.</a:t>
            </a:r>
            <a:r>
              <a:rPr kumimoji="0" lang="ru-RU" sz="2400" b="0" i="0" u="none" strike="noStrike" kern="1200" cap="none" spc="0" normalizeH="0" baseline="0" noProof="0" dirty="0">
                <a:ln>
                  <a:noFill/>
                </a:ln>
                <a:solidFill>
                  <a:srgbClr val="5D2884"/>
                </a:solidFill>
                <a:effectLst/>
                <a:uLnTx/>
                <a:uFillTx/>
                <a:latin typeface="Calibri" panose="020F0502020204030204"/>
                <a:ea typeface="+mn-ea"/>
                <a:cs typeface="+mn-cs"/>
              </a:rPr>
              <a:t>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когда готовишься к экзамену?   </a:t>
            </a:r>
            <a:endParaRPr kumimoji="0" lang="ru-RU" sz="24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библиотеке.   </a:t>
            </a:r>
          </a:p>
        </p:txBody>
      </p:sp>
    </p:spTree>
    <p:extLst>
      <p:ext uri="{BB962C8B-B14F-4D97-AF65-F5344CB8AC3E}">
        <p14:creationId xmlns:p14="http://schemas.microsoft.com/office/powerpoint/2010/main" val="4632133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4" name="TextBox 3">
            <a:extLst>
              <a:ext uri="{FF2B5EF4-FFF2-40B4-BE49-F238E27FC236}">
                <a16:creationId xmlns:a16="http://schemas.microsoft.com/office/drawing/2014/main" id="{8F01EF4E-BFD0-4A07-8CC5-0E401A6494A3}"/>
              </a:ext>
            </a:extLst>
          </p:cNvPr>
          <p:cNvSpPr txBox="1"/>
          <p:nvPr/>
        </p:nvSpPr>
        <p:spPr>
          <a:xfrm>
            <a:off x="263371" y="567102"/>
            <a:ext cx="116652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диалоги, употребив вместо многоточия слова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 учиться,</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 изучать</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CCC583E-BBF7-4237-83A5-884CB95BFD11}"/>
              </a:ext>
            </a:extLst>
          </p:cNvPr>
          <p:cNvSpPr txBox="1"/>
          <p:nvPr/>
        </p:nvSpPr>
        <p:spPr>
          <a:xfrm>
            <a:off x="369903" y="1305883"/>
            <a:ext cx="5187518"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в школе.</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каком классе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одиннадцатом классе.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E1F23C6-E3EE-4A94-9736-943FD7804239}"/>
              </a:ext>
            </a:extLst>
          </p:cNvPr>
          <p:cNvSpPr txBox="1"/>
          <p:nvPr/>
        </p:nvSpPr>
        <p:spPr>
          <a:xfrm>
            <a:off x="5936202" y="2459613"/>
            <a:ext cx="575051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стихи Пушкина.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учу</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Зачем?</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Завтра у нас семинар по литературе.</a:t>
            </a:r>
          </a:p>
        </p:txBody>
      </p:sp>
      <p:sp>
        <p:nvSpPr>
          <p:cNvPr id="10" name="TextBox 9">
            <a:extLst>
              <a:ext uri="{FF2B5EF4-FFF2-40B4-BE49-F238E27FC236}">
                <a16:creationId xmlns:a16="http://schemas.microsoft.com/office/drawing/2014/main" id="{618617CE-BA2A-4551-A42F-A4BD1C81B37F}"/>
              </a:ext>
            </a:extLst>
          </p:cNvPr>
          <p:cNvSpPr txBox="1"/>
          <p:nvPr/>
        </p:nvSpPr>
        <p:spPr>
          <a:xfrm>
            <a:off x="2308193" y="4305957"/>
            <a:ext cx="8034292"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университете.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     </a:t>
            </a:r>
            <a:endParaRPr kumimoji="0" lang="ru-RU" sz="2400" b="0" i="0" u="none" strike="noStrike" kern="1200" cap="none" spc="0" normalizeH="0" baseline="0" noProof="0" dirty="0">
              <a:ln>
                <a:noFill/>
              </a:ln>
              <a:solidFill>
                <a:srgbClr val="5D288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иностранные языки.</a:t>
            </a:r>
            <a:r>
              <a:rPr kumimoji="0" lang="ru-RU" sz="2400" b="0" i="0" u="none" strike="noStrike" kern="1200" cap="none" spc="0" normalizeH="0" baseline="0" noProof="0" dirty="0">
                <a:ln>
                  <a:noFill/>
                </a:ln>
                <a:solidFill>
                  <a:srgbClr val="5D2884"/>
                </a:solidFill>
                <a:effectLst/>
                <a:uLnTx/>
                <a:uFillTx/>
                <a:latin typeface="Calibri" panose="020F0502020204030204"/>
                <a:ea typeface="+mn-ea"/>
                <a:cs typeface="+mn-cs"/>
              </a:rPr>
              <a:t>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когда готовишься к экзамену?   </a:t>
            </a:r>
            <a:endParaRPr kumimoji="0" lang="ru-RU" sz="24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библиотеке.   </a:t>
            </a:r>
          </a:p>
        </p:txBody>
      </p:sp>
    </p:spTree>
    <p:extLst>
      <p:ext uri="{BB962C8B-B14F-4D97-AF65-F5344CB8AC3E}">
        <p14:creationId xmlns:p14="http://schemas.microsoft.com/office/powerpoint/2010/main" val="38904053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4" name="TextBox 3">
            <a:extLst>
              <a:ext uri="{FF2B5EF4-FFF2-40B4-BE49-F238E27FC236}">
                <a16:creationId xmlns:a16="http://schemas.microsoft.com/office/drawing/2014/main" id="{8F01EF4E-BFD0-4A07-8CC5-0E401A6494A3}"/>
              </a:ext>
            </a:extLst>
          </p:cNvPr>
          <p:cNvSpPr txBox="1"/>
          <p:nvPr/>
        </p:nvSpPr>
        <p:spPr>
          <a:xfrm>
            <a:off x="263371" y="567102"/>
            <a:ext cx="116652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диалоги, употребив вместо многоточия слова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 учиться,</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 изучать</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CCC583E-BBF7-4237-83A5-884CB95BFD11}"/>
              </a:ext>
            </a:extLst>
          </p:cNvPr>
          <p:cNvSpPr txBox="1"/>
          <p:nvPr/>
        </p:nvSpPr>
        <p:spPr>
          <a:xfrm>
            <a:off x="369903" y="1305883"/>
            <a:ext cx="5187518"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в школе.</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каком классе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одиннадцатом классе.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E1F23C6-E3EE-4A94-9736-943FD7804239}"/>
              </a:ext>
            </a:extLst>
          </p:cNvPr>
          <p:cNvSpPr txBox="1"/>
          <p:nvPr/>
        </p:nvSpPr>
        <p:spPr>
          <a:xfrm>
            <a:off x="5842985" y="2415512"/>
            <a:ext cx="575051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стихи Пушкина.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учу</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Зачем?</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Завтра у нас семинар по литературе.</a:t>
            </a:r>
          </a:p>
        </p:txBody>
      </p:sp>
      <p:sp>
        <p:nvSpPr>
          <p:cNvPr id="10" name="TextBox 9">
            <a:extLst>
              <a:ext uri="{FF2B5EF4-FFF2-40B4-BE49-F238E27FC236}">
                <a16:creationId xmlns:a16="http://schemas.microsoft.com/office/drawing/2014/main" id="{618617CE-BA2A-4551-A42F-A4BD1C81B37F}"/>
              </a:ext>
            </a:extLst>
          </p:cNvPr>
          <p:cNvSpPr txBox="1"/>
          <p:nvPr/>
        </p:nvSpPr>
        <p:spPr>
          <a:xfrm>
            <a:off x="2210539" y="4262288"/>
            <a:ext cx="8034292"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университете.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     </a:t>
            </a:r>
            <a:r>
              <a:rPr kumimoji="0" lang="ru-RU" sz="2400" b="0" i="0" u="none" strike="noStrike" kern="1200" cap="none" spc="0" normalizeH="0" baseline="0" noProof="0" dirty="0">
                <a:ln>
                  <a:noFill/>
                </a:ln>
                <a:solidFill>
                  <a:srgbClr val="5D2884"/>
                </a:solidFill>
                <a:effectLst/>
                <a:uLnTx/>
                <a:uFillTx/>
                <a:latin typeface="Calibri" panose="020F0502020204030204"/>
                <a:ea typeface="+mn-ea"/>
                <a:cs typeface="+mn-cs"/>
              </a:rPr>
              <a:t>изучаешь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иностранные языки.</a:t>
            </a:r>
            <a:r>
              <a:rPr kumimoji="0" lang="ru-RU" sz="2400" b="0" i="0" u="none" strike="noStrike" kern="1200" cap="none" spc="0" normalizeH="0" baseline="0" noProof="0" dirty="0">
                <a:ln>
                  <a:noFill/>
                </a:ln>
                <a:solidFill>
                  <a:srgbClr val="5D2884"/>
                </a:solidFill>
                <a:effectLst/>
                <a:uLnTx/>
                <a:uFillTx/>
                <a:latin typeface="Calibri" panose="020F0502020204030204"/>
                <a:ea typeface="+mn-ea"/>
                <a:cs typeface="+mn-cs"/>
              </a:rPr>
              <a:t>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когда готовишься к экзамену?   </a:t>
            </a:r>
            <a:endParaRPr kumimoji="0" lang="ru-RU" sz="24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библиотеке.   </a:t>
            </a:r>
          </a:p>
        </p:txBody>
      </p:sp>
    </p:spTree>
    <p:extLst>
      <p:ext uri="{BB962C8B-B14F-4D97-AF65-F5344CB8AC3E}">
        <p14:creationId xmlns:p14="http://schemas.microsoft.com/office/powerpoint/2010/main" val="20126796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4" name="TextBox 3">
            <a:extLst>
              <a:ext uri="{FF2B5EF4-FFF2-40B4-BE49-F238E27FC236}">
                <a16:creationId xmlns:a16="http://schemas.microsoft.com/office/drawing/2014/main" id="{8F01EF4E-BFD0-4A07-8CC5-0E401A6494A3}"/>
              </a:ext>
            </a:extLst>
          </p:cNvPr>
          <p:cNvSpPr txBox="1"/>
          <p:nvPr/>
        </p:nvSpPr>
        <p:spPr>
          <a:xfrm>
            <a:off x="263371" y="567102"/>
            <a:ext cx="116652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диалоги, употребив вместо многоточия слова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 учиться,</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 изучать</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CCC583E-BBF7-4237-83A5-884CB95BFD11}"/>
              </a:ext>
            </a:extLst>
          </p:cNvPr>
          <p:cNvSpPr txBox="1"/>
          <p:nvPr/>
        </p:nvSpPr>
        <p:spPr>
          <a:xfrm>
            <a:off x="369903" y="1305883"/>
            <a:ext cx="5187518"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в школе.</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каком классе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одиннадцатом классе.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E1F23C6-E3EE-4A94-9736-943FD7804239}"/>
              </a:ext>
            </a:extLst>
          </p:cNvPr>
          <p:cNvSpPr txBox="1"/>
          <p:nvPr/>
        </p:nvSpPr>
        <p:spPr>
          <a:xfrm>
            <a:off x="5829670" y="2400609"/>
            <a:ext cx="575051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стихи Пушкина.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учу</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Зачем?</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Завтра у нас семинар по литературе.</a:t>
            </a:r>
          </a:p>
        </p:txBody>
      </p:sp>
      <p:sp>
        <p:nvSpPr>
          <p:cNvPr id="10" name="TextBox 9">
            <a:extLst>
              <a:ext uri="{FF2B5EF4-FFF2-40B4-BE49-F238E27FC236}">
                <a16:creationId xmlns:a16="http://schemas.microsoft.com/office/drawing/2014/main" id="{618617CE-BA2A-4551-A42F-A4BD1C81B37F}"/>
              </a:ext>
            </a:extLst>
          </p:cNvPr>
          <p:cNvSpPr txBox="1"/>
          <p:nvPr/>
        </p:nvSpPr>
        <p:spPr>
          <a:xfrm>
            <a:off x="2237172" y="4247385"/>
            <a:ext cx="8034292"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университете.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     </a:t>
            </a:r>
            <a:r>
              <a:rPr kumimoji="0" lang="ru-RU" sz="2400" b="0" i="0" u="none" strike="noStrike" kern="1200" cap="none" spc="0" normalizeH="0" baseline="0" noProof="0" dirty="0">
                <a:ln>
                  <a:noFill/>
                </a:ln>
                <a:solidFill>
                  <a:srgbClr val="5D2884"/>
                </a:solidFill>
                <a:effectLst/>
                <a:uLnTx/>
                <a:uFillTx/>
                <a:latin typeface="Calibri" panose="020F0502020204030204"/>
                <a:ea typeface="+mn-ea"/>
                <a:cs typeface="+mn-cs"/>
              </a:rPr>
              <a:t>изучаешь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иностранные языки.</a:t>
            </a:r>
            <a:r>
              <a:rPr kumimoji="0" lang="ru-RU" sz="2400" b="0" i="0" u="none" strike="noStrike" kern="1200" cap="none" spc="0" normalizeH="0" baseline="0" noProof="0" dirty="0">
                <a:ln>
                  <a:noFill/>
                </a:ln>
                <a:solidFill>
                  <a:srgbClr val="5D2884"/>
                </a:solidFill>
                <a:effectLst/>
                <a:uLnTx/>
                <a:uFillTx/>
                <a:latin typeface="Calibri" panose="020F0502020204030204"/>
                <a:ea typeface="+mn-ea"/>
                <a:cs typeface="+mn-cs"/>
              </a:rPr>
              <a:t>    изучаю</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когда готовишься к экзамену?   </a:t>
            </a:r>
            <a:endParaRPr kumimoji="0" lang="ru-RU" sz="24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библиотеке.   </a:t>
            </a:r>
          </a:p>
        </p:txBody>
      </p:sp>
    </p:spTree>
    <p:extLst>
      <p:ext uri="{BB962C8B-B14F-4D97-AF65-F5344CB8AC3E}">
        <p14:creationId xmlns:p14="http://schemas.microsoft.com/office/powerpoint/2010/main" val="34373903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4" name="TextBox 3">
            <a:extLst>
              <a:ext uri="{FF2B5EF4-FFF2-40B4-BE49-F238E27FC236}">
                <a16:creationId xmlns:a16="http://schemas.microsoft.com/office/drawing/2014/main" id="{8F01EF4E-BFD0-4A07-8CC5-0E401A6494A3}"/>
              </a:ext>
            </a:extLst>
          </p:cNvPr>
          <p:cNvSpPr txBox="1"/>
          <p:nvPr/>
        </p:nvSpPr>
        <p:spPr>
          <a:xfrm>
            <a:off x="263371" y="567102"/>
            <a:ext cx="116652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диалоги, употребив вместо многоточия слова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 учиться,</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 изучать</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CCC583E-BBF7-4237-83A5-884CB95BFD11}"/>
              </a:ext>
            </a:extLst>
          </p:cNvPr>
          <p:cNvSpPr txBox="1"/>
          <p:nvPr/>
        </p:nvSpPr>
        <p:spPr>
          <a:xfrm>
            <a:off x="369903" y="1305883"/>
            <a:ext cx="5187518"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в школе.</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каком классе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одиннадцатом классе.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E1F23C6-E3EE-4A94-9736-943FD7804239}"/>
              </a:ext>
            </a:extLst>
          </p:cNvPr>
          <p:cNvSpPr txBox="1"/>
          <p:nvPr/>
        </p:nvSpPr>
        <p:spPr>
          <a:xfrm>
            <a:off x="5811915" y="2403277"/>
            <a:ext cx="575051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стихи Пушкина.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учу</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Зачем?</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Завтра у нас семинар по литературе.</a:t>
            </a:r>
          </a:p>
        </p:txBody>
      </p:sp>
      <p:sp>
        <p:nvSpPr>
          <p:cNvPr id="10" name="TextBox 9">
            <a:extLst>
              <a:ext uri="{FF2B5EF4-FFF2-40B4-BE49-F238E27FC236}">
                <a16:creationId xmlns:a16="http://schemas.microsoft.com/office/drawing/2014/main" id="{618617CE-BA2A-4551-A42F-A4BD1C81B37F}"/>
              </a:ext>
            </a:extLst>
          </p:cNvPr>
          <p:cNvSpPr txBox="1"/>
          <p:nvPr/>
        </p:nvSpPr>
        <p:spPr>
          <a:xfrm>
            <a:off x="2254926" y="4250053"/>
            <a:ext cx="8034292"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университете.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     </a:t>
            </a:r>
            <a:r>
              <a:rPr kumimoji="0" lang="ru-RU" sz="2400" b="0" i="0" u="none" strike="noStrike" kern="1200" cap="none" spc="0" normalizeH="0" baseline="0" noProof="0" dirty="0">
                <a:ln>
                  <a:noFill/>
                </a:ln>
                <a:solidFill>
                  <a:srgbClr val="5D2884"/>
                </a:solidFill>
                <a:effectLst/>
                <a:uLnTx/>
                <a:uFillTx/>
                <a:latin typeface="Calibri" panose="020F0502020204030204"/>
                <a:ea typeface="+mn-ea"/>
                <a:cs typeface="+mn-cs"/>
              </a:rPr>
              <a:t>изучаешь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иностранные языки.</a:t>
            </a:r>
            <a:r>
              <a:rPr kumimoji="0" lang="ru-RU" sz="2400" b="0" i="0" u="none" strike="noStrike" kern="1200" cap="none" spc="0" normalizeH="0" baseline="0" noProof="0" dirty="0">
                <a:ln>
                  <a:noFill/>
                </a:ln>
                <a:solidFill>
                  <a:srgbClr val="5D2884"/>
                </a:solidFill>
                <a:effectLst/>
                <a:uLnTx/>
                <a:uFillTx/>
                <a:latin typeface="Calibri" panose="020F0502020204030204"/>
                <a:ea typeface="+mn-ea"/>
                <a:cs typeface="+mn-cs"/>
              </a:rPr>
              <a:t>    изучаю</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когда готовишься к экзамену?   </a:t>
            </a:r>
            <a:r>
              <a:rPr kumimoji="0" lang="ru-RU" sz="2400" b="0" i="0" u="none" strike="noStrike" kern="1200" cap="none" spc="0" normalizeH="0" baseline="0" noProof="0" dirty="0">
                <a:ln>
                  <a:noFill/>
                </a:ln>
                <a:solidFill>
                  <a:srgbClr val="0070C0"/>
                </a:solidFill>
                <a:effectLst/>
                <a:uLnTx/>
                <a:uFillTx/>
                <a:latin typeface="Calibri" panose="020F0502020204030204"/>
                <a:ea typeface="+mn-ea"/>
                <a:cs typeface="+mn-cs"/>
              </a:rPr>
              <a:t>занимаешься</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библиотеке.   </a:t>
            </a:r>
          </a:p>
        </p:txBody>
      </p:sp>
    </p:spTree>
    <p:extLst>
      <p:ext uri="{BB962C8B-B14F-4D97-AF65-F5344CB8AC3E}">
        <p14:creationId xmlns:p14="http://schemas.microsoft.com/office/powerpoint/2010/main" val="24438389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4" name="TextBox 3">
            <a:extLst>
              <a:ext uri="{FF2B5EF4-FFF2-40B4-BE49-F238E27FC236}">
                <a16:creationId xmlns:a16="http://schemas.microsoft.com/office/drawing/2014/main" id="{8F01EF4E-BFD0-4A07-8CC5-0E401A6494A3}"/>
              </a:ext>
            </a:extLst>
          </p:cNvPr>
          <p:cNvSpPr txBox="1"/>
          <p:nvPr/>
        </p:nvSpPr>
        <p:spPr>
          <a:xfrm>
            <a:off x="263371" y="567102"/>
            <a:ext cx="116652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Прочитайте диалоги, употребив вместо многоточия слова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учить, учиться,</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ru-RU" sz="2400" b="1" i="1" u="none" strike="noStrike" kern="1200" cap="none" spc="300" normalizeH="0" baseline="-2500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заниматься, изучать</a:t>
            </a:r>
            <a:r>
              <a:rPr kumimoji="0" lang="ru-RU" sz="24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 нужной форме.</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CCC583E-BBF7-4237-83A5-884CB95BFD11}"/>
              </a:ext>
            </a:extLst>
          </p:cNvPr>
          <p:cNvSpPr txBox="1"/>
          <p:nvPr/>
        </p:nvSpPr>
        <p:spPr>
          <a:xfrm>
            <a:off x="369903" y="1305883"/>
            <a:ext cx="5187518"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в школе.</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каком классе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одиннадцатом классе.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E1F23C6-E3EE-4A94-9736-943FD7804239}"/>
              </a:ext>
            </a:extLst>
          </p:cNvPr>
          <p:cNvSpPr txBox="1"/>
          <p:nvPr/>
        </p:nvSpPr>
        <p:spPr>
          <a:xfrm>
            <a:off x="5817093" y="2405027"/>
            <a:ext cx="575051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стихи Пушкина.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учу</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Зачем?</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Завтра у нас семинар по литературе.</a:t>
            </a:r>
          </a:p>
        </p:txBody>
      </p:sp>
      <p:sp>
        <p:nvSpPr>
          <p:cNvPr id="10" name="TextBox 9">
            <a:extLst>
              <a:ext uri="{FF2B5EF4-FFF2-40B4-BE49-F238E27FC236}">
                <a16:creationId xmlns:a16="http://schemas.microsoft.com/office/drawing/2014/main" id="{618617CE-BA2A-4551-A42F-A4BD1C81B37F}"/>
              </a:ext>
            </a:extLst>
          </p:cNvPr>
          <p:cNvSpPr txBox="1"/>
          <p:nvPr/>
        </p:nvSpPr>
        <p:spPr>
          <a:xfrm>
            <a:off x="2263806" y="4251803"/>
            <a:ext cx="8034292"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учишься</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университете. </a:t>
            </a: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    учусь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Что ты... ?     </a:t>
            </a:r>
            <a:r>
              <a:rPr kumimoji="0" lang="ru-RU" sz="2400" b="0" i="0" u="none" strike="noStrike" kern="1200" cap="none" spc="0" normalizeH="0" baseline="0" noProof="0" dirty="0">
                <a:ln>
                  <a:noFill/>
                </a:ln>
                <a:solidFill>
                  <a:srgbClr val="5D2884"/>
                </a:solidFill>
                <a:effectLst/>
                <a:uLnTx/>
                <a:uFillTx/>
                <a:latin typeface="Calibri" panose="020F0502020204030204"/>
                <a:ea typeface="+mn-ea"/>
                <a:cs typeface="+mn-cs"/>
              </a:rPr>
              <a:t>изучаешь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иностранные языки.</a:t>
            </a:r>
            <a:r>
              <a:rPr kumimoji="0" lang="ru-RU" sz="2400" b="0" i="0" u="none" strike="noStrike" kern="1200" cap="none" spc="0" normalizeH="0" baseline="0" noProof="0" dirty="0">
                <a:ln>
                  <a:noFill/>
                </a:ln>
                <a:solidFill>
                  <a:srgbClr val="5D2884"/>
                </a:solidFill>
                <a:effectLst/>
                <a:uLnTx/>
                <a:uFillTx/>
                <a:latin typeface="Calibri" panose="020F0502020204030204"/>
                <a:ea typeface="+mn-ea"/>
                <a:cs typeface="+mn-cs"/>
              </a:rPr>
              <a:t>    изучаю</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Где ты ..., когда готовишься к экзамену?   </a:t>
            </a:r>
            <a:r>
              <a:rPr kumimoji="0" lang="ru-RU" sz="2400" b="0" i="0" u="none" strike="noStrike" kern="1200" cap="none" spc="0" normalizeH="0" baseline="0" noProof="0" dirty="0">
                <a:ln>
                  <a:noFill/>
                </a:ln>
                <a:solidFill>
                  <a:srgbClr val="0070C0"/>
                </a:solidFill>
                <a:effectLst/>
                <a:uLnTx/>
                <a:uFillTx/>
                <a:latin typeface="Calibri" panose="020F0502020204030204"/>
                <a:ea typeface="+mn-ea"/>
                <a:cs typeface="+mn-cs"/>
              </a:rPr>
              <a:t>занимаешься</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Я ... в библиотеке.   </a:t>
            </a:r>
            <a:r>
              <a:rPr kumimoji="0" lang="ru-RU" sz="2400" b="0" i="0" u="none" strike="noStrike" kern="1200" cap="none" spc="0" normalizeH="0" baseline="0" noProof="0" dirty="0">
                <a:ln>
                  <a:noFill/>
                </a:ln>
                <a:solidFill>
                  <a:srgbClr val="0070C0"/>
                </a:solidFill>
                <a:effectLst/>
                <a:uLnTx/>
                <a:uFillTx/>
                <a:latin typeface="Calibri" panose="020F0502020204030204"/>
                <a:ea typeface="+mn-ea"/>
                <a:cs typeface="+mn-cs"/>
              </a:rPr>
              <a:t>занимаюсь</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16569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6D25A0B5-615E-4406-8ACA-E243FF773E00}"/>
              </a:ext>
            </a:extLst>
          </p:cNvPr>
          <p:cNvSpPr>
            <a:spLocks noGrp="1"/>
          </p:cNvSpPr>
          <p:nvPr>
            <p:ph idx="1"/>
          </p:nvPr>
        </p:nvSpPr>
        <p:spPr>
          <a:xfrm>
            <a:off x="228180" y="832104"/>
            <a:ext cx="11963820" cy="6357690"/>
          </a:xfrm>
        </p:spPr>
        <p:txBody>
          <a:bodyPr>
            <a:normAutofit/>
          </a:bodyPr>
          <a:lstStyle/>
          <a:p>
            <a:pPr marL="1371600" lvl="3" indent="0">
              <a:buNone/>
            </a:pPr>
            <a:r>
              <a:rPr lang="ru-RU" sz="3200" b="1" i="0" dirty="0" err="1">
                <a:effectLst/>
                <a:latin typeface="Arial" panose="020B0604020202020204" pitchFamily="34" charset="0"/>
              </a:rPr>
              <a:t>Вы́сшее</a:t>
            </a:r>
            <a:r>
              <a:rPr lang="ru-RU" sz="3200" b="1" i="0" dirty="0">
                <a:effectLst/>
                <a:latin typeface="Arial" panose="020B0604020202020204" pitchFamily="34" charset="0"/>
              </a:rPr>
              <a:t> </a:t>
            </a:r>
            <a:r>
              <a:rPr lang="ru-RU" sz="3200" b="1" i="0" dirty="0" err="1">
                <a:effectLst/>
                <a:latin typeface="Arial" panose="020B0604020202020204" pitchFamily="34" charset="0"/>
              </a:rPr>
              <a:t>уче́бное</a:t>
            </a:r>
            <a:r>
              <a:rPr lang="ru-RU" sz="3200" b="1" i="0" dirty="0">
                <a:effectLst/>
                <a:latin typeface="Arial" panose="020B0604020202020204" pitchFamily="34" charset="0"/>
              </a:rPr>
              <a:t> </a:t>
            </a:r>
            <a:r>
              <a:rPr lang="ru-RU" sz="3200" b="1" i="0" dirty="0" err="1">
                <a:effectLst/>
                <a:latin typeface="Arial" panose="020B0604020202020204" pitchFamily="34" charset="0"/>
              </a:rPr>
              <a:t>заведе́ние</a:t>
            </a:r>
            <a:r>
              <a:rPr lang="ru-RU" sz="3200" b="0" i="0" dirty="0">
                <a:effectLst/>
                <a:latin typeface="Arial" panose="020B0604020202020204" pitchFamily="34" charset="0"/>
              </a:rPr>
              <a:t> </a:t>
            </a:r>
            <a:r>
              <a:rPr lang="ru-RU" sz="2000" b="0" i="1" dirty="0">
                <a:solidFill>
                  <a:srgbClr val="7030A0"/>
                </a:solidFill>
                <a:effectLst/>
                <a:latin typeface="Arial" panose="020B0604020202020204" pitchFamily="34" charset="0"/>
              </a:rPr>
              <a:t>(сокращённо — </a:t>
            </a:r>
            <a:r>
              <a:rPr lang="ru-RU" sz="3200" b="1" i="1" spc="300" dirty="0">
                <a:solidFill>
                  <a:srgbClr val="7030A0"/>
                </a:solidFill>
                <a:effectLst>
                  <a:outerShdw blurRad="38100" dist="38100" dir="2700000" algn="tl">
                    <a:srgbClr val="000000">
                      <a:alpha val="43137"/>
                    </a:srgbClr>
                  </a:outerShdw>
                </a:effectLst>
                <a:latin typeface="Arial" panose="020B0604020202020204" pitchFamily="34" charset="0"/>
              </a:rPr>
              <a:t>вуз</a:t>
            </a:r>
            <a:r>
              <a:rPr lang="ru-RU" sz="2000" b="0" i="1" dirty="0">
                <a:solidFill>
                  <a:srgbClr val="7030A0"/>
                </a:solidFill>
                <a:effectLst/>
                <a:latin typeface="Arial" panose="020B0604020202020204" pitchFamily="34" charset="0"/>
              </a:rPr>
              <a:t>; в соответствии с </a:t>
            </a:r>
            <a:r>
              <a:rPr lang="ru-RU" sz="2000" b="0" i="1" u="none" strike="noStrike" dirty="0">
                <a:solidFill>
                  <a:srgbClr val="7030A0"/>
                </a:solidFill>
                <a:effectLst/>
                <a:latin typeface="Arial" panose="020B0604020202020204" pitchFamily="34" charset="0"/>
              </a:rPr>
              <a:t>нормами русского языка</a:t>
            </a:r>
            <a:r>
              <a:rPr lang="ru-RU" sz="2000" b="0" i="1" dirty="0">
                <a:solidFill>
                  <a:srgbClr val="7030A0"/>
                </a:solidFill>
                <a:effectLst/>
                <a:latin typeface="Arial" panose="020B0604020202020204" pitchFamily="34" charset="0"/>
              </a:rPr>
              <a:t> пишется строчными буквами)</a:t>
            </a:r>
            <a:r>
              <a:rPr lang="ru-RU" sz="1600" b="0" i="0" dirty="0">
                <a:solidFill>
                  <a:srgbClr val="7030A0"/>
                </a:solidFill>
                <a:effectLst/>
                <a:latin typeface="Arial" panose="020B0604020202020204" pitchFamily="34" charset="0"/>
              </a:rPr>
              <a:t> </a:t>
            </a:r>
            <a:br>
              <a:rPr lang="ru-RU" sz="1600" b="0" i="0" dirty="0">
                <a:solidFill>
                  <a:srgbClr val="7030A0"/>
                </a:solidFill>
                <a:effectLst/>
                <a:latin typeface="Arial" panose="020B0604020202020204" pitchFamily="34" charset="0"/>
              </a:rPr>
            </a:br>
            <a:r>
              <a:rPr lang="ru-RU" sz="2000" b="0" i="0" dirty="0">
                <a:effectLst/>
                <a:latin typeface="Arial" panose="020B0604020202020204" pitchFamily="34" charset="0"/>
              </a:rPr>
              <a:t>— </a:t>
            </a:r>
            <a:r>
              <a:rPr lang="ru-RU" sz="2000" b="0" i="0" u="none" strike="noStrike" dirty="0">
                <a:effectLst/>
                <a:latin typeface="Arial" panose="020B0604020202020204" pitchFamily="34" charset="0"/>
              </a:rPr>
              <a:t>учебное заведение</a:t>
            </a:r>
            <a:r>
              <a:rPr lang="ru-RU" sz="2000" b="0" i="0" dirty="0">
                <a:effectLst/>
                <a:latin typeface="Arial" panose="020B0604020202020204" pitchFamily="34" charset="0"/>
              </a:rPr>
              <a:t>, дающее </a:t>
            </a:r>
            <a:r>
              <a:rPr lang="ru-RU" sz="2000" b="0" i="0" u="none" strike="noStrike" dirty="0">
                <a:effectLst/>
                <a:latin typeface="Arial" panose="020B0604020202020204" pitchFamily="34" charset="0"/>
              </a:rPr>
              <a:t>высшее профессиональное образование</a:t>
            </a:r>
            <a:r>
              <a:rPr lang="ru-RU" sz="2000" b="0" i="0" dirty="0">
                <a:effectLst/>
                <a:latin typeface="Arial" panose="020B0604020202020204" pitchFamily="34" charset="0"/>
              </a:rPr>
              <a:t> и осуществляющее </a:t>
            </a:r>
            <a:r>
              <a:rPr lang="ru-RU" sz="2000" b="0" i="0" u="none" strike="noStrike" dirty="0">
                <a:effectLst/>
                <a:latin typeface="Arial" panose="020B0604020202020204" pitchFamily="34" charset="0"/>
              </a:rPr>
              <a:t>научную деятельность</a:t>
            </a:r>
            <a:r>
              <a:rPr lang="ru-RU" sz="2000" b="0" i="0" dirty="0">
                <a:effectLst/>
                <a:latin typeface="Arial" panose="020B0604020202020204" pitchFamily="34" charset="0"/>
              </a:rPr>
              <a:t>.</a:t>
            </a:r>
          </a:p>
          <a:p>
            <a:pPr marL="0" indent="0">
              <a:buNone/>
            </a:pPr>
            <a:r>
              <a:rPr lang="ru-RU" sz="1800" b="0" i="0" dirty="0">
                <a:effectLst/>
                <a:latin typeface="Arial" panose="020B0604020202020204" pitchFamily="34" charset="0"/>
              </a:rPr>
              <a:t>Различают государственные и частные вузы. Вуз может иметь </a:t>
            </a:r>
            <a:r>
              <a:rPr lang="ru-RU" sz="1800" b="0" i="0" u="none" strike="noStrike" dirty="0">
                <a:effectLst/>
                <a:latin typeface="Arial" panose="020B0604020202020204" pitchFamily="34" charset="0"/>
              </a:rPr>
              <a:t>филиалы</a:t>
            </a:r>
            <a:r>
              <a:rPr lang="ru-RU" sz="1800" b="0" i="0" dirty="0">
                <a:effectLst/>
                <a:latin typeface="Arial" panose="020B0604020202020204" pitchFamily="34" charset="0"/>
              </a:rPr>
              <a:t> и </a:t>
            </a:r>
            <a:r>
              <a:rPr lang="ru-RU" sz="1800" b="0" i="0" u="none" strike="noStrike" dirty="0">
                <a:effectLst/>
                <a:latin typeface="Arial" panose="020B0604020202020204" pitchFamily="34" charset="0"/>
              </a:rPr>
              <a:t>представительства</a:t>
            </a:r>
            <a:r>
              <a:rPr lang="ru-RU" sz="1800" b="0" i="0" dirty="0">
                <a:effectLst/>
                <a:latin typeface="Arial" panose="020B0604020202020204" pitchFamily="34" charset="0"/>
              </a:rPr>
              <a:t> в других населённых пунктах.</a:t>
            </a:r>
            <a:r>
              <a:rPr lang="ru-RU" sz="1800" dirty="0">
                <a:solidFill>
                  <a:srgbClr val="202122"/>
                </a:solidFill>
                <a:latin typeface="Arial" panose="020B0604020202020204" pitchFamily="34" charset="0"/>
              </a:rPr>
              <a:t> </a:t>
            </a:r>
          </a:p>
          <a:p>
            <a:pPr marL="0" indent="0">
              <a:buNone/>
            </a:pPr>
            <a:r>
              <a:rPr lang="ru-RU" sz="1800" dirty="0">
                <a:solidFill>
                  <a:srgbClr val="202122"/>
                </a:solidFill>
                <a:latin typeface="Arial" panose="020B0604020202020204" pitchFamily="34" charset="0"/>
              </a:rPr>
              <a:t>Каждое высшее учебное заведение имеет </a:t>
            </a:r>
            <a:r>
              <a:rPr lang="ru-RU" sz="1800" dirty="0">
                <a:latin typeface="Arial" panose="020B0604020202020204" pitchFamily="34" charset="0"/>
              </a:rPr>
              <a:t>устав и является автономным субъектом правовых отношений. Вуз должен иметь лицензию, которая даёт право на образовательную деятельность. Для того чтобы иметь право выдавать выпускникам вуза диплом государственного образца, вуз должен быть аккредитован (аккредитация даётся вузу, как правило, после аттестации). Обучение в вузе, как правило, длится от 4 до 6 лет и может быть дневным (очным), вечерним (очно-заочным) и заочным. Наиболее распространёнными формами обучения являются аудиторное и дистанционное. Условно вузы подразделяются на гуманитарные и технические.</a:t>
            </a:r>
          </a:p>
          <a:p>
            <a:pPr marL="457200" lvl="1" indent="0">
              <a:buNone/>
            </a:pPr>
            <a:endParaRPr lang="ru-RU" sz="1800" dirty="0">
              <a:latin typeface="Arial" panose="020B0604020202020204" pitchFamily="34" charset="0"/>
            </a:endParaRPr>
          </a:p>
          <a:p>
            <a:pPr marL="0" indent="0" algn="ctr">
              <a:lnSpc>
                <a:spcPct val="100000"/>
              </a:lnSpc>
              <a:buNone/>
            </a:pPr>
            <a:endParaRPr lang="ru-RU" sz="2400" i="1" dirty="0"/>
          </a:p>
        </p:txBody>
      </p:sp>
      <p:pic>
        <p:nvPicPr>
          <p:cNvPr id="5122" name="Picture 2" descr="виды вузов в России">
            <a:extLst>
              <a:ext uri="{FF2B5EF4-FFF2-40B4-BE49-F238E27FC236}">
                <a16:creationId xmlns:a16="http://schemas.microsoft.com/office/drawing/2014/main" id="{05F6AE25-B163-4899-80B9-635BB2EEA0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4738389"/>
            <a:ext cx="9325873" cy="1764893"/>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A2F87293-ACF5-423B-8D2A-846E818972ED}"/>
              </a:ext>
            </a:extLst>
          </p:cNvPr>
          <p:cNvPicPr>
            <a:picLocks noChangeAspect="1"/>
          </p:cNvPicPr>
          <p:nvPr/>
        </p:nvPicPr>
        <p:blipFill>
          <a:blip r:embed="rId3"/>
          <a:stretch>
            <a:fillRect/>
          </a:stretch>
        </p:blipFill>
        <p:spPr>
          <a:xfrm>
            <a:off x="228180" y="141890"/>
            <a:ext cx="893441" cy="903890"/>
          </a:xfrm>
          <a:prstGeom prst="rect">
            <a:avLst/>
          </a:prstGeom>
        </p:spPr>
      </p:pic>
      <p:pic>
        <p:nvPicPr>
          <p:cNvPr id="8" name="Рисунок 7">
            <a:extLst>
              <a:ext uri="{FF2B5EF4-FFF2-40B4-BE49-F238E27FC236}">
                <a16:creationId xmlns:a16="http://schemas.microsoft.com/office/drawing/2014/main" id="{BBE5DC7A-E2B5-47A1-BF74-FD90F9A42E47}"/>
              </a:ext>
            </a:extLst>
          </p:cNvPr>
          <p:cNvPicPr>
            <a:picLocks noChangeAspect="1"/>
          </p:cNvPicPr>
          <p:nvPr/>
        </p:nvPicPr>
        <p:blipFill>
          <a:blip r:embed="rId4"/>
          <a:stretch>
            <a:fillRect/>
          </a:stretch>
        </p:blipFill>
        <p:spPr>
          <a:xfrm>
            <a:off x="10455735" y="4672393"/>
            <a:ext cx="1634880" cy="360563"/>
          </a:xfrm>
          <a:prstGeom prst="rect">
            <a:avLst/>
          </a:prstGeom>
        </p:spPr>
      </p:pic>
    </p:spTree>
    <p:extLst>
      <p:ext uri="{BB962C8B-B14F-4D97-AF65-F5344CB8AC3E}">
        <p14:creationId xmlns:p14="http://schemas.microsoft.com/office/powerpoint/2010/main" val="28424628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6D25A0B5-615E-4406-8ACA-E243FF773E00}"/>
              </a:ext>
            </a:extLst>
          </p:cNvPr>
          <p:cNvSpPr>
            <a:spLocks noGrp="1"/>
          </p:cNvSpPr>
          <p:nvPr>
            <p:ph idx="1"/>
          </p:nvPr>
        </p:nvSpPr>
        <p:spPr>
          <a:xfrm>
            <a:off x="697230" y="593835"/>
            <a:ext cx="11266590" cy="6122275"/>
          </a:xfrm>
        </p:spPr>
        <p:txBody>
          <a:bodyPr>
            <a:normAutofit fontScale="85000" lnSpcReduction="20000"/>
          </a:bodyPr>
          <a:lstStyle/>
          <a:p>
            <a:pPr marL="0" indent="360000" algn="ctr">
              <a:lnSpc>
                <a:spcPct val="120000"/>
              </a:lnSpc>
              <a:buNone/>
            </a:pPr>
            <a:r>
              <a:rPr lang="ru-RU" sz="2400" b="1" dirty="0"/>
              <a:t>Основные виды высших учебных заведений, существующих в России (по данным на 2016 год):</a:t>
            </a:r>
          </a:p>
          <a:p>
            <a:pPr marL="0" indent="360000" algn="just">
              <a:lnSpc>
                <a:spcPct val="120000"/>
              </a:lnSpc>
              <a:buNone/>
            </a:pPr>
            <a:endParaRPr lang="ru-RU" sz="1300" dirty="0"/>
          </a:p>
          <a:p>
            <a:pPr marL="0" indent="360000" algn="just">
              <a:lnSpc>
                <a:spcPct val="120000"/>
              </a:lnSpc>
              <a:buNone/>
            </a:pPr>
            <a:r>
              <a:rPr lang="ru-RU" sz="2400" b="1" dirty="0">
                <a:effectLst>
                  <a:outerShdw blurRad="38100" dist="38100" dir="2700000" algn="tl">
                    <a:srgbClr val="000000">
                      <a:alpha val="43137"/>
                    </a:srgbClr>
                  </a:outerShdw>
                </a:effectLst>
              </a:rPr>
              <a:t>Федеральный университет </a:t>
            </a:r>
            <a:r>
              <a:rPr lang="ru-RU" sz="2400" dirty="0"/>
              <a:t>— ведущее высшее образовательное учреждение на территории федерального округа, центр науки и образования. По состоянию на 2016 год в России существует</a:t>
            </a:r>
            <a:br>
              <a:rPr lang="ru-RU" sz="2400" dirty="0"/>
            </a:br>
            <a:r>
              <a:rPr lang="ru-RU" sz="2400" dirty="0"/>
              <a:t>10 федеральных университетов.</a:t>
            </a:r>
          </a:p>
          <a:p>
            <a:pPr marL="0" indent="360000" algn="just">
              <a:lnSpc>
                <a:spcPct val="120000"/>
              </a:lnSpc>
              <a:buNone/>
            </a:pPr>
            <a:r>
              <a:rPr lang="ru-RU" sz="2400" b="1" dirty="0"/>
              <a:t>Университет</a:t>
            </a:r>
            <a:r>
              <a:rPr lang="ru-RU" sz="2400" dirty="0"/>
              <a:t> — многопрофильное учебное заведение с большим выбором учебных программ (</a:t>
            </a:r>
            <a:r>
              <a:rPr lang="ru-RU" sz="2400" dirty="0">
                <a:solidFill>
                  <a:schemeClr val="accent6">
                    <a:lumMod val="50000"/>
                  </a:schemeClr>
                </a:solidFill>
              </a:rPr>
              <a:t>более чем по 7 специальностям —                )</a:t>
            </a:r>
            <a:r>
              <a:rPr lang="ru-RU" sz="2400" dirty="0"/>
              <a:t> в самых разных областях знания. </a:t>
            </a:r>
          </a:p>
          <a:p>
            <a:pPr marL="0" indent="360000" algn="just">
              <a:lnSpc>
                <a:spcPct val="120000"/>
              </a:lnSpc>
              <a:buNone/>
            </a:pPr>
            <a:r>
              <a:rPr lang="ru-RU" sz="2400" dirty="0"/>
              <a:t>Особый правовой статус как уникальные научно-образовательные комплексы, старейшие вузы страны, имеющие огромное значение для развития российского общества, имеют два университета:</a:t>
            </a:r>
          </a:p>
          <a:p>
            <a:pPr marL="0" indent="720000" algn="just">
              <a:lnSpc>
                <a:spcPct val="120000"/>
              </a:lnSpc>
              <a:spcBef>
                <a:spcPts val="0"/>
              </a:spcBef>
              <a:buNone/>
            </a:pPr>
            <a:r>
              <a:rPr lang="ru-RU" sz="2400" i="1" dirty="0"/>
              <a:t>Московский государственный университет,</a:t>
            </a:r>
          </a:p>
          <a:p>
            <a:pPr marL="0" indent="720000" algn="just">
              <a:lnSpc>
                <a:spcPct val="120000"/>
              </a:lnSpc>
              <a:spcBef>
                <a:spcPts val="0"/>
              </a:spcBef>
              <a:buNone/>
            </a:pPr>
            <a:r>
              <a:rPr lang="ru-RU" sz="2400" i="1" dirty="0"/>
              <a:t>Санкт-Петербургский государственный университет.</a:t>
            </a:r>
          </a:p>
          <a:p>
            <a:pPr marL="0" indent="360000" algn="just">
              <a:lnSpc>
                <a:spcPct val="120000"/>
              </a:lnSpc>
              <a:buNone/>
            </a:pPr>
            <a:r>
              <a:rPr lang="ru-RU" sz="2400" b="1" dirty="0"/>
              <a:t>Национальный исследовательский университет </a:t>
            </a:r>
            <a:r>
              <a:rPr lang="ru-RU" sz="2400" dirty="0"/>
              <a:t>— высшее учебное заведение, одинаково эффективно осуществляющее образовательную и научную деятельность на основе принципов интеграции науки и образования. Звание НИУ присуждается на десятилетний срок на конкурсной основе. Первым двум вузам статус национального исследовательского университета был присвоен в 2008 году. Далее Министерством образования и науки Российской Федерации были проведены конкурсы: по итогам конкурса в 2009 году статус НИУ был присвоен 12 вузам, в 2010 году — 15 вузам, в 2015 году — 21 вузу.</a:t>
            </a:r>
          </a:p>
        </p:txBody>
      </p:sp>
      <p:pic>
        <p:nvPicPr>
          <p:cNvPr id="6" name="Рисунок 5">
            <a:extLst>
              <a:ext uri="{FF2B5EF4-FFF2-40B4-BE49-F238E27FC236}">
                <a16:creationId xmlns:a16="http://schemas.microsoft.com/office/drawing/2014/main" id="{A2F87293-ACF5-423B-8D2A-846E818972ED}"/>
              </a:ext>
            </a:extLst>
          </p:cNvPr>
          <p:cNvPicPr>
            <a:picLocks noChangeAspect="1"/>
          </p:cNvPicPr>
          <p:nvPr/>
        </p:nvPicPr>
        <p:blipFill>
          <a:blip r:embed="rId2"/>
          <a:stretch>
            <a:fillRect/>
          </a:stretch>
        </p:blipFill>
        <p:spPr>
          <a:xfrm>
            <a:off x="228180" y="141890"/>
            <a:ext cx="893441" cy="903890"/>
          </a:xfrm>
          <a:prstGeom prst="rect">
            <a:avLst/>
          </a:prstGeom>
        </p:spPr>
      </p:pic>
      <p:pic>
        <p:nvPicPr>
          <p:cNvPr id="7" name="Рисунок 6">
            <a:extLst>
              <a:ext uri="{FF2B5EF4-FFF2-40B4-BE49-F238E27FC236}">
                <a16:creationId xmlns:a16="http://schemas.microsoft.com/office/drawing/2014/main" id="{55D99BFC-D294-49F0-AC5D-E806BCFEA2E1}"/>
              </a:ext>
            </a:extLst>
          </p:cNvPr>
          <p:cNvPicPr>
            <a:picLocks noChangeAspect="1"/>
          </p:cNvPicPr>
          <p:nvPr/>
        </p:nvPicPr>
        <p:blipFill>
          <a:blip r:embed="rId3"/>
          <a:stretch>
            <a:fillRect/>
          </a:stretch>
        </p:blipFill>
        <p:spPr>
          <a:xfrm>
            <a:off x="4694127" y="2804344"/>
            <a:ext cx="810028" cy="178647"/>
          </a:xfrm>
          <a:prstGeom prst="rect">
            <a:avLst/>
          </a:prstGeom>
        </p:spPr>
      </p:pic>
    </p:spTree>
    <p:extLst>
      <p:ext uri="{BB962C8B-B14F-4D97-AF65-F5344CB8AC3E}">
        <p14:creationId xmlns:p14="http://schemas.microsoft.com/office/powerpoint/2010/main" val="14818331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6D25A0B5-615E-4406-8ACA-E243FF773E00}"/>
              </a:ext>
            </a:extLst>
          </p:cNvPr>
          <p:cNvSpPr>
            <a:spLocks noGrp="1"/>
          </p:cNvSpPr>
          <p:nvPr>
            <p:ph idx="1"/>
          </p:nvPr>
        </p:nvSpPr>
        <p:spPr>
          <a:xfrm>
            <a:off x="697230" y="593835"/>
            <a:ext cx="11266590" cy="6122275"/>
          </a:xfrm>
        </p:spPr>
        <p:txBody>
          <a:bodyPr>
            <a:normAutofit fontScale="85000" lnSpcReduction="20000"/>
          </a:bodyPr>
          <a:lstStyle/>
          <a:p>
            <a:pPr marL="0" indent="360000" algn="ctr">
              <a:lnSpc>
                <a:spcPct val="120000"/>
              </a:lnSpc>
              <a:buNone/>
            </a:pPr>
            <a:r>
              <a:rPr lang="ru-RU" sz="2400" b="1" dirty="0"/>
              <a:t>Основные виды высших учебных заведений, существующих в России (по данным на 2016 год):</a:t>
            </a:r>
          </a:p>
          <a:p>
            <a:pPr marL="0" indent="360000" algn="just">
              <a:lnSpc>
                <a:spcPct val="120000"/>
              </a:lnSpc>
              <a:buNone/>
            </a:pPr>
            <a:endParaRPr lang="ru-RU" sz="1300" dirty="0"/>
          </a:p>
          <a:p>
            <a:pPr marL="0" indent="360000" algn="just">
              <a:lnSpc>
                <a:spcPct val="120000"/>
              </a:lnSpc>
              <a:buNone/>
            </a:pPr>
            <a:r>
              <a:rPr lang="ru-RU" sz="2400" b="1" dirty="0">
                <a:effectLst>
                  <a:outerShdw blurRad="38100" dist="38100" dir="2700000" algn="tl">
                    <a:srgbClr val="000000">
                      <a:alpha val="43137"/>
                    </a:srgbClr>
                  </a:outerShdw>
                </a:effectLst>
              </a:rPr>
              <a:t>Федеральный университет </a:t>
            </a:r>
            <a:r>
              <a:rPr lang="ru-RU" sz="2400" dirty="0"/>
              <a:t>— ведущее высшее образовательное учреждение на территории федерального округа, центр науки и образования. По состоянию на 2016 год в России существует</a:t>
            </a:r>
            <a:br>
              <a:rPr lang="ru-RU" sz="2400" dirty="0"/>
            </a:br>
            <a:r>
              <a:rPr lang="ru-RU" sz="2400" dirty="0"/>
              <a:t>10 федеральных университетов.</a:t>
            </a:r>
          </a:p>
          <a:p>
            <a:pPr marL="0" indent="360000" algn="just">
              <a:lnSpc>
                <a:spcPct val="120000"/>
              </a:lnSpc>
              <a:buNone/>
            </a:pPr>
            <a:r>
              <a:rPr lang="ru-RU" sz="2400" b="1" dirty="0"/>
              <a:t>Университет</a:t>
            </a:r>
            <a:r>
              <a:rPr lang="ru-RU" sz="2400" dirty="0"/>
              <a:t> — многопрофильное учебное заведение с большим выбором учебных программ (</a:t>
            </a:r>
            <a:r>
              <a:rPr lang="ru-RU" sz="2400" dirty="0">
                <a:solidFill>
                  <a:schemeClr val="accent6">
                    <a:lumMod val="50000"/>
                  </a:schemeClr>
                </a:solidFill>
              </a:rPr>
              <a:t>более чем по 7 специальностям —                )</a:t>
            </a:r>
            <a:r>
              <a:rPr lang="ru-RU" sz="2400" dirty="0"/>
              <a:t> в самых разных областях знания. </a:t>
            </a:r>
          </a:p>
          <a:p>
            <a:pPr marL="0" indent="360000" algn="just">
              <a:lnSpc>
                <a:spcPct val="120000"/>
              </a:lnSpc>
              <a:buNone/>
            </a:pPr>
            <a:r>
              <a:rPr lang="ru-RU" sz="2400" dirty="0"/>
              <a:t>Особый правовой статус как уникальные научно-образовательные комплексы, старейшие вузы страны, имеющие огромное значение для развития российского общества, имеют два университета:</a:t>
            </a:r>
          </a:p>
          <a:p>
            <a:pPr marL="0" indent="720000" algn="just">
              <a:lnSpc>
                <a:spcPct val="120000"/>
              </a:lnSpc>
              <a:spcBef>
                <a:spcPts val="0"/>
              </a:spcBef>
              <a:buNone/>
            </a:pPr>
            <a:r>
              <a:rPr lang="ru-RU" sz="2400" i="1" dirty="0"/>
              <a:t>Московский государственный университет,</a:t>
            </a:r>
          </a:p>
          <a:p>
            <a:pPr marL="0" indent="720000" algn="just">
              <a:lnSpc>
                <a:spcPct val="120000"/>
              </a:lnSpc>
              <a:spcBef>
                <a:spcPts val="0"/>
              </a:spcBef>
              <a:buNone/>
            </a:pPr>
            <a:r>
              <a:rPr lang="ru-RU" sz="2400" i="1" dirty="0"/>
              <a:t>Санкт-Петербургский государственный университет.</a:t>
            </a:r>
          </a:p>
          <a:p>
            <a:pPr marL="0" indent="360000" algn="just">
              <a:lnSpc>
                <a:spcPct val="120000"/>
              </a:lnSpc>
              <a:buNone/>
            </a:pPr>
            <a:r>
              <a:rPr lang="ru-RU" sz="2400" b="1" dirty="0"/>
              <a:t>Национальный исследовательский университет </a:t>
            </a:r>
            <a:r>
              <a:rPr lang="ru-RU" sz="2400" dirty="0"/>
              <a:t>— высшее учебное заведение, одинаково эффективно осуществляющее образовательную и научную деятельность на основе принципов интеграции науки и образования. Звание НИУ присуждается на десятилетний срок на конкурсной основе. Первым двум вузам статус национального исследовательского университета был присвоен в 2008 году. Далее Министерством образования и науки Российской Федерации были проведены конкурсы: по итогам конкурса в 2009 году статус НИУ был присвоен 12 вузам, в 2010 году — 15 вузам, в 2015 году — 21 вузу.</a:t>
            </a:r>
          </a:p>
        </p:txBody>
      </p:sp>
      <p:pic>
        <p:nvPicPr>
          <p:cNvPr id="6" name="Рисунок 5">
            <a:extLst>
              <a:ext uri="{FF2B5EF4-FFF2-40B4-BE49-F238E27FC236}">
                <a16:creationId xmlns:a16="http://schemas.microsoft.com/office/drawing/2014/main" id="{A2F87293-ACF5-423B-8D2A-846E818972ED}"/>
              </a:ext>
            </a:extLst>
          </p:cNvPr>
          <p:cNvPicPr>
            <a:picLocks noChangeAspect="1"/>
          </p:cNvPicPr>
          <p:nvPr/>
        </p:nvPicPr>
        <p:blipFill>
          <a:blip r:embed="rId2"/>
          <a:stretch>
            <a:fillRect/>
          </a:stretch>
        </p:blipFill>
        <p:spPr>
          <a:xfrm>
            <a:off x="228180" y="141890"/>
            <a:ext cx="893441" cy="903890"/>
          </a:xfrm>
          <a:prstGeom prst="rect">
            <a:avLst/>
          </a:prstGeom>
        </p:spPr>
      </p:pic>
      <p:pic>
        <p:nvPicPr>
          <p:cNvPr id="7" name="Рисунок 6">
            <a:extLst>
              <a:ext uri="{FF2B5EF4-FFF2-40B4-BE49-F238E27FC236}">
                <a16:creationId xmlns:a16="http://schemas.microsoft.com/office/drawing/2014/main" id="{55D99BFC-D294-49F0-AC5D-E806BCFEA2E1}"/>
              </a:ext>
            </a:extLst>
          </p:cNvPr>
          <p:cNvPicPr>
            <a:picLocks noChangeAspect="1"/>
          </p:cNvPicPr>
          <p:nvPr/>
        </p:nvPicPr>
        <p:blipFill>
          <a:blip r:embed="rId3"/>
          <a:stretch>
            <a:fillRect/>
          </a:stretch>
        </p:blipFill>
        <p:spPr>
          <a:xfrm>
            <a:off x="4694127" y="2804344"/>
            <a:ext cx="810028" cy="178647"/>
          </a:xfrm>
          <a:prstGeom prst="rect">
            <a:avLst/>
          </a:prstGeom>
        </p:spPr>
      </p:pic>
      <p:pic>
        <p:nvPicPr>
          <p:cNvPr id="8" name="Рисунок 7">
            <a:extLst>
              <a:ext uri="{FF2B5EF4-FFF2-40B4-BE49-F238E27FC236}">
                <a16:creationId xmlns:a16="http://schemas.microsoft.com/office/drawing/2014/main" id="{2289FA92-4A88-4FBD-831E-6A3CE3EA2D11}"/>
              </a:ext>
            </a:extLst>
          </p:cNvPr>
          <p:cNvPicPr>
            <a:picLocks noChangeAspect="1"/>
          </p:cNvPicPr>
          <p:nvPr/>
        </p:nvPicPr>
        <p:blipFill>
          <a:blip r:embed="rId4"/>
          <a:stretch>
            <a:fillRect/>
          </a:stretch>
        </p:blipFill>
        <p:spPr>
          <a:xfrm>
            <a:off x="412110" y="1045780"/>
            <a:ext cx="11779891" cy="5812219"/>
          </a:xfrm>
          <a:prstGeom prst="rect">
            <a:avLst/>
          </a:prstGeom>
        </p:spPr>
      </p:pic>
    </p:spTree>
    <p:extLst>
      <p:ext uri="{BB962C8B-B14F-4D97-AF65-F5344CB8AC3E}">
        <p14:creationId xmlns:p14="http://schemas.microsoft.com/office/powerpoint/2010/main" val="438806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6D25A0B5-615E-4406-8ACA-E243FF773E00}"/>
              </a:ext>
            </a:extLst>
          </p:cNvPr>
          <p:cNvSpPr>
            <a:spLocks noGrp="1"/>
          </p:cNvSpPr>
          <p:nvPr>
            <p:ph idx="1"/>
          </p:nvPr>
        </p:nvSpPr>
        <p:spPr>
          <a:xfrm>
            <a:off x="697230" y="593835"/>
            <a:ext cx="11266590" cy="6122275"/>
          </a:xfrm>
        </p:spPr>
        <p:txBody>
          <a:bodyPr>
            <a:normAutofit fontScale="85000" lnSpcReduction="20000"/>
          </a:bodyPr>
          <a:lstStyle/>
          <a:p>
            <a:pPr marL="0" indent="360000" algn="ctr">
              <a:lnSpc>
                <a:spcPct val="120000"/>
              </a:lnSpc>
              <a:buNone/>
            </a:pPr>
            <a:r>
              <a:rPr lang="ru-RU" sz="2400" b="1" dirty="0"/>
              <a:t>Основные виды высших учебных заведений, существующих в России (по данным на 2016 год):</a:t>
            </a:r>
          </a:p>
          <a:p>
            <a:pPr marL="0" indent="360000" algn="just">
              <a:lnSpc>
                <a:spcPct val="120000"/>
              </a:lnSpc>
              <a:buNone/>
            </a:pPr>
            <a:endParaRPr lang="ru-RU" sz="1300" dirty="0"/>
          </a:p>
          <a:p>
            <a:pPr marL="0" indent="360000" algn="just">
              <a:lnSpc>
                <a:spcPct val="120000"/>
              </a:lnSpc>
              <a:buNone/>
            </a:pPr>
            <a:r>
              <a:rPr lang="ru-RU" sz="2400" b="1" dirty="0">
                <a:effectLst>
                  <a:outerShdw blurRad="38100" dist="38100" dir="2700000" algn="tl">
                    <a:srgbClr val="000000">
                      <a:alpha val="43137"/>
                    </a:srgbClr>
                  </a:outerShdw>
                </a:effectLst>
              </a:rPr>
              <a:t>Федеральный университет </a:t>
            </a:r>
            <a:r>
              <a:rPr lang="ru-RU" sz="2400" dirty="0"/>
              <a:t>— ведущее высшее образовательное учреждение на территории федерального округа, центр науки и образования. По состоянию на 2016 год в России существует</a:t>
            </a:r>
            <a:br>
              <a:rPr lang="ru-RU" sz="2400" dirty="0"/>
            </a:br>
            <a:r>
              <a:rPr lang="ru-RU" sz="2400" dirty="0"/>
              <a:t>10 федеральных университетов.</a:t>
            </a:r>
          </a:p>
          <a:p>
            <a:pPr marL="0" indent="360000" algn="just">
              <a:lnSpc>
                <a:spcPct val="120000"/>
              </a:lnSpc>
              <a:buNone/>
            </a:pPr>
            <a:r>
              <a:rPr lang="ru-RU" sz="2400" b="1" dirty="0"/>
              <a:t>Университет</a:t>
            </a:r>
            <a:r>
              <a:rPr lang="ru-RU" sz="2400" dirty="0"/>
              <a:t> — многопрофильное учебное заведение с большим выбором учебных программ (</a:t>
            </a:r>
            <a:r>
              <a:rPr lang="ru-RU" sz="2400" dirty="0">
                <a:solidFill>
                  <a:schemeClr val="accent6">
                    <a:lumMod val="50000"/>
                  </a:schemeClr>
                </a:solidFill>
              </a:rPr>
              <a:t>более чем по 7 специальностям —                )</a:t>
            </a:r>
            <a:r>
              <a:rPr lang="ru-RU" sz="2400" dirty="0"/>
              <a:t> в самых разных областях знания. </a:t>
            </a:r>
          </a:p>
          <a:p>
            <a:pPr marL="0" indent="360000" algn="just">
              <a:lnSpc>
                <a:spcPct val="120000"/>
              </a:lnSpc>
              <a:buNone/>
            </a:pPr>
            <a:r>
              <a:rPr lang="ru-RU" sz="2400" dirty="0"/>
              <a:t>Особый правовой статус как уникальные научно-образовательные комплексы, старейшие вузы страны, имеющие огромное значение для развития российского общества, имеют два университета:</a:t>
            </a:r>
          </a:p>
          <a:p>
            <a:pPr marL="0" indent="720000" algn="just">
              <a:lnSpc>
                <a:spcPct val="120000"/>
              </a:lnSpc>
              <a:spcBef>
                <a:spcPts val="0"/>
              </a:spcBef>
              <a:buNone/>
            </a:pPr>
            <a:r>
              <a:rPr lang="ru-RU" sz="2400" i="1" dirty="0"/>
              <a:t>Московский государственный университет,</a:t>
            </a:r>
          </a:p>
          <a:p>
            <a:pPr marL="0" indent="720000" algn="just">
              <a:lnSpc>
                <a:spcPct val="120000"/>
              </a:lnSpc>
              <a:spcBef>
                <a:spcPts val="0"/>
              </a:spcBef>
              <a:buNone/>
            </a:pPr>
            <a:r>
              <a:rPr lang="ru-RU" sz="2400" i="1" dirty="0"/>
              <a:t>Санкт-Петербургский государственный университет.</a:t>
            </a:r>
          </a:p>
          <a:p>
            <a:pPr marL="0" indent="360000" algn="just">
              <a:lnSpc>
                <a:spcPct val="120000"/>
              </a:lnSpc>
              <a:buNone/>
            </a:pPr>
            <a:r>
              <a:rPr lang="ru-RU" sz="2400" b="1" dirty="0"/>
              <a:t>Национальный исследовательский университет </a:t>
            </a:r>
            <a:r>
              <a:rPr lang="ru-RU" sz="2400" dirty="0"/>
              <a:t>— высшее учебное заведение, одинаково эффективно осуществляющее образовательную и научную деятельность на основе принципов интеграции науки и образования. Звание НИУ присуждается на десятилетний срок на конкурсной основе. Первым двум вузам статус национального исследовательского университета был присвоен в 2008 году. Далее Министерством образования и науки Российской Федерации были проведены конкурсы: по итогам конкурса в 2009 году статус НИУ был присвоен 12 вузам, в 2010 году — 15 вузам, в 2015 году — 21 вузу.</a:t>
            </a:r>
          </a:p>
        </p:txBody>
      </p:sp>
      <p:pic>
        <p:nvPicPr>
          <p:cNvPr id="6" name="Рисунок 5">
            <a:extLst>
              <a:ext uri="{FF2B5EF4-FFF2-40B4-BE49-F238E27FC236}">
                <a16:creationId xmlns:a16="http://schemas.microsoft.com/office/drawing/2014/main" id="{A2F87293-ACF5-423B-8D2A-846E818972ED}"/>
              </a:ext>
            </a:extLst>
          </p:cNvPr>
          <p:cNvPicPr>
            <a:picLocks noChangeAspect="1"/>
          </p:cNvPicPr>
          <p:nvPr/>
        </p:nvPicPr>
        <p:blipFill>
          <a:blip r:embed="rId2"/>
          <a:stretch>
            <a:fillRect/>
          </a:stretch>
        </p:blipFill>
        <p:spPr>
          <a:xfrm>
            <a:off x="228180" y="141890"/>
            <a:ext cx="893441" cy="903890"/>
          </a:xfrm>
          <a:prstGeom prst="rect">
            <a:avLst/>
          </a:prstGeom>
        </p:spPr>
      </p:pic>
      <p:pic>
        <p:nvPicPr>
          <p:cNvPr id="7" name="Рисунок 6">
            <a:extLst>
              <a:ext uri="{FF2B5EF4-FFF2-40B4-BE49-F238E27FC236}">
                <a16:creationId xmlns:a16="http://schemas.microsoft.com/office/drawing/2014/main" id="{55D99BFC-D294-49F0-AC5D-E806BCFEA2E1}"/>
              </a:ext>
            </a:extLst>
          </p:cNvPr>
          <p:cNvPicPr>
            <a:picLocks noChangeAspect="1"/>
          </p:cNvPicPr>
          <p:nvPr/>
        </p:nvPicPr>
        <p:blipFill>
          <a:blip r:embed="rId3"/>
          <a:stretch>
            <a:fillRect/>
          </a:stretch>
        </p:blipFill>
        <p:spPr>
          <a:xfrm>
            <a:off x="4694127" y="2804344"/>
            <a:ext cx="810028" cy="178647"/>
          </a:xfrm>
          <a:prstGeom prst="rect">
            <a:avLst/>
          </a:prstGeom>
        </p:spPr>
      </p:pic>
    </p:spTree>
    <p:extLst>
      <p:ext uri="{BB962C8B-B14F-4D97-AF65-F5344CB8AC3E}">
        <p14:creationId xmlns:p14="http://schemas.microsoft.com/office/powerpoint/2010/main" val="39416024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6D25A0B5-615E-4406-8ACA-E243FF773E00}"/>
              </a:ext>
            </a:extLst>
          </p:cNvPr>
          <p:cNvSpPr>
            <a:spLocks noGrp="1"/>
          </p:cNvSpPr>
          <p:nvPr>
            <p:ph idx="1"/>
          </p:nvPr>
        </p:nvSpPr>
        <p:spPr>
          <a:xfrm>
            <a:off x="414980" y="663428"/>
            <a:ext cx="11645462" cy="6357690"/>
          </a:xfrm>
        </p:spPr>
        <p:txBody>
          <a:bodyPr>
            <a:normAutofit/>
          </a:bodyPr>
          <a:lstStyle/>
          <a:p>
            <a:pPr marL="0" indent="360000" algn="ctr">
              <a:lnSpc>
                <a:spcPct val="120000"/>
              </a:lnSpc>
              <a:buNone/>
            </a:pPr>
            <a:r>
              <a:rPr lang="ru-RU" sz="1800" b="1" dirty="0"/>
              <a:t>Основные виды высших учебных заведений, существующих в России (продолжение):</a:t>
            </a:r>
          </a:p>
          <a:p>
            <a:pPr marL="0" indent="360000" algn="just">
              <a:lnSpc>
                <a:spcPct val="120000"/>
              </a:lnSpc>
              <a:buNone/>
            </a:pPr>
            <a:endParaRPr lang="ru-RU" sz="2400" dirty="0"/>
          </a:p>
          <a:p>
            <a:pPr marL="0" indent="360000" algn="just">
              <a:lnSpc>
                <a:spcPct val="120000"/>
              </a:lnSpc>
              <a:buNone/>
            </a:pPr>
            <a:r>
              <a:rPr lang="ru-RU" sz="2400" b="1" dirty="0"/>
              <a:t>Академия</a:t>
            </a:r>
            <a:r>
              <a:rPr lang="ru-RU" sz="2400" dirty="0"/>
              <a:t> — готовит широкий круг специалистов какого-либо направления человеческой деятельности (сельское хозяйство, здравоохранение, искусство, туризм, экономика, финансы и т. п.).</a:t>
            </a:r>
          </a:p>
          <a:p>
            <a:pPr marL="0" indent="360000" algn="just">
              <a:lnSpc>
                <a:spcPct val="120000"/>
              </a:lnSpc>
              <a:buNone/>
            </a:pPr>
            <a:r>
              <a:rPr lang="ru-RU" sz="2400" b="1" dirty="0"/>
              <a:t>Институт</a:t>
            </a:r>
            <a:r>
              <a:rPr lang="ru-RU" sz="2400" dirty="0"/>
              <a:t> — занимается подготовкой специалистов для работы в определённой области профессиональной деятельности.</a:t>
            </a:r>
          </a:p>
          <a:p>
            <a:pPr marL="0" indent="360000" algn="just">
              <a:lnSpc>
                <a:spcPct val="120000"/>
              </a:lnSpc>
              <a:buNone/>
            </a:pPr>
            <a:r>
              <a:rPr lang="ru-RU" sz="2400" b="1" dirty="0"/>
              <a:t>Высшее военное училище </a:t>
            </a:r>
            <a:r>
              <a:rPr lang="ru-RU" sz="2400" dirty="0"/>
              <a:t>— занимается подготовкой военных специалистов (офицеров) в определённой области профессиональной деятельности.</a:t>
            </a:r>
          </a:p>
          <a:p>
            <a:pPr marL="0" indent="360000" algn="just">
              <a:lnSpc>
                <a:spcPct val="120000"/>
              </a:lnSpc>
              <a:buNone/>
            </a:pPr>
            <a:endParaRPr lang="ru-RU" sz="2400" dirty="0"/>
          </a:p>
          <a:p>
            <a:pPr marL="0" indent="360000" algn="just">
              <a:lnSpc>
                <a:spcPct val="120000"/>
              </a:lnSpc>
              <a:buNone/>
            </a:pPr>
            <a:r>
              <a:rPr lang="ru-RU" sz="2400" dirty="0"/>
              <a:t>Научные исследования производятся в высших учебных заведениях всех типов, однако в университетах они, как правило, носят фундаментальный характер.</a:t>
            </a:r>
          </a:p>
        </p:txBody>
      </p:sp>
      <p:pic>
        <p:nvPicPr>
          <p:cNvPr id="6" name="Рисунок 5">
            <a:extLst>
              <a:ext uri="{FF2B5EF4-FFF2-40B4-BE49-F238E27FC236}">
                <a16:creationId xmlns:a16="http://schemas.microsoft.com/office/drawing/2014/main" id="{A2F87293-ACF5-423B-8D2A-846E818972ED}"/>
              </a:ext>
            </a:extLst>
          </p:cNvPr>
          <p:cNvPicPr>
            <a:picLocks noChangeAspect="1"/>
          </p:cNvPicPr>
          <p:nvPr/>
        </p:nvPicPr>
        <p:blipFill>
          <a:blip r:embed="rId2"/>
          <a:stretch>
            <a:fillRect/>
          </a:stretch>
        </p:blipFill>
        <p:spPr>
          <a:xfrm>
            <a:off x="228180" y="141890"/>
            <a:ext cx="893441" cy="903890"/>
          </a:xfrm>
          <a:prstGeom prst="rect">
            <a:avLst/>
          </a:prstGeom>
        </p:spPr>
      </p:pic>
    </p:spTree>
    <p:extLst>
      <p:ext uri="{BB962C8B-B14F-4D97-AF65-F5344CB8AC3E}">
        <p14:creationId xmlns:p14="http://schemas.microsoft.com/office/powerpoint/2010/main" val="13696310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pic>
        <p:nvPicPr>
          <p:cNvPr id="1026" name="Picture 2">
            <a:extLst>
              <a:ext uri="{FF2B5EF4-FFF2-40B4-BE49-F238E27FC236}">
                <a16:creationId xmlns:a16="http://schemas.microsoft.com/office/drawing/2014/main" id="{37C28524-CBA5-496D-81BF-A35358E9C9F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42132" y="903891"/>
            <a:ext cx="9756742" cy="584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7391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6995474"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pic>
        <p:nvPicPr>
          <p:cNvPr id="5" name="Объект 4">
            <a:extLst>
              <a:ext uri="{FF2B5EF4-FFF2-40B4-BE49-F238E27FC236}">
                <a16:creationId xmlns:a16="http://schemas.microsoft.com/office/drawing/2014/main" id="{9ED5B80D-E058-40EB-B20F-89B177BD2418}"/>
              </a:ext>
            </a:extLst>
          </p:cNvPr>
          <p:cNvPicPr>
            <a:picLocks noGrp="1" noChangeAspect="1"/>
          </p:cNvPicPr>
          <p:nvPr>
            <p:ph idx="1"/>
          </p:nvPr>
        </p:nvPicPr>
        <p:blipFill>
          <a:blip r:embed="rId2"/>
          <a:stretch>
            <a:fillRect/>
          </a:stretch>
        </p:blipFill>
        <p:spPr>
          <a:xfrm>
            <a:off x="133203" y="74351"/>
            <a:ext cx="1781175" cy="952500"/>
          </a:xfrm>
        </p:spPr>
      </p:pic>
      <p:pic>
        <p:nvPicPr>
          <p:cNvPr id="7" name="Рисунок 6">
            <a:extLst>
              <a:ext uri="{FF2B5EF4-FFF2-40B4-BE49-F238E27FC236}">
                <a16:creationId xmlns:a16="http://schemas.microsoft.com/office/drawing/2014/main" id="{C1D88E83-4B7D-4BFB-808E-C0473960E582}"/>
              </a:ext>
            </a:extLst>
          </p:cNvPr>
          <p:cNvPicPr>
            <a:picLocks noChangeAspect="1"/>
          </p:cNvPicPr>
          <p:nvPr/>
        </p:nvPicPr>
        <p:blipFill>
          <a:blip r:embed="rId3"/>
          <a:stretch>
            <a:fillRect/>
          </a:stretch>
        </p:blipFill>
        <p:spPr>
          <a:xfrm>
            <a:off x="356009" y="1489287"/>
            <a:ext cx="2400300" cy="4086225"/>
          </a:xfrm>
          <a:prstGeom prst="rect">
            <a:avLst/>
          </a:prstGeom>
        </p:spPr>
      </p:pic>
      <p:pic>
        <p:nvPicPr>
          <p:cNvPr id="9" name="Рисунок 8">
            <a:extLst>
              <a:ext uri="{FF2B5EF4-FFF2-40B4-BE49-F238E27FC236}">
                <a16:creationId xmlns:a16="http://schemas.microsoft.com/office/drawing/2014/main" id="{EBAE1FB7-0339-4F4F-92F4-0581959FBF85}"/>
              </a:ext>
            </a:extLst>
          </p:cNvPr>
          <p:cNvPicPr>
            <a:picLocks noChangeAspect="1"/>
          </p:cNvPicPr>
          <p:nvPr/>
        </p:nvPicPr>
        <p:blipFill>
          <a:blip r:embed="rId4"/>
          <a:stretch>
            <a:fillRect/>
          </a:stretch>
        </p:blipFill>
        <p:spPr>
          <a:xfrm>
            <a:off x="3581400" y="1489287"/>
            <a:ext cx="2514600" cy="4114800"/>
          </a:xfrm>
          <a:prstGeom prst="rect">
            <a:avLst/>
          </a:prstGeom>
        </p:spPr>
      </p:pic>
      <p:pic>
        <p:nvPicPr>
          <p:cNvPr id="11" name="Рисунок 10">
            <a:extLst>
              <a:ext uri="{FF2B5EF4-FFF2-40B4-BE49-F238E27FC236}">
                <a16:creationId xmlns:a16="http://schemas.microsoft.com/office/drawing/2014/main" id="{F0DDDD9E-4E00-42A0-A069-3A6D32739E45}"/>
              </a:ext>
            </a:extLst>
          </p:cNvPr>
          <p:cNvPicPr>
            <a:picLocks noChangeAspect="1"/>
          </p:cNvPicPr>
          <p:nvPr/>
        </p:nvPicPr>
        <p:blipFill>
          <a:blip r:embed="rId5"/>
          <a:stretch>
            <a:fillRect/>
          </a:stretch>
        </p:blipFill>
        <p:spPr>
          <a:xfrm>
            <a:off x="6702293" y="226243"/>
            <a:ext cx="5489707" cy="6631756"/>
          </a:xfrm>
          <a:prstGeom prst="rect">
            <a:avLst/>
          </a:prstGeom>
        </p:spPr>
      </p:pic>
    </p:spTree>
    <p:extLst>
      <p:ext uri="{BB962C8B-B14F-4D97-AF65-F5344CB8AC3E}">
        <p14:creationId xmlns:p14="http://schemas.microsoft.com/office/powerpoint/2010/main" val="17201392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6D25A0B5-615E-4406-8ACA-E243FF773E00}"/>
              </a:ext>
            </a:extLst>
          </p:cNvPr>
          <p:cNvSpPr>
            <a:spLocks noGrp="1"/>
          </p:cNvSpPr>
          <p:nvPr>
            <p:ph idx="1"/>
          </p:nvPr>
        </p:nvSpPr>
        <p:spPr>
          <a:xfrm>
            <a:off x="315310" y="1040524"/>
            <a:ext cx="11445766" cy="5675586"/>
          </a:xfrm>
        </p:spPr>
        <p:txBody>
          <a:bodyPr>
            <a:normAutofit/>
          </a:bodyPr>
          <a:lstStyle/>
          <a:p>
            <a:pPr marL="0" indent="0">
              <a:buNone/>
            </a:pPr>
            <a:r>
              <a:rPr lang="ru-RU" dirty="0"/>
              <a:t> </a:t>
            </a:r>
          </a:p>
          <a:p>
            <a:pPr marL="0" indent="0">
              <a:buNone/>
            </a:pPr>
            <a:endParaRPr lang="ru-RU" dirty="0"/>
          </a:p>
          <a:p>
            <a:pPr marL="0" indent="0">
              <a:buNone/>
            </a:pPr>
            <a:endParaRPr lang="ru-RU" dirty="0"/>
          </a:p>
        </p:txBody>
      </p:sp>
      <p:pic>
        <p:nvPicPr>
          <p:cNvPr id="5" name="Рисунок 4">
            <a:extLst>
              <a:ext uri="{FF2B5EF4-FFF2-40B4-BE49-F238E27FC236}">
                <a16:creationId xmlns:a16="http://schemas.microsoft.com/office/drawing/2014/main" id="{333E2BDA-FC28-452B-BDE1-3E33684A2AA6}"/>
              </a:ext>
            </a:extLst>
          </p:cNvPr>
          <p:cNvPicPr>
            <a:picLocks noChangeAspect="1"/>
          </p:cNvPicPr>
          <p:nvPr/>
        </p:nvPicPr>
        <p:blipFill>
          <a:blip r:embed="rId2"/>
          <a:stretch>
            <a:fillRect/>
          </a:stretch>
        </p:blipFill>
        <p:spPr>
          <a:xfrm>
            <a:off x="0" y="0"/>
            <a:ext cx="1562100" cy="685800"/>
          </a:xfrm>
          <a:prstGeom prst="rect">
            <a:avLst/>
          </a:prstGeom>
        </p:spPr>
      </p:pic>
      <p:pic>
        <p:nvPicPr>
          <p:cNvPr id="9" name="Рисунок 8">
            <a:extLst>
              <a:ext uri="{FF2B5EF4-FFF2-40B4-BE49-F238E27FC236}">
                <a16:creationId xmlns:a16="http://schemas.microsoft.com/office/drawing/2014/main" id="{B63A344E-A047-4C3D-A307-DEE0E12690F6}"/>
              </a:ext>
            </a:extLst>
          </p:cNvPr>
          <p:cNvPicPr>
            <a:picLocks noChangeAspect="1"/>
          </p:cNvPicPr>
          <p:nvPr/>
        </p:nvPicPr>
        <p:blipFill>
          <a:blip r:embed="rId3"/>
          <a:stretch>
            <a:fillRect/>
          </a:stretch>
        </p:blipFill>
        <p:spPr>
          <a:xfrm>
            <a:off x="91660" y="611095"/>
            <a:ext cx="7959456" cy="903890"/>
          </a:xfrm>
          <a:prstGeom prst="rect">
            <a:avLst/>
          </a:prstGeom>
        </p:spPr>
      </p:pic>
      <p:pic>
        <p:nvPicPr>
          <p:cNvPr id="11" name="Рисунок 10">
            <a:extLst>
              <a:ext uri="{FF2B5EF4-FFF2-40B4-BE49-F238E27FC236}">
                <a16:creationId xmlns:a16="http://schemas.microsoft.com/office/drawing/2014/main" id="{D9A9E167-3DD6-43AA-85B1-5F8E01BA42C7}"/>
              </a:ext>
            </a:extLst>
          </p:cNvPr>
          <p:cNvPicPr>
            <a:picLocks noChangeAspect="1"/>
          </p:cNvPicPr>
          <p:nvPr/>
        </p:nvPicPr>
        <p:blipFill>
          <a:blip r:embed="rId4"/>
          <a:stretch>
            <a:fillRect/>
          </a:stretch>
        </p:blipFill>
        <p:spPr>
          <a:xfrm>
            <a:off x="357236" y="1606585"/>
            <a:ext cx="3744719" cy="2731851"/>
          </a:xfrm>
          <a:prstGeom prst="rect">
            <a:avLst/>
          </a:prstGeom>
        </p:spPr>
      </p:pic>
      <p:pic>
        <p:nvPicPr>
          <p:cNvPr id="13" name="Рисунок 12">
            <a:extLst>
              <a:ext uri="{FF2B5EF4-FFF2-40B4-BE49-F238E27FC236}">
                <a16:creationId xmlns:a16="http://schemas.microsoft.com/office/drawing/2014/main" id="{FA9D0FB1-D9E2-43C9-8624-A7EF922CF660}"/>
              </a:ext>
            </a:extLst>
          </p:cNvPr>
          <p:cNvPicPr>
            <a:picLocks noChangeAspect="1"/>
          </p:cNvPicPr>
          <p:nvPr/>
        </p:nvPicPr>
        <p:blipFill>
          <a:blip r:embed="rId5"/>
          <a:stretch>
            <a:fillRect/>
          </a:stretch>
        </p:blipFill>
        <p:spPr>
          <a:xfrm>
            <a:off x="894480" y="4338436"/>
            <a:ext cx="6236219" cy="2616633"/>
          </a:xfrm>
          <a:prstGeom prst="rect">
            <a:avLst/>
          </a:prstGeom>
        </p:spPr>
      </p:pic>
      <p:sp>
        <p:nvSpPr>
          <p:cNvPr id="7" name="TextBox 6">
            <a:extLst>
              <a:ext uri="{FF2B5EF4-FFF2-40B4-BE49-F238E27FC236}">
                <a16:creationId xmlns:a16="http://schemas.microsoft.com/office/drawing/2014/main" id="{6C0EF89A-7176-47A3-A3EE-205999FD86DA}"/>
              </a:ext>
            </a:extLst>
          </p:cNvPr>
          <p:cNvSpPr txBox="1"/>
          <p:nvPr/>
        </p:nvSpPr>
        <p:spPr>
          <a:xfrm>
            <a:off x="9015168" y="160319"/>
            <a:ext cx="3176832"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rPr>
              <a:t>https://topsov.com/rejting-vuzov-moskvy</a:t>
            </a:r>
          </a:p>
        </p:txBody>
      </p:sp>
      <p:pic>
        <p:nvPicPr>
          <p:cNvPr id="16" name="Рисунок 15">
            <a:extLst>
              <a:ext uri="{FF2B5EF4-FFF2-40B4-BE49-F238E27FC236}">
                <a16:creationId xmlns:a16="http://schemas.microsoft.com/office/drawing/2014/main" id="{E986B03F-528C-49D7-9538-7CF174DBF934}"/>
              </a:ext>
            </a:extLst>
          </p:cNvPr>
          <p:cNvPicPr>
            <a:picLocks noChangeAspect="1"/>
          </p:cNvPicPr>
          <p:nvPr/>
        </p:nvPicPr>
        <p:blipFill rotWithShape="1">
          <a:blip r:embed="rId6"/>
          <a:srcRect l="53263" b="71687"/>
          <a:stretch/>
        </p:blipFill>
        <p:spPr>
          <a:xfrm>
            <a:off x="8997844" y="4963809"/>
            <a:ext cx="2847431" cy="1707334"/>
          </a:xfrm>
          <a:prstGeom prst="rect">
            <a:avLst/>
          </a:prstGeom>
        </p:spPr>
      </p:pic>
      <p:pic>
        <p:nvPicPr>
          <p:cNvPr id="17" name="Рисунок 16">
            <a:extLst>
              <a:ext uri="{FF2B5EF4-FFF2-40B4-BE49-F238E27FC236}">
                <a16:creationId xmlns:a16="http://schemas.microsoft.com/office/drawing/2014/main" id="{52D63124-965B-4D0B-88C4-D4390FD28A9F}"/>
              </a:ext>
            </a:extLst>
          </p:cNvPr>
          <p:cNvPicPr>
            <a:picLocks noChangeAspect="1"/>
          </p:cNvPicPr>
          <p:nvPr/>
        </p:nvPicPr>
        <p:blipFill rotWithShape="1">
          <a:blip r:embed="rId6"/>
          <a:srcRect t="56608" r="53263"/>
          <a:stretch/>
        </p:blipFill>
        <p:spPr>
          <a:xfrm>
            <a:off x="9082043" y="1858819"/>
            <a:ext cx="2847431" cy="2616634"/>
          </a:xfrm>
          <a:prstGeom prst="rect">
            <a:avLst/>
          </a:prstGeom>
        </p:spPr>
      </p:pic>
      <p:pic>
        <p:nvPicPr>
          <p:cNvPr id="15" name="Рисунок 14">
            <a:extLst>
              <a:ext uri="{FF2B5EF4-FFF2-40B4-BE49-F238E27FC236}">
                <a16:creationId xmlns:a16="http://schemas.microsoft.com/office/drawing/2014/main" id="{C0763B67-4DFD-4EF9-A728-74ECC6070D2B}"/>
              </a:ext>
            </a:extLst>
          </p:cNvPr>
          <p:cNvPicPr>
            <a:picLocks noChangeAspect="1"/>
          </p:cNvPicPr>
          <p:nvPr/>
        </p:nvPicPr>
        <p:blipFill rotWithShape="1">
          <a:blip r:embed="rId6"/>
          <a:srcRect r="53263" b="43224"/>
          <a:stretch/>
        </p:blipFill>
        <p:spPr>
          <a:xfrm>
            <a:off x="6403009" y="1214811"/>
            <a:ext cx="2847431" cy="3423799"/>
          </a:xfrm>
          <a:prstGeom prst="rect">
            <a:avLst/>
          </a:prstGeom>
        </p:spPr>
      </p:pic>
    </p:spTree>
    <p:extLst>
      <p:ext uri="{BB962C8B-B14F-4D97-AF65-F5344CB8AC3E}">
        <p14:creationId xmlns:p14="http://schemas.microsoft.com/office/powerpoint/2010/main" val="37420598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5" name="TextBox 4">
            <a:extLst>
              <a:ext uri="{FF2B5EF4-FFF2-40B4-BE49-F238E27FC236}">
                <a16:creationId xmlns:a16="http://schemas.microsoft.com/office/drawing/2014/main" id="{EE453221-4FE2-40DF-96D7-F6D6DE0F3479}"/>
              </a:ext>
            </a:extLst>
          </p:cNvPr>
          <p:cNvSpPr txBox="1"/>
          <p:nvPr/>
        </p:nvSpPr>
        <p:spPr>
          <a:xfrm>
            <a:off x="494190" y="1167909"/>
            <a:ext cx="11203620" cy="5632311"/>
          </a:xfrm>
          <a:prstGeom prst="rect">
            <a:avLst/>
          </a:prstGeom>
          <a:noFill/>
        </p:spPr>
        <p:txBody>
          <a:bodyPr wrap="square">
            <a:spAutoFit/>
          </a:bodyPr>
          <a:lstStyle/>
          <a:p>
            <a:pPr marL="0" marR="0" lvl="0" indent="36000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Э</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то</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вы</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сшее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уче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бное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заведе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кото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ром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гото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вят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специали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стов</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по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фундамента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льным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и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мно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гим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прикладны</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нау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кам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осно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вано</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1755 </a:t>
            </a:r>
            <a:r>
              <a:rPr kumimoji="0" lang="ru-RU"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ты</a:t>
            </a:r>
            <a:r>
              <a:rPr kumimoji="0" lang="ru-RU" sz="24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сяча</a:t>
            </a:r>
            <a:r>
              <a:rPr kumimoji="0" lang="ru-RU"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семьсо</a:t>
            </a:r>
            <a:r>
              <a:rPr kumimoji="0" lang="ru-RU" sz="24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a:t>
            </a:r>
            <a:r>
              <a:rPr kumimoji="0" lang="ru-RU"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пятьдеся</a:t>
            </a:r>
            <a:r>
              <a:rPr kumimoji="0" lang="ru-RU" sz="24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a:t>
            </a:r>
            <a:r>
              <a:rPr kumimoji="0" lang="ru-RU"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пя</a:t>
            </a:r>
            <a:r>
              <a:rPr kumimoji="0" lang="ru-RU" sz="24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том</a:t>
            </a:r>
            <a:r>
              <a:rPr kumimoji="0" lang="ru-RU"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году</a:t>
            </a:r>
            <a:r>
              <a:rPr kumimoji="0" lang="ru-RU"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Его</a:t>
            </a:r>
            <a:r>
              <a:rPr kumimoji="0" lang="ru-RU"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созда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нию</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поспосо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бствовал</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изве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стный</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учёный-естествоиспыта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тель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М. В.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Ломоно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сов</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36000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Организа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ция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веду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щий</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це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нтр</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росси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йской</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нау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ки</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и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культу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ры</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Руково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дство</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за</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сле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дует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неизме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нным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тради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циям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иск</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абсолю</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тной</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и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нау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чной</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стины</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повыше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ровня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квалифика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ции</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сотру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дников</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ориенти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на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идеа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лы</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гумани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зма</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и добра</a:t>
            </a:r>
            <a:r>
              <a:rPr kumimoji="0" lang="ru-RU"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гла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вном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класси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ческом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зе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Росси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йской</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Федера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ции</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абитурие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нтам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досту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пны</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40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факульте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тов</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Здесь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мо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жно</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получи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дипло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специали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ста</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по всем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станда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ртным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направле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ниям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Наибо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льшей</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популя</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рностью</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льзуются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экономи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ческое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и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юриди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ческое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отделе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Обуче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прово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дится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по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интегри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рованным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програ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ммам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тече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6 лет. В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соста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вхо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дят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7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филиа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лов</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36000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МГУ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явля</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соучреди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телем</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одного</a:t>
            </a:r>
            <a:r>
              <a:rPr kumimoji="0" lang="ru-RU"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из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веду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щих</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ву</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зов</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КНР —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университе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та</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МГУ-ППИ в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Шэньчжэ</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Поступле</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него</a:t>
            </a:r>
            <a:r>
              <a:rPr kumimoji="0" lang="ru-RU"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ша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нс</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получи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образова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в МГУ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мени</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Ломоно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сова</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находя</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сь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на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террито</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рии</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Кита</a:t>
            </a:r>
            <a:r>
              <a:rPr kumimoji="0" lang="ru-RU"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prstClr val="black"/>
                </a:solidFill>
                <a:effectLst/>
                <a:uLnTx/>
                <a:uFillTx/>
                <a:latin typeface="Calibri" panose="020F0502020204030204"/>
                <a:ea typeface="+mn-ea"/>
                <a:cs typeface="+mn-cs"/>
              </a:rPr>
              <a:t>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6" name="Рисунок 5">
            <a:extLst>
              <a:ext uri="{FF2B5EF4-FFF2-40B4-BE49-F238E27FC236}">
                <a16:creationId xmlns:a16="http://schemas.microsoft.com/office/drawing/2014/main" id="{FAB0EB35-F3F5-4676-85A8-09888351F008}"/>
              </a:ext>
            </a:extLst>
          </p:cNvPr>
          <p:cNvPicPr>
            <a:picLocks noChangeAspect="1"/>
          </p:cNvPicPr>
          <p:nvPr/>
        </p:nvPicPr>
        <p:blipFill>
          <a:blip r:embed="rId2"/>
          <a:stretch>
            <a:fillRect/>
          </a:stretch>
        </p:blipFill>
        <p:spPr>
          <a:xfrm>
            <a:off x="0" y="0"/>
            <a:ext cx="1562100" cy="685800"/>
          </a:xfrm>
          <a:prstGeom prst="rect">
            <a:avLst/>
          </a:prstGeom>
        </p:spPr>
      </p:pic>
      <p:sp>
        <p:nvSpPr>
          <p:cNvPr id="7" name="TextBox 6">
            <a:extLst>
              <a:ext uri="{FF2B5EF4-FFF2-40B4-BE49-F238E27FC236}">
                <a16:creationId xmlns:a16="http://schemas.microsoft.com/office/drawing/2014/main" id="{953F4D2F-BE63-4E4E-9EE7-9D6D95AC703A}"/>
              </a:ext>
            </a:extLst>
          </p:cNvPr>
          <p:cNvSpPr txBox="1"/>
          <p:nvPr/>
        </p:nvSpPr>
        <p:spPr>
          <a:xfrm>
            <a:off x="9015168" y="160319"/>
            <a:ext cx="3176832"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rPr>
              <a:t>https://topsov.com/rejting-vuzov-moskvy</a:t>
            </a:r>
          </a:p>
        </p:txBody>
      </p:sp>
      <p:pic>
        <p:nvPicPr>
          <p:cNvPr id="8" name="Рисунок 7">
            <a:extLst>
              <a:ext uri="{FF2B5EF4-FFF2-40B4-BE49-F238E27FC236}">
                <a16:creationId xmlns:a16="http://schemas.microsoft.com/office/drawing/2014/main" id="{71EB8104-33BD-4555-9FA4-38E1C969F895}"/>
              </a:ext>
            </a:extLst>
          </p:cNvPr>
          <p:cNvPicPr>
            <a:picLocks noChangeAspect="1"/>
          </p:cNvPicPr>
          <p:nvPr/>
        </p:nvPicPr>
        <p:blipFill>
          <a:blip r:embed="rId3"/>
          <a:stretch>
            <a:fillRect/>
          </a:stretch>
        </p:blipFill>
        <p:spPr>
          <a:xfrm>
            <a:off x="91660" y="611095"/>
            <a:ext cx="4903181" cy="556814"/>
          </a:xfrm>
          <a:prstGeom prst="rect">
            <a:avLst/>
          </a:prstGeom>
        </p:spPr>
      </p:pic>
    </p:spTree>
    <p:extLst>
      <p:ext uri="{BB962C8B-B14F-4D97-AF65-F5344CB8AC3E}">
        <p14:creationId xmlns:p14="http://schemas.microsoft.com/office/powerpoint/2010/main" val="7930073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6D25A0B5-615E-4406-8ACA-E243FF773E00}"/>
              </a:ext>
            </a:extLst>
          </p:cNvPr>
          <p:cNvSpPr>
            <a:spLocks noGrp="1"/>
          </p:cNvSpPr>
          <p:nvPr>
            <p:ph idx="1"/>
          </p:nvPr>
        </p:nvSpPr>
        <p:spPr>
          <a:xfrm>
            <a:off x="315310" y="903891"/>
            <a:ext cx="11445766" cy="5675586"/>
          </a:xfrm>
        </p:spPr>
        <p:txBody>
          <a:bodyPr>
            <a:normAutofit/>
          </a:bodyPr>
          <a:lstStyle/>
          <a:p>
            <a:pPr marL="0" indent="0">
              <a:buNone/>
            </a:pPr>
            <a:endParaRPr lang="ru-RU" dirty="0"/>
          </a:p>
          <a:p>
            <a:pPr marL="0" indent="0">
              <a:buNone/>
            </a:pPr>
            <a:endParaRPr lang="ru-RU" dirty="0"/>
          </a:p>
        </p:txBody>
      </p:sp>
      <p:sp>
        <p:nvSpPr>
          <p:cNvPr id="4" name="Rectangle 2">
            <a:extLst>
              <a:ext uri="{FF2B5EF4-FFF2-40B4-BE49-F238E27FC236}">
                <a16:creationId xmlns:a16="http://schemas.microsoft.com/office/drawing/2014/main" id="{CD3E3594-BD11-415E-A9F4-991ECEDC071E}"/>
              </a:ext>
            </a:extLst>
          </p:cNvPr>
          <p:cNvSpPr>
            <a:spLocks noChangeArrowheads="1"/>
          </p:cNvSpPr>
          <p:nvPr/>
        </p:nvSpPr>
        <p:spPr bwMode="auto">
          <a:xfrm>
            <a:off x="180958" y="1297592"/>
            <a:ext cx="4800952"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altLang="ru-RU" sz="1200" b="0" i="0" u="none" strike="noStrike" kern="1200" cap="none" spc="0" normalizeH="0" baseline="0" noProof="0" dirty="0">
                <a:ln>
                  <a:noFill/>
                </a:ln>
                <a:solidFill>
                  <a:prstClr val="black"/>
                </a:solidFill>
                <a:effectLst/>
                <a:uLnTx/>
                <a:uFillTx/>
                <a:latin typeface="Cambria" panose="02040503050406030204" pitchFamily="18" charset="0"/>
                <a:ea typeface="Calibri" panose="020F0502020204030204" pitchFamily="34" charset="0"/>
                <a:cs typeface="Times New Roman" panose="02020603050405020304" pitchFamily="18" charset="0"/>
                <a:hlinkClick r:id="rId2"/>
              </a:rPr>
              <a:t>http://studikam.ru/istoriya-sozdaniya-mgu</a:t>
            </a:r>
            <a:endParaRPr kumimoji="0" lang="ru-RU" altLang="ru-RU"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altLang="ru-RU" sz="3200" b="1" i="0" u="none" strike="noStrike" kern="1200" cap="none" spc="0" normalizeH="0" baseline="0" noProof="0" dirty="0">
                <a:ln>
                  <a:noFill/>
                </a:ln>
                <a:solidFill>
                  <a:prstClr val="black"/>
                </a:solidFill>
                <a:effectLst/>
                <a:uLnTx/>
                <a:uFillTx/>
                <a:latin typeface="Cambria" panose="02040503050406030204" pitchFamily="18" charset="0"/>
                <a:ea typeface="Calibri" panose="020F0502020204030204" pitchFamily="34" charset="0"/>
                <a:cs typeface="Times New Roman" panose="02020603050405020304" pitchFamily="18" charset="0"/>
              </a:rPr>
              <a:t>История создания МГУ</a:t>
            </a:r>
            <a:endParaRPr kumimoji="0" lang="ru-RU" altLang="ru-RU" sz="3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4097" name="Рисунок 1">
            <a:extLst>
              <a:ext uri="{FF2B5EF4-FFF2-40B4-BE49-F238E27FC236}">
                <a16:creationId xmlns:a16="http://schemas.microsoft.com/office/drawing/2014/main" id="{EAE5902F-EC48-41FE-9F6E-663449F4A2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310" y="2856407"/>
            <a:ext cx="4532249" cy="296107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CDC0C901-3E94-49CA-8769-2BB2BF828D71}"/>
              </a:ext>
            </a:extLst>
          </p:cNvPr>
          <p:cNvSpPr>
            <a:spLocks noChangeArrowheads="1"/>
          </p:cNvSpPr>
          <p:nvPr/>
        </p:nvSpPr>
        <p:spPr bwMode="auto">
          <a:xfrm>
            <a:off x="0" y="23241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8D8E706C-8281-49ED-B24F-B2026B16A694}"/>
              </a:ext>
            </a:extLst>
          </p:cNvPr>
          <p:cNvSpPr txBox="1"/>
          <p:nvPr/>
        </p:nvSpPr>
        <p:spPr>
          <a:xfrm>
            <a:off x="5162869" y="813716"/>
            <a:ext cx="6913517" cy="6044283"/>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100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Моско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вский</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госуда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рственный</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университе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мени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Михаи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ла</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Васи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льевича</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Ломоно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сова</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осно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ван</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 1755 </a:t>
            </a:r>
            <a:r>
              <a:rPr kumimoji="0" lang="ru-RU"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ты</a:t>
            </a:r>
            <a:r>
              <a:rPr kumimoji="0" lang="ru-RU" sz="20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сяча</a:t>
            </a:r>
            <a:r>
              <a:rPr kumimoji="0" lang="ru-RU"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семьсо</a:t>
            </a:r>
            <a:r>
              <a:rPr kumimoji="0" lang="ru-RU" sz="20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a:t>
            </a:r>
            <a:r>
              <a:rPr kumimoji="0" lang="ru-RU"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пятьдеся</a:t>
            </a:r>
            <a:r>
              <a:rPr kumimoji="0" lang="ru-RU" sz="20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a:t>
            </a:r>
            <a:r>
              <a:rPr kumimoji="0" lang="ru-RU"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пя</a:t>
            </a:r>
            <a:r>
              <a:rPr kumimoji="0" lang="ru-RU" sz="20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том</a:t>
            </a:r>
            <a:r>
              <a:rPr kumimoji="0" lang="ru-RU"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году</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ца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рствование</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Елизаве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ты</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чери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Петра</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Вели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кого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Его</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созда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ние</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яви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лось</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одни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из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закономе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рных</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эта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пов</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разви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тия</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просвеще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ния</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и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внима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ния</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к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образо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ванности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госуда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рстве</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Росси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йском</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менно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э</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вре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мя</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просвеще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ние</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перешло</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из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разря</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да</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духо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вного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све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тское</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Э</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бы</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тре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бованием</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вре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мени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и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э</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произошло</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Росси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ХVIII </a:t>
            </a:r>
            <a:r>
              <a:rPr kumimoji="0" lang="ru-RU"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восемна</a:t>
            </a:r>
            <a:r>
              <a:rPr kumimoji="0" lang="ru-RU" sz="2000" b="0" i="1"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дцатого</a:t>
            </a:r>
            <a:r>
              <a:rPr kumimoji="0" lang="ru-RU"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ка</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Развива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ющееся</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госуда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рство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нужда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лось</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менно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нау</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чном</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образова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нии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лько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гра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мотные</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всесторо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нне</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лю</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могли</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подня</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ть</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страну</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на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высо</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кий</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у</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ровень</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вы</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вести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 число</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европе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йских</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держа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Пе</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рвым</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э</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то</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осозна</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л</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Пётр </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Вели</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ru-RU"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кий</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2262370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72000">
              <a:schemeClr val="bg1"/>
            </a:gs>
            <a:gs pos="29000">
              <a:schemeClr val="accent4">
                <a:lumMod val="20000"/>
                <a:lumOff val="80000"/>
              </a:schemeClr>
            </a:gs>
            <a:gs pos="5000">
              <a:srgbClr val="FFE18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D53DD-B035-48BC-9DAF-DC1DBA5031C7}"/>
              </a:ext>
            </a:extLst>
          </p:cNvPr>
          <p:cNvSpPr>
            <a:spLocks noGrp="1"/>
          </p:cNvSpPr>
          <p:nvPr>
            <p:ph type="title"/>
          </p:nvPr>
        </p:nvSpPr>
        <p:spPr>
          <a:xfrm>
            <a:off x="838200" y="1"/>
            <a:ext cx="10515600" cy="903890"/>
          </a:xfrm>
        </p:spPr>
        <p:txBody>
          <a:bodyPr>
            <a:normAutofit/>
          </a:bodyPr>
          <a:lstStyle/>
          <a:p>
            <a:pPr algn="ctr"/>
            <a:r>
              <a:rPr lang="ru-RU" b="1" dirty="0">
                <a:solidFill>
                  <a:srgbClr val="D06800"/>
                </a:solidFill>
                <a:effectLst>
                  <a:outerShdw blurRad="38100" dist="38100" dir="2700000" algn="tl">
                    <a:srgbClr val="000000">
                      <a:alpha val="43137"/>
                    </a:srgbClr>
                  </a:outerShdw>
                </a:effectLst>
              </a:rPr>
              <a:t>ОБРАЗОВАНИЕ</a:t>
            </a:r>
          </a:p>
        </p:txBody>
      </p:sp>
      <p:sp>
        <p:nvSpPr>
          <p:cNvPr id="3" name="Объект 2">
            <a:extLst>
              <a:ext uri="{FF2B5EF4-FFF2-40B4-BE49-F238E27FC236}">
                <a16:creationId xmlns:a16="http://schemas.microsoft.com/office/drawing/2014/main" id="{6D25A0B5-615E-4406-8ACA-E243FF773E00}"/>
              </a:ext>
            </a:extLst>
          </p:cNvPr>
          <p:cNvSpPr>
            <a:spLocks noGrp="1"/>
          </p:cNvSpPr>
          <p:nvPr>
            <p:ph idx="1"/>
          </p:nvPr>
        </p:nvSpPr>
        <p:spPr>
          <a:xfrm>
            <a:off x="273269" y="903891"/>
            <a:ext cx="11645462" cy="5937325"/>
          </a:xfrm>
        </p:spPr>
        <p:txBody>
          <a:bodyPr>
            <a:normAutofit fontScale="92500" lnSpcReduction="10000"/>
          </a:bodyPr>
          <a:lstStyle/>
          <a:p>
            <a:pPr marL="0" indent="0" algn="just">
              <a:lnSpc>
                <a:spcPct val="150000"/>
              </a:lnSpc>
              <a:spcBef>
                <a:spcPts val="0"/>
              </a:spcBef>
              <a:buNone/>
            </a:pP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Инициа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тором</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созда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ния</a:t>
            </a:r>
            <a:r>
              <a:rPr lang="ru-RU" sz="2000" dirty="0">
                <a:effectLst/>
                <a:latin typeface="Calibri" panose="020F0502020204030204" pitchFamily="34" charset="0"/>
                <a:ea typeface="Calibri" panose="020F0502020204030204" pitchFamily="34" charset="0"/>
                <a:cs typeface="Times New Roman" panose="02020603050405020304" pitchFamily="18" charset="0"/>
              </a:rPr>
              <a:t> МГУ стал граф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Ива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Шува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лов</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акти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вное</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уча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стие</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принима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ли</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Михаи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Ломоно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сов</a:t>
            </a:r>
            <a:r>
              <a:rPr lang="ru-RU" sz="2000" dirty="0">
                <a:effectLst/>
                <a:latin typeface="Calibri" panose="020F0502020204030204" pitchFamily="34" charset="0"/>
                <a:ea typeface="Calibri" panose="020F0502020204030204" pitchFamily="34" charset="0"/>
                <a:cs typeface="Times New Roman" panose="02020603050405020304" pitchFamily="18" charset="0"/>
              </a:rPr>
              <a:t> и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лейб-ме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дик</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Блюменстро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Прое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кт</a:t>
            </a:r>
            <a:r>
              <a:rPr lang="ru-RU" sz="2000" dirty="0">
                <a:effectLst/>
                <a:latin typeface="Calibri" panose="020F0502020204030204" pitchFamily="34" charset="0"/>
                <a:ea typeface="Calibri" panose="020F0502020204030204" pitchFamily="34" charset="0"/>
                <a:cs typeface="Times New Roman" panose="02020603050405020304" pitchFamily="18" charset="0"/>
              </a:rPr>
              <a:t> о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созда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нии</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университе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та</a:t>
            </a:r>
            <a:r>
              <a:rPr lang="ru-RU" sz="2000" dirty="0">
                <a:effectLst/>
                <a:latin typeface="Calibri" panose="020F0502020204030204" pitchFamily="34" charset="0"/>
                <a:ea typeface="Calibri" panose="020F0502020204030204" pitchFamily="34" charset="0"/>
                <a:cs typeface="Times New Roman" panose="02020603050405020304" pitchFamily="18" charset="0"/>
              </a:rPr>
              <a:t> был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подпи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сан</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Императри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цей</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Елизаве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той</a:t>
            </a:r>
            <a:br>
              <a:rPr lang="ru-RU" sz="2000" dirty="0">
                <a:effectLst/>
                <a:latin typeface="Calibri" panose="020F0502020204030204" pitchFamily="34" charset="0"/>
                <a:ea typeface="Calibri" panose="020F0502020204030204" pitchFamily="34" charset="0"/>
                <a:cs typeface="Times New Roman" panose="02020603050405020304" pitchFamily="18" charset="0"/>
              </a:rPr>
            </a:br>
            <a:r>
              <a:rPr lang="ru-RU" sz="2000" dirty="0">
                <a:effectLst/>
                <a:latin typeface="Calibri" panose="020F0502020204030204" pitchFamily="34" charset="0"/>
                <a:ea typeface="Calibri" panose="020F0502020204030204" pitchFamily="34" charset="0"/>
                <a:cs typeface="Times New Roman" panose="02020603050405020304" pitchFamily="18" charset="0"/>
              </a:rPr>
              <a:t>14 января</a:t>
            </a:r>
            <a:r>
              <a:rPr lang="ru-RU" sz="2000" dirty="0">
                <a:effectLst/>
                <a:latin typeface="Arial" panose="020B0604020202020204" pitchFamily="34" charset="0"/>
                <a:ea typeface="Calibri" panose="020F0502020204030204" pitchFamily="34" charset="0"/>
                <a:cs typeface="Arial" panose="020B0604020202020204" pitchFamily="34" charset="0"/>
              </a:rPr>
              <a:t>́</a:t>
            </a:r>
            <a:r>
              <a:rPr lang="ru-RU" sz="2000" dirty="0">
                <a:effectLst/>
                <a:latin typeface="Calibri" panose="020F0502020204030204" pitchFamily="34" charset="0"/>
                <a:ea typeface="Calibri" panose="020F0502020204030204" pitchFamily="34" charset="0"/>
                <a:cs typeface="Times New Roman" panose="02020603050405020304" pitchFamily="18" charset="0"/>
              </a:rPr>
              <a:t> 1755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го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да</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вое</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уче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бное</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заведе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ние</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находи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лось</a:t>
            </a:r>
            <a:r>
              <a:rPr lang="ru-RU" sz="2000" dirty="0">
                <a:effectLst/>
                <a:latin typeface="Calibri" panose="020F0502020204030204" pitchFamily="34" charset="0"/>
                <a:ea typeface="Calibri" panose="020F0502020204030204" pitchFamily="34" charset="0"/>
                <a:cs typeface="Times New Roman" panose="02020603050405020304" pitchFamily="18" charset="0"/>
              </a:rPr>
              <a:t> под её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покрови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тельством</a:t>
            </a:r>
            <a:r>
              <a:rPr lang="ru-RU" sz="2000" dirty="0">
                <a:effectLst/>
                <a:latin typeface="Calibri" panose="020F0502020204030204" pitchFamily="34" charset="0"/>
                <a:ea typeface="Calibri" panose="020F0502020204030204" pitchFamily="34" charset="0"/>
                <a:cs typeface="Times New Roman" panose="02020603050405020304" pitchFamily="18" charset="0"/>
              </a:rPr>
              <a:t>, у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университе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та</a:t>
            </a:r>
            <a:r>
              <a:rPr lang="ru-RU" sz="2000" dirty="0">
                <a:effectLst/>
                <a:latin typeface="Calibri" panose="020F0502020204030204" pitchFamily="34" charset="0"/>
                <a:ea typeface="Calibri" panose="020F0502020204030204" pitchFamily="34" charset="0"/>
                <a:cs typeface="Times New Roman" panose="02020603050405020304" pitchFamily="18" charset="0"/>
              </a:rPr>
              <a:t> был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бственный</a:t>
            </a:r>
            <a:r>
              <a:rPr lang="ru-RU" sz="2000" dirty="0">
                <a:effectLst/>
                <a:latin typeface="Calibri" panose="020F0502020204030204" pitchFamily="34" charset="0"/>
                <a:ea typeface="Calibri" panose="020F0502020204030204" pitchFamily="34" charset="0"/>
                <a:cs typeface="Times New Roman" panose="02020603050405020304" pitchFamily="18" charset="0"/>
              </a:rPr>
              <a:t> суд, все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преподава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тели</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студе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нты</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освобожда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лись</a:t>
            </a:r>
            <a:r>
              <a:rPr lang="ru-RU" sz="2000" dirty="0">
                <a:effectLst/>
                <a:latin typeface="Calibri" panose="020F0502020204030204" pitchFamily="34" charset="0"/>
                <a:ea typeface="Calibri" panose="020F0502020204030204" pitchFamily="34" charset="0"/>
                <a:cs typeface="Times New Roman" panose="02020603050405020304" pitchFamily="18" charset="0"/>
              </a:rPr>
              <a:t> от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инских</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пови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нностей</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нало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гов</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други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х</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тя</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гот</a:t>
            </a:r>
            <a:r>
              <a:rPr lang="ru-RU" sz="20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gn="just">
              <a:lnSpc>
                <a:spcPct val="150000"/>
              </a:lnSpc>
              <a:spcBef>
                <a:spcPts val="0"/>
              </a:spcBef>
              <a:buNone/>
            </a:pPr>
            <a:r>
              <a:rPr lang="ru-RU" sz="2000" dirty="0">
                <a:effectLst/>
                <a:latin typeface="Calibri" panose="020F0502020204030204" pitchFamily="34" charset="0"/>
                <a:ea typeface="Calibri" panose="020F0502020204030204" pitchFamily="34" charset="0"/>
                <a:cs typeface="Times New Roman" panose="02020603050405020304" pitchFamily="18" charset="0"/>
              </a:rPr>
              <a:t>      МГУ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состоя</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a:t>
            </a:r>
            <a:r>
              <a:rPr lang="ru-RU" sz="2000" dirty="0">
                <a:effectLst/>
                <a:latin typeface="Calibri" panose="020F0502020204030204" pitchFamily="34" charset="0"/>
                <a:ea typeface="Calibri" panose="020F0502020204030204" pitchFamily="34" charset="0"/>
                <a:cs typeface="Times New Roman" panose="02020603050405020304" pitchFamily="18" charset="0"/>
              </a:rPr>
              <a:t> из 3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факульте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тов</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юриди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ческого</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медици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нского</a:t>
            </a:r>
            <a:r>
              <a:rPr lang="ru-RU" sz="2000" dirty="0">
                <a:effectLst/>
                <a:latin typeface="Calibri" panose="020F0502020204030204" pitchFamily="34" charset="0"/>
                <a:ea typeface="Calibri" panose="020F0502020204030204" pitchFamily="34" charset="0"/>
                <a:cs typeface="Times New Roman" panose="02020603050405020304" pitchFamily="18" charset="0"/>
              </a:rPr>
              <a:t>, и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филосо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фского</a:t>
            </a:r>
            <a:r>
              <a:rPr lang="ru-RU" sz="2000" dirty="0">
                <a:effectLst/>
                <a:latin typeface="Calibri" panose="020F0502020204030204" pitchFamily="34" charset="0"/>
                <a:ea typeface="Calibri" panose="020F0502020204030204" pitchFamily="34" charset="0"/>
                <a:cs typeface="Times New Roman" panose="02020603050405020304" pitchFamily="18" charset="0"/>
              </a:rPr>
              <a:t>. В свою</a:t>
            </a:r>
            <a:r>
              <a:rPr lang="ru-RU" sz="2000" dirty="0">
                <a:effectLst/>
                <a:latin typeface="Arial" panose="020B0604020202020204" pitchFamily="34" charset="0"/>
                <a:ea typeface="Calibri" panose="020F0502020204030204" pitchFamily="34" charset="0"/>
                <a:cs typeface="Arial" panose="020B0604020202020204" pitchFamily="34" charset="0"/>
              </a:rPr>
              <a:t>́</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чередь</a:t>
            </a:r>
            <a:r>
              <a:rPr lang="ru-RU" sz="2000" dirty="0">
                <a:effectLst/>
                <a:latin typeface="Calibri" panose="020F0502020204030204" pitchFamily="34" charset="0"/>
                <a:ea typeface="Calibri" panose="020F0502020204030204" pitchFamily="34" charset="0"/>
                <a:cs typeface="Times New Roman" panose="02020603050405020304" pitchFamily="18" charset="0"/>
              </a:rPr>
              <a:t>, в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ра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мках</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ка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ждого</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факульте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та</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вело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сь</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обуче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ние</a:t>
            </a:r>
            <a:r>
              <a:rPr lang="ru-RU" sz="2000" dirty="0">
                <a:effectLst/>
                <a:latin typeface="Calibri" panose="020F0502020204030204" pitchFamily="34" charset="0"/>
                <a:ea typeface="Calibri" panose="020F0502020204030204" pitchFamily="34" charset="0"/>
                <a:cs typeface="Times New Roman" panose="02020603050405020304" pitchFamily="18" charset="0"/>
              </a:rPr>
              <a:t> по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скольким</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дисципли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нам</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Обуче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ние</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проходи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ло</a:t>
            </a:r>
            <a:r>
              <a:rPr lang="ru-RU" sz="2000" dirty="0">
                <a:effectLst/>
                <a:latin typeface="Calibri" panose="020F0502020204030204" pitchFamily="34" charset="0"/>
                <a:ea typeface="Calibri" panose="020F0502020204030204" pitchFamily="34" charset="0"/>
                <a:cs typeface="Times New Roman" panose="02020603050405020304" pitchFamily="18" charset="0"/>
              </a:rPr>
              <a:t> на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ру</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сском</a:t>
            </a:r>
            <a:r>
              <a:rPr lang="ru-RU" sz="2000" dirty="0">
                <a:effectLst/>
                <a:latin typeface="Calibri" panose="020F0502020204030204" pitchFamily="34" charset="0"/>
                <a:ea typeface="Calibri" panose="020F0502020204030204" pitchFamily="34" charset="0"/>
                <a:cs typeface="Times New Roman" panose="02020603050405020304" pitchFamily="18" charset="0"/>
              </a:rPr>
              <a:t> и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лати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нском</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языка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х</a:t>
            </a:r>
            <a:r>
              <a:rPr lang="ru-RU" sz="20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gn="just">
              <a:lnSpc>
                <a:spcPct val="150000"/>
              </a:lnSpc>
              <a:spcBef>
                <a:spcPts val="0"/>
              </a:spcBef>
              <a:buNone/>
            </a:pP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Первонача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льно</a:t>
            </a:r>
            <a:r>
              <a:rPr lang="ru-RU" sz="2000" dirty="0">
                <a:effectLst/>
                <a:latin typeface="Calibri" panose="020F0502020204030204" pitchFamily="34" charset="0"/>
                <a:ea typeface="Calibri" panose="020F0502020204030204" pitchFamily="34" charset="0"/>
                <a:cs typeface="Times New Roman" panose="02020603050405020304" pitchFamily="18" charset="0"/>
              </a:rPr>
              <a:t> курс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обуче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ния</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составля</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a:t>
            </a:r>
            <a:r>
              <a:rPr lang="ru-RU" sz="2000" dirty="0">
                <a:effectLst/>
                <a:latin typeface="Calibri" panose="020F0502020204030204" pitchFamily="34" charset="0"/>
                <a:ea typeface="Calibri" panose="020F0502020204030204" pitchFamily="34" charset="0"/>
                <a:cs typeface="Times New Roman" panose="02020603050405020304" pitchFamily="18" charset="0"/>
              </a:rPr>
              <a:t> 3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го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да</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Поступле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ние</a:t>
            </a:r>
            <a:r>
              <a:rPr lang="ru-RU" sz="2000" dirty="0">
                <a:effectLst/>
                <a:latin typeface="Calibri" panose="020F0502020204030204" pitchFamily="34" charset="0"/>
                <a:ea typeface="Calibri" panose="020F0502020204030204" pitchFamily="34" charset="0"/>
                <a:cs typeface="Times New Roman" panose="02020603050405020304" pitchFamily="18" charset="0"/>
              </a:rPr>
              <a:t> в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университе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происходи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ло</a:t>
            </a:r>
            <a:r>
              <a:rPr lang="ru-RU" sz="2000" dirty="0">
                <a:effectLst/>
                <a:latin typeface="Calibri" panose="020F0502020204030204" pitchFamily="34" charset="0"/>
                <a:ea typeface="Calibri" panose="020F0502020204030204" pitchFamily="34" charset="0"/>
                <a:cs typeface="Times New Roman" panose="02020603050405020304" pitchFamily="18" charset="0"/>
              </a:rPr>
              <a:t> путём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экзаменацио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нного</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отбо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ра</a:t>
            </a:r>
            <a:r>
              <a:rPr lang="ru-RU" sz="2000" dirty="0">
                <a:effectLst/>
                <a:latin typeface="Calibri" panose="020F0502020204030204" pitchFamily="34" charset="0"/>
                <a:ea typeface="Calibri" panose="020F0502020204030204" pitchFamily="34" charset="0"/>
                <a:cs typeface="Times New Roman" panose="02020603050405020304" pitchFamily="18" charset="0"/>
              </a:rPr>
              <a:t>, причём к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экза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менам</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допуска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лись</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ца</a:t>
            </a:r>
            <a:r>
              <a:rPr lang="ru-RU" sz="2000" dirty="0">
                <a:effectLst/>
                <a:latin typeface="Calibri" panose="020F0502020204030204" pitchFamily="34" charset="0"/>
                <a:ea typeface="Calibri" panose="020F0502020204030204" pitchFamily="34" charset="0"/>
                <a:cs typeface="Times New Roman" panose="02020603050405020304" pitchFamily="18" charset="0"/>
              </a:rPr>
              <a:t> всех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сосло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вий</a:t>
            </a:r>
            <a:r>
              <a:rPr lang="ru-RU" sz="2000" dirty="0">
                <a:effectLst/>
                <a:latin typeface="Calibri" panose="020F0502020204030204" pitchFamily="34" charset="0"/>
                <a:ea typeface="Calibri" panose="020F0502020204030204" pitchFamily="34" charset="0"/>
                <a:cs typeface="Times New Roman" panose="02020603050405020304" pitchFamily="18" charset="0"/>
              </a:rPr>
              <a:t>, за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исключе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нием</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крепостны</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х</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крестья</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Интере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сно</a:t>
            </a:r>
            <a:r>
              <a:rPr lang="ru-RU" sz="2000" dirty="0">
                <a:effectLst/>
                <a:latin typeface="Calibri" panose="020F0502020204030204" pitchFamily="34" charset="0"/>
                <a:ea typeface="Calibri" panose="020F0502020204030204" pitchFamily="34" charset="0"/>
                <a:cs typeface="Times New Roman" panose="02020603050405020304" pitchFamily="18" charset="0"/>
              </a:rPr>
              <a:t>, что при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отбо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ре</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студе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нтов</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опра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шивались</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роди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тели</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учи</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тывались</a:t>
            </a:r>
            <a:r>
              <a:rPr lang="ru-RU" sz="2000" dirty="0">
                <a:effectLst/>
                <a:latin typeface="Calibri" panose="020F0502020204030204" pitchFamily="34" charset="0"/>
                <a:ea typeface="Calibri" panose="020F0502020204030204" pitchFamily="34" charset="0"/>
                <a:cs typeface="Times New Roman" panose="02020603050405020304" pitchFamily="18" charset="0"/>
              </a:rPr>
              <a:t> их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предпочте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ния</a:t>
            </a:r>
            <a:r>
              <a:rPr lang="ru-RU" sz="2000" dirty="0">
                <a:effectLst/>
                <a:latin typeface="Calibri" panose="020F0502020204030204" pitchFamily="34" charset="0"/>
                <a:ea typeface="Calibri" panose="020F0502020204030204" pitchFamily="34" charset="0"/>
                <a:cs typeface="Times New Roman" panose="02020603050405020304" pitchFamily="18" charset="0"/>
              </a:rPr>
              <a:t> и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пожела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ния</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Успе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шно</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око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нчившие</a:t>
            </a:r>
            <a:r>
              <a:rPr lang="ru-RU" sz="2000" dirty="0">
                <a:effectLst/>
                <a:latin typeface="Calibri" panose="020F0502020204030204" pitchFamily="34" charset="0"/>
                <a:ea typeface="Calibri" panose="020F0502020204030204" pitchFamily="34" charset="0"/>
                <a:cs typeface="Times New Roman" panose="02020603050405020304" pitchFamily="18" charset="0"/>
              </a:rPr>
              <a:t> МГУ при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поступле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нии</a:t>
            </a:r>
            <a:r>
              <a:rPr lang="ru-RU" sz="2000" dirty="0">
                <a:effectLst/>
                <a:latin typeface="Calibri" panose="020F0502020204030204" pitchFamily="34" charset="0"/>
                <a:ea typeface="Calibri" panose="020F0502020204030204" pitchFamily="34" charset="0"/>
                <a:cs typeface="Times New Roman" panose="02020603050405020304" pitchFamily="18" charset="0"/>
              </a:rPr>
              <a:t> на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гражда</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нскую</a:t>
            </a:r>
            <a:r>
              <a:rPr lang="ru-RU" sz="2000" dirty="0">
                <a:effectLst/>
                <a:latin typeface="Calibri" panose="020F0502020204030204" pitchFamily="34" charset="0"/>
                <a:ea typeface="Calibri" panose="020F0502020204030204" pitchFamily="34" charset="0"/>
                <a:cs typeface="Times New Roman" panose="02020603050405020304" pitchFamily="18" charset="0"/>
              </a:rPr>
              <a:t> и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вое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нную</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слу</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жбу</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льзовались</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осо</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быми</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привиле</a:t>
            </a:r>
            <a:r>
              <a:rPr lang="ru-RU" sz="2000" dirty="0" err="1">
                <a:effectLst/>
                <a:latin typeface="Arial" panose="020B0604020202020204" pitchFamily="34" charset="0"/>
                <a:ea typeface="Calibri" panose="020F0502020204030204" pitchFamily="34" charset="0"/>
                <a:cs typeface="Arial" panose="020B0604020202020204" pitchFamily="34" charset="0"/>
              </a:rPr>
              <a:t>́</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гиями</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Сего</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дняшний</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Моско</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вский</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госуда</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рственный</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университе</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т</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явля</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ется</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досто</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йным</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продолжа</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телем</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сла</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вных</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тради</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ций</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зало</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женных</a:t>
            </a:r>
            <a:r>
              <a:rPr lang="ru-RU" sz="2000" dirty="0">
                <a:latin typeface="Calibri" panose="020F0502020204030204" pitchFamily="34" charset="0"/>
                <a:ea typeface="Calibri" panose="020F0502020204030204" pitchFamily="34" charset="0"/>
                <a:cs typeface="Times New Roman" panose="02020603050405020304" pitchFamily="18" charset="0"/>
              </a:rPr>
              <a:t> ещё в </a:t>
            </a:r>
            <a:r>
              <a:rPr lang="ru-RU" sz="2000" dirty="0" err="1">
                <a:latin typeface="Calibri" panose="020F0502020204030204" pitchFamily="34" charset="0"/>
                <a:ea typeface="Calibri" panose="020F0502020204030204" pitchFamily="34" charset="0"/>
                <a:cs typeface="Times New Roman" panose="02020603050405020304" pitchFamily="18" charset="0"/>
              </a:rPr>
              <a:t>послепетро</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вское</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вре</a:t>
            </a:r>
            <a:r>
              <a:rPr lang="ru-RU" sz="2000" dirty="0" err="1">
                <a:latin typeface="Arial" panose="020B0604020202020204" pitchFamily="34" charset="0"/>
                <a:ea typeface="Calibri" panose="020F0502020204030204" pitchFamily="34" charset="0"/>
                <a:cs typeface="Arial" panose="020B0604020202020204" pitchFamily="34" charset="0"/>
              </a:rPr>
              <a:t>́</a:t>
            </a:r>
            <a:r>
              <a:rPr lang="ru-RU" sz="2000" dirty="0" err="1">
                <a:latin typeface="Calibri" panose="020F0502020204030204" pitchFamily="34" charset="0"/>
                <a:ea typeface="Calibri" panose="020F0502020204030204" pitchFamily="34" charset="0"/>
                <a:cs typeface="Times New Roman" panose="02020603050405020304" pitchFamily="18" charset="0"/>
              </a:rPr>
              <a:t>мя</a:t>
            </a:r>
            <a:r>
              <a:rPr lang="ru-RU" sz="2000" dirty="0">
                <a:latin typeface="Calibri" panose="020F0502020204030204" pitchFamily="34" charset="0"/>
                <a:ea typeface="Calibri" panose="020F0502020204030204" pitchFamily="34" charset="0"/>
                <a:cs typeface="Times New Roman" panose="02020603050405020304" pitchFamily="18" charset="0"/>
              </a:rPr>
              <a:t>.</a:t>
            </a:r>
            <a:endParaRPr lang="ru-RU" sz="3200" i="1" dirty="0"/>
          </a:p>
        </p:txBody>
      </p:sp>
      <p:sp>
        <p:nvSpPr>
          <p:cNvPr id="4" name="Rectangle 2">
            <a:extLst>
              <a:ext uri="{FF2B5EF4-FFF2-40B4-BE49-F238E27FC236}">
                <a16:creationId xmlns:a16="http://schemas.microsoft.com/office/drawing/2014/main" id="{4BE5B7C3-47AF-41D6-AD3C-947FED5E840D}"/>
              </a:ext>
            </a:extLst>
          </p:cNvPr>
          <p:cNvSpPr>
            <a:spLocks noChangeArrowheads="1"/>
          </p:cNvSpPr>
          <p:nvPr/>
        </p:nvSpPr>
        <p:spPr bwMode="auto">
          <a:xfrm>
            <a:off x="145447" y="123379"/>
            <a:ext cx="4800952"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altLang="ru-RU" sz="900" b="0" i="0" u="none" strike="noStrike" kern="1200" cap="none" spc="0" normalizeH="0" baseline="0" noProof="0" dirty="0">
                <a:ln>
                  <a:noFill/>
                </a:ln>
                <a:solidFill>
                  <a:prstClr val="black"/>
                </a:solidFill>
                <a:effectLst/>
                <a:uLnTx/>
                <a:uFillTx/>
                <a:latin typeface="Cambria" panose="02040503050406030204" pitchFamily="18" charset="0"/>
                <a:ea typeface="Calibri" panose="020F0502020204030204" pitchFamily="34" charset="0"/>
                <a:cs typeface="Times New Roman" panose="02020603050405020304" pitchFamily="18" charset="0"/>
                <a:hlinkClick r:id="rId2"/>
              </a:rPr>
              <a:t>http://studikam.ru/istoriya-sozdaniya-mgu</a:t>
            </a:r>
            <a:endParaRPr kumimoji="0" lang="ru-RU" altLang="ru-RU"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altLang="ru-RU" sz="1800" b="1" i="0" u="none" strike="noStrike" kern="1200" cap="none" spc="0" normalizeH="0" baseline="0" noProof="0" dirty="0">
                <a:ln>
                  <a:noFill/>
                </a:ln>
                <a:solidFill>
                  <a:prstClr val="black"/>
                </a:solidFill>
                <a:effectLst/>
                <a:uLnTx/>
                <a:uFillTx/>
                <a:latin typeface="Cambria" panose="02040503050406030204" pitchFamily="18" charset="0"/>
                <a:ea typeface="Calibri" panose="020F0502020204030204" pitchFamily="34" charset="0"/>
                <a:cs typeface="Times New Roman" panose="02020603050405020304" pitchFamily="18" charset="0"/>
              </a:rPr>
              <a:t>История создания МГУ</a:t>
            </a:r>
            <a:endParaRPr kumimoji="0" lang="ru-RU" altLang="ru-RU"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597862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749E9B28-30E4-4BC8-DFAF-EA4097B404C0}"/>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C21A0DEA-07E0-BE36-3B37-0B6DABEC4644}"/>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a:t>
            </a:r>
            <a:r>
              <a:rPr kumimoji="0" lang="en-US"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11</a:t>
            </a: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 апреля 2025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9C6373BF-AFB6-2B06-DFF6-E1497FABA6A5}"/>
              </a:ext>
            </a:extLst>
          </p:cNvPr>
          <p:cNvSpPr txBox="1"/>
          <p:nvPr/>
        </p:nvSpPr>
        <p:spPr>
          <a:xfrm>
            <a:off x="557722" y="868730"/>
            <a:ext cx="11132118" cy="5958554"/>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1. Лексико-грамматический тест по теме. </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«Образование-2»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https://onlinetestpad.com/s5syobawe46uq</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20000"/>
              </a:lnSpc>
              <a:spcBef>
                <a:spcPts val="600"/>
              </a:spcBef>
              <a:spcAft>
                <a:spcPts val="60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2. Подготовиться к аудиторному лексико-грамматическому тесту.</a:t>
            </a:r>
          </a:p>
          <a:p>
            <a:pPr marL="0" marR="0" lvl="0" indent="0" algn="l" defTabSz="914400" rtl="0" eaLnBrk="1" fontAlgn="auto" latinLnBrk="0" hangingPunct="1">
              <a:lnSpc>
                <a:spcPct val="120000"/>
              </a:lnSpc>
              <a:spcBef>
                <a:spcPts val="600"/>
              </a:spcBef>
              <a:spcAft>
                <a:spcPts val="600"/>
              </a:spcAft>
              <a:buClrTx/>
              <a:buSzTx/>
              <a:buFontTx/>
              <a:buNone/>
              <a:tabLst/>
              <a:defRPr/>
            </a:pPr>
            <a:endParaRPr lang="ru-RU" sz="2400" dirty="0">
              <a:solidFill>
                <a:prstClr val="black"/>
              </a:solidFill>
              <a:latin typeface="Calibri" panose="020F0502020204030204"/>
            </a:endParaRP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3. Прочитать тексты об истории МГУ </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(см. ссылку на сайте) </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и ответить на вопросы </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(полными предложениями):</a:t>
            </a:r>
          </a:p>
          <a:p>
            <a:pPr marL="457200" marR="0" lvl="1" indent="0" algn="l" defTabSz="914400" rtl="0" eaLnBrk="1" fontAlgn="auto" latinLnBrk="0" hangingPunct="1">
              <a:lnSpc>
                <a:spcPct val="120000"/>
              </a:lnSpc>
              <a:spcBef>
                <a:spcPts val="600"/>
              </a:spcBef>
              <a:spcAft>
                <a:spcPts val="60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1. Что меня удивило в истории МГУ.</a:t>
            </a:r>
          </a:p>
          <a:p>
            <a:pPr marL="457200" marR="0" lvl="1" indent="0" algn="l" defTabSz="914400" rtl="0" eaLnBrk="1" fontAlgn="auto" latinLnBrk="0" hangingPunct="1">
              <a:lnSpc>
                <a:spcPct val="120000"/>
              </a:lnSpc>
              <a:spcBef>
                <a:spcPts val="600"/>
              </a:spcBef>
              <a:spcAft>
                <a:spcPts val="60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2. Во что мне было сложно поверить.</a:t>
            </a:r>
          </a:p>
          <a:p>
            <a:pPr marL="457200" marR="0" lvl="1" indent="0" algn="l" defTabSz="914400" rtl="0" eaLnBrk="1" fontAlgn="auto" latinLnBrk="0" hangingPunct="1">
              <a:lnSpc>
                <a:spcPct val="120000"/>
              </a:lnSpc>
              <a:spcBef>
                <a:spcPts val="600"/>
              </a:spcBef>
              <a:spcAft>
                <a:spcPts val="60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3. О чем я уже знал(а).</a:t>
            </a:r>
          </a:p>
          <a:p>
            <a:pPr marL="457200" marR="0" lvl="1" indent="0" algn="l" defTabSz="914400" rtl="0" eaLnBrk="1" fontAlgn="auto" latinLnBrk="0" hangingPunct="1">
              <a:lnSpc>
                <a:spcPct val="120000"/>
              </a:lnSpc>
              <a:spcBef>
                <a:spcPts val="600"/>
              </a:spcBef>
              <a:spcAft>
                <a:spcPts val="60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4. Что мне особенно понравилось в текстах.</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52326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8566CE-E963-FF23-5B69-0EACACE06FA7}"/>
              </a:ext>
            </a:extLst>
          </p:cNvPr>
          <p:cNvSpPr txBox="1"/>
          <p:nvPr/>
        </p:nvSpPr>
        <p:spPr>
          <a:xfrm>
            <a:off x="0" y="177966"/>
            <a:ext cx="3877679" cy="5352747"/>
          </a:xfrm>
          <a:prstGeom prst="rect">
            <a:avLst/>
          </a:prstGeom>
          <a:noFill/>
        </p:spPr>
        <p:txBody>
          <a:bodyPr wrap="square">
            <a:spAutoFit/>
          </a:bodyPr>
          <a:lstStyle/>
          <a:p>
            <a:pPr algn="l">
              <a:lnSpc>
                <a:spcPts val="2700"/>
              </a:lnSpc>
              <a:spcBef>
                <a:spcPts val="825"/>
              </a:spcBef>
              <a:spcAft>
                <a:spcPts val="825"/>
              </a:spcAft>
              <a:buNone/>
            </a:pPr>
            <a:r>
              <a:rPr lang="ru-RU" b="1" i="0" dirty="0">
                <a:solidFill>
                  <a:srgbClr val="5A5A5A"/>
                </a:solidFill>
                <a:effectLst/>
                <a:latin typeface="Helvetica Neue"/>
              </a:rPr>
              <a:t>Текст песни — Гадалка:</a:t>
            </a:r>
          </a:p>
          <a:p>
            <a:pPr algn="l">
              <a:spcAft>
                <a:spcPts val="825"/>
              </a:spcAft>
              <a:buNone/>
            </a:pPr>
            <a:r>
              <a:rPr lang="ru-RU" b="0" i="0" dirty="0">
                <a:solidFill>
                  <a:srgbClr val="5A5A5A"/>
                </a:solidFill>
                <a:effectLst/>
                <a:latin typeface="Helvetica Neue"/>
              </a:rPr>
              <a:t>Ежедневно меняется мода, </a:t>
            </a:r>
            <a:br>
              <a:rPr lang="ru-RU" dirty="0">
                <a:solidFill>
                  <a:srgbClr val="5A5A5A"/>
                </a:solidFill>
                <a:latin typeface="Helvetica Neue"/>
              </a:rPr>
            </a:br>
            <a:r>
              <a:rPr lang="ru-RU" dirty="0">
                <a:solidFill>
                  <a:srgbClr val="5A5A5A"/>
                </a:solidFill>
                <a:latin typeface="Helvetica Neue"/>
              </a:rPr>
              <a:t>Н</a:t>
            </a:r>
            <a:r>
              <a:rPr lang="ru-RU" b="0" i="0" dirty="0">
                <a:solidFill>
                  <a:srgbClr val="5A5A5A"/>
                </a:solidFill>
                <a:effectLst/>
                <a:latin typeface="Helvetica Neue"/>
              </a:rPr>
              <a:t>о покуда </a:t>
            </a:r>
            <a:r>
              <a:rPr lang="ru-RU" b="0" i="0" dirty="0" err="1">
                <a:solidFill>
                  <a:srgbClr val="5A5A5A"/>
                </a:solidFill>
                <a:effectLst/>
                <a:latin typeface="Helvetica Neue"/>
              </a:rPr>
              <a:t>cтоит</a:t>
            </a:r>
            <a:r>
              <a:rPr lang="ru-RU" b="0" i="0" dirty="0">
                <a:solidFill>
                  <a:srgbClr val="5A5A5A"/>
                </a:solidFill>
                <a:effectLst/>
                <a:latin typeface="Helvetica Neue"/>
              </a:rPr>
              <a:t> белый свет</a:t>
            </a:r>
            <a:br>
              <a:rPr lang="ru-RU" b="0" i="0" dirty="0">
                <a:solidFill>
                  <a:srgbClr val="5A5A5A"/>
                </a:solidFill>
                <a:effectLst/>
                <a:latin typeface="Helvetica Neue"/>
              </a:rPr>
            </a:br>
            <a:r>
              <a:rPr lang="ru-RU" b="0" i="0" dirty="0">
                <a:solidFill>
                  <a:srgbClr val="5A5A5A"/>
                </a:solidFill>
                <a:effectLst/>
                <a:latin typeface="Helvetica Neue"/>
              </a:rPr>
              <a:t>У цыганки со старой колодой</a:t>
            </a:r>
            <a:br>
              <a:rPr lang="ru-RU" b="0" i="0" dirty="0">
                <a:solidFill>
                  <a:srgbClr val="5A5A5A"/>
                </a:solidFill>
                <a:effectLst/>
                <a:latin typeface="Helvetica Neue"/>
              </a:rPr>
            </a:br>
            <a:r>
              <a:rPr lang="ru-RU" b="0" i="0" dirty="0">
                <a:solidFill>
                  <a:srgbClr val="5A5A5A"/>
                </a:solidFill>
                <a:effectLst/>
                <a:latin typeface="Helvetica Neue"/>
              </a:rPr>
              <a:t>Хоть один да найдется клиент.</a:t>
            </a:r>
            <a:br>
              <a:rPr lang="ru-RU" b="0" i="0" dirty="0">
                <a:solidFill>
                  <a:srgbClr val="5A5A5A"/>
                </a:solidFill>
                <a:effectLst/>
                <a:latin typeface="Helvetica Neue"/>
              </a:rPr>
            </a:br>
            <a:r>
              <a:rPr lang="ru-RU" b="0" i="0" dirty="0">
                <a:solidFill>
                  <a:srgbClr val="5A5A5A"/>
                </a:solidFill>
                <a:effectLst/>
                <a:latin typeface="Helvetica Neue"/>
              </a:rPr>
              <a:t>В ожиданье чудес невозможных</a:t>
            </a:r>
            <a:br>
              <a:rPr lang="ru-RU" b="0" i="0" dirty="0">
                <a:solidFill>
                  <a:srgbClr val="5A5A5A"/>
                </a:solidFill>
                <a:effectLst/>
                <a:latin typeface="Helvetica Neue"/>
              </a:rPr>
            </a:br>
            <a:r>
              <a:rPr lang="ru-RU" b="0" i="0" dirty="0">
                <a:solidFill>
                  <a:srgbClr val="5A5A5A"/>
                </a:solidFill>
                <a:effectLst/>
                <a:latin typeface="Helvetica Neue"/>
              </a:rPr>
              <a:t>Постучится хоть кто-нибудь к ней,</a:t>
            </a:r>
            <a:br>
              <a:rPr lang="ru-RU" b="0" i="0" dirty="0">
                <a:solidFill>
                  <a:srgbClr val="5A5A5A"/>
                </a:solidFill>
                <a:effectLst/>
                <a:latin typeface="Helvetica Neue"/>
              </a:rPr>
            </a:br>
            <a:r>
              <a:rPr lang="ru-RU" b="0" i="0" dirty="0">
                <a:solidFill>
                  <a:srgbClr val="5A5A5A"/>
                </a:solidFill>
                <a:effectLst/>
                <a:latin typeface="Helvetica Neue"/>
              </a:rPr>
              <a:t>И раскинет она, и разложит</a:t>
            </a:r>
            <a:br>
              <a:rPr lang="ru-RU" b="0" i="0" dirty="0">
                <a:solidFill>
                  <a:srgbClr val="5A5A5A"/>
                </a:solidFill>
                <a:effectLst/>
                <a:latin typeface="Helvetica Neue"/>
              </a:rPr>
            </a:br>
            <a:r>
              <a:rPr lang="ru-RU" b="0" i="0" dirty="0">
                <a:solidFill>
                  <a:srgbClr val="5A5A5A"/>
                </a:solidFill>
                <a:effectLst/>
                <a:latin typeface="Helvetica Neue"/>
              </a:rPr>
              <a:t>Благородных своих королей</a:t>
            </a:r>
          </a:p>
          <a:p>
            <a:pPr algn="l">
              <a:spcAft>
                <a:spcPts val="825"/>
              </a:spcAft>
              <a:buNone/>
            </a:pPr>
            <a:br>
              <a:rPr lang="ru-RU" b="0" i="0" dirty="0">
                <a:solidFill>
                  <a:srgbClr val="5A5A5A"/>
                </a:solidFill>
                <a:effectLst/>
                <a:latin typeface="Helvetica Neue"/>
              </a:rPr>
            </a:br>
            <a:r>
              <a:rPr lang="ru-RU" b="0" i="0" dirty="0" err="1">
                <a:solidFill>
                  <a:srgbClr val="5A5A5A"/>
                </a:solidFill>
                <a:effectLst/>
                <a:latin typeface="Helvetica Neue"/>
              </a:rPr>
              <a:t>Hу</a:t>
            </a:r>
            <a:r>
              <a:rPr lang="ru-RU" b="0" i="0" dirty="0">
                <a:solidFill>
                  <a:srgbClr val="5A5A5A"/>
                </a:solidFill>
                <a:effectLst/>
                <a:latin typeface="Helvetica Neue"/>
              </a:rPr>
              <a:t> что сказать, ну что сказать,</a:t>
            </a:r>
            <a:br>
              <a:rPr lang="ru-RU" b="0" i="0" dirty="0">
                <a:solidFill>
                  <a:srgbClr val="5A5A5A"/>
                </a:solidFill>
                <a:effectLst/>
                <a:latin typeface="Helvetica Neue"/>
              </a:rPr>
            </a:br>
            <a:r>
              <a:rPr lang="ru-RU" b="1" i="0" u="sng" dirty="0">
                <a:solidFill>
                  <a:srgbClr val="5A5A5A"/>
                </a:solidFill>
                <a:effectLst/>
                <a:latin typeface="Helvetica Neue"/>
              </a:rPr>
              <a:t>Устроены так люди</a:t>
            </a:r>
            <a:r>
              <a:rPr lang="ru-RU" b="0" i="0" dirty="0">
                <a:solidFill>
                  <a:srgbClr val="5A5A5A"/>
                </a:solidFill>
                <a:effectLst/>
                <a:latin typeface="Helvetica Neue"/>
              </a:rPr>
              <a:t>,</a:t>
            </a:r>
            <a:br>
              <a:rPr lang="ru-RU" b="0" i="0" dirty="0">
                <a:solidFill>
                  <a:srgbClr val="5A5A5A"/>
                </a:solidFill>
                <a:effectLst/>
                <a:latin typeface="Helvetica Neue"/>
              </a:rPr>
            </a:br>
            <a:r>
              <a:rPr lang="ru-RU" b="0" i="0" dirty="0">
                <a:solidFill>
                  <a:srgbClr val="5A5A5A"/>
                </a:solidFill>
                <a:effectLst/>
                <a:latin typeface="Helvetica Neue"/>
              </a:rPr>
              <a:t>Желают знать, желают знать,</a:t>
            </a:r>
            <a:br>
              <a:rPr lang="ru-RU" b="0" i="0" dirty="0">
                <a:solidFill>
                  <a:srgbClr val="5A5A5A"/>
                </a:solidFill>
                <a:effectLst/>
                <a:latin typeface="Helvetica Neue"/>
              </a:rPr>
            </a:br>
            <a:r>
              <a:rPr lang="ru-RU" b="1" i="0" u="sng" dirty="0">
                <a:solidFill>
                  <a:srgbClr val="5A5A5A"/>
                </a:solidFill>
                <a:effectLst/>
                <a:latin typeface="Helvetica Neue"/>
              </a:rPr>
              <a:t>Желают знать, что будет</a:t>
            </a:r>
            <a:r>
              <a:rPr lang="ru-RU" b="0" i="0" dirty="0">
                <a:solidFill>
                  <a:srgbClr val="5A5A5A"/>
                </a:solidFill>
                <a:effectLst/>
                <a:latin typeface="Helvetica Neue"/>
              </a:rPr>
              <a:t>.</a:t>
            </a:r>
            <a:br>
              <a:rPr lang="ru-RU" b="0" i="0" dirty="0">
                <a:solidFill>
                  <a:srgbClr val="5A5A5A"/>
                </a:solidFill>
                <a:effectLst/>
                <a:latin typeface="Helvetica Neue"/>
              </a:rPr>
            </a:br>
            <a:r>
              <a:rPr lang="ru-RU" b="0" i="0" dirty="0" err="1">
                <a:solidFill>
                  <a:srgbClr val="5A5A5A"/>
                </a:solidFill>
                <a:effectLst/>
                <a:latin typeface="Helvetica Neue"/>
              </a:rPr>
              <a:t>Hу</a:t>
            </a:r>
            <a:r>
              <a:rPr lang="ru-RU" b="0" i="0" dirty="0">
                <a:solidFill>
                  <a:srgbClr val="5A5A5A"/>
                </a:solidFill>
                <a:effectLst/>
                <a:latin typeface="Helvetica Neue"/>
              </a:rPr>
              <a:t> что сказать, ну что сказать,</a:t>
            </a:r>
            <a:br>
              <a:rPr lang="ru-RU" b="0" i="0" dirty="0">
                <a:solidFill>
                  <a:srgbClr val="5A5A5A"/>
                </a:solidFill>
                <a:effectLst/>
                <a:latin typeface="Helvetica Neue"/>
              </a:rPr>
            </a:br>
            <a:r>
              <a:rPr lang="ru-RU" b="0" i="0" dirty="0">
                <a:solidFill>
                  <a:srgbClr val="5A5A5A"/>
                </a:solidFill>
                <a:effectLst/>
                <a:latin typeface="Helvetica Neue"/>
              </a:rPr>
              <a:t>Устроены так люди,</a:t>
            </a:r>
            <a:br>
              <a:rPr lang="ru-RU" b="0" i="0" dirty="0">
                <a:solidFill>
                  <a:srgbClr val="5A5A5A"/>
                </a:solidFill>
                <a:effectLst/>
                <a:latin typeface="Helvetica Neue"/>
              </a:rPr>
            </a:br>
            <a:r>
              <a:rPr lang="ru-RU" b="0" i="0" dirty="0">
                <a:solidFill>
                  <a:srgbClr val="5A5A5A"/>
                </a:solidFill>
                <a:effectLst/>
                <a:latin typeface="Helvetica Neue"/>
              </a:rPr>
              <a:t>Желают знать, желают знать,</a:t>
            </a:r>
            <a:br>
              <a:rPr lang="ru-RU" b="0" i="0" dirty="0">
                <a:solidFill>
                  <a:srgbClr val="5A5A5A"/>
                </a:solidFill>
                <a:effectLst/>
                <a:latin typeface="Helvetica Neue"/>
              </a:rPr>
            </a:br>
            <a:r>
              <a:rPr lang="ru-RU" b="0" i="0" dirty="0">
                <a:solidFill>
                  <a:srgbClr val="5A5A5A"/>
                </a:solidFill>
                <a:effectLst/>
                <a:latin typeface="Helvetica Neue"/>
              </a:rPr>
              <a:t>Желают знать что будет.</a:t>
            </a:r>
          </a:p>
        </p:txBody>
      </p:sp>
      <p:sp>
        <p:nvSpPr>
          <p:cNvPr id="6" name="TextBox 5">
            <a:extLst>
              <a:ext uri="{FF2B5EF4-FFF2-40B4-BE49-F238E27FC236}">
                <a16:creationId xmlns:a16="http://schemas.microsoft.com/office/drawing/2014/main" id="{7EED56EF-2EFA-9D37-CA9A-4F942AD3F840}"/>
              </a:ext>
            </a:extLst>
          </p:cNvPr>
          <p:cNvSpPr txBox="1"/>
          <p:nvPr/>
        </p:nvSpPr>
        <p:spPr>
          <a:xfrm>
            <a:off x="3877679" y="1654993"/>
            <a:ext cx="4436645" cy="4903907"/>
          </a:xfrm>
          <a:prstGeom prst="rect">
            <a:avLst/>
          </a:prstGeom>
          <a:noFill/>
        </p:spPr>
        <p:txBody>
          <a:bodyPr wrap="square">
            <a:spAutoFit/>
          </a:bodyPr>
          <a:lstStyle/>
          <a:p>
            <a:pPr algn="l">
              <a:spcAft>
                <a:spcPts val="825"/>
              </a:spcAft>
              <a:buNone/>
            </a:pPr>
            <a:r>
              <a:rPr lang="ru-RU" b="0" i="0" dirty="0">
                <a:solidFill>
                  <a:srgbClr val="5A5A5A"/>
                </a:solidFill>
                <a:effectLst/>
                <a:latin typeface="Helvetica Neue"/>
              </a:rPr>
              <a:t>Счастье в жизни предскажет гаданье,</a:t>
            </a:r>
            <a:br>
              <a:rPr lang="ru-RU" b="0" i="0" dirty="0">
                <a:solidFill>
                  <a:srgbClr val="5A5A5A"/>
                </a:solidFill>
                <a:effectLst/>
                <a:latin typeface="Helvetica Neue"/>
              </a:rPr>
            </a:br>
            <a:r>
              <a:rPr lang="ru-RU" b="0" i="0" dirty="0">
                <a:solidFill>
                  <a:srgbClr val="5A5A5A"/>
                </a:solidFill>
                <a:effectLst/>
                <a:latin typeface="Helvetica Neue"/>
              </a:rPr>
              <a:t>И внезапный удар роковой.</a:t>
            </a:r>
            <a:br>
              <a:rPr lang="ru-RU" b="0" i="0" dirty="0">
                <a:solidFill>
                  <a:srgbClr val="5A5A5A"/>
                </a:solidFill>
                <a:effectLst/>
                <a:latin typeface="Helvetica Neue"/>
              </a:rPr>
            </a:br>
            <a:r>
              <a:rPr lang="ru-RU" b="0" i="0" dirty="0">
                <a:solidFill>
                  <a:srgbClr val="5A5A5A"/>
                </a:solidFill>
                <a:effectLst/>
                <a:latin typeface="Helvetica Neue"/>
              </a:rPr>
              <a:t>Дом казенный с дорогою дальней,</a:t>
            </a:r>
            <a:br>
              <a:rPr lang="ru-RU" b="0" i="0" dirty="0">
                <a:solidFill>
                  <a:srgbClr val="5A5A5A"/>
                </a:solidFill>
                <a:effectLst/>
                <a:latin typeface="Helvetica Neue"/>
              </a:rPr>
            </a:br>
            <a:r>
              <a:rPr lang="ru-RU" b="0" i="0" dirty="0">
                <a:solidFill>
                  <a:srgbClr val="5A5A5A"/>
                </a:solidFill>
                <a:effectLst/>
                <a:latin typeface="Helvetica Neue"/>
              </a:rPr>
              <a:t>И любовь до доски гробовой.</a:t>
            </a:r>
            <a:br>
              <a:rPr lang="ru-RU" b="0" i="0" dirty="0">
                <a:solidFill>
                  <a:srgbClr val="5A5A5A"/>
                </a:solidFill>
                <a:effectLst/>
                <a:latin typeface="Helvetica Neue"/>
              </a:rPr>
            </a:br>
            <a:r>
              <a:rPr lang="ru-RU" b="0" i="0" dirty="0">
                <a:solidFill>
                  <a:srgbClr val="5A5A5A"/>
                </a:solidFill>
                <a:effectLst/>
                <a:latin typeface="Helvetica Neue"/>
              </a:rPr>
              <a:t>Карты старые лягут, как веер,</a:t>
            </a:r>
            <a:br>
              <a:rPr lang="ru-RU" b="0" i="0" dirty="0">
                <a:solidFill>
                  <a:srgbClr val="5A5A5A"/>
                </a:solidFill>
                <a:effectLst/>
                <a:latin typeface="Helvetica Neue"/>
              </a:rPr>
            </a:br>
            <a:r>
              <a:rPr lang="ru-RU" b="0" i="0" dirty="0" err="1">
                <a:solidFill>
                  <a:srgbClr val="5A5A5A"/>
                </a:solidFill>
                <a:effectLst/>
                <a:latin typeface="Helvetica Neue"/>
              </a:rPr>
              <a:t>Hа</a:t>
            </a:r>
            <a:r>
              <a:rPr lang="ru-RU" b="0" i="0" dirty="0">
                <a:solidFill>
                  <a:srgbClr val="5A5A5A"/>
                </a:solidFill>
                <a:effectLst/>
                <a:latin typeface="Helvetica Neue"/>
              </a:rPr>
              <a:t> платок с бахромой по краям,</a:t>
            </a:r>
            <a:br>
              <a:rPr lang="ru-RU" b="0" i="0" dirty="0">
                <a:solidFill>
                  <a:srgbClr val="5A5A5A"/>
                </a:solidFill>
                <a:effectLst/>
                <a:latin typeface="Helvetica Neue"/>
              </a:rPr>
            </a:br>
            <a:r>
              <a:rPr lang="ru-RU" b="0" i="0" dirty="0">
                <a:solidFill>
                  <a:srgbClr val="5A5A5A"/>
                </a:solidFill>
                <a:effectLst/>
                <a:latin typeface="Helvetica Neue"/>
              </a:rPr>
              <a:t>И цыганка сама вдруг поверит</a:t>
            </a:r>
            <a:br>
              <a:rPr lang="ru-RU" b="0" i="0" dirty="0">
                <a:solidFill>
                  <a:srgbClr val="5A5A5A"/>
                </a:solidFill>
                <a:effectLst/>
                <a:latin typeface="Helvetica Neue"/>
              </a:rPr>
            </a:br>
            <a:r>
              <a:rPr lang="ru-RU" b="0" i="0" dirty="0">
                <a:solidFill>
                  <a:srgbClr val="5A5A5A"/>
                </a:solidFill>
                <a:effectLst/>
                <a:latin typeface="Helvetica Neue"/>
              </a:rPr>
              <a:t>Благородным своим королям.</a:t>
            </a:r>
          </a:p>
          <a:p>
            <a:pPr algn="l">
              <a:spcAft>
                <a:spcPts val="825"/>
              </a:spcAft>
              <a:buNone/>
            </a:pPr>
            <a:br>
              <a:rPr lang="ru-RU" b="0" i="0" dirty="0">
                <a:solidFill>
                  <a:srgbClr val="5A5A5A"/>
                </a:solidFill>
                <a:effectLst/>
                <a:latin typeface="Helvetica Neue"/>
              </a:rPr>
            </a:br>
            <a:r>
              <a:rPr lang="ru-RU" b="0" i="0" dirty="0" err="1">
                <a:solidFill>
                  <a:srgbClr val="5A5A5A"/>
                </a:solidFill>
                <a:effectLst/>
                <a:latin typeface="Helvetica Neue"/>
              </a:rPr>
              <a:t>Hу</a:t>
            </a:r>
            <a:r>
              <a:rPr lang="ru-RU" b="0" i="0" dirty="0">
                <a:solidFill>
                  <a:srgbClr val="5A5A5A"/>
                </a:solidFill>
                <a:effectLst/>
                <a:latin typeface="Helvetica Neue"/>
              </a:rPr>
              <a:t> что сказать, ну что сказать,</a:t>
            </a:r>
            <a:br>
              <a:rPr lang="ru-RU" b="0" i="0" dirty="0">
                <a:solidFill>
                  <a:srgbClr val="5A5A5A"/>
                </a:solidFill>
                <a:effectLst/>
                <a:latin typeface="Helvetica Neue"/>
              </a:rPr>
            </a:br>
            <a:r>
              <a:rPr lang="ru-RU" b="0" i="0" dirty="0">
                <a:solidFill>
                  <a:srgbClr val="5A5A5A"/>
                </a:solidFill>
                <a:effectLst/>
                <a:latin typeface="Helvetica Neue"/>
              </a:rPr>
              <a:t>Устроены так люди,</a:t>
            </a:r>
            <a:br>
              <a:rPr lang="ru-RU" b="0" i="0" dirty="0">
                <a:solidFill>
                  <a:srgbClr val="5A5A5A"/>
                </a:solidFill>
                <a:effectLst/>
                <a:latin typeface="Helvetica Neue"/>
              </a:rPr>
            </a:br>
            <a:r>
              <a:rPr lang="ru-RU" b="0" i="0" dirty="0">
                <a:solidFill>
                  <a:srgbClr val="5A5A5A"/>
                </a:solidFill>
                <a:effectLst/>
                <a:latin typeface="Helvetica Neue"/>
              </a:rPr>
              <a:t>Желают знать, желают знать,</a:t>
            </a:r>
            <a:br>
              <a:rPr lang="ru-RU" b="0" i="0" dirty="0">
                <a:solidFill>
                  <a:srgbClr val="5A5A5A"/>
                </a:solidFill>
                <a:effectLst/>
                <a:latin typeface="Helvetica Neue"/>
              </a:rPr>
            </a:br>
            <a:r>
              <a:rPr lang="ru-RU" b="0" i="0" dirty="0">
                <a:solidFill>
                  <a:srgbClr val="5A5A5A"/>
                </a:solidFill>
                <a:effectLst/>
                <a:latin typeface="Helvetica Neue"/>
              </a:rPr>
              <a:t>Желают знать, что будет.</a:t>
            </a:r>
            <a:br>
              <a:rPr lang="ru-RU" b="0" i="0" dirty="0">
                <a:solidFill>
                  <a:srgbClr val="5A5A5A"/>
                </a:solidFill>
                <a:effectLst/>
                <a:latin typeface="Helvetica Neue"/>
              </a:rPr>
            </a:br>
            <a:r>
              <a:rPr lang="ru-RU" b="0" i="0" dirty="0" err="1">
                <a:solidFill>
                  <a:srgbClr val="5A5A5A"/>
                </a:solidFill>
                <a:effectLst/>
                <a:latin typeface="Helvetica Neue"/>
              </a:rPr>
              <a:t>Hу</a:t>
            </a:r>
            <a:r>
              <a:rPr lang="ru-RU" b="0" i="0" dirty="0">
                <a:solidFill>
                  <a:srgbClr val="5A5A5A"/>
                </a:solidFill>
                <a:effectLst/>
                <a:latin typeface="Helvetica Neue"/>
              </a:rPr>
              <a:t> что сказать, ну что сказать,</a:t>
            </a:r>
            <a:br>
              <a:rPr lang="ru-RU" b="0" i="0" dirty="0">
                <a:solidFill>
                  <a:srgbClr val="5A5A5A"/>
                </a:solidFill>
                <a:effectLst/>
                <a:latin typeface="Helvetica Neue"/>
              </a:rPr>
            </a:br>
            <a:r>
              <a:rPr lang="ru-RU" b="0" i="0" dirty="0">
                <a:solidFill>
                  <a:srgbClr val="5A5A5A"/>
                </a:solidFill>
                <a:effectLst/>
                <a:latin typeface="Helvetica Neue"/>
              </a:rPr>
              <a:t>Устроены так люди,</a:t>
            </a:r>
            <a:br>
              <a:rPr lang="ru-RU" b="0" i="0" dirty="0">
                <a:solidFill>
                  <a:srgbClr val="5A5A5A"/>
                </a:solidFill>
                <a:effectLst/>
                <a:latin typeface="Helvetica Neue"/>
              </a:rPr>
            </a:br>
            <a:r>
              <a:rPr lang="ru-RU" b="0" i="0" dirty="0">
                <a:solidFill>
                  <a:srgbClr val="5A5A5A"/>
                </a:solidFill>
                <a:effectLst/>
                <a:latin typeface="Helvetica Neue"/>
              </a:rPr>
              <a:t>Желают знать, желают знать,</a:t>
            </a:r>
            <a:br>
              <a:rPr lang="ru-RU" b="0" i="0" dirty="0">
                <a:solidFill>
                  <a:srgbClr val="5A5A5A"/>
                </a:solidFill>
                <a:effectLst/>
                <a:latin typeface="Helvetica Neue"/>
              </a:rPr>
            </a:br>
            <a:r>
              <a:rPr lang="ru-RU" b="0" i="0" dirty="0">
                <a:solidFill>
                  <a:srgbClr val="5A5A5A"/>
                </a:solidFill>
                <a:effectLst/>
                <a:latin typeface="Helvetica Neue"/>
              </a:rPr>
              <a:t>Желают </a:t>
            </a:r>
            <a:r>
              <a:rPr lang="ru-RU" b="0" i="0" dirty="0" err="1">
                <a:solidFill>
                  <a:srgbClr val="5A5A5A"/>
                </a:solidFill>
                <a:effectLst/>
                <a:latin typeface="Helvetica Neue"/>
              </a:rPr>
              <a:t>знать,что</a:t>
            </a:r>
            <a:r>
              <a:rPr lang="ru-RU" b="0" i="0" dirty="0">
                <a:solidFill>
                  <a:srgbClr val="5A5A5A"/>
                </a:solidFill>
                <a:effectLst/>
                <a:latin typeface="Helvetica Neue"/>
              </a:rPr>
              <a:t> будет.</a:t>
            </a:r>
          </a:p>
        </p:txBody>
      </p:sp>
      <p:sp>
        <p:nvSpPr>
          <p:cNvPr id="7" name="TextBox 6">
            <a:extLst>
              <a:ext uri="{FF2B5EF4-FFF2-40B4-BE49-F238E27FC236}">
                <a16:creationId xmlns:a16="http://schemas.microsoft.com/office/drawing/2014/main" id="{AACD899E-DA9B-07DD-D66F-9A45E6BB1D71}"/>
              </a:ext>
            </a:extLst>
          </p:cNvPr>
          <p:cNvSpPr txBox="1"/>
          <p:nvPr/>
        </p:nvSpPr>
        <p:spPr>
          <a:xfrm>
            <a:off x="8044115" y="177968"/>
            <a:ext cx="4436645" cy="3795911"/>
          </a:xfrm>
          <a:prstGeom prst="rect">
            <a:avLst/>
          </a:prstGeom>
          <a:noFill/>
        </p:spPr>
        <p:txBody>
          <a:bodyPr wrap="square">
            <a:spAutoFit/>
          </a:bodyPr>
          <a:lstStyle/>
          <a:p>
            <a:pPr algn="l">
              <a:spcAft>
                <a:spcPts val="825"/>
              </a:spcAft>
              <a:buNone/>
            </a:pPr>
            <a:r>
              <a:rPr lang="ru-RU" b="0" i="0" dirty="0">
                <a:solidFill>
                  <a:srgbClr val="5A5A5A"/>
                </a:solidFill>
                <a:effectLst/>
                <a:latin typeface="Helvetica Neue"/>
              </a:rPr>
              <a:t>Время рушит гранитные замки</a:t>
            </a:r>
            <a:br>
              <a:rPr lang="ru-RU" b="0" i="0" dirty="0">
                <a:solidFill>
                  <a:srgbClr val="5A5A5A"/>
                </a:solidFill>
                <a:effectLst/>
                <a:latin typeface="Helvetica Neue"/>
              </a:rPr>
            </a:br>
            <a:r>
              <a:rPr lang="ru-RU" b="0" i="0" dirty="0">
                <a:solidFill>
                  <a:srgbClr val="5A5A5A"/>
                </a:solidFill>
                <a:effectLst/>
                <a:latin typeface="Helvetica Neue"/>
              </a:rPr>
              <a:t>И заносит песком города,</a:t>
            </a:r>
            <a:br>
              <a:rPr lang="ru-RU" b="0" i="0" dirty="0">
                <a:solidFill>
                  <a:srgbClr val="5A5A5A"/>
                </a:solidFill>
                <a:effectLst/>
                <a:latin typeface="Helvetica Neue"/>
              </a:rPr>
            </a:br>
            <a:r>
              <a:rPr lang="ru-RU" b="0" i="0" dirty="0" err="1">
                <a:solidFill>
                  <a:srgbClr val="5A5A5A"/>
                </a:solidFill>
                <a:effectLst/>
                <a:latin typeface="Helvetica Neue"/>
              </a:rPr>
              <a:t>Hо</a:t>
            </a:r>
            <a:r>
              <a:rPr lang="ru-RU" b="0" i="0" dirty="0">
                <a:solidFill>
                  <a:srgbClr val="5A5A5A"/>
                </a:solidFill>
                <a:effectLst/>
                <a:latin typeface="Helvetica Neue"/>
              </a:rPr>
              <a:t> для карт, что в руках у цыганки,</a:t>
            </a:r>
            <a:br>
              <a:rPr lang="ru-RU" b="0" i="0" dirty="0">
                <a:solidFill>
                  <a:srgbClr val="5A5A5A"/>
                </a:solidFill>
                <a:effectLst/>
                <a:latin typeface="Helvetica Neue"/>
              </a:rPr>
            </a:br>
            <a:r>
              <a:rPr lang="ru-RU" b="0" i="0" dirty="0" err="1">
                <a:solidFill>
                  <a:srgbClr val="5A5A5A"/>
                </a:solidFill>
                <a:effectLst/>
                <a:latin typeface="Helvetica Neue"/>
              </a:rPr>
              <a:t>Hе</a:t>
            </a:r>
            <a:r>
              <a:rPr lang="ru-RU" b="0" i="0" dirty="0">
                <a:solidFill>
                  <a:srgbClr val="5A5A5A"/>
                </a:solidFill>
                <a:effectLst/>
                <a:latin typeface="Helvetica Neue"/>
              </a:rPr>
              <a:t> имеют значенья года.</a:t>
            </a:r>
            <a:br>
              <a:rPr lang="ru-RU" b="0" i="0" dirty="0">
                <a:solidFill>
                  <a:srgbClr val="5A5A5A"/>
                </a:solidFill>
                <a:effectLst/>
                <a:latin typeface="Helvetica Neue"/>
              </a:rPr>
            </a:br>
            <a:r>
              <a:rPr lang="ru-RU" b="0" i="0" dirty="0">
                <a:solidFill>
                  <a:srgbClr val="5A5A5A"/>
                </a:solidFill>
                <a:effectLst/>
                <a:latin typeface="Helvetica Neue"/>
              </a:rPr>
              <a:t>Сердце млеет, гадалке внимая,</a:t>
            </a:r>
            <a:br>
              <a:rPr lang="ru-RU" b="0" i="0" dirty="0">
                <a:solidFill>
                  <a:srgbClr val="5A5A5A"/>
                </a:solidFill>
                <a:effectLst/>
                <a:latin typeface="Helvetica Neue"/>
              </a:rPr>
            </a:br>
            <a:r>
              <a:rPr lang="ru-RU" b="0" i="0" dirty="0">
                <a:solidFill>
                  <a:srgbClr val="5A5A5A"/>
                </a:solidFill>
                <a:effectLst/>
                <a:latin typeface="Helvetica Neue"/>
              </a:rPr>
              <a:t>И на всех перекрестках земли,</a:t>
            </a:r>
            <a:br>
              <a:rPr lang="ru-RU" b="0" i="0" dirty="0">
                <a:solidFill>
                  <a:srgbClr val="5A5A5A"/>
                </a:solidFill>
                <a:effectLst/>
                <a:latin typeface="Helvetica Neue"/>
              </a:rPr>
            </a:br>
            <a:r>
              <a:rPr lang="ru-RU" b="0" i="0" dirty="0">
                <a:solidFill>
                  <a:srgbClr val="5A5A5A"/>
                </a:solidFill>
                <a:effectLst/>
                <a:latin typeface="Helvetica Neue"/>
              </a:rPr>
              <a:t>Выражения лиц не меняя,</a:t>
            </a:r>
            <a:br>
              <a:rPr lang="ru-RU" b="0" i="0" dirty="0">
                <a:solidFill>
                  <a:srgbClr val="5A5A5A"/>
                </a:solidFill>
                <a:effectLst/>
                <a:latin typeface="Helvetica Neue"/>
              </a:rPr>
            </a:br>
            <a:r>
              <a:rPr lang="ru-RU" b="0" i="0" dirty="0">
                <a:solidFill>
                  <a:srgbClr val="5A5A5A"/>
                </a:solidFill>
                <a:effectLst/>
                <a:latin typeface="Helvetica Neue"/>
              </a:rPr>
              <a:t>Благородные лгут короли.</a:t>
            </a:r>
          </a:p>
          <a:p>
            <a:pPr algn="l">
              <a:spcAft>
                <a:spcPts val="825"/>
              </a:spcAft>
              <a:buNone/>
            </a:pPr>
            <a:br>
              <a:rPr lang="ru-RU" b="0" i="0" dirty="0">
                <a:solidFill>
                  <a:srgbClr val="5A5A5A"/>
                </a:solidFill>
                <a:effectLst/>
                <a:latin typeface="Helvetica Neue"/>
              </a:rPr>
            </a:br>
            <a:r>
              <a:rPr lang="ru-RU" b="0" i="0" dirty="0" err="1">
                <a:solidFill>
                  <a:srgbClr val="5A5A5A"/>
                </a:solidFill>
                <a:effectLst/>
                <a:latin typeface="Helvetica Neue"/>
              </a:rPr>
              <a:t>Hу</a:t>
            </a:r>
            <a:r>
              <a:rPr lang="ru-RU" b="0" i="0" dirty="0">
                <a:solidFill>
                  <a:srgbClr val="5A5A5A"/>
                </a:solidFill>
                <a:effectLst/>
                <a:latin typeface="Helvetica Neue"/>
              </a:rPr>
              <a:t> что сказать, ну что сказать,</a:t>
            </a:r>
            <a:br>
              <a:rPr lang="ru-RU" b="0" i="0" dirty="0">
                <a:solidFill>
                  <a:srgbClr val="5A5A5A"/>
                </a:solidFill>
                <a:effectLst/>
                <a:latin typeface="Helvetica Neue"/>
              </a:rPr>
            </a:br>
            <a:r>
              <a:rPr lang="ru-RU" b="0" i="0" dirty="0">
                <a:solidFill>
                  <a:srgbClr val="5A5A5A"/>
                </a:solidFill>
                <a:effectLst/>
                <a:latin typeface="Helvetica Neue"/>
              </a:rPr>
              <a:t>Устроены так люди,</a:t>
            </a:r>
            <a:br>
              <a:rPr lang="ru-RU" b="0" i="0" dirty="0">
                <a:solidFill>
                  <a:srgbClr val="5A5A5A"/>
                </a:solidFill>
                <a:effectLst/>
                <a:latin typeface="Helvetica Neue"/>
              </a:rPr>
            </a:br>
            <a:r>
              <a:rPr lang="ru-RU" b="0" i="0" dirty="0">
                <a:solidFill>
                  <a:srgbClr val="5A5A5A"/>
                </a:solidFill>
                <a:effectLst/>
                <a:latin typeface="Helvetica Neue"/>
              </a:rPr>
              <a:t>Желают знать, желают знать,</a:t>
            </a:r>
            <a:br>
              <a:rPr lang="ru-RU" b="0" i="0" dirty="0">
                <a:solidFill>
                  <a:srgbClr val="5A5A5A"/>
                </a:solidFill>
                <a:effectLst/>
                <a:latin typeface="Helvetica Neue"/>
              </a:rPr>
            </a:br>
            <a:r>
              <a:rPr lang="ru-RU" b="0" i="0" dirty="0">
                <a:solidFill>
                  <a:srgbClr val="5A5A5A"/>
                </a:solidFill>
                <a:effectLst/>
                <a:latin typeface="Helvetica Neue"/>
              </a:rPr>
              <a:t>Желают знать, что будет.</a:t>
            </a:r>
          </a:p>
        </p:txBody>
      </p:sp>
    </p:spTree>
    <p:extLst>
      <p:ext uri="{BB962C8B-B14F-4D97-AF65-F5344CB8AC3E}">
        <p14:creationId xmlns:p14="http://schemas.microsoft.com/office/powerpoint/2010/main" val="1290973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Цыгане - происхождение народа, где и как живут, фото">
            <a:extLst>
              <a:ext uri="{FF2B5EF4-FFF2-40B4-BE49-F238E27FC236}">
                <a16:creationId xmlns:a16="http://schemas.microsoft.com/office/drawing/2014/main" id="{28CB8831-E969-506F-DA44-AB84EBB6CB3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97494" y="84221"/>
            <a:ext cx="6590502" cy="439634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История, традиции и верования российских цыган ...">
            <a:extLst>
              <a:ext uri="{FF2B5EF4-FFF2-40B4-BE49-F238E27FC236}">
                <a16:creationId xmlns:a16="http://schemas.microsoft.com/office/drawing/2014/main" id="{22352E32-801C-5B5F-DDE3-7C8927D1F7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671" y="3092586"/>
            <a:ext cx="5126476" cy="38862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Более 8 300 работ на тему «цыгане»: стоковые фото, картинки ...">
            <a:extLst>
              <a:ext uri="{FF2B5EF4-FFF2-40B4-BE49-F238E27FC236}">
                <a16:creationId xmlns:a16="http://schemas.microsoft.com/office/drawing/2014/main" id="{EF90EA34-95BD-3974-2DDE-B8610CD321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0984" y="3357350"/>
            <a:ext cx="5126477" cy="341765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Цыгане Европы: крутой маршрут - BBC News Русская служба">
            <a:extLst>
              <a:ext uri="{FF2B5EF4-FFF2-40B4-BE49-F238E27FC236}">
                <a16:creationId xmlns:a16="http://schemas.microsoft.com/office/drawing/2014/main" id="{E952CBE7-3747-0934-7106-7E390230DC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538" y="203341"/>
            <a:ext cx="3717757" cy="2799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960176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8728</TotalTime>
  <Words>5390</Words>
  <Application>Microsoft Office PowerPoint</Application>
  <PresentationFormat>Широкоэкранный</PresentationFormat>
  <Paragraphs>671</Paragraphs>
  <Slides>51</Slides>
  <Notes>2</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51</vt:i4>
      </vt:variant>
    </vt:vector>
  </HeadingPairs>
  <TitlesOfParts>
    <vt:vector size="59" baseType="lpstr">
      <vt:lpstr>Arial</vt:lpstr>
      <vt:lpstr>Book Antiqua</vt:lpstr>
      <vt:lpstr>Calibri</vt:lpstr>
      <vt:lpstr>Calibri Light</vt:lpstr>
      <vt:lpstr>Cambria</vt:lpstr>
      <vt:lpstr>Helvetica Neue</vt:lpstr>
      <vt:lpstr>Times New Roman</vt:lpstr>
      <vt:lpstr>Тема Office</vt:lpstr>
      <vt:lpstr>Магистранты-психологи 24 г/п</vt:lpstr>
      <vt:lpstr>Презентация PowerPoint</vt:lpstr>
      <vt:lpstr>Экскурсия Доклады: 1. Первое здание МГУ (бывшая аптека) и Исторический музей. 2. История и здание факультета ИСАА, Императорский зал. 3. История и здание факультета журналистики. 4. Церковь св. Татьяны (клуб). 5. История и здание факультета психологии. 6. Музеи МГУ (на Моховой и на Ленинских горах). 7. Библиотека МГУ на Моховой (и перенос фундаментальной библиотеки в новое здание) 8. Библиотека имени Ленина. 9. Дом Пашкова.  Вторник (после 16:30)</vt:lpstr>
      <vt:lpstr>ОБРАЗОВАНИЕ</vt:lpstr>
      <vt:lpstr>УЧИТЬСЯ vs. ЗАНИМАТЬСЯ</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ЗАНИМАТЬСЯ нсв</vt:lpstr>
      <vt:lpstr>Презентация PowerPoint</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ОБРАЗОВАНИЕ</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Гусева</dc:creator>
  <cp:lastModifiedBy>Гусева</cp:lastModifiedBy>
  <cp:revision>137</cp:revision>
  <dcterms:created xsi:type="dcterms:W3CDTF">2024-09-01T20:30:35Z</dcterms:created>
  <dcterms:modified xsi:type="dcterms:W3CDTF">2025-04-04T19:10:03Z</dcterms:modified>
</cp:coreProperties>
</file>