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1163" r:id="rId3"/>
    <p:sldId id="1190" r:id="rId4"/>
    <p:sldId id="958" r:id="rId5"/>
    <p:sldId id="1113" r:id="rId6"/>
    <p:sldId id="1114" r:id="rId7"/>
    <p:sldId id="1115" r:id="rId8"/>
    <p:sldId id="1116" r:id="rId9"/>
    <p:sldId id="1117" r:id="rId10"/>
    <p:sldId id="1118" r:id="rId11"/>
    <p:sldId id="1119" r:id="rId12"/>
    <p:sldId id="1120" r:id="rId13"/>
    <p:sldId id="1121" r:id="rId14"/>
    <p:sldId id="1122" r:id="rId15"/>
    <p:sldId id="1123" r:id="rId16"/>
    <p:sldId id="1131" r:id="rId17"/>
    <p:sldId id="1132" r:id="rId18"/>
    <p:sldId id="1133" r:id="rId19"/>
    <p:sldId id="1134" r:id="rId20"/>
    <p:sldId id="1135" r:id="rId21"/>
    <p:sldId id="1136" r:id="rId22"/>
    <p:sldId id="1137" r:id="rId23"/>
    <p:sldId id="1138" r:id="rId24"/>
    <p:sldId id="1139" r:id="rId25"/>
    <p:sldId id="1140" r:id="rId26"/>
    <p:sldId id="1141" r:id="rId27"/>
    <p:sldId id="1142" r:id="rId28"/>
    <p:sldId id="1143" r:id="rId29"/>
    <p:sldId id="1144" r:id="rId30"/>
    <p:sldId id="1145" r:id="rId31"/>
    <p:sldId id="1146" r:id="rId32"/>
    <p:sldId id="1147" r:id="rId33"/>
    <p:sldId id="1148" r:id="rId34"/>
    <p:sldId id="1149" r:id="rId35"/>
    <p:sldId id="1150" r:id="rId36"/>
    <p:sldId id="1214" r:id="rId37"/>
    <p:sldId id="959" r:id="rId38"/>
    <p:sldId id="1153" r:id="rId39"/>
    <p:sldId id="1154" r:id="rId40"/>
    <p:sldId id="1216" r:id="rId41"/>
    <p:sldId id="1155" r:id="rId42"/>
    <p:sldId id="1156" r:id="rId43"/>
    <p:sldId id="1168" r:id="rId44"/>
    <p:sldId id="1161" r:id="rId45"/>
    <p:sldId id="1157" r:id="rId46"/>
    <p:sldId id="1159" r:id="rId47"/>
    <p:sldId id="1160" r:id="rId48"/>
    <p:sldId id="1158" r:id="rId49"/>
    <p:sldId id="1169" r:id="rId50"/>
    <p:sldId id="1170" r:id="rId51"/>
    <p:sldId id="1171" r:id="rId52"/>
    <p:sldId id="1167" r:id="rId53"/>
    <p:sldId id="1166" r:id="rId54"/>
    <p:sldId id="1127" r:id="rId55"/>
    <p:sldId id="1173" r:id="rId56"/>
    <p:sldId id="1172" r:id="rId57"/>
    <p:sldId id="1174" r:id="rId58"/>
    <p:sldId id="1175" r:id="rId59"/>
    <p:sldId id="1176" r:id="rId60"/>
    <p:sldId id="1178" r:id="rId61"/>
    <p:sldId id="1177" r:id="rId62"/>
    <p:sldId id="1180" r:id="rId63"/>
    <p:sldId id="1179" r:id="rId64"/>
    <p:sldId id="1183" r:id="rId65"/>
    <p:sldId id="1184" r:id="rId66"/>
    <p:sldId id="1185" r:id="rId67"/>
    <p:sldId id="1187" r:id="rId68"/>
    <p:sldId id="1189" r:id="rId69"/>
    <p:sldId id="1223" r:id="rId70"/>
    <p:sldId id="1195" r:id="rId71"/>
    <p:sldId id="1196" r:id="rId72"/>
    <p:sldId id="1198" r:id="rId73"/>
    <p:sldId id="1197" r:id="rId74"/>
    <p:sldId id="1199" r:id="rId75"/>
    <p:sldId id="1200" r:id="rId76"/>
    <p:sldId id="1201" r:id="rId77"/>
    <p:sldId id="1202" r:id="rId78"/>
    <p:sldId id="1203" r:id="rId79"/>
    <p:sldId id="1204" r:id="rId80"/>
    <p:sldId id="1215" r:id="rId8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3E"/>
    <a:srgbClr val="FFFFA7"/>
    <a:srgbClr val="FF6600"/>
    <a:srgbClr val="C20EB9"/>
    <a:srgbClr val="C8FBC5"/>
    <a:srgbClr val="C7FCC6"/>
    <a:srgbClr val="BDD7EE"/>
    <a:srgbClr val="CDFDCB"/>
    <a:srgbClr val="E3F3CE"/>
    <a:srgbClr val="CAE8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heme" Target="theme/theme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61" Type="http://schemas.openxmlformats.org/officeDocument/2006/relationships/slide" Target="slides/slide59.xml"/><Relationship Id="rId8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12.05.2025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56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12.05.2025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6607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12.05.2025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7765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12.05.2025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7818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12.05.2025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2789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12.05.2025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3575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12.05.2025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464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12.05.2025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180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12.05.2025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1162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12.05.2025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6575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12.05.2025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5637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3A0E9-9D73-0060-E382-7B5DF9F7C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E10186-B984-285B-20A9-21A3444D4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AFB9D7-14C0-DB32-4CD4-C7E83A11E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F82C48-E859-E4A9-7053-D6E74C160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BC6C6A-786D-0422-9B7B-808539E70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024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6E31F-9E96-2747-3A3F-33602BEC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1348D4-9284-7C7E-4EF0-60DBEE14A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74EA98-BFC1-C290-8A6D-12F88034F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215CBB-D2D1-C2A4-E771-1E216841E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ECF25-EE40-40B6-6EC3-784DDC27B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730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692E4D-3497-7F46-BFEF-E9F6D41D1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2A4CBF-18BD-CC78-4660-E79CD91E5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6EF54E-9D03-321A-4619-995CECD86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0C5356-0DCC-AE4C-CB4B-2328B9878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FE6B54-2E11-A8FE-CF29-8F4639D15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554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82387-3D64-B2C5-9799-BD49F959B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656733-097E-B79A-ED46-B47C11DCB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269B442-AF22-BEAD-0CEE-23F3CAF71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4440C6-7240-63DE-CF30-1B8DBE684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751936-8E0D-A06C-F44C-72AC6F607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4D187C-2B4E-C1E6-7A2F-6BED7C6BE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365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B18CA-F23D-966F-EDAE-81C3E9971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59131F-874B-2A0E-87D3-8DB94A47B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CB1CE4-EAD9-0A66-6AF3-7F68FABBB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46BB8D-35D3-A931-AEDE-0F2FD04FB9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29A2D63-A465-E1F4-F596-9D474D995E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C49EFA-49E9-AF37-4748-470295DFA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A5BFDD3-E481-605A-D835-189A46629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11D72C4-A035-CCB3-8721-C07D0347E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159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FDFB8-9DA7-FA18-28AE-409841ABB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C32D5BB-622C-2888-9CC6-A4A88C62D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3C7475-CE8D-1E67-FC45-9AEA10836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79C0533-2DCA-8FD0-E1C7-FA06D932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297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AEC3F24-D79B-6AEA-5ACB-4E01DF6A6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4EA2D3C-E8AB-F923-A69E-C12D1F9F6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547E46-FC3B-E754-03C9-25787A1E3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7377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E47B6-7937-84A0-B787-9A95A960C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D5F2C9-BB15-6517-7B6D-11F34A6BE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3DD8F5-CCC8-29A3-3276-8E057D0F9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6236A3-CC14-384D-A12E-6559735E3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BA6A5B-7E85-7C87-1C5E-85E64D497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863575-F67A-A9EE-7FD1-FAFEFE063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904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F4479B-FA30-AC1A-FC53-4F5ABCA9A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528CE85-E5E4-27F1-B46D-3C4C5EBBE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606D2D-0BBE-BD95-081C-E5D3CEEF5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C2A32B-4E77-2AC9-C63B-74F5735C3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14223C-3AB3-41F2-2B8E-036368BEB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3EFD38-0F53-920F-9323-E60E2761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695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6158F8-96FB-1EA7-EFE8-74E7A741C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8448837-9C53-6D83-8726-28C8AE249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C1EF8C-866B-2665-DB21-4B9571F1A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1A758-7D75-3485-2380-E62ABF6B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B4AF53-45B2-2B20-24BF-8DF2247F9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968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73CD076-6D41-0707-4316-39A6F7E728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B8ACD0-DFEE-3546-122F-4F62FE069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0C03E7-9D05-8FC8-6B21-A847369F3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AC144A-D8DB-58A3-442E-C738412F2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6E0190-A2EC-BDEA-0416-7AA7D32D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285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12.05.2025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990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8118C-B957-F76F-61F9-95B63A81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EF9ABF-7D26-D461-729E-A61D476EC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A650BC-3212-CF47-25EC-33780F2C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39224-4E9A-4B5C-B360-15769A09E6D3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80DACE-5E2A-5FF4-D26C-31373B251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8828FF-A0C9-3C78-D77C-EA42F8A81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388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cyberleninka.ru/article/n/opredelenie-bezrabotitsy-i-prichiny-eyo-obrazovaniya#:~:text=%D0%91%D0%B5%D0%B7%D1%80%D0%B0%D0%B1%D0%BE%D1%82%D0%B8%D1%86%D0%B0%20%2D%20%D1%8D%D1%82%D0%BE%20%D1%81%D0%BE%D1%86%D0%B8%D0%B0%D0%BB%D1%8C%D0%BD%D0%BE%20%D1%8D%D0%BA%D0%BE%D0%BD%D0%BE%D0%BC%D0%B8%D1%87%D0%B5%D1%81%D0%BA%D0%BE%D0%B5,%D0%B2%20%D0%BF%D1%80%D0%BE%D0%B8%D0%B7%D0%B2%D0%BE%D0%B4%D1%81%D1%82%D0%B2%D0%B5%20%D1%82%D0%BE%D0%B2%D0%B0%D1%80%D0%BE%D0%B2%20%D0%B8%20%D1%83%D1%81%D0%BB%D1%83%D0%B3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ru.m.wikipedia.org/wiki/%D0%91%D0%B5%D0%B7%D1%80%D0%B0%D0%B1%D0%BE%D1%82%D0%B8%D1%86%D0%B0" TargetMode="Externa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m.wikipedia.org/wiki/%D0%91%D0%B5%D0%B7%D1%80%D0%B0%D0%B1%D0%BE%D1%82%D0%B8%D1%86%D0%B0" TargetMode="External"/><Relationship Id="rId2" Type="http://schemas.openxmlformats.org/officeDocument/2006/relationships/hyperlink" Target="https://journal.sovcombank.ru/rabota/chto-takoe-bezrabotitsa-i-kakoi-ona-bivaet" TargetMode="Externa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m.wikipedia.org/wiki/%D0%91%D0%B5%D0%B7%D1%80%D0%B0%D0%B1%D0%BE%D1%82%D0%B8%D1%86%D0%B0" TargetMode="External"/><Relationship Id="rId2" Type="http://schemas.openxmlformats.org/officeDocument/2006/relationships/hyperlink" Target="https://tyulyagin.ru/ekonomika/chto-takoe-bezrabotica-sut-i-tipy-uroven-i-istoriya.html" TargetMode="Externa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m.wikipedia.org/wiki/%D0%91%D0%B5%D0%B7%D1%80%D0%B0%D0%B1%D0%BE%D1%82%D0%B8%D1%86%D0%B0" TargetMode="External"/><Relationship Id="rId2" Type="http://schemas.openxmlformats.org/officeDocument/2006/relationships/hyperlink" Target="https://elib.bsu.by/bitstream/123456789/112432/1/Sakovich-16.pdf" TargetMode="Externa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m.wikipedia.org/wiki/%D0%91%D0%B5%D0%B7%D1%80%D0%B0%D0%B1%D0%BE%D1%82%D0%B8%D1%86%D0%B0" TargetMode="External"/><Relationship Id="rId2" Type="http://schemas.openxmlformats.org/officeDocument/2006/relationships/hyperlink" Target="https://cspsid-pechatniki.ru/raznoe/ponyatie-i-vidy-bezraboticy-vidy-bezraboticy-opredelenie-primery-tablica-formy-i-xarakteristika.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m.wikipedia.org/wiki/%D0%91%D0%B5%D0%B7%D1%80%D0%B0%D0%B1%D0%BE%D1%82%D0%B8%D1%86%D0%B0" TargetMode="External"/><Relationship Id="rId2" Type="http://schemas.openxmlformats.org/officeDocument/2006/relationships/hyperlink" Target="https://kpfu.ru/staff_files/F468322496/%D2%E5%EC%E0%2010%20(%D2%F3%EC%E0%F8%E5%E2).pdf" TargetMode="Externa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m.wikipedia.org/wiki/%D0%91%D0%B5%D0%B7%D1%80%D0%B0%D0%B1%D0%BE%D1%82%D0%B8%D1%86%D0%B0" TargetMode="External"/><Relationship Id="rId2" Type="http://schemas.openxmlformats.org/officeDocument/2006/relationships/hyperlink" Target="https://studfile.net/preview/9067225/page:45/" TargetMode="Externa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elib.bsu.by/bitstream/123456789/112432/1/Sakovich-16.pdf" TargetMode="Externa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skysmart.ru/articles/obshestvoznanie/vidy-bezraboticy" TargetMode="Externa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m.wikipedia.org/wiki/%D0%91%D0%B5%D0%B7%D1%80%D0%B0%D0%B1%D0%BE%D1%82%D0%B8%D1%86%D0%B0" TargetMode="External"/><Relationship Id="rId2" Type="http://schemas.openxmlformats.org/officeDocument/2006/relationships/hyperlink" Target="https://studfile.net/preview/9067225/page:45/" TargetMode="Externa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m.wikipedia.org/wiki/%D0%91%D0%B5%D0%B7%D1%80%D0%B0%D0%B1%D0%BE%D1%82%D0%B8%D1%86%D0%B0" TargetMode="External"/><Relationship Id="rId2" Type="http://schemas.openxmlformats.org/officeDocument/2006/relationships/hyperlink" Target="https://1prime.ru/articles/20230901/841638542.html" TargetMode="Externa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m.wikipedia.org/wiki/%D0%91%D0%B5%D0%B7%D1%80%D0%B0%D0%B1%D0%BE%D1%82%D0%B8%D1%86%D0%B0" TargetMode="External"/><Relationship Id="rId2" Type="http://schemas.openxmlformats.org/officeDocument/2006/relationships/hyperlink" Target="https://tr-page.yandex.ru/translate?lang=en-ru&amp;url=https%3A%2F%2Fwww.investopedia.com%2Fterms%2Fn%2Fnaturalunemployment.asp" TargetMode="Externa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m.wikipedia.org/wiki/%D0%91%D0%B5%D0%B7%D1%80%D0%B0%D0%B1%D0%BE%D1%82%D0%B8%D1%86%D0%B0" TargetMode="External"/><Relationship Id="rId2" Type="http://schemas.openxmlformats.org/officeDocument/2006/relationships/hyperlink" Target="https://ru.wikipedia.org/wiki/%D0%91%D0%B5%D0%B7%D1%80%D0%B0%D0%B1%D0%BE%D1%82%D0%B8%D1%86%D0%B0#:~:text=%D0%91%D0%B5%D0%B7%D1%80%D0%B0%D0%B1%D0%BE%D1%82%D0%B8%D1%86%D0%B0%20%D0%BC%D0%BE%D0%B6%D0%B5%D1%82%20%D1%80%D0%B0%D0%B7%D0%BB%D0%B8%D1%87%D0%B0%D1%82%D1%8C%D1%81%D1%8F%20%D0%B2%20%D0%B7%D0%B0%D0%B2%D0%B8%D1%81%D0%B8%D0%BC%D0%BE%D1%81%D1%82%D0%B8,%D0%B1%D1%8B%D1%82%D1%8C%20%D0%B2%D0%B0%D0%B6%D0%BD%D1%8B%D0%BC%20%D0%BF%D0%BE%20%D1%81%D0%BE%D1%86%D0%B8%D0%B0%D0%BB%D1%8C%D0%BD%D1%8B%D0%BC%20%D0%BF%D1%80%D0%B8%D1%87%D0%B8%D0%BD%D0%B0%D0%BC" TargetMode="Externa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m.wikipedia.org/wiki/%D0%91%D0%B5%D0%B7%D1%80%D0%B0%D0%B1%D0%BE%D1%82%D0%B8%D1%86%D0%B0" TargetMode="External"/><Relationship Id="rId2" Type="http://schemas.openxmlformats.org/officeDocument/2006/relationships/hyperlink" Target="https://imghub.ru/vidiy-viynujdennoy-bezrabotitsiy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ru.m.wikipedia.org/wiki/%D0%91%D0%B5%D0%B7%D1%80%D0%B0%D0%B1%D0%BE%D1%82%D0%B8%D1%86%D0%B0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hepresentation.ru/ekonomika/bezrabotitsa-vidy-bezrabotitsy-1" TargetMode="Externa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9703F9-E39A-C347-B77C-2BF497674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258C94-7F59-FC9C-8315-E0FD9AD46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1</a:t>
            </a:r>
            <a:r>
              <a:rPr lang="en-US" sz="4400" b="1" dirty="0">
                <a:solidFill>
                  <a:srgbClr val="0070C0"/>
                </a:solidFill>
              </a:rPr>
              <a:t>2</a:t>
            </a:r>
            <a:r>
              <a:rPr lang="ru-RU" sz="4400" b="1" dirty="0">
                <a:solidFill>
                  <a:srgbClr val="0070C0"/>
                </a:solidFill>
              </a:rPr>
              <a:t> мая 2025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19:00—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2:00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13E6039-A176-FBF1-2D56-38A48CF46A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468006"/>
              </p:ext>
            </p:extLst>
          </p:nvPr>
        </p:nvGraphicFramePr>
        <p:xfrm>
          <a:off x="1796242" y="2606768"/>
          <a:ext cx="8635020" cy="4037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904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1891712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218788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1221092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2672862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  <a:gridCol w="505358">
                  <a:extLst>
                    <a:ext uri="{9D8B030D-6E8A-4147-A177-3AD203B41FA5}">
                      <a16:colId xmlns:a16="http://schemas.microsoft.com/office/drawing/2014/main" val="2850029080"/>
                    </a:ext>
                  </a:extLst>
                </a:gridCol>
                <a:gridCol w="781904">
                  <a:extLst>
                    <a:ext uri="{9D8B030D-6E8A-4147-A177-3AD203B41FA5}">
                      <a16:colId xmlns:a16="http://schemas.microsoft.com/office/drawing/2014/main" val="2217361660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Доклад Масленица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ГлобУрКит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Раббота</a:t>
                      </a:r>
                      <a:r>
                        <a:rPr lang="ru-RU" dirty="0"/>
                        <a:t> на уроке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/>
                        <a:t>безПрез</a:t>
                      </a:r>
                      <a:r>
                        <a:rPr lang="ru-RU" dirty="0"/>
                        <a:t> </a:t>
                      </a:r>
                      <a:r>
                        <a:rPr lang="en-US" dirty="0"/>
                        <a:t>#</a:t>
                      </a:r>
                      <a:r>
                        <a:rPr lang="ru-RU" dirty="0"/>
                        <a:t>* </a:t>
                      </a:r>
                      <a:r>
                        <a:rPr lang="ru-RU" b="1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+#*\\ </a:t>
                      </a:r>
                      <a:r>
                        <a:rPr lang="en-US" b="1" dirty="0"/>
                        <a:t>88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27E7EBA-54F5-2A31-ED6D-7B1F0ABA8F04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502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DDBBB4-78AD-B7B1-AE4D-36CA15155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A025A2E-941E-6F33-2F66-E872A415AB4B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3867E45F-C794-6F7D-D73E-DE05F39176E0}"/>
              </a:ext>
            </a:extLst>
          </p:cNvPr>
          <p:cNvSpPr txBox="1">
            <a:spLocks/>
          </p:cNvSpPr>
          <p:nvPr/>
        </p:nvSpPr>
        <p:spPr>
          <a:xfrm>
            <a:off x="530087" y="1073555"/>
            <a:ext cx="1113182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487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 мая 2025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Баско.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Задание 4 на стр. 126.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Баско.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Задание 3 на стр. 137</a:t>
            </a: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                               3 на стр. 139—140,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                               4 на стр. 140.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Тесты (см. сайт)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884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0924B45-A165-AECF-2E77-38415A11E5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450" y="2014849"/>
            <a:ext cx="11087100" cy="1706546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Социальная структура общества.</a:t>
            </a:r>
            <a:b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Богатые и бедные, средний класс.</a:t>
            </a:r>
            <a:endParaRPr lang="ru-RU" sz="54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FEEA1D3-155C-32FE-4767-62BFBE5E7DD7}"/>
              </a:ext>
            </a:extLst>
          </p:cNvPr>
          <p:cNvSpPr txBox="1">
            <a:spLocks/>
          </p:cNvSpPr>
          <p:nvPr/>
        </p:nvSpPr>
        <p:spPr>
          <a:xfrm>
            <a:off x="1374460" y="295444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Темы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C4292DB-81E6-350C-07E3-C2507F3BC084}"/>
              </a:ext>
            </a:extLst>
          </p:cNvPr>
          <p:cNvSpPr txBox="1">
            <a:spLocks/>
          </p:cNvSpPr>
          <p:nvPr/>
        </p:nvSpPr>
        <p:spPr>
          <a:xfrm>
            <a:off x="552450" y="4233941"/>
            <a:ext cx="11087100" cy="1414150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508883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E98FC4-7E13-D3C6-6DED-3C834960A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6815"/>
            <a:ext cx="12192000" cy="506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231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E98FC4-7E13-D3C6-6DED-3C834960A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6815"/>
            <a:ext cx="12192000" cy="50643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193AC0-B97A-328A-8E17-131474DE7409}"/>
              </a:ext>
            </a:extLst>
          </p:cNvPr>
          <p:cNvSpPr txBox="1"/>
          <p:nvPr/>
        </p:nvSpPr>
        <p:spPr>
          <a:xfrm>
            <a:off x="1" y="1800224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</p:spTree>
    <p:extLst>
      <p:ext uri="{BB962C8B-B14F-4D97-AF65-F5344CB8AC3E}">
        <p14:creationId xmlns:p14="http://schemas.microsoft.com/office/powerpoint/2010/main" val="661950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E98FC4-7E13-D3C6-6DED-3C834960A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6815"/>
            <a:ext cx="12192000" cy="50643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193AC0-B97A-328A-8E17-131474DE7409}"/>
              </a:ext>
            </a:extLst>
          </p:cNvPr>
          <p:cNvSpPr txBox="1"/>
          <p:nvPr/>
        </p:nvSpPr>
        <p:spPr>
          <a:xfrm>
            <a:off x="1" y="1800224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54F538-2635-A5B6-3745-076DB86AEE37}"/>
              </a:ext>
            </a:extLst>
          </p:cNvPr>
          <p:cNvSpPr txBox="1"/>
          <p:nvPr/>
        </p:nvSpPr>
        <p:spPr>
          <a:xfrm>
            <a:off x="171450" y="216955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</p:spTree>
    <p:extLst>
      <p:ext uri="{BB962C8B-B14F-4D97-AF65-F5344CB8AC3E}">
        <p14:creationId xmlns:p14="http://schemas.microsoft.com/office/powerpoint/2010/main" val="287882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E98FC4-7E13-D3C6-6DED-3C834960A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6815"/>
            <a:ext cx="12192000" cy="50643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193AC0-B97A-328A-8E17-131474DE7409}"/>
              </a:ext>
            </a:extLst>
          </p:cNvPr>
          <p:cNvSpPr txBox="1"/>
          <p:nvPr/>
        </p:nvSpPr>
        <p:spPr>
          <a:xfrm>
            <a:off x="1" y="1800224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54F538-2635-A5B6-3745-076DB86AEE37}"/>
              </a:ext>
            </a:extLst>
          </p:cNvPr>
          <p:cNvSpPr txBox="1"/>
          <p:nvPr/>
        </p:nvSpPr>
        <p:spPr>
          <a:xfrm>
            <a:off x="171450" y="216955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380E0-56E5-5464-AEFF-5BE866DB83CB}"/>
              </a:ext>
            </a:extLst>
          </p:cNvPr>
          <p:cNvSpPr txBox="1"/>
          <p:nvPr/>
        </p:nvSpPr>
        <p:spPr>
          <a:xfrm>
            <a:off x="171449" y="2596040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При</a:t>
            </a:r>
          </a:p>
        </p:txBody>
      </p:sp>
    </p:spTree>
    <p:extLst>
      <p:ext uri="{BB962C8B-B14F-4D97-AF65-F5344CB8AC3E}">
        <p14:creationId xmlns:p14="http://schemas.microsoft.com/office/powerpoint/2010/main" val="1358326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E98FC4-7E13-D3C6-6DED-3C834960A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6815"/>
            <a:ext cx="12192000" cy="50643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193AC0-B97A-328A-8E17-131474DE7409}"/>
              </a:ext>
            </a:extLst>
          </p:cNvPr>
          <p:cNvSpPr txBox="1"/>
          <p:nvPr/>
        </p:nvSpPr>
        <p:spPr>
          <a:xfrm>
            <a:off x="1" y="1800224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54F538-2635-A5B6-3745-076DB86AEE37}"/>
              </a:ext>
            </a:extLst>
          </p:cNvPr>
          <p:cNvSpPr txBox="1"/>
          <p:nvPr/>
        </p:nvSpPr>
        <p:spPr>
          <a:xfrm>
            <a:off x="171450" y="216955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380E0-56E5-5464-AEFF-5BE866DB83CB}"/>
              </a:ext>
            </a:extLst>
          </p:cNvPr>
          <p:cNvSpPr txBox="1"/>
          <p:nvPr/>
        </p:nvSpPr>
        <p:spPr>
          <a:xfrm>
            <a:off x="171449" y="255317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При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E956A-5E29-C6B8-92B4-0F599AD009A4}"/>
              </a:ext>
            </a:extLst>
          </p:cNvPr>
          <p:cNvSpPr txBox="1"/>
          <p:nvPr/>
        </p:nvSpPr>
        <p:spPr>
          <a:xfrm>
            <a:off x="171448" y="297606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</p:spTree>
    <p:extLst>
      <p:ext uri="{BB962C8B-B14F-4D97-AF65-F5344CB8AC3E}">
        <p14:creationId xmlns:p14="http://schemas.microsoft.com/office/powerpoint/2010/main" val="133607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E98FC4-7E13-D3C6-6DED-3C834960A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6815"/>
            <a:ext cx="12192000" cy="50643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193AC0-B97A-328A-8E17-131474DE7409}"/>
              </a:ext>
            </a:extLst>
          </p:cNvPr>
          <p:cNvSpPr txBox="1"/>
          <p:nvPr/>
        </p:nvSpPr>
        <p:spPr>
          <a:xfrm>
            <a:off x="1" y="1800224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54F538-2635-A5B6-3745-076DB86AEE37}"/>
              </a:ext>
            </a:extLst>
          </p:cNvPr>
          <p:cNvSpPr txBox="1"/>
          <p:nvPr/>
        </p:nvSpPr>
        <p:spPr>
          <a:xfrm>
            <a:off x="171450" y="216955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380E0-56E5-5464-AEFF-5BE866DB83CB}"/>
              </a:ext>
            </a:extLst>
          </p:cNvPr>
          <p:cNvSpPr txBox="1"/>
          <p:nvPr/>
        </p:nvSpPr>
        <p:spPr>
          <a:xfrm>
            <a:off x="171449" y="255317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При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E956A-5E29-C6B8-92B4-0F599AD009A4}"/>
              </a:ext>
            </a:extLst>
          </p:cNvPr>
          <p:cNvSpPr txBox="1"/>
          <p:nvPr/>
        </p:nvSpPr>
        <p:spPr>
          <a:xfrm>
            <a:off x="171448" y="297606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5A9BD3-FDCD-00CA-A47B-552D17A600CF}"/>
              </a:ext>
            </a:extLst>
          </p:cNvPr>
          <p:cNvSpPr txBox="1"/>
          <p:nvPr/>
        </p:nvSpPr>
        <p:spPr>
          <a:xfrm>
            <a:off x="-1" y="3460016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</p:spTree>
    <p:extLst>
      <p:ext uri="{BB962C8B-B14F-4D97-AF65-F5344CB8AC3E}">
        <p14:creationId xmlns:p14="http://schemas.microsoft.com/office/powerpoint/2010/main" val="576337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E98FC4-7E13-D3C6-6DED-3C834960A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6815"/>
            <a:ext cx="12192000" cy="50643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193AC0-B97A-328A-8E17-131474DE7409}"/>
              </a:ext>
            </a:extLst>
          </p:cNvPr>
          <p:cNvSpPr txBox="1"/>
          <p:nvPr/>
        </p:nvSpPr>
        <p:spPr>
          <a:xfrm>
            <a:off x="1" y="1800224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54F538-2635-A5B6-3745-076DB86AEE37}"/>
              </a:ext>
            </a:extLst>
          </p:cNvPr>
          <p:cNvSpPr txBox="1"/>
          <p:nvPr/>
        </p:nvSpPr>
        <p:spPr>
          <a:xfrm>
            <a:off x="171450" y="216955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380E0-56E5-5464-AEFF-5BE866DB83CB}"/>
              </a:ext>
            </a:extLst>
          </p:cNvPr>
          <p:cNvSpPr txBox="1"/>
          <p:nvPr/>
        </p:nvSpPr>
        <p:spPr>
          <a:xfrm>
            <a:off x="171449" y="255317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При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E956A-5E29-C6B8-92B4-0F599AD009A4}"/>
              </a:ext>
            </a:extLst>
          </p:cNvPr>
          <p:cNvSpPr txBox="1"/>
          <p:nvPr/>
        </p:nvSpPr>
        <p:spPr>
          <a:xfrm>
            <a:off x="171448" y="297606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5A9BD3-FDCD-00CA-A47B-552D17A600CF}"/>
              </a:ext>
            </a:extLst>
          </p:cNvPr>
          <p:cNvSpPr txBox="1"/>
          <p:nvPr/>
        </p:nvSpPr>
        <p:spPr>
          <a:xfrm>
            <a:off x="-1" y="3460016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B72802-AF97-1F5C-C42D-B2AACD8F9A00}"/>
              </a:ext>
            </a:extLst>
          </p:cNvPr>
          <p:cNvSpPr txBox="1"/>
          <p:nvPr/>
        </p:nvSpPr>
        <p:spPr>
          <a:xfrm>
            <a:off x="85723" y="3776764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При</a:t>
            </a:r>
          </a:p>
        </p:txBody>
      </p:sp>
    </p:spTree>
    <p:extLst>
      <p:ext uri="{BB962C8B-B14F-4D97-AF65-F5344CB8AC3E}">
        <p14:creationId xmlns:p14="http://schemas.microsoft.com/office/powerpoint/2010/main" val="3660257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E98FC4-7E13-D3C6-6DED-3C834960A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6815"/>
            <a:ext cx="12192000" cy="50643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193AC0-B97A-328A-8E17-131474DE7409}"/>
              </a:ext>
            </a:extLst>
          </p:cNvPr>
          <p:cNvSpPr txBox="1"/>
          <p:nvPr/>
        </p:nvSpPr>
        <p:spPr>
          <a:xfrm>
            <a:off x="1" y="1800224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54F538-2635-A5B6-3745-076DB86AEE37}"/>
              </a:ext>
            </a:extLst>
          </p:cNvPr>
          <p:cNvSpPr txBox="1"/>
          <p:nvPr/>
        </p:nvSpPr>
        <p:spPr>
          <a:xfrm>
            <a:off x="171450" y="2115769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380E0-56E5-5464-AEFF-5BE866DB83CB}"/>
              </a:ext>
            </a:extLst>
          </p:cNvPr>
          <p:cNvSpPr txBox="1"/>
          <p:nvPr/>
        </p:nvSpPr>
        <p:spPr>
          <a:xfrm>
            <a:off x="171449" y="255317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При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E956A-5E29-C6B8-92B4-0F599AD009A4}"/>
              </a:ext>
            </a:extLst>
          </p:cNvPr>
          <p:cNvSpPr txBox="1"/>
          <p:nvPr/>
        </p:nvSpPr>
        <p:spPr>
          <a:xfrm>
            <a:off x="171448" y="297606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5A9BD3-FDCD-00CA-A47B-552D17A600CF}"/>
              </a:ext>
            </a:extLst>
          </p:cNvPr>
          <p:cNvSpPr txBox="1"/>
          <p:nvPr/>
        </p:nvSpPr>
        <p:spPr>
          <a:xfrm>
            <a:off x="-1" y="3460016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B72802-AF97-1F5C-C42D-B2AACD8F9A00}"/>
              </a:ext>
            </a:extLst>
          </p:cNvPr>
          <p:cNvSpPr txBox="1"/>
          <p:nvPr/>
        </p:nvSpPr>
        <p:spPr>
          <a:xfrm>
            <a:off x="85723" y="3776764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При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B39C88-595B-B776-92C9-37222CC4F248}"/>
              </a:ext>
            </a:extLst>
          </p:cNvPr>
          <p:cNvSpPr txBox="1"/>
          <p:nvPr/>
        </p:nvSpPr>
        <p:spPr>
          <a:xfrm>
            <a:off x="-4768" y="4283941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</p:spTree>
    <p:extLst>
      <p:ext uri="{BB962C8B-B14F-4D97-AF65-F5344CB8AC3E}">
        <p14:creationId xmlns:p14="http://schemas.microsoft.com/office/powerpoint/2010/main" val="2229496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E98FC4-7E13-D3C6-6DED-3C834960A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6815"/>
            <a:ext cx="12192000" cy="50643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193AC0-B97A-328A-8E17-131474DE7409}"/>
              </a:ext>
            </a:extLst>
          </p:cNvPr>
          <p:cNvSpPr txBox="1"/>
          <p:nvPr/>
        </p:nvSpPr>
        <p:spPr>
          <a:xfrm>
            <a:off x="1" y="1800224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54F538-2635-A5B6-3745-076DB86AEE37}"/>
              </a:ext>
            </a:extLst>
          </p:cNvPr>
          <p:cNvSpPr txBox="1"/>
          <p:nvPr/>
        </p:nvSpPr>
        <p:spPr>
          <a:xfrm>
            <a:off x="171450" y="2115769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380E0-56E5-5464-AEFF-5BE866DB83CB}"/>
              </a:ext>
            </a:extLst>
          </p:cNvPr>
          <p:cNvSpPr txBox="1"/>
          <p:nvPr/>
        </p:nvSpPr>
        <p:spPr>
          <a:xfrm>
            <a:off x="171449" y="255317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При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E956A-5E29-C6B8-92B4-0F599AD009A4}"/>
              </a:ext>
            </a:extLst>
          </p:cNvPr>
          <p:cNvSpPr txBox="1"/>
          <p:nvPr/>
        </p:nvSpPr>
        <p:spPr>
          <a:xfrm>
            <a:off x="171448" y="297606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5A9BD3-FDCD-00CA-A47B-552D17A600CF}"/>
              </a:ext>
            </a:extLst>
          </p:cNvPr>
          <p:cNvSpPr txBox="1"/>
          <p:nvPr/>
        </p:nvSpPr>
        <p:spPr>
          <a:xfrm>
            <a:off x="-1" y="3460016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B72802-AF97-1F5C-C42D-B2AACD8F9A00}"/>
              </a:ext>
            </a:extLst>
          </p:cNvPr>
          <p:cNvSpPr txBox="1"/>
          <p:nvPr/>
        </p:nvSpPr>
        <p:spPr>
          <a:xfrm>
            <a:off x="85723" y="3776764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При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B39C88-595B-B776-92C9-37222CC4F248}"/>
              </a:ext>
            </a:extLst>
          </p:cNvPr>
          <p:cNvSpPr txBox="1"/>
          <p:nvPr/>
        </p:nvSpPr>
        <p:spPr>
          <a:xfrm>
            <a:off x="-4768" y="4283941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ED419E-704C-732B-BE5C-79817CB2EB53}"/>
              </a:ext>
            </a:extLst>
          </p:cNvPr>
          <p:cNvSpPr txBox="1"/>
          <p:nvPr/>
        </p:nvSpPr>
        <p:spPr>
          <a:xfrm>
            <a:off x="152392" y="460008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</p:spTree>
    <p:extLst>
      <p:ext uri="{BB962C8B-B14F-4D97-AF65-F5344CB8AC3E}">
        <p14:creationId xmlns:p14="http://schemas.microsoft.com/office/powerpoint/2010/main" val="2788384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E98FC4-7E13-D3C6-6DED-3C834960A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6815"/>
            <a:ext cx="12192000" cy="50643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193AC0-B97A-328A-8E17-131474DE7409}"/>
              </a:ext>
            </a:extLst>
          </p:cNvPr>
          <p:cNvSpPr txBox="1"/>
          <p:nvPr/>
        </p:nvSpPr>
        <p:spPr>
          <a:xfrm>
            <a:off x="1" y="1800224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54F538-2635-A5B6-3745-076DB86AEE37}"/>
              </a:ext>
            </a:extLst>
          </p:cNvPr>
          <p:cNvSpPr txBox="1"/>
          <p:nvPr/>
        </p:nvSpPr>
        <p:spPr>
          <a:xfrm>
            <a:off x="171450" y="2079911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380E0-56E5-5464-AEFF-5BE866DB83CB}"/>
              </a:ext>
            </a:extLst>
          </p:cNvPr>
          <p:cNvSpPr txBox="1"/>
          <p:nvPr/>
        </p:nvSpPr>
        <p:spPr>
          <a:xfrm>
            <a:off x="171449" y="255317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При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E956A-5E29-C6B8-92B4-0F599AD009A4}"/>
              </a:ext>
            </a:extLst>
          </p:cNvPr>
          <p:cNvSpPr txBox="1"/>
          <p:nvPr/>
        </p:nvSpPr>
        <p:spPr>
          <a:xfrm>
            <a:off x="171448" y="297606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5A9BD3-FDCD-00CA-A47B-552D17A600CF}"/>
              </a:ext>
            </a:extLst>
          </p:cNvPr>
          <p:cNvSpPr txBox="1"/>
          <p:nvPr/>
        </p:nvSpPr>
        <p:spPr>
          <a:xfrm>
            <a:off x="-1" y="3460016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B72802-AF97-1F5C-C42D-B2AACD8F9A00}"/>
              </a:ext>
            </a:extLst>
          </p:cNvPr>
          <p:cNvSpPr txBox="1"/>
          <p:nvPr/>
        </p:nvSpPr>
        <p:spPr>
          <a:xfrm>
            <a:off x="85723" y="3776764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При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B39C88-595B-B776-92C9-37222CC4F248}"/>
              </a:ext>
            </a:extLst>
          </p:cNvPr>
          <p:cNvSpPr txBox="1"/>
          <p:nvPr/>
        </p:nvSpPr>
        <p:spPr>
          <a:xfrm>
            <a:off x="-4768" y="4283941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ED419E-704C-732B-BE5C-79817CB2EB53}"/>
              </a:ext>
            </a:extLst>
          </p:cNvPr>
          <p:cNvSpPr txBox="1"/>
          <p:nvPr/>
        </p:nvSpPr>
        <p:spPr>
          <a:xfrm>
            <a:off x="152392" y="460008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659641-BC2E-2F8D-9393-027EF8AAC4BB}"/>
              </a:ext>
            </a:extLst>
          </p:cNvPr>
          <p:cNvSpPr txBox="1"/>
          <p:nvPr/>
        </p:nvSpPr>
        <p:spPr>
          <a:xfrm>
            <a:off x="-38112" y="5050715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</p:spTree>
    <p:extLst>
      <p:ext uri="{BB962C8B-B14F-4D97-AF65-F5344CB8AC3E}">
        <p14:creationId xmlns:p14="http://schemas.microsoft.com/office/powerpoint/2010/main" val="3624365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E98FC4-7E13-D3C6-6DED-3C834960A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6815"/>
            <a:ext cx="12192000" cy="50643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193AC0-B97A-328A-8E17-131474DE7409}"/>
              </a:ext>
            </a:extLst>
          </p:cNvPr>
          <p:cNvSpPr txBox="1"/>
          <p:nvPr/>
        </p:nvSpPr>
        <p:spPr>
          <a:xfrm>
            <a:off x="1" y="1800224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54F538-2635-A5B6-3745-076DB86AEE37}"/>
              </a:ext>
            </a:extLst>
          </p:cNvPr>
          <p:cNvSpPr txBox="1"/>
          <p:nvPr/>
        </p:nvSpPr>
        <p:spPr>
          <a:xfrm>
            <a:off x="171450" y="2097840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380E0-56E5-5464-AEFF-5BE866DB83CB}"/>
              </a:ext>
            </a:extLst>
          </p:cNvPr>
          <p:cNvSpPr txBox="1"/>
          <p:nvPr/>
        </p:nvSpPr>
        <p:spPr>
          <a:xfrm>
            <a:off x="171449" y="255317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При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E956A-5E29-C6B8-92B4-0F599AD009A4}"/>
              </a:ext>
            </a:extLst>
          </p:cNvPr>
          <p:cNvSpPr txBox="1"/>
          <p:nvPr/>
        </p:nvSpPr>
        <p:spPr>
          <a:xfrm>
            <a:off x="171448" y="297606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5A9BD3-FDCD-00CA-A47B-552D17A600CF}"/>
              </a:ext>
            </a:extLst>
          </p:cNvPr>
          <p:cNvSpPr txBox="1"/>
          <p:nvPr/>
        </p:nvSpPr>
        <p:spPr>
          <a:xfrm>
            <a:off x="-1" y="3460016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B72802-AF97-1F5C-C42D-B2AACD8F9A00}"/>
              </a:ext>
            </a:extLst>
          </p:cNvPr>
          <p:cNvSpPr txBox="1"/>
          <p:nvPr/>
        </p:nvSpPr>
        <p:spPr>
          <a:xfrm>
            <a:off x="157163" y="3776764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При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B39C88-595B-B776-92C9-37222CC4F248}"/>
              </a:ext>
            </a:extLst>
          </p:cNvPr>
          <p:cNvSpPr txBox="1"/>
          <p:nvPr/>
        </p:nvSpPr>
        <p:spPr>
          <a:xfrm>
            <a:off x="-4768" y="4283941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ED419E-704C-732B-BE5C-79817CB2EB53}"/>
              </a:ext>
            </a:extLst>
          </p:cNvPr>
          <p:cNvSpPr txBox="1"/>
          <p:nvPr/>
        </p:nvSpPr>
        <p:spPr>
          <a:xfrm>
            <a:off x="152392" y="4600086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Без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659641-BC2E-2F8D-9393-027EF8AAC4BB}"/>
              </a:ext>
            </a:extLst>
          </p:cNvPr>
          <p:cNvSpPr txBox="1"/>
          <p:nvPr/>
        </p:nvSpPr>
        <p:spPr>
          <a:xfrm>
            <a:off x="-38112" y="5050715"/>
            <a:ext cx="10287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В случае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468F48-1F8D-18F9-1460-01B53035AC14}"/>
              </a:ext>
            </a:extLst>
          </p:cNvPr>
          <p:cNvSpPr txBox="1"/>
          <p:nvPr/>
        </p:nvSpPr>
        <p:spPr>
          <a:xfrm>
            <a:off x="138107" y="5415083"/>
            <a:ext cx="8572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При</a:t>
            </a:r>
          </a:p>
        </p:txBody>
      </p:sp>
    </p:spTree>
    <p:extLst>
      <p:ext uri="{BB962C8B-B14F-4D97-AF65-F5344CB8AC3E}">
        <p14:creationId xmlns:p14="http://schemas.microsoft.com/office/powerpoint/2010/main" val="1672861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3. Укажите на условие в простом предложении, употребив конструкции с предлогами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при, без, в случае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сложного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1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отсутствует воля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, человек не достигнет поставленной цели, (отсутствие)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— </a:t>
            </a:r>
            <a:r>
              <a:rPr lang="ru-RU" sz="2000" b="1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отсутствии воли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человек не достигнет поставленной цели.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Если законы нарушаются, общество не может успешно развиваться, (нарушение)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2. Если инвестиции не привлекаются, производство не растёт, (привлечение)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Если правила безопасности не соблюдаются, возможны технические аварии, (несоблюдение)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Если не бороться с экстремизмом, страна погибнет, (борьба)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Если не решать национальные проблемы, многонациональное государство разрушится, (решение)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Если в страну не будут приезжать иностранные рабочие, рост экономики замедлится, (приезд)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Если нарушить равновесие в природе, может случиться экологическая катастрофа, (нарушение)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Если регулярно заниматься спортом, можно улучшить своё здоровье, (занятие)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448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3. Укажите на условие в простом предложении, употребив конструкции с предлогами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при, без, в случае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сложного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1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отсутствует воля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, человек не достигнет поставленной цели, (отсутствие)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— </a:t>
            </a:r>
            <a:r>
              <a:rPr lang="ru-RU" sz="2000" b="1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отсутствии воли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человек не достигнет поставленной цели.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</a:t>
            </a:r>
            <a:r>
              <a:rPr lang="ru-RU" b="0" i="0" u="none" strike="noStrike" baseline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нарушении/в случае нарушения закона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общество не может успешно развиваться.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2. Если инвестиции не привлекаются, производство не растёт, (привлечение)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Если правила безопасности не соблюдаются, возможны технические аварии, (несоблюдение)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Если не бороться с экстремизмом, страна погибнет, (борьба)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Если не решать национальные проблемы, многонациональное государство разрушится, (решение)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Если в страну не будут приезжать иностранные рабочие, рост экономики замедлится, (приезд)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Если нарушить равновесие в природе, может случиться экологическая катастрофа, (нарушение)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Если регулярно заниматься спортом, можно улучшить своё здоровье, (занятие)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6378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3. Укажите на условие в простом предложении, употребив конструкции с предлогами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при, без, в случае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сложного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1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отсутствует воля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, человек не достигнет поставленной цели, (отсутствие)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— </a:t>
            </a:r>
            <a:r>
              <a:rPr lang="ru-RU" sz="2000" b="1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отсутствии воли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человек не достигнет поставленной цели.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</a:t>
            </a:r>
            <a:r>
              <a:rPr lang="ru-RU" b="0" i="0" u="none" strike="noStrike" baseline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нарушении /в случае нарушения закона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общество не может успешно развиваться.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привлечения инвестиций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производство не растёт.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Если правила безопасности не соблюдаются, возможны технические аварии, (несоблюдение)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Если не бороться с экстремизмом, страна погибнет, (борьба)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Если не решать национальные проблемы, многонациональное государство разрушится, (решение)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Если в страну не будут приезжать иностранные рабочие, рост экономики замедлится, (приезд)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Если нарушить равновесие в природе, может случиться экологическая катастрофа, (нарушение)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Если регулярно заниматься спортом, можно улучшить своё здоровье, (занятие)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403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3. Укажите на условие в простом предложении, употребив конструкции с предлогами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при, без, в случае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сложного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1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отсутствует воля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, человек не достигнет поставленной цели, (отсутствие)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— </a:t>
            </a:r>
            <a:r>
              <a:rPr lang="ru-RU" sz="2000" b="1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отсутствии воли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человек не достигнет поставленной цели.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</a:t>
            </a:r>
            <a:r>
              <a:rPr lang="ru-RU" b="0" i="0" u="none" strike="noStrike" baseline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нарушении /в случае нарушения закона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общество не может успешно развиваться.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привлечения инвестиций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производство не растёт.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несоблюдении</a:t>
            </a:r>
            <a:r>
              <a:rPr lang="ru-RU" b="0" i="0" u="none" strike="noStrike" baseline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/в случае несоблюдения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правил безопасности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возможны технические аварии.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Если не бороться с экстремизмом, страна погибнет, (борьба)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Если не решать национальные проблемы, многонациональное государство разрушится, (решение)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Если в страну не будут приезжать иностранные рабочие, рост экономики замедлится, (приезд)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Если нарушить равновесие в природе, может случиться экологическая катастрофа, (нарушение)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Если регулярно заниматься спортом, можно улучшить своё здоровье, (занятие)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4483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3. Укажите на условие в простом предложении, употребив конструкции с предлогами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при, без, в случае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сложного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1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отсутствует воля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, человек не достигнет поставленной цели, (отсутствие)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— </a:t>
            </a:r>
            <a:r>
              <a:rPr lang="ru-RU" sz="2000" b="1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отсутствии воли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человек не достигнет поставленной цели.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</a:t>
            </a:r>
            <a:r>
              <a:rPr lang="ru-RU" b="0" i="0" u="none" strike="noStrike" baseline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нарушении /в случае нарушения закона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общество не может успешно развиваться.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привлечения инвестиций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производство не растёт.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несоблюдении</a:t>
            </a:r>
            <a:r>
              <a:rPr lang="ru-RU" b="0" i="0" u="none" strike="noStrike" baseline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/в случае несоблюдения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правил безопасности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возможны технические аварии.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борьбы с экстремизмом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страна погибнет.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Если не решать национальные проблемы, многонациональное государство разрушится, (решение)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Если в страну не будут приезжать иностранные рабочие, рост экономики замедлится, (приезд)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Если нарушить равновесие в природе, может случиться экологическая катастрофа, (нарушение)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Если регулярно заниматься спортом, можно улучшить своё здоровье, (занятие)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451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3. Укажите на условие в простом предложении, употребив конструкции с предлогами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при, без, в случае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сложного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1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отсутствует воля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, человек не достигнет поставленной цели, (отсутствие)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— </a:t>
            </a:r>
            <a:r>
              <a:rPr lang="ru-RU" sz="2000" b="1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отсутствии воли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человек не достигнет поставленной цели.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</a:t>
            </a:r>
            <a:r>
              <a:rPr lang="ru-RU" b="0" i="0" u="none" strike="noStrike" baseline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нарушении /в случае нарушения закона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общество не может успешно развиваться.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привлечения инвестиций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производство не растёт.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несоблюдении</a:t>
            </a:r>
            <a:r>
              <a:rPr lang="ru-RU" b="0" i="0" u="none" strike="noStrike" baseline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/в случае несоблюдения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правил безопасности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возможны технические аварии.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борьбы с экстремизмом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страна погибнет.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решения национальных проблем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многонациональное государство разрушится.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Если в страну не будут приезжать иностранные рабочие, рост экономики замедлится, (приезд)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Если нарушить равновесие в природе, может случиться экологическая катастрофа, (нарушение)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Если регулярно заниматься спортом, можно улучшить своё здоровье, (занятие)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986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3. Укажите на условие в простом предложении, употребив конструкции с предлогами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при, без, в случае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сложного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1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отсутствует воля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, человек не достигнет поставленной цели, (отсутствие)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— </a:t>
            </a:r>
            <a:r>
              <a:rPr lang="ru-RU" sz="2000" b="1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отсутствии воли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человек не достигнет поставленной цели.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</a:t>
            </a:r>
            <a:r>
              <a:rPr lang="ru-RU" b="0" i="0" u="none" strike="noStrike" baseline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нарушении /в случае нарушения закона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общество не может успешно развиваться.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привлечения инвестиций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производство не растёт.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несоблюдении</a:t>
            </a:r>
            <a:r>
              <a:rPr lang="ru-RU" b="0" i="0" u="none" strike="noStrike" baseline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/в случае несоблюдения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правил безопасности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возможны технические аварии.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борьбы с экстремизмом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страна погибнет.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решения национальных проблем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многонациональное государство разрушится.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приезда в страну иностранных рабочих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рост экономики замедлится.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Если нарушить равновесие в природе, может случиться экологическая катастрофа, (нарушение)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Если регулярно заниматься спортом, можно улучшить своё здоровье, (занятие)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597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3. Укажите на условие в простом предложении, употребив конструкции с предлогами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при, без, в случае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сложного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1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отсутствует воля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, человек не достигнет поставленной цели, (отсутствие)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— </a:t>
            </a:r>
            <a:r>
              <a:rPr lang="ru-RU" sz="2000" b="1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отсутствии воли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человек не достигнет поставленной цели.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</a:t>
            </a:r>
            <a:r>
              <a:rPr lang="ru-RU" b="0" i="0" u="none" strike="noStrike" baseline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нарушении /в случае нарушения закона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общество не может успешно развиваться.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привлечения инвестиций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производство не растёт.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несоблюдении</a:t>
            </a:r>
            <a:r>
              <a:rPr lang="ru-RU" b="0" i="0" u="none" strike="noStrike" baseline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/в случае несоблюдения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правил безопасности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возможны технические аварии.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борьбы с экстремизмом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страна погибнет.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решения национальных проблем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многонациональное государство разрушится.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приезда в страну иностранных рабочих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рост экономики замедлится.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нарушении/в случае нарушения равновесия в природе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может случиться экологическая катастрофа.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Если регулярно заниматься спортом, можно улучшить своё здоровье, (занятие)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319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3. Укажите на условие в простом предложении, употребив конструкции с предлогами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при, без, в случае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сложного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1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отсутствует воля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, человек не достигнет поставленной цели, (отсутствие)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— </a:t>
            </a:r>
            <a:r>
              <a:rPr lang="ru-RU" sz="2000" b="1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отсутствии воли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человек не достигнет поставленной цели.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</a:t>
            </a:r>
            <a:r>
              <a:rPr lang="ru-RU" b="0" i="0" u="none" strike="noStrike" baseline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нарушении /в случае нарушения закона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общество не может успешно развиваться.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привлечения инвестиций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производство не растёт.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несоблюдении</a:t>
            </a:r>
            <a:r>
              <a:rPr lang="ru-RU" b="0" i="0" u="none" strike="noStrike" baseline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/в случае несоблюдения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правил безопасности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возможны технические аварии.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борьбы с экстремизмом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страна погибнет.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решения национальных проблем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многонациональное государство разрушится.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Без приезда в страну иностранных рабочих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рост экономики замедлится.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нарушении/в случае нарушения равновесия в природе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может случиться экологическая катастрофа.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При регулярном занятии спортом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можно улучшить своё здоровье.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21249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4. Укажите на условие в сложном предложении, употребив союз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если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простого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плохом самочувствии нужно обратиться к врачу, (чувствовать себя)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—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вы плохо себя чувствуете, нужно обратиться к врачу.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 Без упорного труда даже талантливый человек не достигнет успеха, (трудиться)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2.  При переходе улицы нужно быть очень осторожным, (переходить)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 При предъявлении паспорта вы пройдёте паспортный контроль в аэропорту, (предъявить)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 При сильной боли нужно срочно обратиться к врачу, (чувствовать боль)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 При покупке электроприборов нужно оформлять гарантию, (покупать)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 Без официальной регистрации в милиции приезжий считается незаконным мигрантом, (регистрироваться)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 При обнаружении в автобусе чужих вещей сообщите об этом водителю, (обнаружить)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 Без билета невозможно лететь на самолёте, (нет)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подачи заявки вы не можете участвовать в конкурсе, (подать) 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добросовестной работы богатства не достигнешь, (работать)</a:t>
            </a:r>
          </a:p>
        </p:txBody>
      </p:sp>
    </p:spTree>
    <p:extLst>
      <p:ext uri="{BB962C8B-B14F-4D97-AF65-F5344CB8AC3E}">
        <p14:creationId xmlns:p14="http://schemas.microsoft.com/office/powerpoint/2010/main" val="2628252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4. Укажите на условие в сложном предложении, употребив союз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если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простого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плохом самочувствии нужно обратиться к врачу, (чувствовать себя)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—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вы плохо себя чувствуете, нужно обратиться к врачу.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</a:t>
            </a:r>
            <a:r>
              <a:rPr lang="ru-RU" b="0" i="0" u="none" strike="noStrike" baseline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сли не трудиться упорно,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даже талантливый человек не достигнет успеха.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2.  При переходе улицы нужно быть очень осторожным, (переходить)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 При предъявлении паспорта вы пройдёте паспортный контроль в аэропорту, (предъявить)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 При сильной боли нужно срочно обратиться к врачу, (чувствовать боль)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 При покупке электроприборов нужно оформлять гарантию, (покупать)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 Без официальной регистрации в милиции приезжий считается незаконным мигрантом, (регистрироваться)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 При обнаружении в автобусе чужих вещей сообщите об этом водителю, (обнаружить)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 Без билета невозможно лететь на самолёте, (нет)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подачи заявки вы не можете участвовать в конкурсе, (подать) 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добросовестной работы богатства не достигнешь, (работать)</a:t>
            </a:r>
          </a:p>
        </p:txBody>
      </p:sp>
    </p:spTree>
    <p:extLst>
      <p:ext uri="{BB962C8B-B14F-4D97-AF65-F5344CB8AC3E}">
        <p14:creationId xmlns:p14="http://schemas.microsoft.com/office/powerpoint/2010/main" val="34931522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4. Укажите на условие в сложном предложении, употребив союз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если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простого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плохом самочувствии нужно обратиться к врачу, (чувствовать себя)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—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вы плохо себя чувствуете, нужно обратиться к врачу.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</a:t>
            </a:r>
            <a:r>
              <a:rPr lang="ru-RU" b="0" i="0" u="none" strike="noStrike" baseline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сли не трудиться упорно,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даже талантливый человек не достигнет успеха.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  Если вы переходите улицу,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быть очень осторожным.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 При предъявлении паспорта вы пройдёте паспортный контроль в аэропорту, (предъявить)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 При сильной боли нужно срочно обратиться к врачу, (чувствовать боль)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 При покупке электроприборов нужно оформлять гарантию, (покупать)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 Без официальной регистрации в милиции приезжий считается незаконным мигрантом, (регистрироваться)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 При обнаружении в автобусе чужих вещей сообщите об этом водителю, (обнаружить)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 Без билета невозможно лететь на самолёте, (нет)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подачи заявки вы не можете участвовать в конкурсе, (подать) 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добросовестной работы богатства не достигнешь, (работать)</a:t>
            </a:r>
          </a:p>
        </p:txBody>
      </p:sp>
    </p:spTree>
    <p:extLst>
      <p:ext uri="{BB962C8B-B14F-4D97-AF65-F5344CB8AC3E}">
        <p14:creationId xmlns:p14="http://schemas.microsoft.com/office/powerpoint/2010/main" val="3328106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4. Укажите на условие в сложном предложении, употребив союз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если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простого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плохом самочувствии нужно обратиться к врачу, (чувствовать себя)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—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вы плохо себя чувствуете, нужно обратиться к врачу.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</a:t>
            </a:r>
            <a:r>
              <a:rPr lang="ru-RU" b="0" i="0" u="none" strike="noStrike" baseline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сли не трудиться упорно,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даже талантливый человек не достигнет успеха.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  Если вы переходите улицу,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быть очень осторожным.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предъявите паспорт,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вы пройдёте паспортный контроль в аэропорту.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 При сильной боли нужно срочно обратиться к врачу, (чувствовать боль)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 При покупке электроприборов нужно оформлять гарантию, (покупать)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 Без официальной регистрации в милиции приезжий считается незаконным мигрантом, (регистрироваться)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 При обнаружении в автобусе чужих вещей сообщите об этом водителю, (обнаружить)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 Без билета невозможно лететь на самолёте, (нет)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подачи заявки вы не можете участвовать в конкурсе, (подать) 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добросовестной работы богатства не достигнешь, (работать)</a:t>
            </a:r>
          </a:p>
        </p:txBody>
      </p:sp>
    </p:spTree>
    <p:extLst>
      <p:ext uri="{BB962C8B-B14F-4D97-AF65-F5344CB8AC3E}">
        <p14:creationId xmlns:p14="http://schemas.microsoft.com/office/powerpoint/2010/main" val="18526157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4. Укажите на условие в сложном предложении, употребив союз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если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простого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плохом самочувствии нужно обратиться к врачу, (чувствовать себя)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—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вы плохо себя чувствуете, нужно обратиться к врачу.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</a:t>
            </a:r>
            <a:r>
              <a:rPr lang="ru-RU" b="0" i="0" u="none" strike="noStrike" baseline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сли не трудиться упорно,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даже талантливый человек не достигнет успеха.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  Если вы переходите улицу,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быть очень осторожным.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предъявите паспорт,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вы пройдёте паспортный контроль в аэропорту.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чувствуете сильную боль,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срочно обратиться к врачу.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 При покупке электроприборов нужно оформлять гарантию, (покупать)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 Без официальной регистрации в милиции приезжий считается незаконным мигрантом, (регистрироваться)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 При обнаружении в автобусе чужих вещей сообщите об этом водителю, (обнаружить)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 Без билета невозможно лететь на самолёте, (нет)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подачи заявки вы не можете участвовать в конкурсе, (подать) 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добросовестной работы богатства не достигнешь, (работать)</a:t>
            </a:r>
          </a:p>
        </p:txBody>
      </p:sp>
    </p:spTree>
    <p:extLst>
      <p:ext uri="{BB962C8B-B14F-4D97-AF65-F5344CB8AC3E}">
        <p14:creationId xmlns:p14="http://schemas.microsoft.com/office/powerpoint/2010/main" val="27966079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4. Укажите на условие в сложном предложении, употребив союз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если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простого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плохом самочувствии нужно обратиться к врачу, (чувствовать себя)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—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вы плохо себя чувствуете, нужно обратиться к врачу.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</a:t>
            </a:r>
            <a:r>
              <a:rPr lang="ru-RU" b="0" i="0" u="none" strike="noStrike" baseline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сли не трудиться упорно,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даже талантливый человек не достигнет успеха.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  Если вы переходите улицу,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быть очень осторожным.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предъявите паспорт,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вы пройдёте паспортный контроль в аэропорту.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чувствуете сильную боль,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срочно обратиться к врачу.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покупаете электроприборы,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оформлять гарантию.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 Без официальной регистрации в милиции приезжий считается незаконным мигрантом, (регистрироваться)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 При обнаружении в автобусе чужих вещей сообщите об этом водителю, (обнаружить)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 Без билета невозможно лететь на самолёте, (нет)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подачи заявки вы не можете участвовать в конкурсе, (подать) 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добросовестной работы богатства не достигнешь, (работать)</a:t>
            </a:r>
          </a:p>
        </p:txBody>
      </p:sp>
    </p:spTree>
    <p:extLst>
      <p:ext uri="{BB962C8B-B14F-4D97-AF65-F5344CB8AC3E}">
        <p14:creationId xmlns:p14="http://schemas.microsoft.com/office/powerpoint/2010/main" val="14852130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4. Укажите на условие в сложном предложении, употребив союз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если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простого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плохом самочувствии нужно обратиться к врачу, (чувствовать себя)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—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вы плохо себя чувствуете, нужно обратиться к врачу.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</a:t>
            </a:r>
            <a:r>
              <a:rPr lang="ru-RU" b="0" i="0" u="none" strike="noStrike" baseline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сли не трудиться упорно,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даже талантливый человек не достигнет успеха.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  Если вы переходите улицу,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быть очень осторожным.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предъявите паспорт,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вы пройдёте паспортный контроль в аэропорту.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чувствуете сильную боль,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срочно обратиться к врачу.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покупаете электроприборы,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оформлять гарантию.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не регистрироваться официально в милиции,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приезжий считается незаконным мигрантом.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 При обнаружении в автобусе чужих вещей сообщите об этом водителю, (обнаружить)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 Без билета невозможно лететь на самолёте, (нет)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подачи заявки вы не можете участвовать в конкурсе, (подать) 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добросовестной работы богатства не достигнешь, (работать)</a:t>
            </a:r>
          </a:p>
        </p:txBody>
      </p:sp>
    </p:spTree>
    <p:extLst>
      <p:ext uri="{BB962C8B-B14F-4D97-AF65-F5344CB8AC3E}">
        <p14:creationId xmlns:p14="http://schemas.microsoft.com/office/powerpoint/2010/main" val="38009027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4. Укажите на условие в сложном предложении, употребив союз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если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простого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плохом самочувствии нужно обратиться к врачу, (чувствовать себя)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—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вы плохо себя чувствуете, нужно обратиться к врачу.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</a:t>
            </a:r>
            <a:r>
              <a:rPr lang="ru-RU" b="0" i="0" u="none" strike="noStrike" baseline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сли не трудиться упорно,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даже талантливый человек не достигнет успеха.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  Если вы переходите улицу,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быть очень осторожным.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предъявите паспорт,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вы пройдёте паспортный контроль в аэропорту.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чувствуете сильную боль,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срочно обратиться к врачу.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покупаете электроприборы,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оформлять гарантию.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не регистрироваться официально в милиции,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приезжий считается незаконным мигрантом.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обнаружили в автобусе чужие вещи,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сообщите об этом водителю.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 Без билета невозможно лететь на самолёте, (нет)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подачи заявки вы не можете участвовать в конкурсе, (подать) 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добросовестной работы богатства не достигнешь, (работать)</a:t>
            </a:r>
          </a:p>
        </p:txBody>
      </p:sp>
    </p:spTree>
    <p:extLst>
      <p:ext uri="{BB962C8B-B14F-4D97-AF65-F5344CB8AC3E}">
        <p14:creationId xmlns:p14="http://schemas.microsoft.com/office/powerpoint/2010/main" val="32855793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4. Укажите на условие в сложном предложении, употребив союз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если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простого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плохом самочувствии нужно обратиться к врачу, (чувствовать себя)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—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вы плохо себя чувствуете, нужно обратиться к врачу.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</a:t>
            </a:r>
            <a:r>
              <a:rPr lang="ru-RU" b="0" i="0" u="none" strike="noStrike" baseline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сли не трудиться упорно,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даже талантливый человек не достигнет успеха.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  Если вы переходите улицу,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быть очень осторожным.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предъявите паспорт,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вы пройдёте паспортный контроль в аэропорту.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чувствуете сильную боль,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срочно обратиться к врачу.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покупаете электроприборы,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оформлять гарантию.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не регистрироваться официально в милиции,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приезжий считается незаконным мигрантом.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обнаружили в автобусе чужие вещи,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сообщите об этом водителю.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нет билета,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невозможно лететь на самолёте.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подачи заявки вы не можете участвовать в конкурсе, (подать) 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Без добросовестной работы богатства не достигнешь, (работать)</a:t>
            </a:r>
          </a:p>
        </p:txBody>
      </p:sp>
    </p:spTree>
    <p:extLst>
      <p:ext uri="{BB962C8B-B14F-4D97-AF65-F5344CB8AC3E}">
        <p14:creationId xmlns:p14="http://schemas.microsoft.com/office/powerpoint/2010/main" val="26417304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4. Укажите на условие в сложном предложении, употребив союз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если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простого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плохом самочувствии нужно обратиться к врачу, (чувствовать себя)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—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вы плохо себя чувствуете, нужно обратиться к врачу.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</a:t>
            </a:r>
            <a:r>
              <a:rPr lang="ru-RU" b="0" i="0" u="none" strike="noStrike" baseline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сли не трудиться упорно,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даже талантливый человек не достигнет успеха.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  Если вы переходите улицу,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быть очень осторожным.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предъявите паспорт,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вы пройдёте паспортный контроль в аэропорту.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чувствуете сильную боль,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срочно обратиться к врачу.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покупаете электроприборы,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оформлять гарантию.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не регистрироваться официально в милиции,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приезжий считается незаконным мигрантом.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обнаружили в автобусе чужие вещи,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сообщите об этом водителю.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нет билета,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невозможно лететь на самолёте.</a:t>
            </a:r>
          </a:p>
          <a:p>
            <a:pPr marL="457200" indent="-457200" algn="l">
              <a:buAutoNum type="arabicPeriod" startAt="9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не подали заявку,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вы не можете участвовать в конкурсе.</a:t>
            </a:r>
          </a:p>
          <a:p>
            <a:pPr marL="457200" indent="-457200" algn="l">
              <a:buAutoNum type="arabicPeriod" startAt="9"/>
            </a:pP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Без добросовестной работы богатства не достигнешь, (работать)</a:t>
            </a:r>
          </a:p>
        </p:txBody>
      </p:sp>
    </p:spTree>
    <p:extLst>
      <p:ext uri="{BB962C8B-B14F-4D97-AF65-F5344CB8AC3E}">
        <p14:creationId xmlns:p14="http://schemas.microsoft.com/office/powerpoint/2010/main" val="38389833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6" y="157162"/>
            <a:ext cx="11314251" cy="6415087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4. Укажите на условие в сложном предложении, употребив союз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если </a:t>
            </a:r>
            <a:r>
              <a:rPr lang="ru-RU" sz="20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</a:rPr>
              <a:t>и слова в скобках в правильной форме вместо синонимичного простого предложения.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Модель:</a:t>
            </a:r>
          </a:p>
          <a:p>
            <a:pPr algn="l"/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 плохом самочувствии нужно обратиться к врачу, (чувствовать себя)</a:t>
            </a:r>
            <a:b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000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— </a:t>
            </a:r>
            <a:r>
              <a:rPr lang="ru-RU" sz="2000" b="0" i="1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Если вы плохо себя чувствуете, нужно обратиться к врачу.</a:t>
            </a:r>
            <a:endParaRPr lang="ru-RU" sz="2000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</a:t>
            </a:r>
            <a:r>
              <a:rPr lang="ru-RU" b="0" i="0" u="none" strike="noStrike" baseline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сли не трудиться упорно,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даже талантливый человек не достигнет успеха.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  Если вы переходите улицу,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быть очень осторожным.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предъявите паспорт,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вы пройдёте паспортный контроль в аэропорту.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чувствуете сильную боль,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срочно обратиться к врачу.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покупаете электроприборы,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нужно оформлять гарантию.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не регистрироваться официально в милиции,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приезжий считается незаконным мигрантом.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обнаружили в автобусе чужие вещи,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сообщите об этом водителю.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нет билета,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невозможно лететь на самолёте.</a:t>
            </a:r>
          </a:p>
          <a:p>
            <a:pPr marL="457200" indent="-457200" algn="l">
              <a:buAutoNum type="arabicPeriod" startAt="9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вы не подали заявку,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вы не можете участвовать в конкурсе.</a:t>
            </a:r>
          </a:p>
          <a:p>
            <a:pPr marL="457200" indent="-457200" algn="l">
              <a:buAutoNum type="arabicPeriod" startAt="9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не работать добросовестно,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богатства не достигнешь.</a:t>
            </a:r>
          </a:p>
        </p:txBody>
      </p:sp>
    </p:spTree>
    <p:extLst>
      <p:ext uri="{BB962C8B-B14F-4D97-AF65-F5344CB8AC3E}">
        <p14:creationId xmlns:p14="http://schemas.microsoft.com/office/powerpoint/2010/main" val="1230719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0924B45-A165-AECF-2E77-38415A11E5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450" y="2014849"/>
            <a:ext cx="11087100" cy="107355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66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FEEA1D3-155C-32FE-4767-62BFBE5E7DD7}"/>
              </a:ext>
            </a:extLst>
          </p:cNvPr>
          <p:cNvSpPr txBox="1">
            <a:spLocks/>
          </p:cNvSpPr>
          <p:nvPr/>
        </p:nvSpPr>
        <p:spPr>
          <a:xfrm>
            <a:off x="1374460" y="295444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Темы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C4292DB-81E6-350C-07E3-C2507F3BC084}"/>
              </a:ext>
            </a:extLst>
          </p:cNvPr>
          <p:cNvSpPr txBox="1">
            <a:spLocks/>
          </p:cNvSpPr>
          <p:nvPr/>
        </p:nvSpPr>
        <p:spPr>
          <a:xfrm>
            <a:off x="552450" y="4233941"/>
            <a:ext cx="11087100" cy="1414150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уступительных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5798517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Безработица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 — это социально-экономическое явление, при котором часть рабочей силы (экономически активного населения) не занята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в производстве товаров и услуг.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</a:endParaRP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2"/>
              </a:rPr>
              <a:t>cyberleninka.ru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"/>
              </a:rPr>
              <a:t>Определение безработицы и причины её образования</a:t>
            </a: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4224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Безрабо́тица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 — наличие в стране людей, составляющих часть экономически активного населения, которые способны и желают трудиться, но не могут найти работу.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</a:endParaRP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2"/>
              </a:rPr>
              <a:t>ru.m.wikipedia.org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2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04763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Безработица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 — явление в экономике, при котором трудоспособные люди не могут найти работу. Причин для такой ситуации может 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быть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 множество. Главный показатель —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её уровень, который выражается в процентах.</a:t>
            </a: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2"/>
              </a:rPr>
              <a:t>journal.sovcombank.ru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2"/>
            </a:endParaRP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3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18778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73AB27-9351-B5E8-0DA6-1A2F1D8BB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528" cy="34292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A0F712-8578-0099-34B9-6E46EFA6F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472" y="-297"/>
            <a:ext cx="6096528" cy="34292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C116BE-336A-C003-67CA-321D78EF35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7208" y="3429000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6049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 Когда возникает безработица?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 Безработица возникает, когда работники, которые хотят работать, не могут найти работу, что снижает объем производства. Однако они по-прежнему нуждаются в пропитании.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 Высокий уровень безработицы является признаком экономического кризиса, но чрезвычайно низкий уровень безработицы может сигнализировать о перегреве экономики.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 Безработицу можно разделить на фрикционную, циклическую, структурную или институциональную.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 Данные о безработице собираются и публикуются государственными учреждениями различными способами.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2"/>
              </a:rPr>
              <a:t>tyulyagin.ru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2"/>
            </a:endParaRP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3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27362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Выделяют три основных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типа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безработицы: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Фрикционная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безработица — временная незанятость, связанная с поиском нового места работы.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Структурная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безработица — результат динамичности производства, неспособности рынка труда эффективно решать проблемы занятости.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Циклическая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безработица — вынужденная безработица, возникающая в условиях экономического спада, нехватки совокупного спроса, отсутствия достаточного количества рабочих мест для всех желающих работать.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Иногда в рамках фрикционной безработицы выделяется как самостоятельный вид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5A2781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сезонная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безработица, а в рамках структурной 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5A2781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технологическая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2" tooltip="elib.bsu.by — ГЛАВА 16"/>
              </a:rPr>
              <a:t>elib.bsu.by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3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9815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2"/>
              </a:rPr>
              <a:t>cspsid-pechatniki.ru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3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98C64F2-4312-8117-703C-153FFD5B4C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" t="10859" r="7667" b="8000"/>
          <a:stretch/>
        </p:blipFill>
        <p:spPr bwMode="auto">
          <a:xfrm>
            <a:off x="986790" y="993114"/>
            <a:ext cx="7886700" cy="556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8131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 Безработица 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институциональная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 — безработица, возникающая в случае вмешательства государства или профсоюзов в установление размеров ставок заработной платы, отличных от тех, которые могли бы сформироваться в естественном рыночном хозяйстве.</a:t>
            </a: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2"/>
              </a:rPr>
              <a:t>kpfu.ru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3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993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Фрикционная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безработица в принципе считается социально безвредной.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     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Структурная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безработица — это состояние работников, вынужденных искать новые рабочие места вследствие изменений спроса на товары и технологий производства, которые, в свою очередь, предопределяют изменения в структуре спроса на труд.</a:t>
            </a: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2"/>
              </a:rPr>
              <a:t>studfile.net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3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86360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Циклическая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 безработица наиболее болезненный вид вынужденной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безработицы. При ней имеет место абсолютное падение спроса на рабочую силу, падение спроса на работников всех категорий.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В условиях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структурной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 безработицы снижается спрос на отдельные виды труда, специальности, профессии, работники могут переквалифицироваться, перейти на работу в другие отрасли и регионы.</a:t>
            </a: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2"/>
              </a:rPr>
              <a:t>elib.bsu.by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2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3938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 Застойная</a:t>
            </a:r>
            <a:r>
              <a:rPr kumimoji="0" lang="ru-RU" sz="33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 или </a:t>
            </a: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долгосрочная</a:t>
            </a:r>
            <a:r>
              <a:rPr kumimoji="0" lang="ru-RU" sz="33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 </a:t>
            </a: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безработица</a:t>
            </a:r>
            <a:r>
              <a:rPr kumimoji="0" lang="ru-RU" sz="33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 — это длительная безработица, которая чередуется с краткими периодами случайной работы.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3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 Она приводит к тяжелым последствиям с точки зрения материальных возможностей и эмоционального состояния безработных.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3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 При застойной безработице людям нужна помощь с переквалификацией или переездом в другой регион, где конкретное направление деятельности более востребовано.</a:t>
            </a: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2"/>
              </a:rPr>
              <a:t>skysmart.ru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2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77885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Застойная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безработица — наиболее опасный вид безработицы.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        Сезонная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безработица имеет колебательный характер, схожа с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циклической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, но эти колебания можно регулярно прогнозировать. Сезонные работники остаются без работы из-за того, что некоторые виды деятельности могут осуществляться только в определенные периоды года.</a:t>
            </a: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2"/>
              </a:rPr>
              <a:t>studfile.net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3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76524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Безработица бывает 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добровольной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 и 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вынужденной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.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В первом случае человек сам отказывается от работы по тем или иным причинам, а во втором — он может и хочет работать, но не способен трудоустроиться даже за более низкую заработную плату.</a:t>
            </a: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2"/>
              </a:rPr>
              <a:t>1prime.ru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3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98680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 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Естественная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 безработица отражает переход работников с работы на работу, количество безработных, замещенных технологиями, или тех, кому не хватает навыков для получения работы.</a:t>
            </a: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2"/>
              </a:rPr>
              <a:t>investopedia.com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3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44780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 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Безработица может различаться в зависимости от различных групп населения. Выделяют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маргинальную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безработицу — безработицу среди слабо защищённых слоёв населения (молодёжи, инвалидов) и социальных низов. В ее составе выделяют также молодежную безработицу среди групп в возрасте от 18 до 25 лет. Выделение безработицы среди различных групп населения может быть важным по социальным причинам.</a:t>
            </a: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2"/>
              </a:rPr>
              <a:t>ru.wikipedia.org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3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72116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"/>
            </a:endParaRP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S Text"/>
              <a:ea typeface="+mn-ea"/>
              <a:cs typeface="+mn-cs"/>
              <a:hlinkClick r:id="rId2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2"/>
              </a:rPr>
              <a:t>imghub.ru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3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2E0C527-EFBB-698C-7A81-F40070DBE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13" y="1032046"/>
            <a:ext cx="11087100" cy="481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1840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74813" y="904974"/>
            <a:ext cx="11087100" cy="574092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   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S Text"/>
              <a:ea typeface="+mn-ea"/>
              <a:cs typeface="+mn-cs"/>
              <a:hlinkClick r:id="rId2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930E2352-2428-6D59-7AC5-EC58C37F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209DD46-34ED-8CE6-8B96-87B951D268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1" r="4000" b="9200"/>
          <a:stretch/>
        </p:blipFill>
        <p:spPr bwMode="auto">
          <a:xfrm>
            <a:off x="574813" y="909037"/>
            <a:ext cx="10626587" cy="571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6C5476-4199-1844-6DE7-AD51160C3C87}"/>
              </a:ext>
            </a:extLst>
          </p:cNvPr>
          <p:cNvSpPr txBox="1"/>
          <p:nvPr/>
        </p:nvSpPr>
        <p:spPr>
          <a:xfrm>
            <a:off x="9794764" y="5948963"/>
            <a:ext cx="20974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S Text"/>
              <a:ea typeface="+mn-ea"/>
              <a:cs typeface="+mn-cs"/>
              <a:hlinkClick r:id="rId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S Text"/>
                <a:ea typeface="+mn-ea"/>
                <a:cs typeface="+mn-cs"/>
                <a:hlinkClick r:id="rId4"/>
              </a:rPr>
              <a:t>thepresentation.ru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81362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7" y="1073555"/>
            <a:ext cx="1113182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вы можете сказать</a:t>
            </a:r>
            <a:br>
              <a:rPr kumimoji="0" lang="ru-RU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 безработице</a:t>
            </a:r>
            <a:br>
              <a:rPr kumimoji="0" lang="ru-RU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основании прочитанных определений?</a:t>
            </a: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1130A97B-3712-1C18-26E7-C5040ABF7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04374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7" y="1073554"/>
            <a:ext cx="11131826" cy="5510125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20% россиян каждый день думают об увольнении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Каждый пятый работающий россиянин задумывается об увольнении каждый день. Об этом свидетельствуют данные социологического опроса компании SuperJob.ru.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21% опрошенных респондентов признались, что они ежедневно задумываются о написании заявления об увольнении. При этом 10% россиян думают об увольнении по нескольку раз в день.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Чаще всего наши соотечественники готовы покинуть рабочее место из-за конфликтов с руководством, маленькой зарплаты или её частых задержек.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1130A97B-3712-1C18-26E7-C5040ABF7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73913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7" y="1073555"/>
            <a:ext cx="1113182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Постоянно желающие уволиться признаются, что выбрали не ту профессиональную сферу, не могут смириться с отсутствием карьерных перспектив. Однако сложности с поиском другой работы заставляют россиян оставаться работать на нелюбимом месте.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Раз в месяц об увольнении задумываются 14% работающих россиян, в основном это происходит перед получением зарплаты. Ещё 10% респондентов думают на эту тему раз в полгода. Тех, кого подобные мысли тревожат лишь раз в год, лишь 5%.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1130A97B-3712-1C18-26E7-C5040ABF7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73042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7" y="1073555"/>
            <a:ext cx="1113182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Компания отмечает, что женщины задумываются об уходе с работы чаще мужчин. Кроме того, среди тех, кто думает об увольнении по нескольку раз в день, преобладают россияне с невысокими доходами — до 20 тысяч рублей в месяц.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Вместе с тем, 16% работающих россиян признались, что они довольны своей работой и у них никогда не возникают мысли написать заявление об уходе. Чаще всего довольны своим рабочим местом те, чей месячный доход превышает 50 тысяч рублей. 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материалам газеты «Новые известия» (13.10.10)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1130A97B-3712-1C18-26E7-C5040ABF7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05335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7" y="1073555"/>
            <a:ext cx="1113182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20% россиян каждый день думают об увольнении</a:t>
            </a:r>
            <a:endParaRPr kumimoji="0" lang="ru-RU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материалам газеты «Новые известия» (13.10.10)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Кратко перескажите содержание прочитанной статьи, делая отсылки ко времени ее издания.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1130A97B-3712-1C18-26E7-C5040ABF7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95005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7" y="1073555"/>
            <a:ext cx="1113182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требует работы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Отвечая на вопрос «С какой наиболее важной проблемой вы сталкиваетесь?», люди во всем мире одной из первых называют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получение работы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При этом для многих «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иметь работу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значит не просто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занимать какое-то место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трудиться на должности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которая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удовлетворяет их профессиональные требования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Сегодня безработица —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больная тема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многих государств. Но часто после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создания новых рабочих мест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число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безработных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почему-то не становится меньше. Специалисты исследовательской компании Gallup считают, что причина этого — создание «не тех» рабочих мест, то есть новые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вакансии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удовлетворяют граждан, а государству не приносят дохода. К такому выводу эксперты компании пришли после двухгодичного исследования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рынка труда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129 странах мира.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1130A97B-3712-1C18-26E7-C5040ABF7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70490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A73242-655F-1CE4-E2B8-655A0819A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462" y="0"/>
            <a:ext cx="7503937" cy="6866584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68C58A42-E4F4-F0DD-005E-5279414EFE92}"/>
              </a:ext>
            </a:extLst>
          </p:cNvPr>
          <p:cNvSpPr txBox="1">
            <a:spLocks/>
          </p:cNvSpPr>
          <p:nvPr/>
        </p:nvSpPr>
        <p:spPr>
          <a:xfrm>
            <a:off x="8229599" y="365761"/>
            <a:ext cx="3432313" cy="1943100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Опишите, что вы видите на данной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иконографике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8706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7" y="1073555"/>
            <a:ext cx="1113182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Занятые полностью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это те, кто имеет хорошую работу, то есть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удовлетворяющую их профессиональные требования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в то же время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приносящую доход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государству.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Частично занятые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или, как их ещё называют,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неудовлетворённые своим местом работы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— это те, кто работает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неполный рабочий день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либо на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должности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приносящей доход государству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Сравните данные по всему миру (см. диаграмму выше) с ситуацией в вашей стране.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1130A97B-3712-1C18-26E7-C5040ABF7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52936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68C58A42-E4F4-F0DD-005E-5279414EFE9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846320" cy="6827714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 всего работать хотят в Африке</a:t>
            </a:r>
            <a:endParaRPr kumimoji="0" lang="ru-RU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(По материалам статьи Дарьи Золотухиной («Русский репортер», 7 апреля 2011, №13 (191))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ru-RU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Посмотрите на карту. Скажите:</a:t>
            </a:r>
            <a:endParaRPr kumimoji="0" lang="ru-RU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каких странах (регионах) люди довольны работой, а в каких, наоборот, нет?</a:t>
            </a:r>
            <a:endParaRPr kumimoji="0" lang="ru-RU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Где больше половины населения работает полный рабочий день? Где занятость населения самая маленькая?</a:t>
            </a:r>
            <a:endParaRPr kumimoji="0" lang="ru-RU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вы можете сказать по этой карте об уровне официальной безработицы?</a:t>
            </a:r>
            <a:endParaRPr kumimoji="0" lang="ru-RU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вы можете сказать о существующих и возможных последствиях сложившей-</a:t>
            </a:r>
            <a:r>
              <a:rPr kumimoji="0" lang="ru-RU" sz="3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ся</a:t>
            </a:r>
            <a:r>
              <a:rPr kumimoji="0" lang="ru-RU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ситуации?</a:t>
            </a:r>
            <a:endParaRPr kumimoji="0" lang="ru-RU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Рисунок 1">
            <a:extLst>
              <a:ext uri="{FF2B5EF4-FFF2-40B4-BE49-F238E27FC236}">
                <a16:creationId xmlns:a16="http://schemas.microsoft.com/office/drawing/2014/main" id="{C842A594-A423-3B8D-4312-D0B42267F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320" y="-1"/>
            <a:ext cx="7345680" cy="6827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6584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7" y="1073555"/>
            <a:ext cx="1113182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вы считаете, нужна ли ваша будущая профессия обществу?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Имеет ли для вас значение, приносит или нет ваша работа доход государству?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значит для вас «иметь работу»?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Какая работа для вас была бы идеальной (количество часов, профессиональные требования, значение для общества и т. д.)?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Согласитесь ли вы работать больше, чтобы зарабатывать больше?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меньше, чтобы иметь больше свободного времени, даже если зарплата будет меньше?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1130A97B-3712-1C18-26E7-C5040ABF7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13" y="29075"/>
            <a:ext cx="11087100" cy="715643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БЕЗРАБОТИЦЫ</a:t>
            </a:r>
            <a:endParaRPr lang="ru-RU" sz="48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70134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188B93B-3198-E571-45A9-DEBB2ED2788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462267" y="1073555"/>
            <a:ext cx="1126746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567EF9-6AF1-8C7C-531B-1D65721B908E}"/>
              </a:ext>
            </a:extLst>
          </p:cNvPr>
          <p:cNvSpPr txBox="1">
            <a:spLocks/>
          </p:cNvSpPr>
          <p:nvPr/>
        </p:nvSpPr>
        <p:spPr>
          <a:xfrm>
            <a:off x="1524000" y="-222716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Безработица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578707-9545-0C5E-F9A5-902858462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216" y="1073555"/>
            <a:ext cx="7786383" cy="521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1935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188B93B-3198-E571-45A9-DEBB2ED2788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462267" y="1073555"/>
            <a:ext cx="1126746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567EF9-6AF1-8C7C-531B-1D65721B908E}"/>
              </a:ext>
            </a:extLst>
          </p:cNvPr>
          <p:cNvSpPr txBox="1">
            <a:spLocks/>
          </p:cNvSpPr>
          <p:nvPr/>
        </p:nvSpPr>
        <p:spPr>
          <a:xfrm>
            <a:off x="1524000" y="-222716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Безработица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B23B1E-3475-8D7C-5C3B-0F1E805E6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4" y="1159300"/>
            <a:ext cx="5868414" cy="50471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F5DDA9-8489-D991-BC9C-C75D8F168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432" y="1497315"/>
            <a:ext cx="6231784" cy="470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684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188B93B-3198-E571-45A9-DEBB2ED2788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462267" y="1073555"/>
            <a:ext cx="1126746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Посмотрите на диаграмму. Скажите: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изменилось количество безработных  за один год?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два года?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уровень безработицы был самым низким,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когда самым высоким?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Сколько времени в среднем люди ищут работу?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Сколько времени ищет новую работу большинство людей?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Знаете ли вы, сколько безработных сейчас в вашей стране?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567EF9-6AF1-8C7C-531B-1D65721B908E}"/>
              </a:ext>
            </a:extLst>
          </p:cNvPr>
          <p:cNvSpPr txBox="1">
            <a:spLocks/>
          </p:cNvSpPr>
          <p:nvPr/>
        </p:nvSpPr>
        <p:spPr>
          <a:xfrm>
            <a:off x="1524000" y="-222716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Безработица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089089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188B93B-3198-E571-45A9-DEBB2ED2788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462267" y="1073554"/>
            <a:ext cx="11267466" cy="5517745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91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 Сможете ли вы какое-то время жить без работы на пособие по безработице и быть довольным (довольной) своей жизнью?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191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 Если вы потеряете работу, вы будете искать другую работу только по специальности или согласитесь на любую? Согласитесь ли вы пойти учиться, чтобы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переквалифициро-ваться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191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 Где вы будете искать работу, если станете безработным (безработной)? Вы обратитесь в официальные организации или к знакомым?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567EF9-6AF1-8C7C-531B-1D65721B908E}"/>
              </a:ext>
            </a:extLst>
          </p:cNvPr>
          <p:cNvSpPr txBox="1">
            <a:spLocks/>
          </p:cNvSpPr>
          <p:nvPr/>
        </p:nvSpPr>
        <p:spPr>
          <a:xfrm>
            <a:off x="1524000" y="-222716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Безработица</a:t>
            </a:r>
            <a:endParaRPr kumimoji="0" lang="ru-RU" sz="4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837326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227489" y="232475"/>
            <a:ext cx="11597718" cy="631916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Укажите на противоречие между условием выполнения действия и результатом действия, используя грамматическую конструкцию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«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несмотря на + </a:t>
            </a:r>
            <a:r>
              <a:rPr kumimoji="0" lang="ru-RU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В.п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»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 слова в скобках в правильной форме в простом предложении вместо синонимичного сложного предложения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Модель: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то что правительство стремится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решить проблему занятости населения, безработица остаётся, (стремление) —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Хотя правительство стремится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решить проблему занятости населения, безработица остаётся, (стремление) —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стремление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правительства решить проблему занятости населения, безработица остаётся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88447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227489" y="232475"/>
            <a:ext cx="11597718" cy="631916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 Несмотря на то что в Европе экономика развивается высокими темпами, там существует проблема безработицы. (развитие)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2. Хотя в Польше созданы рабочие места на строительстве автомагистралей, число безработных там большое. (создание)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  Несмотря на то что используются разные методы борьбы с безработицей, ни один не дал положительного результата. (использование)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4. Хотя молодёжь во всех странах активна и энергична, безработица среди молодёжи особенно велика. (активность, энергичность)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5. Несмотря на то что университеты готовят специалистов, целое поколение молодых людей может остаться без опыта работы. (подготовка)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6. Хотя страны проводят политику по привлечению инвестиций в бедные районы, проблема занятости населения остаётся острой. (проведение)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7. Несмотря на то что принята государственная программа доступного жилья, для многих жителей купить квартиру слишком дорого. (принятие)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8.  Несмотря на то что специалисты получают высокую квалификацию, им труднее найти работу, чем малоквалифицированным работникам. (получение)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292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227489" y="232475"/>
            <a:ext cx="11597718" cy="631916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 Несмотря на то что в Европе экономика развивается высокими темпами, там существует проблема безработицы.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развитие экономики…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2. Хотя в Польше созданы рабочие места на строительстве автомагистралей, число безработных там большое. (создание)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  Несмотря на то что используются разные методы борьбы с безработицей, ни один не дал положительного результата. (использование)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4. Хотя молодёжь во всех странах активна и энергична, безработица среди молодёжи особенно велика. (активность, энергичность)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5. Несмотря на то что университеты готовят специалистов, целое поколение молодых людей может остаться без опыта работы. (подготовка)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6. Хотя страны проводят политику по привлечению инвестиций в бедные районы, проблема занятости населения остаётся острой. (проведение)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7. Несмотря на то что принята государственная программа доступного жилья, для многих жителей купить квартиру слишком дорого. (принятие)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8.  Несмотря на то что специалисты получают высокую квалификацию, им труднее найти работу, чем малоквалифицированным работникам. (получение)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52089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227489" y="232475"/>
            <a:ext cx="11597718" cy="631916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 Несмотря на то что в Европе экономика развивается высокими темпами, там существует проблема безработицы.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развитие экономики…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2. Хотя в Польше созданы рабочие места на строительстве автомагистралей, число безработных там большое.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создание рабочих мест 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  Несмотря на то что используются разные методы борьбы с безработицей, ни один не дал положительного результата. (использование)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4. Хотя молодёжь во всех странах активна и энергична, безработица среди молодёжи особенно велика. (активность, энергичность)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5. Несмотря на то что университеты готовят специалистов, целое поколение молодых людей может остаться без опыта работы. (подготовка)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6. Хотя страны проводят политику по привлечению инвестиций в бедные районы, проблема занятости населения остаётся острой. (проведение)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7. Несмотря на то что принята государственная программа доступного жилья, для многих жителей купить квартиру слишком дорого. (принятие)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8.  Несмотря на то что специалисты получают высокую квалификацию, им труднее найти работу, чем малоквалифицированным работникам. (получение)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8976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227489" y="232475"/>
            <a:ext cx="11597718" cy="631916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 Несмотря на то что в Европе экономика развивается высокими темпами, там существует проблема безработицы.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развитие экономики…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2. Хотя в Польше созданы рабочие места на строительстве автомагистралей, число безработных там большое.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создание рабочих мест 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  Несмотря на то что используются разные методы борьбы с безработицей, ни один не дал положительного результата.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использование разных методов…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4. Хотя молодёжь во всех странах активна и энергична, безработица среди молодёжи особенно велика. (активность, энергичность)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5. Несмотря на то что университеты готовят специалистов, целое поколение молодых людей может остаться без опыта работы. (подготовка)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6. Хотя страны проводят политику по привлечению инвестиций в бедные районы, проблема занятости населения остаётся острой. (проведение)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7. Несмотря на то что принята государственная программа доступного жилья, для многих жителей купить квартиру слишком дорого. (принятие)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8.  Несмотря на то что специалисты получают высокую квалификацию, им труднее найти работу, чем малоквалифицированным работникам. (получение)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187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227489" y="232475"/>
            <a:ext cx="11597718" cy="631916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 Несмотря на то что в Европе экономика развивается высокими темпами, там существует проблема безработицы.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развитие экономики…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2. Хотя в Польше созданы рабочие места на строительстве автомагистралей, число безработных там большое.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создание рабочих мест 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  Несмотря на то что используются разные методы борьбы с безработицей, ни один не дал положительного результата.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использование разных методов…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4. Хотя молодёжь во всех странах активна и энергична, безработица среди молодёжи особенно велика.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активность, энергичность молодёжи…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5. Несмотря на то что университеты готовят специалистов, целое поколение молодых людей может остаться без опыта работы. (подготовка)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6. Хотя страны проводят политику по привлечению инвестиций в бедные районы, проблема занятости населения остаётся острой. (проведение)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7. Несмотря на то что принята государственная программа доступного жилья, для многих жителей купить квартиру слишком дорого. (принятие)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8.  Несмотря на то что специалисты получают высокую квалификацию, им труднее найти работу, чем малоквалифицированным работникам. (получение)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725761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227489" y="232475"/>
            <a:ext cx="11597718" cy="631916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 Несмотря на то что в Европе экономика развивается высокими темпами, там существует проблема безработицы.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развитие экономики…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2. Хотя в Польше созданы рабочие места на строительстве автомагистралей, число безработных там большое.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создание рабочих мест 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  Несмотря на то что используются разные методы борьбы с безработицей, ни один не дал положительного результата.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использование разных методов…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4. Хотя молодёжь во всех странах активна и энергична, безработица среди молодёжи особенно велика.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активность, энергичность молодёжи…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5. Несмотря на то что университеты готовят специалистов, целое поколение молодых людей может остаться без опыта работы.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подготовку специалистов университетами…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6. Хотя страны проводят политику по привлечению инвестиций в бедные районы, проблема занятости населения остаётся острой. (проведение)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7. Несмотря на то что принята государственная программа доступного жилья, для многих жителей купить квартиру слишком дорого. (принятие)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8.  Несмотря на то что специалисты получают высокую квалификацию, им труднее найти работу, чем малоквалифицированным работникам. (получение)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3968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227489" y="232475"/>
            <a:ext cx="11597718" cy="631916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 Несмотря на то что в Европе экономика развивается высокими темпами, там существует проблема безработицы.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развитие экономики…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2. Хотя в Польше созданы рабочие места на строительстве автомагистралей, число безработных там большое.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создание рабочих мест 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  Несмотря на то что используются разные методы борьбы с безработицей, ни один не дал положительного результата.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использование разных методов…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4. Хотя молодёжь во всех странах активна и энергична, безработица среди молодёжи особенно велика.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активность, энергичность молодёжи…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5. Несмотря на то что университеты готовят специалистов, целое поколение молодых людей может остаться без опыта работы.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подготовку специалистов университетами…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6. Хотя страны проводят политику по привлечению инвестиций в бедные районы, проблема занятости населения остаётся острой.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проведение странами политики 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7. Несмотря на то что принята государственная программа доступного жилья, для многих жителей купить квартиру слишком дорого. (принятие)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8.  Несмотря на то что специалисты получают высокую квалификацию, им труднее найти работу, чем малоквалифицированным работникам. (получение)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8639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227489" y="232475"/>
            <a:ext cx="11597718" cy="631916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 Несмотря на то что в Европе экономика развивается высокими темпами, там существует проблема безработицы.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развитие экономики…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2. Хотя в Польше созданы рабочие места на строительстве автомагистралей, число безработных там большое.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создание рабочих мест 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  Несмотря на то что используются разные методы борьбы с безработицей, ни один не дал положительного результата.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использование разных методов…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4. Хотя молодёжь во всех странах активна и энергична, безработица среди молодёжи особенно велика.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активность, энергичность молодёжи…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5. Несмотря на то что университеты готовят специалистов, целое поколение молодых людей может остаться без опыта работы.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подготовку специалистов университетами…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6. Хотя страны проводят политику по привлечению инвестиций в бедные районы, проблема занятости населения остаётся острой.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проведение странами политики 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7. Несмотря на то что принята государственная программа доступного жилья, для многих жителей купить квартиру слишком дорого. </a:t>
            </a:r>
            <a:r>
              <a:rPr kumimoji="0" lang="ru-RU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принятие программы…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8.  Несмотря на то что специалисты получают высокую квалификацию, им труднее найти работу, чем малоквалифицированным работникам. (получение)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89802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227489" y="232475"/>
            <a:ext cx="11597718" cy="6319163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 Несмотря на то что в Европе экономика развивается высокими темпами, там существует проблема безработицы.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развитие экономики…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2. Хотя в Польше созданы рабочие места на строительстве автомагистралей, число безработных там большое.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создание рабочих мест 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  Несмотря на то что используются разные методы борьбы с безработицей, ни один не дал положительного результата.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использование разных методов…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4. Хотя молодёжь во всех странах активна и энергична, безработица среди молодёжи особенно велика.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активность, энергичность молодёжи…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5. Несмотря на то что университеты готовят специалистов, целое поколение молодых людей может остаться без опыта работы.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подготовку специалистов университетами…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6. Хотя страны проводят политику по привлечению инвестиций в бедные районы, проблема занятости населения остаётся острой.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проведение странами политики 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7. Несмотря на то что принята государственная программа доступного жилья, для многих жителей купить квартиру слишком дорого. </a:t>
            </a:r>
            <a:r>
              <a:rPr kumimoji="0" lang="ru-RU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принятие программы…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8.  Несмотря на то что специалисты получают высокую квалификацию, им труднее найти работу, чем малоквалифицированным работникам.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Несмотря на получение специалистами высокой квалификации…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0919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4FFDE8-35D8-D3B5-4DF2-0D93A93B7E72}"/>
              </a:ext>
            </a:extLst>
          </p:cNvPr>
          <p:cNvSpPr txBox="1">
            <a:spLocks/>
          </p:cNvSpPr>
          <p:nvPr/>
        </p:nvSpPr>
        <p:spPr>
          <a:xfrm>
            <a:off x="498764" y="268941"/>
            <a:ext cx="11272058" cy="6158753"/>
          </a:xfrm>
          <a:prstGeom prst="rect">
            <a:avLst/>
          </a:prstGeom>
          <a:gradFill flip="none" rotWithShape="1">
            <a:gsLst>
              <a:gs pos="7000">
                <a:srgbClr val="CAE8AA"/>
              </a:gs>
              <a:gs pos="22000">
                <a:srgbClr val="E3F3CE"/>
              </a:gs>
              <a:gs pos="84000">
                <a:srgbClr val="CDFDCB"/>
              </a:gs>
              <a:gs pos="95000">
                <a:srgbClr val="BDD7EE"/>
              </a:gs>
            </a:gsLst>
            <a:lin ang="16200000" scaled="1"/>
            <a:tileRect/>
          </a:gra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Укажите на условие, которое противоречит действию в главной части. Используйте союзы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хотя, несмотря на то что, независимо от того, что.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Модель: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..., выборы будут признаны состоявшимися. —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Независимо от того, сколько граждан придёт, выборы будут признаны состоявшимися.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1..., он ходит на занятия в университет.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2..., она так и не стала актрисой.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3...., страна переходит на рыночные отношения в экономике.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4...., он не смог приехать.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5...., рыбаки вышли в море.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6. ..., я всё же поехал отдыхать за границу.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7...., я буду поступать на медицинский факультет.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8...., я всё же была рада встрече с этим человеком.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9...., он тем не менее сделал всё по-своему.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10.... , правительство не приняло эффективных мер против экономического кризиса.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11...., врачи не смогли спасти пострадавшего в транспортной аварии человека.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12.... , закончить строительство новой школы к 1 сентября строителям не удалось.</a:t>
            </a:r>
          </a:p>
        </p:txBody>
      </p:sp>
    </p:spTree>
    <p:extLst>
      <p:ext uri="{BB962C8B-B14F-4D97-AF65-F5344CB8AC3E}">
        <p14:creationId xmlns:p14="http://schemas.microsoft.com/office/powerpoint/2010/main" val="21116932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4FFDE8-35D8-D3B5-4DF2-0D93A93B7E72}"/>
              </a:ext>
            </a:extLst>
          </p:cNvPr>
          <p:cNvSpPr txBox="1">
            <a:spLocks/>
          </p:cNvSpPr>
          <p:nvPr/>
        </p:nvSpPr>
        <p:spPr>
          <a:xfrm>
            <a:off x="498764" y="268941"/>
            <a:ext cx="11272058" cy="6158753"/>
          </a:xfrm>
          <a:prstGeom prst="rect">
            <a:avLst/>
          </a:prstGeom>
          <a:gradFill flip="none" rotWithShape="1">
            <a:gsLst>
              <a:gs pos="7000">
                <a:srgbClr val="CAE8AA"/>
              </a:gs>
              <a:gs pos="22000">
                <a:srgbClr val="E3F3CE"/>
              </a:gs>
              <a:gs pos="84000">
                <a:srgbClr val="CDFDCB"/>
              </a:gs>
              <a:gs pos="95000">
                <a:srgbClr val="BDD7EE"/>
              </a:gs>
            </a:gsLst>
            <a:lin ang="16200000" scaled="1"/>
            <a:tileRect/>
          </a:gra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Выскажите мысль о совершении действия, несмотря на неблагоприятные условия. Используйте уступительные конструкции.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Модель: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Несмотря на то что будет дождь,... —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Несмотря на то что будет дождь, мы всё же поедем на дачу.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1. Независимо от того, что решит руководство,...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2. Хотя на воскресенье обещали плохую погоду,...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3. Несмотря на то что концерт мало рекламировали,...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4. Хотя девушка не была красавицей,...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5. Несмотря на очень высокий конкурс на этот факультет,...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6. Несмотря на плохие погодные условия в районе аэропорта,...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7. Хотя билет на концерт было купить очень трудно,...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8. Хотя жизнь в Москве для иностранцев очень дорогая,...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9. Несмотря на то что он был самым слабым учеником в классе,...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10. Хотя выступать с докладом на конференции было трудно,...</a:t>
            </a:r>
          </a:p>
        </p:txBody>
      </p:sp>
    </p:spTree>
    <p:extLst>
      <p:ext uri="{BB962C8B-B14F-4D97-AF65-F5344CB8AC3E}">
        <p14:creationId xmlns:p14="http://schemas.microsoft.com/office/powerpoint/2010/main" val="256990260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188B93B-3198-E571-45A9-DEBB2ED2788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462267" y="1073555"/>
            <a:ext cx="1126746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487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 мая 2025 года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тексты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«Почему россияне боятся потерять работу» и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«Плюсы и минусы страха безработицы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(см. ссылку на сайте: страница «Темы и тексты», группа текстов «Безработица»)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выполните задания.</a:t>
            </a:r>
          </a:p>
          <a:p>
            <a:pPr>
              <a:defRPr/>
            </a:pPr>
            <a:r>
              <a:rPr lang="ru-RU" sz="4800" dirty="0">
                <a:solidFill>
                  <a:prstClr val="black"/>
                </a:solidFill>
              </a:rPr>
              <a:t>Баско. Урок 10. Страницы 142—147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 (см. сайт).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767086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3499</TotalTime>
  <Words>7425</Words>
  <Application>Microsoft Office PowerPoint</Application>
  <PresentationFormat>Широкоэкранный</PresentationFormat>
  <Paragraphs>596</Paragraphs>
  <Slides>79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79</vt:i4>
      </vt:variant>
    </vt:vector>
  </HeadingPairs>
  <TitlesOfParts>
    <vt:vector size="87" baseType="lpstr">
      <vt:lpstr>Batang</vt:lpstr>
      <vt:lpstr>Arial</vt:lpstr>
      <vt:lpstr>Calibri</vt:lpstr>
      <vt:lpstr>Calibri Light</vt:lpstr>
      <vt:lpstr>Times New Roman</vt:lpstr>
      <vt:lpstr>YS Text</vt:lpstr>
      <vt:lpstr>1_Тема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Гусева</dc:creator>
  <cp:lastModifiedBy>Гусева</cp:lastModifiedBy>
  <cp:revision>80</cp:revision>
  <dcterms:created xsi:type="dcterms:W3CDTF">2023-10-31T12:26:48Z</dcterms:created>
  <dcterms:modified xsi:type="dcterms:W3CDTF">2025-05-12T18:45:20Z</dcterms:modified>
</cp:coreProperties>
</file>